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694" r:id="rId2"/>
    <p:sldId id="257" r:id="rId3"/>
    <p:sldId id="258" r:id="rId4"/>
    <p:sldId id="259" r:id="rId5"/>
    <p:sldId id="695" r:id="rId6"/>
    <p:sldId id="260" r:id="rId7"/>
    <p:sldId id="698" r:id="rId8"/>
    <p:sldId id="699" r:id="rId9"/>
    <p:sldId id="697" r:id="rId10"/>
    <p:sldId id="700" r:id="rId11"/>
    <p:sldId id="701"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8BF46C-A034-94E1-85B9-7CC4C21E21AB}" name="Rhea Sharma" initials="RS" userId="S::rsy3318@ads.northwestern.edu::e7aceaeb-35e7-4392-8710-c1f4e68b13da" providerId="AD"/>
  <p188:author id="{89A34BBF-C064-9CA5-D668-5C5234B03670}" name="Lia A Bernardi Wendeln" initials="" userId="S::lab202@ads.northwestern.edu::1201b129-c723-48ce-ab42-681f14f20b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F1C"/>
    <a:srgbClr val="4296BD"/>
    <a:srgbClr val="498A91"/>
    <a:srgbClr val="4570BF"/>
    <a:srgbClr val="3A54AB"/>
    <a:srgbClr val="0C486E"/>
    <a:srgbClr val="A1CDDD"/>
    <a:srgbClr val="0B5069"/>
    <a:srgbClr val="006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89867"/>
  </p:normalViewPr>
  <p:slideViewPr>
    <p:cSldViewPr snapToGrid="0">
      <p:cViewPr varScale="1">
        <p:scale>
          <a:sx n="105" d="100"/>
          <a:sy n="105" d="100"/>
        </p:scale>
        <p:origin x="512" y="176"/>
      </p:cViewPr>
      <p:guideLst/>
    </p:cSldViewPr>
  </p:slid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0F34C-8A4C-47FB-B93D-41CA7A40CC93}" type="datetimeFigureOut">
              <a:rPr lang="en-US" smtClean="0"/>
              <a:t>3/9/26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B8225-B733-4F46-8CF0-E54F9670F978}" type="slidenum">
              <a:rPr lang="en-US" smtClean="0"/>
              <a:t>‹#›</a:t>
            </a:fld>
            <a:endParaRPr lang="en-US"/>
          </a:p>
        </p:txBody>
      </p:sp>
    </p:spTree>
    <p:extLst>
      <p:ext uri="{BB962C8B-B14F-4D97-AF65-F5344CB8AC3E}">
        <p14:creationId xmlns:p14="http://schemas.microsoft.com/office/powerpoint/2010/main" val="188238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DCE03-7468-4B56-8430-298B49E114B8}" type="slidenum">
              <a:rPr lang="en-US" smtClean="0"/>
              <a:t>1</a:t>
            </a:fld>
            <a:endParaRPr lang="en-US"/>
          </a:p>
        </p:txBody>
      </p:sp>
    </p:spTree>
    <p:extLst>
      <p:ext uri="{BB962C8B-B14F-4D97-AF65-F5344CB8AC3E}">
        <p14:creationId xmlns:p14="http://schemas.microsoft.com/office/powerpoint/2010/main" val="12274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F743-5172-1DB4-C444-98E38CA1F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8EC89-D0C4-F812-207B-E85FEB44F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D594D-9FE9-5F77-39DD-81CE45596FDF}"/>
              </a:ext>
            </a:extLst>
          </p:cNvPr>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This data is reassuring – average pt has equal outcomes to someone without RPL</a:t>
            </a:r>
          </a:p>
          <a:p>
            <a:pPr marL="628650" lvl="1" indent="-171450">
              <a:buFontTx/>
              <a:buChar char="-"/>
            </a:pPr>
            <a:r>
              <a:rPr lang="en-US" sz="1200" kern="1200" dirty="0">
                <a:solidFill>
                  <a:schemeClr val="tx1"/>
                </a:solidFill>
                <a:effectLst/>
                <a:latin typeface="+mn-lt"/>
                <a:ea typeface="+mn-ea"/>
                <a:cs typeface="+mn-cs"/>
              </a:rPr>
              <a:t>But who will benefit?</a:t>
            </a:r>
          </a:p>
          <a:p>
            <a:pPr marL="1085850" lvl="2" indent="-171450">
              <a:buFontTx/>
              <a:buChar char="-"/>
            </a:pPr>
            <a:r>
              <a:rPr lang="en-US" sz="1200" kern="1200" dirty="0">
                <a:solidFill>
                  <a:schemeClr val="tx1"/>
                </a:solidFill>
                <a:effectLst/>
                <a:latin typeface="+mn-lt"/>
                <a:ea typeface="+mn-ea"/>
                <a:cs typeface="+mn-cs"/>
              </a:rPr>
              <a:t>Is it the pt with 3 euploid losses? 44 vs 32?</a:t>
            </a:r>
          </a:p>
          <a:p>
            <a:pPr marL="1085850" lvl="2" indent="-171450">
              <a:buFontTx/>
              <a:buChar char="-"/>
            </a:pPr>
            <a:endParaRPr lang="en-US" sz="1200" kern="1200" dirty="0">
              <a:solidFill>
                <a:schemeClr val="tx1"/>
              </a:solidFill>
              <a:effectLst/>
              <a:latin typeface="+mn-lt"/>
              <a:ea typeface="+mn-ea"/>
              <a:cs typeface="+mn-cs"/>
            </a:endParaRPr>
          </a:p>
          <a:p>
            <a:pPr marL="1085850" lvl="2" indent="-171450">
              <a:buFontTx/>
              <a:buChar char="-"/>
            </a:pPr>
            <a:r>
              <a:rPr lang="en-US" sz="1200" kern="1200" dirty="0">
                <a:solidFill>
                  <a:schemeClr val="tx1"/>
                </a:solidFill>
                <a:effectLst/>
                <a:latin typeface="+mn-lt"/>
                <a:ea typeface="+mn-ea"/>
                <a:cs typeface="+mn-cs"/>
              </a:rPr>
              <a:t>Psychological aspect of IVF – should also influence decisions, also emotional component with taking care of these pts, also looking at this in a prospective way </a:t>
            </a:r>
          </a:p>
        </p:txBody>
      </p:sp>
      <p:sp>
        <p:nvSpPr>
          <p:cNvPr id="4" name="Slide Number Placeholder 3">
            <a:extLst>
              <a:ext uri="{FF2B5EF4-FFF2-40B4-BE49-F238E27FC236}">
                <a16:creationId xmlns:a16="http://schemas.microsoft.com/office/drawing/2014/main" id="{23722BD1-3B04-9914-AE69-8384FF365CDA}"/>
              </a:ext>
            </a:extLst>
          </p:cNvPr>
          <p:cNvSpPr>
            <a:spLocks noGrp="1"/>
          </p:cNvSpPr>
          <p:nvPr>
            <p:ph type="sldNum" sz="quarter" idx="5"/>
          </p:nvPr>
        </p:nvSpPr>
        <p:spPr/>
        <p:txBody>
          <a:bodyPr/>
          <a:lstStyle/>
          <a:p>
            <a:fld id="{8FEB8225-B733-4F46-8CF0-E54F9670F978}" type="slidenum">
              <a:rPr lang="en-US" smtClean="0"/>
              <a:t>11</a:t>
            </a:fld>
            <a:endParaRPr lang="en-US"/>
          </a:p>
        </p:txBody>
      </p:sp>
    </p:spTree>
    <p:extLst>
      <p:ext uri="{BB962C8B-B14F-4D97-AF65-F5344CB8AC3E}">
        <p14:creationId xmlns:p14="http://schemas.microsoft.com/office/powerpoint/2010/main" val="104213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2</a:t>
            </a:fld>
            <a:endParaRPr lang="en-US"/>
          </a:p>
        </p:txBody>
      </p:sp>
    </p:spTree>
    <p:extLst>
      <p:ext uri="{BB962C8B-B14F-4D97-AF65-F5344CB8AC3E}">
        <p14:creationId xmlns:p14="http://schemas.microsoft.com/office/powerpoint/2010/main" val="318499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4</a:t>
            </a:fld>
            <a:endParaRPr lang="en-US"/>
          </a:p>
        </p:txBody>
      </p:sp>
    </p:spTree>
    <p:extLst>
      <p:ext uri="{BB962C8B-B14F-4D97-AF65-F5344CB8AC3E}">
        <p14:creationId xmlns:p14="http://schemas.microsoft.com/office/powerpoint/2010/main" val="97531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B8225-B733-4F46-8CF0-E54F9670F978}" type="slidenum">
              <a:rPr lang="en-US" smtClean="0"/>
              <a:t>5</a:t>
            </a:fld>
            <a:endParaRPr lang="en-US"/>
          </a:p>
        </p:txBody>
      </p:sp>
    </p:spTree>
    <p:extLst>
      <p:ext uri="{BB962C8B-B14F-4D97-AF65-F5344CB8AC3E}">
        <p14:creationId xmlns:p14="http://schemas.microsoft.com/office/powerpoint/2010/main" val="179804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Cleanest way was to look at first embryo transfer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 already looked at IVF outcomes (# eggs, euploid) already presented. </a:t>
            </a:r>
            <a:r>
              <a:rPr lang="en-US" sz="1200" kern="1200" dirty="0" err="1">
                <a:solidFill>
                  <a:schemeClr val="tx1"/>
                </a:solidFill>
                <a:effectLst/>
                <a:latin typeface="+mn-lt"/>
                <a:ea typeface="+mn-ea"/>
                <a:cs typeface="+mn-cs"/>
              </a:rPr>
              <a:t>Purpsoe</a:t>
            </a:r>
            <a:r>
              <a:rPr lang="en-US" sz="1200" kern="1200" dirty="0">
                <a:solidFill>
                  <a:schemeClr val="tx1"/>
                </a:solidFill>
                <a:effectLst/>
                <a:latin typeface="+mn-lt"/>
                <a:ea typeface="+mn-ea"/>
                <a:cs typeface="+mn-cs"/>
              </a:rPr>
              <a:t> of this part is to look at FET</a:t>
            </a:r>
          </a:p>
        </p:txBody>
      </p:sp>
      <p:sp>
        <p:nvSpPr>
          <p:cNvPr id="4" name="Slide Number Placeholder 3"/>
          <p:cNvSpPr>
            <a:spLocks noGrp="1"/>
          </p:cNvSpPr>
          <p:nvPr>
            <p:ph type="sldNum" sz="quarter" idx="5"/>
          </p:nvPr>
        </p:nvSpPr>
        <p:spPr/>
        <p:txBody>
          <a:bodyPr/>
          <a:lstStyle/>
          <a:p>
            <a:fld id="{8FEB8225-B733-4F46-8CF0-E54F9670F978}" type="slidenum">
              <a:rPr lang="en-US" smtClean="0"/>
              <a:t>6</a:t>
            </a:fld>
            <a:endParaRPr lang="en-US"/>
          </a:p>
        </p:txBody>
      </p:sp>
    </p:spTree>
    <p:extLst>
      <p:ext uri="{BB962C8B-B14F-4D97-AF65-F5344CB8AC3E}">
        <p14:creationId xmlns:p14="http://schemas.microsoft.com/office/powerpoint/2010/main" val="155889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similar in terms of what we’d expect</a:t>
            </a:r>
          </a:p>
        </p:txBody>
      </p:sp>
      <p:sp>
        <p:nvSpPr>
          <p:cNvPr id="4" name="Slide Number Placeholder 3"/>
          <p:cNvSpPr>
            <a:spLocks noGrp="1"/>
          </p:cNvSpPr>
          <p:nvPr>
            <p:ph type="sldNum" sz="quarter" idx="5"/>
          </p:nvPr>
        </p:nvSpPr>
        <p:spPr/>
        <p:txBody>
          <a:bodyPr/>
          <a:lstStyle/>
          <a:p>
            <a:fld id="{8FEB8225-B733-4F46-8CF0-E54F9670F978}" type="slidenum">
              <a:rPr lang="en-US" smtClean="0"/>
              <a:t>7</a:t>
            </a:fld>
            <a:endParaRPr lang="en-US"/>
          </a:p>
        </p:txBody>
      </p:sp>
    </p:spTree>
    <p:extLst>
      <p:ext uri="{BB962C8B-B14F-4D97-AF65-F5344CB8AC3E}">
        <p14:creationId xmlns:p14="http://schemas.microsoft.com/office/powerpoint/2010/main" val="9770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E25D-EDEC-E8DF-0E9C-91DD0E77F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8B4A2-C866-4210-0557-E9EDB2274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42322-E504-44C2-EE17-ECED7251F6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4A273F-3E05-F1F6-B74F-0113805555BF}"/>
              </a:ext>
            </a:extLst>
          </p:cNvPr>
          <p:cNvSpPr>
            <a:spLocks noGrp="1"/>
          </p:cNvSpPr>
          <p:nvPr>
            <p:ph type="sldNum" sz="quarter" idx="5"/>
          </p:nvPr>
        </p:nvSpPr>
        <p:spPr/>
        <p:txBody>
          <a:bodyPr/>
          <a:lstStyle/>
          <a:p>
            <a:fld id="{8FEB8225-B733-4F46-8CF0-E54F9670F978}" type="slidenum">
              <a:rPr lang="en-US" smtClean="0"/>
              <a:t>8</a:t>
            </a:fld>
            <a:endParaRPr lang="en-US"/>
          </a:p>
        </p:txBody>
      </p:sp>
    </p:spTree>
    <p:extLst>
      <p:ext uri="{BB962C8B-B14F-4D97-AF65-F5344CB8AC3E}">
        <p14:creationId xmlns:p14="http://schemas.microsoft.com/office/powerpoint/2010/main" val="427914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actually have stats on these, can we still claim there is an age-related trend of declining live birth rate? Also limited by sample size</a:t>
            </a:r>
          </a:p>
          <a:p>
            <a:pPr marL="171450" indent="-171450">
              <a:buFontTx/>
              <a:buChar char="-"/>
            </a:pPr>
            <a:r>
              <a:rPr lang="en-US" dirty="0"/>
              <a:t>Some data stating that even with euploid embryos, as women age, there are lower pregnancy rates </a:t>
            </a:r>
          </a:p>
          <a:p>
            <a:pPr marL="171450" indent="-171450">
              <a:buFontTx/>
              <a:buChar char="-"/>
            </a:pPr>
            <a:r>
              <a:rPr lang="en-US" dirty="0"/>
              <a:t>Is there something else impacted by age even if it’s a euploid embryo? (embryo vs uterus vs ?</a:t>
            </a:r>
            <a:r>
              <a:rPr lang="en-US" dirty="0">
                <a:sym typeface="Wingdings" pitchFamily="2" charset="2"/>
              </a:rPr>
              <a:t>)</a:t>
            </a:r>
          </a:p>
          <a:p>
            <a:pPr marL="628650" lvl="1" indent="-171450">
              <a:buFontTx/>
              <a:buChar char="-"/>
            </a:pPr>
            <a:r>
              <a:rPr lang="en-US" dirty="0">
                <a:sym typeface="Wingdings" pitchFamily="2" charset="2"/>
              </a:rPr>
              <a:t>*** know this data </a:t>
            </a:r>
          </a:p>
          <a:p>
            <a:pPr marL="628650" lvl="1" indent="-171450">
              <a:buFontTx/>
              <a:buChar char="-"/>
            </a:pPr>
            <a:r>
              <a:rPr lang="en-US" dirty="0">
                <a:sym typeface="Wingdings" pitchFamily="2" charset="2"/>
              </a:rPr>
              <a:t>Don’t need to highlight the age-related to trend</a:t>
            </a:r>
          </a:p>
          <a:p>
            <a:pPr marL="628650" lvl="1" indent="-171450">
              <a:buFontTx/>
              <a:buChar char="-"/>
            </a:pPr>
            <a:r>
              <a:rPr lang="en-US" dirty="0">
                <a:sym typeface="Wingdings" pitchFamily="2" charset="2"/>
              </a:rPr>
              <a:t>Main takeaway is RPL vs non RPL per age group</a:t>
            </a:r>
          </a:p>
          <a:p>
            <a:pPr marL="1085850" lvl="2" indent="-171450">
              <a:buFontTx/>
              <a:buChar char="-"/>
            </a:pPr>
            <a:r>
              <a:rPr lang="en-US" dirty="0">
                <a:sym typeface="Wingdings" pitchFamily="2" charset="2"/>
              </a:rPr>
              <a:t>Some literature to suggest that euploids in older women have less success, so we want to tease out </a:t>
            </a:r>
          </a:p>
        </p:txBody>
      </p:sp>
      <p:sp>
        <p:nvSpPr>
          <p:cNvPr id="4" name="Slide Number Placeholder 3"/>
          <p:cNvSpPr>
            <a:spLocks noGrp="1"/>
          </p:cNvSpPr>
          <p:nvPr>
            <p:ph type="sldNum" sz="quarter" idx="5"/>
          </p:nvPr>
        </p:nvSpPr>
        <p:spPr/>
        <p:txBody>
          <a:bodyPr/>
          <a:lstStyle/>
          <a:p>
            <a:fld id="{8FEB8225-B733-4F46-8CF0-E54F9670F978}" type="slidenum">
              <a:rPr lang="en-US" smtClean="0"/>
              <a:t>9</a:t>
            </a:fld>
            <a:endParaRPr lang="en-US"/>
          </a:p>
        </p:txBody>
      </p:sp>
    </p:spTree>
    <p:extLst>
      <p:ext uri="{BB962C8B-B14F-4D97-AF65-F5344CB8AC3E}">
        <p14:creationId xmlns:p14="http://schemas.microsoft.com/office/powerpoint/2010/main" val="226596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F7722-B4D5-9860-C27B-9F6BF4E2B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E9CD8-4AF5-8232-006B-C5768838A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A9112-98F0-9C1C-479A-03DDEB8985C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 fixed effects multinomial regression model was used to assess the association between RPL and various pregnancy outcomes for each individual’s first pregnancy. Age at FET, BMI, embryo day, sex of embryo, ICM score of embryo at thaw, and trophoblast score at thaw were included in the model</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Even though OR were higher in RPL group, ultimately they were not statistically significant </a:t>
            </a:r>
          </a:p>
        </p:txBody>
      </p:sp>
      <p:sp>
        <p:nvSpPr>
          <p:cNvPr id="4" name="Slide Number Placeholder 3">
            <a:extLst>
              <a:ext uri="{FF2B5EF4-FFF2-40B4-BE49-F238E27FC236}">
                <a16:creationId xmlns:a16="http://schemas.microsoft.com/office/drawing/2014/main" id="{36D65FD8-AB8E-7368-BD78-A24226892A61}"/>
              </a:ext>
            </a:extLst>
          </p:cNvPr>
          <p:cNvSpPr>
            <a:spLocks noGrp="1"/>
          </p:cNvSpPr>
          <p:nvPr>
            <p:ph type="sldNum" sz="quarter" idx="5"/>
          </p:nvPr>
        </p:nvSpPr>
        <p:spPr/>
        <p:txBody>
          <a:bodyPr/>
          <a:lstStyle/>
          <a:p>
            <a:fld id="{8FEB8225-B733-4F46-8CF0-E54F9670F978}" type="slidenum">
              <a:rPr lang="en-US" smtClean="0"/>
              <a:t>10</a:t>
            </a:fld>
            <a:endParaRPr lang="en-US"/>
          </a:p>
        </p:txBody>
      </p:sp>
    </p:spTree>
    <p:extLst>
      <p:ext uri="{BB962C8B-B14F-4D97-AF65-F5344CB8AC3E}">
        <p14:creationId xmlns:p14="http://schemas.microsoft.com/office/powerpoint/2010/main" val="2333967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A7895C7-729D-C399-EFA6-7CDE2518E7F5}"/>
              </a:ext>
            </a:extLst>
          </p:cNvPr>
          <p:cNvSpPr>
            <a:spLocks noGrp="1"/>
          </p:cNvSpPr>
          <p:nvPr>
            <p:ph type="body" idx="10"/>
          </p:nvPr>
        </p:nvSpPr>
        <p:spPr>
          <a:xfrm>
            <a:off x="389467" y="1705232"/>
            <a:ext cx="5596466" cy="3720328"/>
          </a:xfrm>
          <a:solidFill>
            <a:srgbClr val="4296BD"/>
          </a:solidFill>
        </p:spPr>
        <p:txBody>
          <a:bodyPr anchor="t"/>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Speaker Name(s)</a:t>
            </a:r>
          </a:p>
        </p:txBody>
      </p:sp>
      <p:pic>
        <p:nvPicPr>
          <p:cNvPr id="2" name="Picture 1" descr="A yellow and green background&#10;&#10;AI-generated content may be incorrect.">
            <a:extLst>
              <a:ext uri="{FF2B5EF4-FFF2-40B4-BE49-F238E27FC236}">
                <a16:creationId xmlns:a16="http://schemas.microsoft.com/office/drawing/2014/main" id="{BDE29AAC-FA93-7519-325B-6042C76EE44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3" name="Picture 2" descr="A yellow and green background&#10;&#10;AI-generated content may be incorrect.">
            <a:extLst>
              <a:ext uri="{FF2B5EF4-FFF2-40B4-BE49-F238E27FC236}">
                <a16:creationId xmlns:a16="http://schemas.microsoft.com/office/drawing/2014/main" id="{FE26378C-BC72-3275-1244-1C35BE20D30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6" name="Picture 5">
            <a:extLst>
              <a:ext uri="{FF2B5EF4-FFF2-40B4-BE49-F238E27FC236}">
                <a16:creationId xmlns:a16="http://schemas.microsoft.com/office/drawing/2014/main" id="{026503A2-3EDA-5B37-C977-12C104DC85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2638212"/>
            <a:ext cx="6047244" cy="1310643"/>
          </a:xfrm>
          <a:prstGeom prst="rect">
            <a:avLst/>
          </a:prstGeom>
        </p:spPr>
      </p:pic>
    </p:spTree>
    <p:extLst>
      <p:ext uri="{BB962C8B-B14F-4D97-AF65-F5344CB8AC3E}">
        <p14:creationId xmlns:p14="http://schemas.microsoft.com/office/powerpoint/2010/main" val="26200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2288020"/>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text</a:t>
            </a:r>
          </a:p>
        </p:txBody>
      </p:sp>
      <p:sp>
        <p:nvSpPr>
          <p:cNvPr id="13" name="Date Placeholder 3">
            <a:extLst>
              <a:ext uri="{FF2B5EF4-FFF2-40B4-BE49-F238E27FC236}">
                <a16:creationId xmlns:a16="http://schemas.microsoft.com/office/drawing/2014/main" id="{A2C80253-2929-49FE-BCA2-3F159AD37166}"/>
              </a:ext>
            </a:extLst>
          </p:cNvPr>
          <p:cNvSpPr>
            <a:spLocks noGrp="1"/>
          </p:cNvSpPr>
          <p:nvPr>
            <p:ph type="dt" sz="half" idx="10"/>
          </p:nvPr>
        </p:nvSpPr>
        <p:spPr>
          <a:xfrm>
            <a:off x="609600" y="6356351"/>
            <a:ext cx="2844800" cy="365125"/>
          </a:xfrm>
        </p:spPr>
        <p:txBody>
          <a:bodyPr/>
          <a:lstStyle/>
          <a:p>
            <a:fld id="{39DB5329-AE83-1841-9BC9-3375E3614C4F}" type="datetimeFigureOut">
              <a:rPr lang="en-US" smtClean="0"/>
              <a:t>3/9/26</a:t>
            </a:fld>
            <a:endParaRPr lang="en-US"/>
          </a:p>
        </p:txBody>
      </p:sp>
      <p:sp>
        <p:nvSpPr>
          <p:cNvPr id="14" name="Footer Placeholder 4">
            <a:extLst>
              <a:ext uri="{FF2B5EF4-FFF2-40B4-BE49-F238E27FC236}">
                <a16:creationId xmlns:a16="http://schemas.microsoft.com/office/drawing/2014/main" id="{39FD3171-5B81-4B6B-B63B-CFF668048506}"/>
              </a:ext>
            </a:extLst>
          </p:cNvPr>
          <p:cNvSpPr>
            <a:spLocks noGrp="1"/>
          </p:cNvSpPr>
          <p:nvPr>
            <p:ph type="ftr" sz="quarter" idx="11"/>
          </p:nvPr>
        </p:nvSpPr>
        <p:spPr>
          <a:xfrm>
            <a:off x="4165600" y="6356351"/>
            <a:ext cx="3860800" cy="365125"/>
          </a:xfrm>
        </p:spPr>
        <p:txBody>
          <a:bodyPr/>
          <a:lstStyle/>
          <a:p>
            <a:endParaRPr lang="en-US"/>
          </a:p>
        </p:txBody>
      </p:sp>
      <p:sp>
        <p:nvSpPr>
          <p:cNvPr id="15" name="Slide Number Placeholder 5">
            <a:extLst>
              <a:ext uri="{FF2B5EF4-FFF2-40B4-BE49-F238E27FC236}">
                <a16:creationId xmlns:a16="http://schemas.microsoft.com/office/drawing/2014/main" id="{03A3A85B-0C31-4185-B888-9D3F43F74D1C}"/>
              </a:ext>
            </a:extLst>
          </p:cNvPr>
          <p:cNvSpPr>
            <a:spLocks noGrp="1"/>
          </p:cNvSpPr>
          <p:nvPr>
            <p:ph type="sldNum" sz="quarter" idx="12"/>
          </p:nvPr>
        </p:nvSpPr>
        <p:spPr>
          <a:xfrm>
            <a:off x="8737600" y="6356351"/>
            <a:ext cx="2844800" cy="365125"/>
          </a:xfrm>
        </p:spPr>
        <p:txBody>
          <a:bodyPr/>
          <a:lstStyle/>
          <a:p>
            <a:fld id="{40F89D05-04D1-2C41-989B-6CC7ABA47232}" type="slidenum">
              <a:rPr lang="en-US" smtClean="0"/>
              <a:t>‹#›</a:t>
            </a:fld>
            <a:endParaRPr lang="en-US"/>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1129034"/>
            <a:ext cx="10972800" cy="1100797"/>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9D9AF32E-F1B5-1167-7221-53C8F5B690C5}"/>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7" name="Picture 6" descr="A black background with blue and orange text&#10;&#10;AI-generated content may be incorrect.">
            <a:extLst>
              <a:ext uri="{FF2B5EF4-FFF2-40B4-BE49-F238E27FC236}">
                <a16:creationId xmlns:a16="http://schemas.microsoft.com/office/drawing/2014/main" id="{42E4754C-9FFD-4D91-8919-70D2D2E01E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790" y="173432"/>
            <a:ext cx="3676794" cy="796886"/>
          </a:xfrm>
          <a:prstGeom prst="rect">
            <a:avLst/>
          </a:prstGeom>
          <a:effectLst>
            <a:glow rad="114300">
              <a:schemeClr val="bg1"/>
            </a:glow>
          </a:effectLst>
        </p:spPr>
      </p:pic>
      <p:pic>
        <p:nvPicPr>
          <p:cNvPr id="8" name="Picture 7" descr="A yellow and green background&#10;&#10;AI-generated content may be incorrect.">
            <a:extLst>
              <a:ext uri="{FF2B5EF4-FFF2-40B4-BE49-F238E27FC236}">
                <a16:creationId xmlns:a16="http://schemas.microsoft.com/office/drawing/2014/main" id="{DC60ACE6-CC9A-973C-2589-E17C289D6652}"/>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32676"/>
            <a:ext cx="12192000" cy="683491"/>
          </a:xfrm>
          <a:prstGeom prst="rect">
            <a:avLst/>
          </a:prstGeom>
        </p:spPr>
      </p:pic>
    </p:spTree>
    <p:extLst>
      <p:ext uri="{BB962C8B-B14F-4D97-AF65-F5344CB8AC3E}">
        <p14:creationId xmlns:p14="http://schemas.microsoft.com/office/powerpoint/2010/main" val="61579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1995055"/>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text</a:t>
            </a:r>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836069"/>
            <a:ext cx="10972800" cy="1100797"/>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B08CCDC8-D9BA-3027-3E60-44FF81E5F5DF}"/>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5" name="Picture 4" descr="A black background with blue and orange text&#10;&#10;AI-generated content may be incorrect.">
            <a:extLst>
              <a:ext uri="{FF2B5EF4-FFF2-40B4-BE49-F238E27FC236}">
                <a16:creationId xmlns:a16="http://schemas.microsoft.com/office/drawing/2014/main" id="{506B661E-18AA-220C-7435-95E49D5687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374021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5EBF805-5C10-40EB-A2F0-735540C88B11}"/>
              </a:ext>
            </a:extLst>
          </p:cNvPr>
          <p:cNvSpPr>
            <a:spLocks noGrp="1"/>
          </p:cNvSpPr>
          <p:nvPr>
            <p:ph sz="half" idx="1" hasCustomPrompt="1"/>
          </p:nvPr>
        </p:nvSpPr>
        <p:spPr>
          <a:xfrm>
            <a:off x="609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add text</a:t>
            </a:r>
          </a:p>
        </p:txBody>
      </p:sp>
      <p:sp>
        <p:nvSpPr>
          <p:cNvPr id="9" name="Content Placeholder 3">
            <a:extLst>
              <a:ext uri="{FF2B5EF4-FFF2-40B4-BE49-F238E27FC236}">
                <a16:creationId xmlns:a16="http://schemas.microsoft.com/office/drawing/2014/main" id="{8D8428D5-A0E9-4E6C-9281-466FE6BA0601}"/>
              </a:ext>
            </a:extLst>
          </p:cNvPr>
          <p:cNvSpPr>
            <a:spLocks noGrp="1"/>
          </p:cNvSpPr>
          <p:nvPr>
            <p:ph sz="half" idx="2" hasCustomPrompt="1"/>
          </p:nvPr>
        </p:nvSpPr>
        <p:spPr>
          <a:xfrm>
            <a:off x="6197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marL="457200" indent="0">
              <a:buNone/>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add text</a:t>
            </a:r>
          </a:p>
        </p:txBody>
      </p:sp>
      <p:sp>
        <p:nvSpPr>
          <p:cNvPr id="10" name="Title 1">
            <a:extLst>
              <a:ext uri="{FF2B5EF4-FFF2-40B4-BE49-F238E27FC236}">
                <a16:creationId xmlns:a16="http://schemas.microsoft.com/office/drawing/2014/main" id="{0E2B6A4A-5FC5-47A1-A192-C192A077393B}"/>
              </a:ext>
            </a:extLst>
          </p:cNvPr>
          <p:cNvSpPr>
            <a:spLocks noGrp="1"/>
          </p:cNvSpPr>
          <p:nvPr>
            <p:ph type="title"/>
          </p:nvPr>
        </p:nvSpPr>
        <p:spPr>
          <a:xfrm>
            <a:off x="609600" y="836069"/>
            <a:ext cx="10972800" cy="1100798"/>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F3E1BDB1-842D-E924-9116-FAEDA457792A}"/>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4" name="Picture 3" descr="A black background with blue and orange text&#10;&#10;AI-generated content may be incorrect.">
            <a:extLst>
              <a:ext uri="{FF2B5EF4-FFF2-40B4-BE49-F238E27FC236}">
                <a16:creationId xmlns:a16="http://schemas.microsoft.com/office/drawing/2014/main" id="{81D454A2-1A3F-F7CB-42CA-ED6804F72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165327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3F9B-5274-4510-AEF0-655815C86CA1}"/>
              </a:ext>
            </a:extLst>
          </p:cNvPr>
          <p:cNvSpPr>
            <a:spLocks noGrp="1"/>
          </p:cNvSpPr>
          <p:nvPr>
            <p:ph type="title"/>
          </p:nvPr>
        </p:nvSpPr>
        <p:spPr>
          <a:xfrm>
            <a:off x="839788" y="809004"/>
            <a:ext cx="10515600" cy="1325563"/>
          </a:xfrm>
        </p:spPr>
        <p:txBody>
          <a:bodyPr/>
          <a:lstStyle>
            <a:lvl1pP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8198C22-04E3-4F5A-B685-7306D87B1026}"/>
              </a:ext>
            </a:extLst>
          </p:cNvPr>
          <p:cNvSpPr>
            <a:spLocks noGrp="1"/>
          </p:cNvSpPr>
          <p:nvPr>
            <p:ph type="body" idx="1"/>
          </p:nvPr>
        </p:nvSpPr>
        <p:spPr>
          <a:xfrm>
            <a:off x="839788" y="2125042"/>
            <a:ext cx="5157787"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77F3E26-ABD7-4D14-9FF7-596C7D8EFDB9}"/>
              </a:ext>
            </a:extLst>
          </p:cNvPr>
          <p:cNvSpPr>
            <a:spLocks noGrp="1"/>
          </p:cNvSpPr>
          <p:nvPr>
            <p:ph sz="half" idx="2"/>
          </p:nvPr>
        </p:nvSpPr>
        <p:spPr>
          <a:xfrm>
            <a:off x="839788" y="2948954"/>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20A0D67-8F41-4465-8EBF-D1ED3DEC6DBE}"/>
              </a:ext>
            </a:extLst>
          </p:cNvPr>
          <p:cNvSpPr>
            <a:spLocks noGrp="1"/>
          </p:cNvSpPr>
          <p:nvPr>
            <p:ph type="body" sz="quarter" idx="3"/>
          </p:nvPr>
        </p:nvSpPr>
        <p:spPr>
          <a:xfrm>
            <a:off x="6172200" y="2125042"/>
            <a:ext cx="5183188"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7BEC1-14C7-4030-944A-51BEBC751436}"/>
              </a:ext>
            </a:extLst>
          </p:cNvPr>
          <p:cNvSpPr>
            <a:spLocks noGrp="1"/>
          </p:cNvSpPr>
          <p:nvPr>
            <p:ph sz="quarter" idx="4"/>
          </p:nvPr>
        </p:nvSpPr>
        <p:spPr>
          <a:xfrm>
            <a:off x="6172200" y="2948954"/>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background with blue and orange text&#10;&#10;AI-generated content may be incorrect.">
            <a:extLst>
              <a:ext uri="{FF2B5EF4-FFF2-40B4-BE49-F238E27FC236}">
                <a16:creationId xmlns:a16="http://schemas.microsoft.com/office/drawing/2014/main" id="{1F7EAA77-61D8-2878-49F5-1559ABE9BF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9786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8B77D-51CF-40FC-44D0-0770C3545C38}"/>
              </a:ext>
            </a:extLst>
          </p:cNvPr>
          <p:cNvSpPr/>
          <p:nvPr userDrawn="1"/>
        </p:nvSpPr>
        <p:spPr>
          <a:xfrm>
            <a:off x="3376056" y="1501538"/>
            <a:ext cx="5299849" cy="3154710"/>
          </a:xfrm>
          <a:prstGeom prst="rect">
            <a:avLst/>
          </a:prstGeom>
          <a:noFill/>
        </p:spPr>
        <p:txBody>
          <a:bodyPr wrap="none" lIns="91440" tIns="45720" rIns="91440" bIns="45720">
            <a:spAutoFit/>
          </a:bodyPr>
          <a:lstStyle/>
          <a:p>
            <a:pPr algn="ctr"/>
            <a:r>
              <a:rPr lang="en-US" sz="19900" b="1" cap="none" spc="50" dirty="0">
                <a:ln w="0"/>
                <a:solidFill>
                  <a:srgbClr val="4296BD"/>
                </a:solidFill>
                <a:effectLst/>
              </a:rPr>
              <a:t>Q&amp;A</a:t>
            </a:r>
          </a:p>
        </p:txBody>
      </p:sp>
      <p:pic>
        <p:nvPicPr>
          <p:cNvPr id="6" name="Picture 5" descr="A yellow and green background&#10;&#10;AI-generated content may be incorrect.">
            <a:extLst>
              <a:ext uri="{FF2B5EF4-FFF2-40B4-BE49-F238E27FC236}">
                <a16:creationId xmlns:a16="http://schemas.microsoft.com/office/drawing/2014/main" id="{751FA18D-58A5-432C-8F44-043761CD04B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7" name="Picture 6" descr="A yellow and green background&#10;&#10;AI-generated content may be incorrect.">
            <a:extLst>
              <a:ext uri="{FF2B5EF4-FFF2-40B4-BE49-F238E27FC236}">
                <a16:creationId xmlns:a16="http://schemas.microsoft.com/office/drawing/2014/main" id="{1DBB8E71-55B9-1761-7873-978967CE164B}"/>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10" name="Picture 9" descr="A black background with blue and orange text&#10;&#10;AI-generated content may be incorrect.">
            <a:extLst>
              <a:ext uri="{FF2B5EF4-FFF2-40B4-BE49-F238E27FC236}">
                <a16:creationId xmlns:a16="http://schemas.microsoft.com/office/drawing/2014/main" id="{907A9024-06DB-9B1C-3910-27E3616357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7406" y="5920327"/>
            <a:ext cx="3676794" cy="796886"/>
          </a:xfrm>
          <a:prstGeom prst="rect">
            <a:avLst/>
          </a:prstGeom>
          <a:effectLst>
            <a:glow rad="114300">
              <a:schemeClr val="bg1"/>
            </a:glow>
          </a:effectLst>
        </p:spPr>
      </p:pic>
    </p:spTree>
    <p:extLst>
      <p:ext uri="{BB962C8B-B14F-4D97-AF65-F5344CB8AC3E}">
        <p14:creationId xmlns:p14="http://schemas.microsoft.com/office/powerpoint/2010/main" val="134138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CB6A-8CCE-4CF9-B151-EB412E958FA3}"/>
              </a:ext>
            </a:extLst>
          </p:cNvPr>
          <p:cNvSpPr>
            <a:spLocks noGrp="1"/>
          </p:cNvSpPr>
          <p:nvPr>
            <p:ph type="title"/>
          </p:nvPr>
        </p:nvSpPr>
        <p:spPr>
          <a:xfrm>
            <a:off x="839788" y="457200"/>
            <a:ext cx="3932237" cy="1600200"/>
          </a:xfrm>
        </p:spPr>
        <p:txBody>
          <a:bodyPr anchor="b"/>
          <a:lstStyle>
            <a:lvl1pPr>
              <a:defRPr sz="3200">
                <a:solidFill>
                  <a:srgbClr val="0C486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FD6471-DE01-4BCB-B820-183E01BA3232}"/>
              </a:ext>
            </a:extLst>
          </p:cNvPr>
          <p:cNvSpPr>
            <a:spLocks noGrp="1"/>
          </p:cNvSpPr>
          <p:nvPr>
            <p:ph idx="1"/>
          </p:nvPr>
        </p:nvSpPr>
        <p:spPr>
          <a:xfrm>
            <a:off x="5183188" y="987425"/>
            <a:ext cx="6172200" cy="4873625"/>
          </a:xfrm>
        </p:spPr>
        <p:txBody>
          <a:bodyPr/>
          <a:lstStyle>
            <a:lvl1pPr>
              <a:defRPr sz="3200">
                <a:solidFill>
                  <a:srgbClr val="0C486E"/>
                </a:solidFill>
              </a:defRPr>
            </a:lvl1pPr>
            <a:lvl2pPr>
              <a:defRPr sz="2800">
                <a:solidFill>
                  <a:srgbClr val="0C486E"/>
                </a:solidFill>
              </a:defRPr>
            </a:lvl2pPr>
            <a:lvl3pPr>
              <a:defRPr sz="2400">
                <a:solidFill>
                  <a:srgbClr val="0C486E"/>
                </a:solidFill>
              </a:defRPr>
            </a:lvl3pPr>
            <a:lvl4pPr>
              <a:defRPr sz="2000">
                <a:solidFill>
                  <a:srgbClr val="0C486E"/>
                </a:solidFill>
              </a:defRPr>
            </a:lvl4pPr>
            <a:lvl5pPr>
              <a:defRPr sz="2000">
                <a:solidFill>
                  <a:srgbClr val="0C486E"/>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21DF065-61A4-4E18-A745-D234CCB1643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729155E-BFA4-435C-8921-CE0E6A1C8E81}"/>
              </a:ext>
            </a:extLst>
          </p:cNvPr>
          <p:cNvSpPr>
            <a:spLocks noGrp="1"/>
          </p:cNvSpPr>
          <p:nvPr>
            <p:ph type="dt" sz="half" idx="10"/>
          </p:nvPr>
        </p:nvSpPr>
        <p:spPr/>
        <p:txBody>
          <a:bodyPr/>
          <a:lstStyle/>
          <a:p>
            <a:fld id="{39D505AD-7D23-461E-8514-47005AA5F73B}" type="datetimeFigureOut">
              <a:rPr lang="en-US" smtClean="0"/>
              <a:t>3/9/26</a:t>
            </a:fld>
            <a:endParaRPr lang="en-US"/>
          </a:p>
        </p:txBody>
      </p:sp>
      <p:sp>
        <p:nvSpPr>
          <p:cNvPr id="6" name="Footer Placeholder 5">
            <a:extLst>
              <a:ext uri="{FF2B5EF4-FFF2-40B4-BE49-F238E27FC236}">
                <a16:creationId xmlns:a16="http://schemas.microsoft.com/office/drawing/2014/main" id="{030D0593-5791-49D2-892A-E3345CBB8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5CB3F-383A-448D-9082-C10B7071EEAA}"/>
              </a:ext>
            </a:extLst>
          </p:cNvPr>
          <p:cNvSpPr>
            <a:spLocks noGrp="1"/>
          </p:cNvSpPr>
          <p:nvPr>
            <p:ph type="sldNum" sz="quarter" idx="12"/>
          </p:nvPr>
        </p:nvSpPr>
        <p:spPr/>
        <p:txBody>
          <a:bodyPr/>
          <a:lstStyle/>
          <a:p>
            <a:fld id="{5E78E9A1-591E-494D-8DB0-1D44D720BB42}" type="slidenum">
              <a:rPr lang="en-US" smtClean="0"/>
              <a:t>‹#›</a:t>
            </a:fld>
            <a:endParaRPr lang="en-US"/>
          </a:p>
        </p:txBody>
      </p:sp>
      <p:pic>
        <p:nvPicPr>
          <p:cNvPr id="9" name="Picture 8" descr="A yellow and green background&#10;&#10;AI-generated content may be incorrect.">
            <a:extLst>
              <a:ext uri="{FF2B5EF4-FFF2-40B4-BE49-F238E27FC236}">
                <a16:creationId xmlns:a16="http://schemas.microsoft.com/office/drawing/2014/main" id="{27952351-EAE1-7E51-8B3C-4C27240FE649}"/>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11" name="Picture 10" descr="A black background with blue and orange text&#10;&#10;AI-generated content may be incorrect.">
            <a:extLst>
              <a:ext uri="{FF2B5EF4-FFF2-40B4-BE49-F238E27FC236}">
                <a16:creationId xmlns:a16="http://schemas.microsoft.com/office/drawing/2014/main" id="{8AB7CA5C-AEAA-7BEA-3CC4-F73E43698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264199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3A1E6-01D7-4399-A390-108AD43F7F1D}"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773B-E1F7-4409-BE2E-EC1F9575DD90}" type="slidenum">
              <a:rPr lang="en-US" smtClean="0"/>
              <a:t>‹#›</a:t>
            </a:fld>
            <a:endParaRPr lang="en-US"/>
          </a:p>
        </p:txBody>
      </p:sp>
    </p:spTree>
    <p:extLst>
      <p:ext uri="{BB962C8B-B14F-4D97-AF65-F5344CB8AC3E}">
        <p14:creationId xmlns:p14="http://schemas.microsoft.com/office/powerpoint/2010/main" val="17552594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1F3C5-5F95-42EB-BE76-3ABAB16AF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DEDAA-F7CB-4729-AC2D-697C5DC5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1F90A-CA8C-445E-890B-900875275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505AD-7D23-461E-8514-47005AA5F73B}" type="datetimeFigureOut">
              <a:rPr lang="en-US" smtClean="0"/>
              <a:t>3/9/26</a:t>
            </a:fld>
            <a:endParaRPr lang="en-US"/>
          </a:p>
        </p:txBody>
      </p:sp>
      <p:sp>
        <p:nvSpPr>
          <p:cNvPr id="5" name="Footer Placeholder 4">
            <a:extLst>
              <a:ext uri="{FF2B5EF4-FFF2-40B4-BE49-F238E27FC236}">
                <a16:creationId xmlns:a16="http://schemas.microsoft.com/office/drawing/2014/main" id="{065B1385-71F5-46F0-8BA4-6F179072F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2FAA7-3262-460D-8177-1D9944561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8E9A1-591E-494D-8DB0-1D44D720BB42}" type="slidenum">
              <a:rPr lang="en-US" smtClean="0"/>
              <a:t>‹#›</a:t>
            </a:fld>
            <a:endParaRPr lang="en-US"/>
          </a:p>
        </p:txBody>
      </p:sp>
    </p:spTree>
    <p:extLst>
      <p:ext uri="{BB962C8B-B14F-4D97-AF65-F5344CB8AC3E}">
        <p14:creationId xmlns:p14="http://schemas.microsoft.com/office/powerpoint/2010/main" val="78147808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52" r:id="rId4"/>
    <p:sldLayoutId id="2147483653" r:id="rId5"/>
    <p:sldLayoutId id="2147483655" r:id="rId6"/>
    <p:sldLayoutId id="2147483656"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2F17C-D04E-7740-6C3F-4D0BEC6F40EB}"/>
              </a:ext>
            </a:extLst>
          </p:cNvPr>
          <p:cNvSpPr/>
          <p:nvPr/>
        </p:nvSpPr>
        <p:spPr>
          <a:xfrm>
            <a:off x="-1561672" y="0"/>
            <a:ext cx="5137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lorful gradient&#10;&#10;AI-generated content may be incorrect.">
            <a:extLst>
              <a:ext uri="{FF2B5EF4-FFF2-40B4-BE49-F238E27FC236}">
                <a16:creationId xmlns:a16="http://schemas.microsoft.com/office/drawing/2014/main" id="{270912CE-5728-3E32-BEC9-0109E3E7BB3D}"/>
              </a:ext>
            </a:extLst>
          </p:cNvPr>
          <p:cNvPicPr>
            <a:picLocks noChangeAspect="1"/>
          </p:cNvPicPr>
          <p:nvPr/>
        </p:nvPicPr>
        <p:blipFill>
          <a:blip r:embed="rId3">
            <a:alphaModFix amt="99000"/>
            <a:extLst>
              <a:ext uri="{28A0092B-C50C-407E-A947-70E740481C1C}">
                <a14:useLocalDpi xmlns:a14="http://schemas.microsoft.com/office/drawing/2010/main" val="0"/>
              </a:ext>
            </a:extLst>
          </a:blip>
          <a:stretch>
            <a:fillRect/>
          </a:stretch>
        </p:blipFill>
        <p:spPr>
          <a:xfrm>
            <a:off x="0" y="0"/>
            <a:ext cx="12192000" cy="6903719"/>
          </a:xfrm>
          <a:prstGeom prst="rect">
            <a:avLst/>
          </a:prstGeom>
        </p:spPr>
      </p:pic>
      <p:pic>
        <p:nvPicPr>
          <p:cNvPr id="13" name="Picture 12">
            <a:extLst>
              <a:ext uri="{FF2B5EF4-FFF2-40B4-BE49-F238E27FC236}">
                <a16:creationId xmlns:a16="http://schemas.microsoft.com/office/drawing/2014/main" id="{DDE5302F-ACF7-94D8-60B7-ED1859506A55}"/>
              </a:ext>
            </a:extLst>
          </p:cNvPr>
          <p:cNvPicPr>
            <a:picLocks noChangeAspect="1"/>
          </p:cNvPicPr>
          <p:nvPr/>
        </p:nvPicPr>
        <p:blipFill>
          <a:blip r:embed="rId4"/>
          <a:stretch>
            <a:fillRect/>
          </a:stretch>
        </p:blipFill>
        <p:spPr>
          <a:xfrm>
            <a:off x="449948" y="5931389"/>
            <a:ext cx="2089130" cy="706618"/>
          </a:xfrm>
          <a:prstGeom prst="rect">
            <a:avLst/>
          </a:prstGeom>
        </p:spPr>
      </p:pic>
      <p:pic>
        <p:nvPicPr>
          <p:cNvPr id="24" name="Picture 23" descr="A white and orange text on a black background&#10;&#10;AI-generated content may be incorrect.">
            <a:extLst>
              <a:ext uri="{FF2B5EF4-FFF2-40B4-BE49-F238E27FC236}">
                <a16:creationId xmlns:a16="http://schemas.microsoft.com/office/drawing/2014/main" id="{CFE2A262-C303-D452-3593-2703F2C0D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20" y="953902"/>
            <a:ext cx="11570959" cy="5229184"/>
          </a:xfrm>
          <a:prstGeom prst="rect">
            <a:avLst/>
          </a:prstGeom>
        </p:spPr>
      </p:pic>
    </p:spTree>
    <p:extLst>
      <p:ext uri="{BB962C8B-B14F-4D97-AF65-F5344CB8AC3E}">
        <p14:creationId xmlns:p14="http://schemas.microsoft.com/office/powerpoint/2010/main" val="162768851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410F9-D6C8-B461-3029-CBE63A19120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AF7986F-A31C-E602-3BDE-F8D0B815F4C6}"/>
              </a:ext>
            </a:extLst>
          </p:cNvPr>
          <p:cNvSpPr>
            <a:spLocks noGrp="1"/>
          </p:cNvSpPr>
          <p:nvPr>
            <p:ph idx="1"/>
          </p:nvPr>
        </p:nvSpPr>
        <p:spPr>
          <a:xfrm>
            <a:off x="944896" y="1984376"/>
            <a:ext cx="10637504" cy="2202614"/>
          </a:xfrm>
        </p:spPr>
        <p:txBody>
          <a:bodyPr/>
          <a:lstStyle/>
          <a:p>
            <a:r>
              <a:rPr lang="en-US" dirty="0">
                <a:solidFill>
                  <a:schemeClr val="tx2"/>
                </a:solidFill>
              </a:rPr>
              <a:t>No significant effect of RPL on outcomes after FET</a:t>
            </a:r>
          </a:p>
          <a:p>
            <a:r>
              <a:rPr lang="en-US" dirty="0">
                <a:solidFill>
                  <a:schemeClr val="tx2"/>
                </a:solidFill>
              </a:rPr>
              <a:t>RPL clinical miscarriage odds ratio: 1.38 (95% CI 0.53 - 3.61) </a:t>
            </a:r>
          </a:p>
          <a:p>
            <a:r>
              <a:rPr lang="en-US" dirty="0">
                <a:solidFill>
                  <a:schemeClr val="tx2"/>
                </a:solidFill>
              </a:rPr>
              <a:t>RPL biochemical loss odds ratio: 1.20 (95% CI 0.45 - 3.17) </a:t>
            </a:r>
          </a:p>
        </p:txBody>
      </p:sp>
      <p:sp>
        <p:nvSpPr>
          <p:cNvPr id="9" name="Text Placeholder 8">
            <a:extLst>
              <a:ext uri="{FF2B5EF4-FFF2-40B4-BE49-F238E27FC236}">
                <a16:creationId xmlns:a16="http://schemas.microsoft.com/office/drawing/2014/main" id="{A084D61F-B04B-E10F-5000-D36CE25906F8}"/>
              </a:ext>
            </a:extLst>
          </p:cNvPr>
          <p:cNvSpPr>
            <a:spLocks noGrp="1"/>
          </p:cNvSpPr>
          <p:nvPr>
            <p:ph type="body" sz="half" idx="2"/>
          </p:nvPr>
        </p:nvSpPr>
        <p:spPr>
          <a:xfrm>
            <a:off x="839788" y="5089358"/>
            <a:ext cx="10505991" cy="779629"/>
          </a:xfrm>
        </p:spPr>
        <p:txBody>
          <a:bodyPr/>
          <a:lstStyle/>
          <a:p>
            <a:r>
              <a:rPr lang="en-US" i="1" dirty="0"/>
              <a:t>Interpretation: Odds of an individual with RPL having a clinical miscarriage relative to having a live birth, compared to patient without RPL.</a:t>
            </a:r>
          </a:p>
        </p:txBody>
      </p:sp>
      <p:sp>
        <p:nvSpPr>
          <p:cNvPr id="5" name="Title 2">
            <a:extLst>
              <a:ext uri="{FF2B5EF4-FFF2-40B4-BE49-F238E27FC236}">
                <a16:creationId xmlns:a16="http://schemas.microsoft.com/office/drawing/2014/main" id="{03497930-5A2D-D437-3927-3B4DF4258A29}"/>
              </a:ext>
            </a:extLst>
          </p:cNvPr>
          <p:cNvSpPr>
            <a:spLocks noGrp="1"/>
          </p:cNvSpPr>
          <p:nvPr>
            <p:ph type="title"/>
          </p:nvPr>
        </p:nvSpPr>
        <p:spPr>
          <a:xfrm>
            <a:off x="609600" y="438614"/>
            <a:ext cx="10972800" cy="1100797"/>
          </a:xfrm>
        </p:spPr>
        <p:txBody>
          <a:bodyPr>
            <a:normAutofit/>
          </a:bodyPr>
          <a:lstStyle/>
          <a:p>
            <a:r>
              <a:rPr lang="en-US" sz="4500" dirty="0"/>
              <a:t>Fixed effect multinomial analysis</a:t>
            </a:r>
          </a:p>
        </p:txBody>
      </p:sp>
    </p:spTree>
    <p:extLst>
      <p:ext uri="{BB962C8B-B14F-4D97-AF65-F5344CB8AC3E}">
        <p14:creationId xmlns:p14="http://schemas.microsoft.com/office/powerpoint/2010/main" val="296019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B6E2-64B9-77CB-8DFE-3926A57B41B3}"/>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3811167-3A78-34A0-4447-8B2A5EA4BEC8}"/>
              </a:ext>
            </a:extLst>
          </p:cNvPr>
          <p:cNvSpPr>
            <a:spLocks noGrp="1"/>
          </p:cNvSpPr>
          <p:nvPr>
            <p:ph idx="1"/>
          </p:nvPr>
        </p:nvSpPr>
        <p:spPr>
          <a:xfrm>
            <a:off x="944896" y="1884218"/>
            <a:ext cx="10637504" cy="4197927"/>
          </a:xfrm>
        </p:spPr>
        <p:txBody>
          <a:bodyPr>
            <a:normAutofit fontScale="92500" lnSpcReduction="20000"/>
          </a:bodyPr>
          <a:lstStyle/>
          <a:p>
            <a:r>
              <a:rPr lang="en-US" dirty="0">
                <a:solidFill>
                  <a:schemeClr val="tx2"/>
                </a:solidFill>
              </a:rPr>
              <a:t>History of RPL is not associated with significant different pregnancy outcomes after euploid FET when compared to a non-RPL history</a:t>
            </a:r>
          </a:p>
          <a:p>
            <a:pPr marL="0" indent="0">
              <a:buNone/>
            </a:pPr>
            <a:endParaRPr lang="en-US" dirty="0">
              <a:solidFill>
                <a:schemeClr val="tx2"/>
              </a:solidFill>
            </a:endParaRPr>
          </a:p>
          <a:p>
            <a:r>
              <a:rPr lang="en-US" dirty="0">
                <a:solidFill>
                  <a:schemeClr val="tx2"/>
                </a:solidFill>
              </a:rPr>
              <a:t>IVF/PGT-A is a reasonable tool to offer to select patients with RPL</a:t>
            </a:r>
          </a:p>
          <a:p>
            <a:pPr lvl="1"/>
            <a:r>
              <a:rPr lang="en-US" dirty="0">
                <a:solidFill>
                  <a:schemeClr val="tx2"/>
                </a:solidFill>
              </a:rPr>
              <a:t>Similar pregnancy outcomes to patients without RPL</a:t>
            </a:r>
          </a:p>
          <a:p>
            <a:pPr marL="457200" lvl="1" indent="0">
              <a:buNone/>
            </a:pPr>
            <a:endParaRPr lang="en-US" dirty="0">
              <a:solidFill>
                <a:schemeClr val="tx2"/>
              </a:solidFill>
            </a:endParaRPr>
          </a:p>
          <a:p>
            <a:r>
              <a:rPr lang="en-US" dirty="0">
                <a:solidFill>
                  <a:schemeClr val="tx2"/>
                </a:solidFill>
              </a:rPr>
              <a:t>Future directions</a:t>
            </a:r>
          </a:p>
          <a:p>
            <a:pPr lvl="1"/>
            <a:r>
              <a:rPr lang="en-US" dirty="0">
                <a:solidFill>
                  <a:schemeClr val="tx2"/>
                </a:solidFill>
              </a:rPr>
              <a:t>Outcomes of subsequent transfers </a:t>
            </a:r>
          </a:p>
          <a:p>
            <a:pPr lvl="1"/>
            <a:r>
              <a:rPr lang="en-US" dirty="0">
                <a:solidFill>
                  <a:schemeClr val="tx2"/>
                </a:solidFill>
              </a:rPr>
              <a:t>Analyzing differences in outcomes stratified by underlying causes of RPL</a:t>
            </a:r>
          </a:p>
          <a:p>
            <a:pPr lvl="1"/>
            <a:r>
              <a:rPr lang="en-US" dirty="0">
                <a:solidFill>
                  <a:schemeClr val="tx2"/>
                </a:solidFill>
              </a:rPr>
              <a:t>Which specific patients with RPL will benefit the most from IVF/PGT-A?</a:t>
            </a:r>
          </a:p>
        </p:txBody>
      </p:sp>
      <p:sp>
        <p:nvSpPr>
          <p:cNvPr id="5" name="Title 2">
            <a:extLst>
              <a:ext uri="{FF2B5EF4-FFF2-40B4-BE49-F238E27FC236}">
                <a16:creationId xmlns:a16="http://schemas.microsoft.com/office/drawing/2014/main" id="{D94926C8-44D8-5196-6574-5824C79D4A5C}"/>
              </a:ext>
            </a:extLst>
          </p:cNvPr>
          <p:cNvSpPr>
            <a:spLocks noGrp="1"/>
          </p:cNvSpPr>
          <p:nvPr>
            <p:ph type="title"/>
          </p:nvPr>
        </p:nvSpPr>
        <p:spPr>
          <a:xfrm>
            <a:off x="609600" y="438614"/>
            <a:ext cx="10972800" cy="1100797"/>
          </a:xfrm>
        </p:spPr>
        <p:txBody>
          <a:bodyPr>
            <a:normAutofit/>
          </a:bodyPr>
          <a:lstStyle/>
          <a:p>
            <a:r>
              <a:rPr lang="en-US" sz="4500" dirty="0"/>
              <a:t>Discussion</a:t>
            </a:r>
          </a:p>
        </p:txBody>
      </p:sp>
    </p:spTree>
    <p:extLst>
      <p:ext uri="{BB962C8B-B14F-4D97-AF65-F5344CB8AC3E}">
        <p14:creationId xmlns:p14="http://schemas.microsoft.com/office/powerpoint/2010/main" val="316747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19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7C1DE-E55B-4A55-B9DC-AA063655E164}"/>
              </a:ext>
            </a:extLst>
          </p:cNvPr>
          <p:cNvSpPr>
            <a:spLocks noGrp="1"/>
          </p:cNvSpPr>
          <p:nvPr>
            <p:ph type="body" idx="4294967295"/>
          </p:nvPr>
        </p:nvSpPr>
        <p:spPr>
          <a:xfrm>
            <a:off x="963085" y="4657952"/>
            <a:ext cx="6695016" cy="1500187"/>
          </a:xfrm>
        </p:spPr>
        <p:txBody>
          <a:bodyPr>
            <a:normAutofit/>
          </a:bodyPr>
          <a:lstStyle/>
          <a:p>
            <a:pPr marL="0" indent="0">
              <a:buNone/>
            </a:pPr>
            <a:r>
              <a:rPr lang="en-US" dirty="0"/>
              <a:t>Rhea Sharma, Christina E Boots, Lia A Bernardi</a:t>
            </a:r>
          </a:p>
          <a:p>
            <a:pPr marL="0" indent="0">
              <a:buNone/>
            </a:pPr>
            <a:r>
              <a:rPr lang="en-US" sz="1600" dirty="0"/>
              <a:t>Obstetrics and Gynecology, Division of Reproductive Endocrinology and Infertility, Northwestern University, Chicago, IL </a:t>
            </a:r>
          </a:p>
        </p:txBody>
      </p:sp>
      <p:sp>
        <p:nvSpPr>
          <p:cNvPr id="3" name="Title 23">
            <a:extLst>
              <a:ext uri="{FF2B5EF4-FFF2-40B4-BE49-F238E27FC236}">
                <a16:creationId xmlns:a16="http://schemas.microsoft.com/office/drawing/2014/main" id="{9B8A19C2-7372-48C8-B156-EA35E3602E26}"/>
              </a:ext>
            </a:extLst>
          </p:cNvPr>
          <p:cNvSpPr txBox="1">
            <a:spLocks/>
          </p:cNvSpPr>
          <p:nvPr/>
        </p:nvSpPr>
        <p:spPr>
          <a:xfrm>
            <a:off x="963085" y="-658488"/>
            <a:ext cx="8273680" cy="324928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Do outcomes after euploid embryo transfer differ between patients</a:t>
            </a:r>
          </a:p>
        </p:txBody>
      </p:sp>
      <p:sp>
        <p:nvSpPr>
          <p:cNvPr id="4" name="Title 23">
            <a:extLst>
              <a:ext uri="{FF2B5EF4-FFF2-40B4-BE49-F238E27FC236}">
                <a16:creationId xmlns:a16="http://schemas.microsoft.com/office/drawing/2014/main" id="{EFBEA025-E046-7760-D6FF-69F22A1B4633}"/>
              </a:ext>
            </a:extLst>
          </p:cNvPr>
          <p:cNvSpPr txBox="1">
            <a:spLocks/>
          </p:cNvSpPr>
          <p:nvPr/>
        </p:nvSpPr>
        <p:spPr>
          <a:xfrm>
            <a:off x="963085" y="2933917"/>
            <a:ext cx="5490724" cy="150018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with and without recurrent pregnancy loss?</a:t>
            </a:r>
          </a:p>
        </p:txBody>
      </p:sp>
    </p:spTree>
    <p:extLst>
      <p:ext uri="{BB962C8B-B14F-4D97-AF65-F5344CB8AC3E}">
        <p14:creationId xmlns:p14="http://schemas.microsoft.com/office/powerpoint/2010/main" val="142793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A2050-1BA5-4075-BCFA-3166067BAD5A}"/>
              </a:ext>
            </a:extLst>
          </p:cNvPr>
          <p:cNvSpPr>
            <a:spLocks noGrp="1"/>
          </p:cNvSpPr>
          <p:nvPr>
            <p:ph idx="1"/>
          </p:nvPr>
        </p:nvSpPr>
        <p:spPr>
          <a:xfrm>
            <a:off x="609600" y="2089613"/>
            <a:ext cx="10972800" cy="4131109"/>
          </a:xfrm>
        </p:spPr>
        <p:txBody>
          <a:bodyPr>
            <a:normAutofit/>
          </a:bodyPr>
          <a:lstStyle/>
          <a:p>
            <a:r>
              <a:rPr lang="en-US" dirty="0"/>
              <a:t>Disclosures:</a:t>
            </a:r>
          </a:p>
          <a:p>
            <a:r>
              <a:rPr lang="en-US" dirty="0"/>
              <a:t>Grant/Research Support: </a:t>
            </a:r>
            <a:r>
              <a:rPr lang="en-US" dirty="0" err="1"/>
              <a:t>Hecktman</a:t>
            </a:r>
            <a:r>
              <a:rPr lang="en-US" dirty="0"/>
              <a:t> Family Foundation</a:t>
            </a:r>
          </a:p>
        </p:txBody>
      </p:sp>
      <p:sp>
        <p:nvSpPr>
          <p:cNvPr id="3" name="Title 2">
            <a:extLst>
              <a:ext uri="{FF2B5EF4-FFF2-40B4-BE49-F238E27FC236}">
                <a16:creationId xmlns:a16="http://schemas.microsoft.com/office/drawing/2014/main" id="{2718D6C1-F50C-4313-AC4D-FC88CA1C43A5}"/>
              </a:ext>
            </a:extLst>
          </p:cNvPr>
          <p:cNvSpPr>
            <a:spLocks noGrp="1"/>
          </p:cNvSpPr>
          <p:nvPr>
            <p:ph type="title"/>
          </p:nvPr>
        </p:nvSpPr>
        <p:spPr>
          <a:xfrm>
            <a:off x="609600" y="988816"/>
            <a:ext cx="10972800" cy="1100797"/>
          </a:xfrm>
        </p:spPr>
        <p:txBody>
          <a:bodyPr/>
          <a:lstStyle/>
          <a:p>
            <a:r>
              <a:rPr lang="en-US" dirty="0"/>
              <a:t>Disclosure Slide</a:t>
            </a:r>
          </a:p>
        </p:txBody>
      </p:sp>
    </p:spTree>
    <p:extLst>
      <p:ext uri="{BB962C8B-B14F-4D97-AF65-F5344CB8AC3E}">
        <p14:creationId xmlns:p14="http://schemas.microsoft.com/office/powerpoint/2010/main" val="292575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CC0712F-58B0-4C62-801E-6C996089290D}"/>
              </a:ext>
            </a:extLst>
          </p:cNvPr>
          <p:cNvSpPr>
            <a:spLocks noGrp="1"/>
          </p:cNvSpPr>
          <p:nvPr>
            <p:ph idx="1"/>
          </p:nvPr>
        </p:nvSpPr>
        <p:spPr>
          <a:xfrm>
            <a:off x="609600" y="1914525"/>
            <a:ext cx="10972800" cy="4211639"/>
          </a:xfrm>
        </p:spPr>
        <p:txBody>
          <a:bodyPr>
            <a:normAutofit lnSpcReduction="10000"/>
          </a:bodyPr>
          <a:lstStyle/>
          <a:p>
            <a:r>
              <a:rPr lang="en-US" dirty="0"/>
              <a:t>Practice Gap: It is unknown whether patients with a history of recurrent pregnancy loss (RPL) will have a lower chance of a live birth after euploid embryo transfer compared to patients without RPL.</a:t>
            </a:r>
          </a:p>
          <a:p>
            <a:pPr lvl="1"/>
            <a:r>
              <a:rPr lang="en-US" dirty="0"/>
              <a:t>Influences counseling, treatment selection, and expectation-setting for this population. </a:t>
            </a:r>
          </a:p>
          <a:p>
            <a:pPr marL="457200" lvl="1" indent="0">
              <a:buNone/>
            </a:pPr>
            <a:endParaRPr lang="en-US" dirty="0"/>
          </a:p>
          <a:p>
            <a:r>
              <a:rPr lang="en-US" dirty="0"/>
              <a:t>After this presentation, learners will be able to:</a:t>
            </a:r>
          </a:p>
          <a:p>
            <a:pPr lvl="1"/>
            <a:r>
              <a:rPr lang="en-US" dirty="0"/>
              <a:t>Describe pregnancy outcomes after euploid frozen embryo transfer (FET) in patients with RPL</a:t>
            </a:r>
          </a:p>
          <a:p>
            <a:pPr lvl="1"/>
            <a:r>
              <a:rPr lang="en-US" dirty="0"/>
              <a:t>Compare outcomes between patients with and without RPL</a:t>
            </a:r>
          </a:p>
          <a:p>
            <a:pPr lvl="1"/>
            <a:r>
              <a:rPr lang="en-US" dirty="0"/>
              <a:t>Apply these findings to evidence-based counseling in clinical practice</a:t>
            </a:r>
          </a:p>
          <a:p>
            <a:pPr lvl="1"/>
            <a:endParaRPr lang="en-US" dirty="0"/>
          </a:p>
          <a:p>
            <a:pPr marL="457200" lvl="1" indent="0">
              <a:buNone/>
            </a:pPr>
            <a:endParaRPr lang="en-US" dirty="0"/>
          </a:p>
          <a:p>
            <a:endParaRPr lang="en-US" dirty="0"/>
          </a:p>
          <a:p>
            <a:endParaRPr lang="en-US" dirty="0"/>
          </a:p>
        </p:txBody>
      </p:sp>
      <p:sp>
        <p:nvSpPr>
          <p:cNvPr id="4" name="Title 3">
            <a:extLst>
              <a:ext uri="{FF2B5EF4-FFF2-40B4-BE49-F238E27FC236}">
                <a16:creationId xmlns:a16="http://schemas.microsoft.com/office/drawing/2014/main" id="{D8ADD91C-BB4E-4CE6-B2E9-801AEC4FD94F}"/>
              </a:ext>
            </a:extLst>
          </p:cNvPr>
          <p:cNvSpPr>
            <a:spLocks noGrp="1"/>
          </p:cNvSpPr>
          <p:nvPr>
            <p:ph type="title"/>
          </p:nvPr>
        </p:nvSpPr>
        <p:spPr>
          <a:xfrm>
            <a:off x="609600" y="421720"/>
            <a:ext cx="10972800" cy="1100797"/>
          </a:xfrm>
        </p:spPr>
        <p:txBody>
          <a:bodyPr>
            <a:normAutofit fontScale="90000"/>
          </a:bodyPr>
          <a:lstStyle/>
          <a:p>
            <a:r>
              <a:rPr lang="en-US" altLang="en-US" dirty="0"/>
              <a:t>Needs Assessment Statement and Expected Learning Outcomes </a:t>
            </a:r>
            <a:endParaRPr lang="en-US" dirty="0"/>
          </a:p>
        </p:txBody>
      </p:sp>
    </p:spTree>
    <p:extLst>
      <p:ext uri="{BB962C8B-B14F-4D97-AF65-F5344CB8AC3E}">
        <p14:creationId xmlns:p14="http://schemas.microsoft.com/office/powerpoint/2010/main" val="107356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5269-B101-F886-12E8-3EADFE058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1AA0A-CBBE-C7A1-F0E0-35440D80D6DC}"/>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6182C64-A435-03F8-7B0A-920B7099F071}"/>
              </a:ext>
            </a:extLst>
          </p:cNvPr>
          <p:cNvSpPr>
            <a:spLocks noGrp="1"/>
          </p:cNvSpPr>
          <p:nvPr>
            <p:ph type="body" idx="1"/>
          </p:nvPr>
        </p:nvSpPr>
        <p:spPr>
          <a:xfrm>
            <a:off x="839788" y="5481851"/>
            <a:ext cx="10512424" cy="870821"/>
          </a:xfrm>
        </p:spPr>
        <p:txBody>
          <a:bodyPr>
            <a:normAutofit/>
          </a:bodyPr>
          <a:lstStyle/>
          <a:p>
            <a:pPr algn="ctr"/>
            <a:r>
              <a:rPr lang="en-US" sz="2600" dirty="0"/>
              <a:t>Objective: To compare outcomes after euploid FET in patients with and without a history of RPL</a:t>
            </a:r>
          </a:p>
        </p:txBody>
      </p:sp>
      <p:sp>
        <p:nvSpPr>
          <p:cNvPr id="9" name="Content Placeholder 8">
            <a:extLst>
              <a:ext uri="{FF2B5EF4-FFF2-40B4-BE49-F238E27FC236}">
                <a16:creationId xmlns:a16="http://schemas.microsoft.com/office/drawing/2014/main" id="{64EDEA92-2612-0C1C-BC64-D40CAD4A106F}"/>
              </a:ext>
            </a:extLst>
          </p:cNvPr>
          <p:cNvSpPr>
            <a:spLocks noGrp="1"/>
          </p:cNvSpPr>
          <p:nvPr>
            <p:ph sz="half" idx="2"/>
          </p:nvPr>
        </p:nvSpPr>
        <p:spPr>
          <a:xfrm>
            <a:off x="836612" y="2134568"/>
            <a:ext cx="10515600" cy="3166095"/>
          </a:xfrm>
        </p:spPr>
        <p:txBody>
          <a:bodyPr>
            <a:normAutofit/>
          </a:bodyPr>
          <a:lstStyle/>
          <a:p>
            <a:r>
              <a:rPr lang="en-US" dirty="0"/>
              <a:t>Counseling patients with a history of RPL on treatment options is challenging</a:t>
            </a:r>
          </a:p>
          <a:p>
            <a:r>
              <a:rPr lang="en-US" dirty="0"/>
              <a:t>IVF with PGT-A is potential treatment strategy</a:t>
            </a:r>
          </a:p>
          <a:p>
            <a:r>
              <a:rPr lang="en-US" dirty="0"/>
              <a:t>PGT-A could theoretically prevent aneuploid causes of miscarriage but this treatment is not pursued universally</a:t>
            </a:r>
          </a:p>
          <a:p>
            <a:r>
              <a:rPr lang="en-US" dirty="0"/>
              <a:t>Gap: What are pregnancy outcomes after euploid FET in patients with RPL and are outcomes different compared to patients without RPL?</a:t>
            </a:r>
          </a:p>
        </p:txBody>
      </p:sp>
    </p:spTree>
    <p:extLst>
      <p:ext uri="{BB962C8B-B14F-4D97-AF65-F5344CB8AC3E}">
        <p14:creationId xmlns:p14="http://schemas.microsoft.com/office/powerpoint/2010/main" val="277812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2615-32F1-0211-9425-2DA8C0D2F3F4}"/>
              </a:ext>
            </a:extLst>
          </p:cNvPr>
          <p:cNvSpPr>
            <a:spLocks noGrp="1"/>
          </p:cNvSpPr>
          <p:nvPr>
            <p:ph type="title"/>
          </p:nvPr>
        </p:nvSpPr>
        <p:spPr/>
        <p:txBody>
          <a:bodyPr/>
          <a:lstStyle/>
          <a:p>
            <a:r>
              <a:rPr lang="en-US" dirty="0"/>
              <a:t>Methods</a:t>
            </a:r>
          </a:p>
        </p:txBody>
      </p:sp>
      <p:sp>
        <p:nvSpPr>
          <p:cNvPr id="9" name="Content Placeholder 8">
            <a:extLst>
              <a:ext uri="{FF2B5EF4-FFF2-40B4-BE49-F238E27FC236}">
                <a16:creationId xmlns:a16="http://schemas.microsoft.com/office/drawing/2014/main" id="{BCD797D9-F6DF-0F84-13D7-CAC97B0B402A}"/>
              </a:ext>
            </a:extLst>
          </p:cNvPr>
          <p:cNvSpPr>
            <a:spLocks noGrp="1"/>
          </p:cNvSpPr>
          <p:nvPr>
            <p:ph sz="half" idx="2"/>
          </p:nvPr>
        </p:nvSpPr>
        <p:spPr>
          <a:xfrm>
            <a:off x="839788" y="2134567"/>
            <a:ext cx="10512424" cy="4498975"/>
          </a:xfrm>
        </p:spPr>
        <p:txBody>
          <a:bodyPr>
            <a:normAutofit/>
          </a:bodyPr>
          <a:lstStyle/>
          <a:p>
            <a:r>
              <a:rPr lang="en-US" dirty="0"/>
              <a:t>Retrospective cohort study (1/2022-12/2023)</a:t>
            </a:r>
          </a:p>
          <a:p>
            <a:r>
              <a:rPr lang="en-US" dirty="0"/>
              <a:t>Patients with RPL (n=156) who underwent IVF/PGT-A </a:t>
            </a:r>
          </a:p>
          <a:p>
            <a:pPr lvl="1"/>
            <a:r>
              <a:rPr lang="en-US" dirty="0"/>
              <a:t>2 or more failed pregnancies</a:t>
            </a:r>
          </a:p>
          <a:p>
            <a:r>
              <a:rPr lang="en-US" dirty="0"/>
              <a:t>Controls – IVF/PGT-A for other indications (n=156)</a:t>
            </a:r>
          </a:p>
          <a:p>
            <a:pPr lvl="1"/>
            <a:r>
              <a:rPr lang="en-US" dirty="0"/>
              <a:t>Matched on age, AMH, BMI</a:t>
            </a:r>
          </a:p>
          <a:p>
            <a:r>
              <a:rPr lang="en-US" dirty="0"/>
              <a:t>Analyzed first FET in those who pursued an embryo transfer</a:t>
            </a:r>
          </a:p>
          <a:p>
            <a:pPr lvl="1"/>
            <a:r>
              <a:rPr lang="en-US" dirty="0"/>
              <a:t>Conducted fixed effect multinomial models of birth outcomes</a:t>
            </a:r>
          </a:p>
        </p:txBody>
      </p:sp>
    </p:spTree>
    <p:extLst>
      <p:ext uri="{BB962C8B-B14F-4D97-AF65-F5344CB8AC3E}">
        <p14:creationId xmlns:p14="http://schemas.microsoft.com/office/powerpoint/2010/main" val="405695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35EED-1154-8A42-009E-E213C9BA4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D055C-63A5-22F9-16D6-57B2522D9242}"/>
              </a:ext>
            </a:extLst>
          </p:cNvPr>
          <p:cNvSpPr>
            <a:spLocks noGrp="1"/>
          </p:cNvSpPr>
          <p:nvPr>
            <p:ph type="title"/>
          </p:nvPr>
        </p:nvSpPr>
        <p:spPr/>
        <p:txBody>
          <a:bodyPr/>
          <a:lstStyle/>
          <a:p>
            <a:r>
              <a:rPr lang="en-US" dirty="0"/>
              <a:t>FET Results</a:t>
            </a:r>
          </a:p>
        </p:txBody>
      </p:sp>
      <p:graphicFrame>
        <p:nvGraphicFramePr>
          <p:cNvPr id="4" name="Table 3">
            <a:extLst>
              <a:ext uri="{FF2B5EF4-FFF2-40B4-BE49-F238E27FC236}">
                <a16:creationId xmlns:a16="http://schemas.microsoft.com/office/drawing/2014/main" id="{D03480B6-A094-5D0D-4E46-35F21DFEEDFA}"/>
              </a:ext>
            </a:extLst>
          </p:cNvPr>
          <p:cNvGraphicFramePr>
            <a:graphicFrameLocks noGrp="1"/>
          </p:cNvGraphicFramePr>
          <p:nvPr>
            <p:extLst>
              <p:ext uri="{D42A27DB-BD31-4B8C-83A1-F6EECF244321}">
                <p14:modId xmlns:p14="http://schemas.microsoft.com/office/powerpoint/2010/main" val="689595933"/>
              </p:ext>
            </p:extLst>
          </p:nvPr>
        </p:nvGraphicFramePr>
        <p:xfrm>
          <a:off x="836610" y="2009472"/>
          <a:ext cx="10425618" cy="4232833"/>
        </p:xfrm>
        <a:graphic>
          <a:graphicData uri="http://schemas.openxmlformats.org/drawingml/2006/table">
            <a:tbl>
              <a:tblPr firstRow="1" bandRow="1">
                <a:tableStyleId>{21E4AEA4-8DFA-4A89-87EB-49C32662AFE0}</a:tableStyleId>
              </a:tblPr>
              <a:tblGrid>
                <a:gridCol w="3475206">
                  <a:extLst>
                    <a:ext uri="{9D8B030D-6E8A-4147-A177-3AD203B41FA5}">
                      <a16:colId xmlns:a16="http://schemas.microsoft.com/office/drawing/2014/main" val="2601704236"/>
                    </a:ext>
                  </a:extLst>
                </a:gridCol>
                <a:gridCol w="3475206">
                  <a:extLst>
                    <a:ext uri="{9D8B030D-6E8A-4147-A177-3AD203B41FA5}">
                      <a16:colId xmlns:a16="http://schemas.microsoft.com/office/drawing/2014/main" val="3719830189"/>
                    </a:ext>
                  </a:extLst>
                </a:gridCol>
                <a:gridCol w="3475206">
                  <a:extLst>
                    <a:ext uri="{9D8B030D-6E8A-4147-A177-3AD203B41FA5}">
                      <a16:colId xmlns:a16="http://schemas.microsoft.com/office/drawing/2014/main" val="3676007477"/>
                    </a:ext>
                  </a:extLst>
                </a:gridCol>
              </a:tblGrid>
              <a:tr h="500805">
                <a:tc>
                  <a:txBody>
                    <a:bodyPr/>
                    <a:lstStyle/>
                    <a:p>
                      <a:endParaRPr lang="en-US" sz="2400" dirty="0"/>
                    </a:p>
                  </a:txBody>
                  <a:tcPr/>
                </a:tc>
                <a:tc>
                  <a:txBody>
                    <a:bodyPr/>
                    <a:lstStyle/>
                    <a:p>
                      <a:r>
                        <a:rPr lang="en-US" sz="2400" dirty="0"/>
                        <a:t>RPL (n = 114)</a:t>
                      </a:r>
                    </a:p>
                  </a:txBody>
                  <a:tcPr/>
                </a:tc>
                <a:tc>
                  <a:txBody>
                    <a:bodyPr/>
                    <a:lstStyle/>
                    <a:p>
                      <a:r>
                        <a:rPr lang="en-US" sz="2400" dirty="0"/>
                        <a:t>Non-RPL (n = 107)</a:t>
                      </a:r>
                    </a:p>
                  </a:txBody>
                  <a:tcPr/>
                </a:tc>
                <a:extLst>
                  <a:ext uri="{0D108BD9-81ED-4DB2-BD59-A6C34878D82A}">
                    <a16:rowId xmlns:a16="http://schemas.microsoft.com/office/drawing/2014/main" val="4224818247"/>
                  </a:ext>
                </a:extLst>
              </a:tr>
              <a:tr h="500805">
                <a:tc>
                  <a:txBody>
                    <a:bodyPr/>
                    <a:lstStyle/>
                    <a:p>
                      <a:r>
                        <a:rPr lang="en-US" sz="2400" dirty="0"/>
                        <a:t>Age</a:t>
                      </a:r>
                    </a:p>
                  </a:txBody>
                  <a:tcPr/>
                </a:tc>
                <a:tc>
                  <a:txBody>
                    <a:bodyPr/>
                    <a:lstStyle/>
                    <a:p>
                      <a:r>
                        <a:rPr lang="en-US" sz="2400" dirty="0"/>
                        <a:t>36.5</a:t>
                      </a:r>
                    </a:p>
                  </a:txBody>
                  <a:tcPr/>
                </a:tc>
                <a:tc>
                  <a:txBody>
                    <a:bodyPr/>
                    <a:lstStyle/>
                    <a:p>
                      <a:r>
                        <a:rPr lang="en-US" sz="2400" dirty="0"/>
                        <a:t>36.1</a:t>
                      </a:r>
                    </a:p>
                  </a:txBody>
                  <a:tcPr/>
                </a:tc>
                <a:extLst>
                  <a:ext uri="{0D108BD9-81ED-4DB2-BD59-A6C34878D82A}">
                    <a16:rowId xmlns:a16="http://schemas.microsoft.com/office/drawing/2014/main" val="1919176773"/>
                  </a:ext>
                </a:extLst>
              </a:tr>
              <a:tr h="500805">
                <a:tc>
                  <a:txBody>
                    <a:bodyPr/>
                    <a:lstStyle/>
                    <a:p>
                      <a:r>
                        <a:rPr lang="en-US" sz="2400" dirty="0"/>
                        <a:t>BMI</a:t>
                      </a:r>
                    </a:p>
                  </a:txBody>
                  <a:tcPr/>
                </a:tc>
                <a:tc>
                  <a:txBody>
                    <a:bodyPr/>
                    <a:lstStyle/>
                    <a:p>
                      <a:r>
                        <a:rPr lang="en-US" sz="2400" dirty="0"/>
                        <a:t>26.4</a:t>
                      </a:r>
                    </a:p>
                  </a:txBody>
                  <a:tcPr/>
                </a:tc>
                <a:tc>
                  <a:txBody>
                    <a:bodyPr/>
                    <a:lstStyle/>
                    <a:p>
                      <a:r>
                        <a:rPr lang="en-US" sz="2400" dirty="0"/>
                        <a:t>26.3</a:t>
                      </a:r>
                    </a:p>
                  </a:txBody>
                  <a:tcPr/>
                </a:tc>
                <a:extLst>
                  <a:ext uri="{0D108BD9-81ED-4DB2-BD59-A6C34878D82A}">
                    <a16:rowId xmlns:a16="http://schemas.microsoft.com/office/drawing/2014/main" val="167924423"/>
                  </a:ext>
                </a:extLst>
              </a:tr>
              <a:tr h="500805">
                <a:tc>
                  <a:txBody>
                    <a:bodyPr/>
                    <a:lstStyle/>
                    <a:p>
                      <a:r>
                        <a:rPr lang="en-US" sz="2400" dirty="0"/>
                        <a:t>Modified natural FET</a:t>
                      </a:r>
                    </a:p>
                  </a:txBody>
                  <a:tcPr/>
                </a:tc>
                <a:tc>
                  <a:txBody>
                    <a:bodyPr/>
                    <a:lstStyle/>
                    <a:p>
                      <a:r>
                        <a:rPr lang="en-US" sz="2400" dirty="0"/>
                        <a:t>60.5%</a:t>
                      </a:r>
                    </a:p>
                  </a:txBody>
                  <a:tcPr/>
                </a:tc>
                <a:tc>
                  <a:txBody>
                    <a:bodyPr/>
                    <a:lstStyle/>
                    <a:p>
                      <a:r>
                        <a:rPr lang="en-US" sz="2400" dirty="0"/>
                        <a:t>62.6%</a:t>
                      </a:r>
                    </a:p>
                  </a:txBody>
                  <a:tcPr/>
                </a:tc>
                <a:extLst>
                  <a:ext uri="{0D108BD9-81ED-4DB2-BD59-A6C34878D82A}">
                    <a16:rowId xmlns:a16="http://schemas.microsoft.com/office/drawing/2014/main" val="1825763274"/>
                  </a:ext>
                </a:extLst>
              </a:tr>
              <a:tr h="500805">
                <a:tc>
                  <a:txBody>
                    <a:bodyPr/>
                    <a:lstStyle/>
                    <a:p>
                      <a:r>
                        <a:rPr lang="en-US" sz="2400" dirty="0"/>
                        <a:t>Embryos frozen D5</a:t>
                      </a:r>
                    </a:p>
                  </a:txBody>
                  <a:tcPr/>
                </a:tc>
                <a:tc>
                  <a:txBody>
                    <a:bodyPr/>
                    <a:lstStyle/>
                    <a:p>
                      <a:r>
                        <a:rPr lang="en-US" sz="2400" dirty="0"/>
                        <a:t>71.9%</a:t>
                      </a:r>
                    </a:p>
                  </a:txBody>
                  <a:tcPr/>
                </a:tc>
                <a:tc>
                  <a:txBody>
                    <a:bodyPr/>
                    <a:lstStyle/>
                    <a:p>
                      <a:r>
                        <a:rPr lang="en-US" sz="2400" dirty="0"/>
                        <a:t>75.7%</a:t>
                      </a:r>
                    </a:p>
                  </a:txBody>
                  <a:tcPr/>
                </a:tc>
                <a:extLst>
                  <a:ext uri="{0D108BD9-81ED-4DB2-BD59-A6C34878D82A}">
                    <a16:rowId xmlns:a16="http://schemas.microsoft.com/office/drawing/2014/main" val="385308304"/>
                  </a:ext>
                </a:extLst>
              </a:tr>
              <a:tr h="864404">
                <a:tc>
                  <a:txBody>
                    <a:bodyPr/>
                    <a:lstStyle/>
                    <a:p>
                      <a:r>
                        <a:rPr lang="en-US" sz="2400" dirty="0"/>
                        <a:t>Embryos with highest ICM grade</a:t>
                      </a:r>
                    </a:p>
                  </a:txBody>
                  <a:tcPr/>
                </a:tc>
                <a:tc>
                  <a:txBody>
                    <a:bodyPr/>
                    <a:lstStyle/>
                    <a:p>
                      <a:r>
                        <a:rPr lang="en-US" sz="2400" dirty="0"/>
                        <a:t>85.1%</a:t>
                      </a:r>
                    </a:p>
                  </a:txBody>
                  <a:tcPr/>
                </a:tc>
                <a:tc>
                  <a:txBody>
                    <a:bodyPr/>
                    <a:lstStyle/>
                    <a:p>
                      <a:r>
                        <a:rPr lang="en-US" sz="2400" dirty="0"/>
                        <a:t>80.4%</a:t>
                      </a:r>
                    </a:p>
                  </a:txBody>
                  <a:tcPr/>
                </a:tc>
                <a:extLst>
                  <a:ext uri="{0D108BD9-81ED-4DB2-BD59-A6C34878D82A}">
                    <a16:rowId xmlns:a16="http://schemas.microsoft.com/office/drawing/2014/main" val="960642674"/>
                  </a:ext>
                </a:extLst>
              </a:tr>
              <a:tr h="864404">
                <a:tc>
                  <a:txBody>
                    <a:bodyPr/>
                    <a:lstStyle/>
                    <a:p>
                      <a:r>
                        <a:rPr lang="en-US" sz="2400" dirty="0"/>
                        <a:t>Embryos with highest trophoblast grade</a:t>
                      </a:r>
                    </a:p>
                  </a:txBody>
                  <a:tcPr/>
                </a:tc>
                <a:tc>
                  <a:txBody>
                    <a:bodyPr/>
                    <a:lstStyle/>
                    <a:p>
                      <a:r>
                        <a:rPr lang="en-US" sz="2400" dirty="0"/>
                        <a:t>66.7%</a:t>
                      </a:r>
                    </a:p>
                  </a:txBody>
                  <a:tcPr/>
                </a:tc>
                <a:tc>
                  <a:txBody>
                    <a:bodyPr/>
                    <a:lstStyle/>
                    <a:p>
                      <a:r>
                        <a:rPr lang="en-US" sz="2400" dirty="0"/>
                        <a:t>64.5%</a:t>
                      </a:r>
                    </a:p>
                  </a:txBody>
                  <a:tcPr/>
                </a:tc>
                <a:extLst>
                  <a:ext uri="{0D108BD9-81ED-4DB2-BD59-A6C34878D82A}">
                    <a16:rowId xmlns:a16="http://schemas.microsoft.com/office/drawing/2014/main" val="3811240895"/>
                  </a:ext>
                </a:extLst>
              </a:tr>
            </a:tbl>
          </a:graphicData>
        </a:graphic>
      </p:graphicFrame>
    </p:spTree>
    <p:extLst>
      <p:ext uri="{BB962C8B-B14F-4D97-AF65-F5344CB8AC3E}">
        <p14:creationId xmlns:p14="http://schemas.microsoft.com/office/powerpoint/2010/main" val="191043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D930-1954-47D0-AA7B-986A4EFDF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8732F-99F7-DB0C-6C96-9A4D4D143BA6}"/>
              </a:ext>
            </a:extLst>
          </p:cNvPr>
          <p:cNvSpPr>
            <a:spLocks noGrp="1"/>
          </p:cNvSpPr>
          <p:nvPr>
            <p:ph type="title"/>
          </p:nvPr>
        </p:nvSpPr>
        <p:spPr/>
        <p:txBody>
          <a:bodyPr/>
          <a:lstStyle/>
          <a:p>
            <a:r>
              <a:rPr lang="en-US" dirty="0"/>
              <a:t>Pregnancy Results</a:t>
            </a:r>
          </a:p>
        </p:txBody>
      </p:sp>
      <p:graphicFrame>
        <p:nvGraphicFramePr>
          <p:cNvPr id="4" name="Table 3">
            <a:extLst>
              <a:ext uri="{FF2B5EF4-FFF2-40B4-BE49-F238E27FC236}">
                <a16:creationId xmlns:a16="http://schemas.microsoft.com/office/drawing/2014/main" id="{43E2A549-044D-A8EC-EE40-58F7821702CD}"/>
              </a:ext>
            </a:extLst>
          </p:cNvPr>
          <p:cNvGraphicFramePr>
            <a:graphicFrameLocks noGrp="1"/>
          </p:cNvGraphicFramePr>
          <p:nvPr>
            <p:extLst>
              <p:ext uri="{D42A27DB-BD31-4B8C-83A1-F6EECF244321}">
                <p14:modId xmlns:p14="http://schemas.microsoft.com/office/powerpoint/2010/main" val="2637327919"/>
              </p:ext>
            </p:extLst>
          </p:nvPr>
        </p:nvGraphicFramePr>
        <p:xfrm>
          <a:off x="883191" y="2579589"/>
          <a:ext cx="10425618" cy="2003220"/>
        </p:xfrm>
        <a:graphic>
          <a:graphicData uri="http://schemas.openxmlformats.org/drawingml/2006/table">
            <a:tbl>
              <a:tblPr firstRow="1" bandRow="1">
                <a:tableStyleId>{21E4AEA4-8DFA-4A89-87EB-49C32662AFE0}</a:tableStyleId>
              </a:tblPr>
              <a:tblGrid>
                <a:gridCol w="3475206">
                  <a:extLst>
                    <a:ext uri="{9D8B030D-6E8A-4147-A177-3AD203B41FA5}">
                      <a16:colId xmlns:a16="http://schemas.microsoft.com/office/drawing/2014/main" val="2601704236"/>
                    </a:ext>
                  </a:extLst>
                </a:gridCol>
                <a:gridCol w="3475206">
                  <a:extLst>
                    <a:ext uri="{9D8B030D-6E8A-4147-A177-3AD203B41FA5}">
                      <a16:colId xmlns:a16="http://schemas.microsoft.com/office/drawing/2014/main" val="3719830189"/>
                    </a:ext>
                  </a:extLst>
                </a:gridCol>
                <a:gridCol w="3475206">
                  <a:extLst>
                    <a:ext uri="{9D8B030D-6E8A-4147-A177-3AD203B41FA5}">
                      <a16:colId xmlns:a16="http://schemas.microsoft.com/office/drawing/2014/main" val="3676007477"/>
                    </a:ext>
                  </a:extLst>
                </a:gridCol>
              </a:tblGrid>
              <a:tr h="500805">
                <a:tc>
                  <a:txBody>
                    <a:bodyPr/>
                    <a:lstStyle/>
                    <a:p>
                      <a:endParaRPr lang="en-US" sz="2400" dirty="0"/>
                    </a:p>
                  </a:txBody>
                  <a:tcPr/>
                </a:tc>
                <a:tc>
                  <a:txBody>
                    <a:bodyPr/>
                    <a:lstStyle/>
                    <a:p>
                      <a:r>
                        <a:rPr lang="en-US" sz="2400" dirty="0"/>
                        <a:t>RPL (n = 114)</a:t>
                      </a:r>
                    </a:p>
                  </a:txBody>
                  <a:tcPr/>
                </a:tc>
                <a:tc>
                  <a:txBody>
                    <a:bodyPr/>
                    <a:lstStyle/>
                    <a:p>
                      <a:r>
                        <a:rPr lang="en-US" sz="2400" dirty="0"/>
                        <a:t>Non-RPL (n = 107)</a:t>
                      </a:r>
                    </a:p>
                  </a:txBody>
                  <a:tcPr/>
                </a:tc>
                <a:extLst>
                  <a:ext uri="{0D108BD9-81ED-4DB2-BD59-A6C34878D82A}">
                    <a16:rowId xmlns:a16="http://schemas.microsoft.com/office/drawing/2014/main" val="4224818247"/>
                  </a:ext>
                </a:extLst>
              </a:tr>
              <a:tr h="500805">
                <a:tc>
                  <a:txBody>
                    <a:bodyPr/>
                    <a:lstStyle/>
                    <a:p>
                      <a:r>
                        <a:rPr lang="en-US" sz="2400" dirty="0"/>
                        <a:t>Live birth rate</a:t>
                      </a:r>
                    </a:p>
                  </a:txBody>
                  <a:tcPr/>
                </a:tc>
                <a:tc>
                  <a:txBody>
                    <a:bodyPr/>
                    <a:lstStyle/>
                    <a:p>
                      <a:r>
                        <a:rPr lang="en-US" sz="2400" dirty="0"/>
                        <a:t>56.1%</a:t>
                      </a:r>
                    </a:p>
                  </a:txBody>
                  <a:tcPr/>
                </a:tc>
                <a:tc>
                  <a:txBody>
                    <a:bodyPr/>
                    <a:lstStyle/>
                    <a:p>
                      <a:r>
                        <a:rPr lang="en-US" sz="2400" dirty="0"/>
                        <a:t>57.9%</a:t>
                      </a:r>
                    </a:p>
                  </a:txBody>
                  <a:tcPr/>
                </a:tc>
                <a:extLst>
                  <a:ext uri="{0D108BD9-81ED-4DB2-BD59-A6C34878D82A}">
                    <a16:rowId xmlns:a16="http://schemas.microsoft.com/office/drawing/2014/main" val="1919176773"/>
                  </a:ext>
                </a:extLst>
              </a:tr>
              <a:tr h="500805">
                <a:tc>
                  <a:txBody>
                    <a:bodyPr/>
                    <a:lstStyle/>
                    <a:p>
                      <a:r>
                        <a:rPr lang="en-US" sz="2400" dirty="0"/>
                        <a:t>Biochemical loss rate</a:t>
                      </a:r>
                    </a:p>
                  </a:txBody>
                  <a:tcPr/>
                </a:tc>
                <a:tc>
                  <a:txBody>
                    <a:bodyPr/>
                    <a:lstStyle/>
                    <a:p>
                      <a:r>
                        <a:rPr lang="en-US" sz="2400" dirty="0"/>
                        <a:t>10.5%</a:t>
                      </a:r>
                    </a:p>
                  </a:txBody>
                  <a:tcPr/>
                </a:tc>
                <a:tc>
                  <a:txBody>
                    <a:bodyPr/>
                    <a:lstStyle/>
                    <a:p>
                      <a:r>
                        <a:rPr lang="en-US" sz="2400" dirty="0"/>
                        <a:t>10.3%</a:t>
                      </a:r>
                    </a:p>
                  </a:txBody>
                  <a:tcPr/>
                </a:tc>
                <a:extLst>
                  <a:ext uri="{0D108BD9-81ED-4DB2-BD59-A6C34878D82A}">
                    <a16:rowId xmlns:a16="http://schemas.microsoft.com/office/drawing/2014/main" val="167924423"/>
                  </a:ext>
                </a:extLst>
              </a:tr>
              <a:tr h="500805">
                <a:tc>
                  <a:txBody>
                    <a:bodyPr/>
                    <a:lstStyle/>
                    <a:p>
                      <a:r>
                        <a:rPr lang="en-US" sz="2400" dirty="0"/>
                        <a:t>Clinical miscarriage rate</a:t>
                      </a:r>
                    </a:p>
                  </a:txBody>
                  <a:tcPr/>
                </a:tc>
                <a:tc>
                  <a:txBody>
                    <a:bodyPr/>
                    <a:lstStyle/>
                    <a:p>
                      <a:r>
                        <a:rPr lang="en-US" sz="2400" dirty="0"/>
                        <a:t>11.4%</a:t>
                      </a:r>
                    </a:p>
                  </a:txBody>
                  <a:tcPr/>
                </a:tc>
                <a:tc>
                  <a:txBody>
                    <a:bodyPr/>
                    <a:lstStyle/>
                    <a:p>
                      <a:r>
                        <a:rPr lang="en-US" sz="2400" dirty="0"/>
                        <a:t>8.4%</a:t>
                      </a:r>
                    </a:p>
                  </a:txBody>
                  <a:tcPr/>
                </a:tc>
                <a:extLst>
                  <a:ext uri="{0D108BD9-81ED-4DB2-BD59-A6C34878D82A}">
                    <a16:rowId xmlns:a16="http://schemas.microsoft.com/office/drawing/2014/main" val="1825763274"/>
                  </a:ext>
                </a:extLst>
              </a:tr>
            </a:tbl>
          </a:graphicData>
        </a:graphic>
      </p:graphicFrame>
    </p:spTree>
    <p:extLst>
      <p:ext uri="{BB962C8B-B14F-4D97-AF65-F5344CB8AC3E}">
        <p14:creationId xmlns:p14="http://schemas.microsoft.com/office/powerpoint/2010/main" val="11643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0130F-35ED-4570-6DAA-9D7BDD87C028}"/>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8B934B59-2498-5A8E-45BE-0801259DEA27}"/>
              </a:ext>
            </a:extLst>
          </p:cNvPr>
          <p:cNvSpPr>
            <a:spLocks noGrp="1"/>
          </p:cNvSpPr>
          <p:nvPr>
            <p:ph type="title"/>
          </p:nvPr>
        </p:nvSpPr>
        <p:spPr>
          <a:xfrm>
            <a:off x="609600" y="804712"/>
            <a:ext cx="10972800" cy="1100797"/>
          </a:xfrm>
        </p:spPr>
        <p:txBody>
          <a:bodyPr/>
          <a:lstStyle/>
          <a:p>
            <a:r>
              <a:rPr lang="en-US" b="0" dirty="0"/>
              <a:t>Pregnancy outcomes, stratified by age</a:t>
            </a:r>
          </a:p>
        </p:txBody>
      </p:sp>
      <p:graphicFrame>
        <p:nvGraphicFramePr>
          <p:cNvPr id="11" name="Content Placeholder 1">
            <a:extLst>
              <a:ext uri="{FF2B5EF4-FFF2-40B4-BE49-F238E27FC236}">
                <a16:creationId xmlns:a16="http://schemas.microsoft.com/office/drawing/2014/main" id="{2EEE7A68-94E0-422B-CB77-FA2B0F2B7E1A}"/>
              </a:ext>
            </a:extLst>
          </p:cNvPr>
          <p:cNvGraphicFramePr>
            <a:graphicFrameLocks noGrp="1"/>
          </p:cNvGraphicFramePr>
          <p:nvPr>
            <p:ph idx="1"/>
            <p:extLst>
              <p:ext uri="{D42A27DB-BD31-4B8C-83A1-F6EECF244321}">
                <p14:modId xmlns:p14="http://schemas.microsoft.com/office/powerpoint/2010/main" val="513306776"/>
              </p:ext>
            </p:extLst>
          </p:nvPr>
        </p:nvGraphicFramePr>
        <p:xfrm>
          <a:off x="609600" y="2157414"/>
          <a:ext cx="10972804" cy="3162006"/>
        </p:xfrm>
        <a:graphic>
          <a:graphicData uri="http://schemas.openxmlformats.org/drawingml/2006/table">
            <a:tbl>
              <a:tblPr firstRow="1" firstCol="1" bandRow="1"/>
              <a:tblGrid>
                <a:gridCol w="2365602">
                  <a:extLst>
                    <a:ext uri="{9D8B030D-6E8A-4147-A177-3AD203B41FA5}">
                      <a16:colId xmlns:a16="http://schemas.microsoft.com/office/drawing/2014/main" val="3406092908"/>
                    </a:ext>
                  </a:extLst>
                </a:gridCol>
                <a:gridCol w="938904">
                  <a:extLst>
                    <a:ext uri="{9D8B030D-6E8A-4147-A177-3AD203B41FA5}">
                      <a16:colId xmlns:a16="http://schemas.microsoft.com/office/drawing/2014/main" val="340017011"/>
                    </a:ext>
                  </a:extLst>
                </a:gridCol>
                <a:gridCol w="1254588">
                  <a:extLst>
                    <a:ext uri="{9D8B030D-6E8A-4147-A177-3AD203B41FA5}">
                      <a16:colId xmlns:a16="http://schemas.microsoft.com/office/drawing/2014/main" val="192131016"/>
                    </a:ext>
                  </a:extLst>
                </a:gridCol>
                <a:gridCol w="938904">
                  <a:extLst>
                    <a:ext uri="{9D8B030D-6E8A-4147-A177-3AD203B41FA5}">
                      <a16:colId xmlns:a16="http://schemas.microsoft.com/office/drawing/2014/main" val="264986164"/>
                    </a:ext>
                  </a:extLst>
                </a:gridCol>
                <a:gridCol w="1203861">
                  <a:extLst>
                    <a:ext uri="{9D8B030D-6E8A-4147-A177-3AD203B41FA5}">
                      <a16:colId xmlns:a16="http://schemas.microsoft.com/office/drawing/2014/main" val="1542697808"/>
                    </a:ext>
                  </a:extLst>
                </a:gridCol>
                <a:gridCol w="938903">
                  <a:extLst>
                    <a:ext uri="{9D8B030D-6E8A-4147-A177-3AD203B41FA5}">
                      <a16:colId xmlns:a16="http://schemas.microsoft.com/office/drawing/2014/main" val="2484110560"/>
                    </a:ext>
                  </a:extLst>
                </a:gridCol>
                <a:gridCol w="1203861">
                  <a:extLst>
                    <a:ext uri="{9D8B030D-6E8A-4147-A177-3AD203B41FA5}">
                      <a16:colId xmlns:a16="http://schemas.microsoft.com/office/drawing/2014/main" val="1170139020"/>
                    </a:ext>
                  </a:extLst>
                </a:gridCol>
                <a:gridCol w="927943">
                  <a:extLst>
                    <a:ext uri="{9D8B030D-6E8A-4147-A177-3AD203B41FA5}">
                      <a16:colId xmlns:a16="http://schemas.microsoft.com/office/drawing/2014/main" val="2622930910"/>
                    </a:ext>
                  </a:extLst>
                </a:gridCol>
                <a:gridCol w="1200238">
                  <a:extLst>
                    <a:ext uri="{9D8B030D-6E8A-4147-A177-3AD203B41FA5}">
                      <a16:colId xmlns:a16="http://schemas.microsoft.com/office/drawing/2014/main" val="864016440"/>
                    </a:ext>
                  </a:extLst>
                </a:gridCol>
              </a:tblGrid>
              <a:tr h="1185861">
                <a:tc>
                  <a:txBody>
                    <a:bodyPr/>
                    <a:lstStyle/>
                    <a:p>
                      <a:pPr marL="0" marR="0" algn="l" fontAlgn="t">
                        <a:lnSpc>
                          <a:spcPct val="115000"/>
                        </a:lnSpc>
                        <a:spcAft>
                          <a:spcPts val="800"/>
                        </a:spcAft>
                        <a:buNone/>
                      </a:pPr>
                      <a:r>
                        <a:rPr lang="en-US" sz="1600" b="1" i="0" u="none" strike="noStrike" kern="100">
                          <a:effectLst/>
                          <a:latin typeface="Arial" panose="020B0604020202020204" pitchFamily="34" charset="0"/>
                          <a:ea typeface="Aptos" panose="020B0004020202020204" pitchFamily="34" charset="0"/>
                          <a:cs typeface="Times New Roman" panose="02020603050405020304" pitchFamily="18" charset="0"/>
                        </a:rPr>
                        <a:t>Table 1</a:t>
                      </a:r>
                      <a:endParaRPr lang="en-US" sz="2600" b="0" i="0" u="none" strike="noStrike">
                        <a:effectLst/>
                        <a:latin typeface="Arial" panose="020B0604020202020204" pitchFamily="34" charset="0"/>
                      </a:endParaRPr>
                    </a:p>
                    <a:p>
                      <a:pPr marL="0" marR="0" algn="l" fontAlgn="t">
                        <a:lnSpc>
                          <a:spcPct val="115000"/>
                        </a:lnSpc>
                        <a:spcAft>
                          <a:spcPts val="800"/>
                        </a:spcAft>
                        <a:buNone/>
                      </a:pPr>
                      <a:r>
                        <a:rPr lang="en-US" sz="1600" b="1" i="0" u="none" strike="noStrike" kern="100">
                          <a:effectLst/>
                          <a:latin typeface="Arial" panose="020B0604020202020204" pitchFamily="34" charset="0"/>
                          <a:ea typeface="Aptos" panose="020B0004020202020204" pitchFamily="34" charset="0"/>
                          <a:cs typeface="Times New Roman" panose="02020603050405020304" pitchFamily="18" charset="0"/>
                        </a:rPr>
                        <a:t>Pregnancy outcomes</a:t>
                      </a:r>
                      <a:endParaRPr lang="en-US" sz="2600" b="0" i="0" u="none" strike="noStrike">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RPL </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&lt;35 </a:t>
                      </a: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(n=38)</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Non- RPL &lt;35</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(n=36)</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RPL</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 35-37</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(n=28)</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Non-RPL</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35-37</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(n=27)</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RPL</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38-40</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(n=37)</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Non-RPL</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38-40 </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(n=34)</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RPL</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&gt;41</a:t>
                      </a:r>
                      <a:endParaRPr lang="en-US" sz="2600" b="0" i="0" u="none" strike="noStrike" dirty="0">
                        <a:effectLst/>
                        <a:latin typeface="Arial" panose="020B0604020202020204" pitchFamily="34" charset="0"/>
                      </a:endParaRP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(n=11)</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Non-RPL &gt;41 </a:t>
                      </a:r>
                    </a:p>
                    <a:p>
                      <a:pPr marL="0" marR="0" algn="ctr" fontAlgn="t">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(n=10)</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0315416"/>
                  </a:ext>
                </a:extLst>
              </a:tr>
              <a:tr h="395229">
                <a:tc>
                  <a:txBody>
                    <a:bodyPr/>
                    <a:lstStyle/>
                    <a:p>
                      <a:pPr marL="0" marR="0" algn="l"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Live birth</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64%</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58%</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50%</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55%</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51%</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61%</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effectLst/>
                          <a:latin typeface="Arial" panose="020B0604020202020204" pitchFamily="34" charset="0"/>
                          <a:ea typeface="Aptos" panose="020B0004020202020204" pitchFamily="34" charset="0"/>
                          <a:cs typeface="Times New Roman" panose="02020603050405020304" pitchFamily="18" charset="0"/>
                        </a:rPr>
                        <a:t>45%</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30%</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746068"/>
                  </a:ext>
                </a:extLst>
              </a:tr>
              <a:tr h="395229">
                <a:tc>
                  <a:txBody>
                    <a:bodyPr/>
                    <a:lstStyle/>
                    <a:p>
                      <a:pPr marL="0" marR="0" algn="l" fontAlgn="t">
                        <a:lnSpc>
                          <a:spcPct val="115000"/>
                        </a:lnSpc>
                        <a:spcAft>
                          <a:spcPts val="800"/>
                        </a:spcAft>
                        <a:buNone/>
                      </a:pPr>
                      <a:r>
                        <a:rPr lang="en-US" sz="1600" b="1" i="0" u="none" strike="noStrike" kern="100">
                          <a:effectLst/>
                          <a:latin typeface="Arial" panose="020B0604020202020204" pitchFamily="34" charset="0"/>
                          <a:ea typeface="Aptos" panose="020B0004020202020204" pitchFamily="34" charset="0"/>
                          <a:cs typeface="Times New Roman" panose="02020603050405020304" pitchFamily="18" charset="0"/>
                        </a:rPr>
                        <a:t>Biochemical loss</a:t>
                      </a:r>
                      <a:endParaRPr lang="en-US" sz="2600" b="0" i="0" u="none" strike="noStrike">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5%</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3%</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9%</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2221602"/>
                  </a:ext>
                </a:extLst>
              </a:tr>
              <a:tr h="395229">
                <a:tc>
                  <a:txBody>
                    <a:bodyPr/>
                    <a:lstStyle/>
                    <a:p>
                      <a:pPr marL="0" marR="0" algn="l" fontAlgn="t">
                        <a:lnSpc>
                          <a:spcPct val="115000"/>
                        </a:lnSpc>
                        <a:spcAft>
                          <a:spcPts val="800"/>
                        </a:spcAft>
                        <a:buNone/>
                      </a:pPr>
                      <a:r>
                        <a:rPr lang="en-US" sz="1600" b="1" i="0" u="none" strike="noStrike" kern="100">
                          <a:effectLst/>
                          <a:latin typeface="Arial" panose="020B0604020202020204" pitchFamily="34" charset="0"/>
                          <a:ea typeface="Aptos" panose="020B0004020202020204" pitchFamily="34" charset="0"/>
                          <a:cs typeface="Times New Roman" panose="02020603050405020304" pitchFamily="18" charset="0"/>
                        </a:rPr>
                        <a:t>Clinical miscarriage</a:t>
                      </a:r>
                      <a:endParaRPr lang="en-US" sz="2600" b="0" i="0" u="none" strike="noStrike">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5%</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8%</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17%</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18%</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3885527"/>
                  </a:ext>
                </a:extLst>
              </a:tr>
              <a:tr h="395229">
                <a:tc>
                  <a:txBody>
                    <a:bodyPr/>
                    <a:lstStyle/>
                    <a:p>
                      <a:pPr marL="0" marR="0" algn="l" fontAlgn="t">
                        <a:lnSpc>
                          <a:spcPct val="115000"/>
                        </a:lnSpc>
                        <a:spcAft>
                          <a:spcPts val="800"/>
                        </a:spcAft>
                        <a:buNone/>
                      </a:pPr>
                      <a:r>
                        <a:rPr lang="en-US" sz="1600" b="1" i="0" u="none" strike="noStrike" kern="100">
                          <a:effectLst/>
                          <a:latin typeface="Arial" panose="020B0604020202020204" pitchFamily="34" charset="0"/>
                          <a:ea typeface="Aptos" panose="020B0004020202020204" pitchFamily="34" charset="0"/>
                          <a:cs typeface="Times New Roman" panose="02020603050405020304" pitchFamily="18" charset="0"/>
                        </a:rPr>
                        <a:t>Did not conceive</a:t>
                      </a:r>
                      <a:endParaRPr lang="en-US" sz="2600" b="0" i="0" u="none" strike="noStrike">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26%</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25%</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16%</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18%</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2596161"/>
                  </a:ext>
                </a:extLst>
              </a:tr>
              <a:tr h="395229">
                <a:tc>
                  <a:txBody>
                    <a:bodyPr/>
                    <a:lstStyle/>
                    <a:p>
                      <a:pPr marL="0" marR="0" algn="l" fontAlgn="t">
                        <a:lnSpc>
                          <a:spcPct val="115000"/>
                        </a:lnSpc>
                        <a:spcAft>
                          <a:spcPts val="800"/>
                        </a:spcAft>
                        <a:buNone/>
                      </a:pPr>
                      <a:r>
                        <a:rPr lang="en-US" sz="1600" b="1" i="0" u="none" strike="noStrike" kern="100" dirty="0">
                          <a:effectLst/>
                          <a:latin typeface="Arial" panose="020B0604020202020204" pitchFamily="34" charset="0"/>
                          <a:ea typeface="Aptos" panose="020B0004020202020204" pitchFamily="34" charset="0"/>
                          <a:cs typeface="Times New Roman" panose="02020603050405020304" pitchFamily="18" charset="0"/>
                        </a:rPr>
                        <a:t>Other*</a:t>
                      </a:r>
                      <a:endParaRPr lang="en-US" sz="2600" b="0" i="0" u="none" strike="noStrike" dirty="0">
                        <a:effectLst/>
                        <a:latin typeface="Arial" panose="020B0604020202020204" pitchFamily="34" charset="0"/>
                      </a:endParaRPr>
                    </a:p>
                  </a:txBody>
                  <a:tcPr marL="97831" marR="97831" marT="135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6%</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8%</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4%</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5%</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11%</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a:effectLst/>
                          <a:latin typeface="Arial" panose="020B0604020202020204" pitchFamily="34" charset="0"/>
                          <a:ea typeface="Aptos" panose="020B0004020202020204" pitchFamily="34" charset="0"/>
                          <a:cs typeface="Times New Roman" panose="02020603050405020304" pitchFamily="18" charset="0"/>
                        </a:rPr>
                        <a:t>10%</a:t>
                      </a:r>
                      <a:endParaRPr lang="en-US" sz="2600" b="0" i="0" u="none" strike="noStrike">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ctr">
                        <a:lnSpc>
                          <a:spcPct val="115000"/>
                        </a:lnSpc>
                        <a:spcAft>
                          <a:spcPts val="800"/>
                        </a:spcAft>
                        <a:buNone/>
                      </a:pPr>
                      <a:r>
                        <a:rPr lang="en-US" sz="1600" b="0" i="0" u="none" strike="noStrike"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20%</a:t>
                      </a:r>
                      <a:endParaRPr lang="en-US" sz="2600" b="0" i="0" u="none" strike="noStrike" dirty="0">
                        <a:effectLst/>
                        <a:latin typeface="Arial" panose="020B0604020202020204" pitchFamily="34" charset="0"/>
                      </a:endParaRPr>
                    </a:p>
                  </a:txBody>
                  <a:tcPr marL="97831" marR="97831" marT="13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220825"/>
                  </a:ext>
                </a:extLst>
              </a:tr>
            </a:tbl>
          </a:graphicData>
        </a:graphic>
      </p:graphicFrame>
      <p:sp>
        <p:nvSpPr>
          <p:cNvPr id="3" name="Text Placeholder 8">
            <a:extLst>
              <a:ext uri="{FF2B5EF4-FFF2-40B4-BE49-F238E27FC236}">
                <a16:creationId xmlns:a16="http://schemas.microsoft.com/office/drawing/2014/main" id="{B96549E6-BDDE-613B-57C8-1552639E48F0}"/>
              </a:ext>
            </a:extLst>
          </p:cNvPr>
          <p:cNvSpPr txBox="1">
            <a:spLocks/>
          </p:cNvSpPr>
          <p:nvPr/>
        </p:nvSpPr>
        <p:spPr>
          <a:xfrm>
            <a:off x="609600" y="5663473"/>
            <a:ext cx="10505991" cy="779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1500" dirty="0"/>
              <a:t>*Ectopic pregnancy, termination, lost to follow-up</a:t>
            </a:r>
          </a:p>
        </p:txBody>
      </p:sp>
    </p:spTree>
    <p:extLst>
      <p:ext uri="{BB962C8B-B14F-4D97-AF65-F5344CB8AC3E}">
        <p14:creationId xmlns:p14="http://schemas.microsoft.com/office/powerpoint/2010/main" val="368293106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4039</TotalTime>
  <Words>977</Words>
  <Application>Microsoft Macintosh PowerPoint</Application>
  <PresentationFormat>Widescreen</PresentationFormat>
  <Paragraphs>177</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Disclosure Slide</vt:lpstr>
      <vt:lpstr>Needs Assessment Statement and Expected Learning Outcomes </vt:lpstr>
      <vt:lpstr>Background</vt:lpstr>
      <vt:lpstr>Methods</vt:lpstr>
      <vt:lpstr>FET Results</vt:lpstr>
      <vt:lpstr>Pregnancy Results</vt:lpstr>
      <vt:lpstr>Pregnancy outcomes, stratified by age</vt:lpstr>
      <vt:lpstr>Fixed effect multinomial analysis</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Berry</dc:creator>
  <cp:lastModifiedBy>Rhea Sharma</cp:lastModifiedBy>
  <cp:revision>70</cp:revision>
  <dcterms:created xsi:type="dcterms:W3CDTF">2021-10-01T00:12:33Z</dcterms:created>
  <dcterms:modified xsi:type="dcterms:W3CDTF">2026-03-11T02:48:19Z</dcterms:modified>
</cp:coreProperties>
</file>