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94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6BD"/>
    <a:srgbClr val="498A91"/>
    <a:srgbClr val="4570BF"/>
    <a:srgbClr val="E69F1C"/>
    <a:srgbClr val="3A54AB"/>
    <a:srgbClr val="0C486E"/>
    <a:srgbClr val="A1CDDD"/>
    <a:srgbClr val="0B5069"/>
    <a:srgbClr val="006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>
        <p:scale>
          <a:sx n="44" d="100"/>
          <a:sy n="44" d="100"/>
        </p:scale>
        <p:origin x="456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F34C-8A4C-47FB-B93D-41CA7A40CC93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8225-B733-4F46-8CF0-E54F9670F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DCE03-7468-4B56-8430-298B49E11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7895C7-729D-C399-EFA6-7CDE2518E7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9467" y="1705232"/>
            <a:ext cx="5596466" cy="3720328"/>
          </a:xfrm>
          <a:solidFill>
            <a:srgbClr val="4296BD"/>
          </a:solidFill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Speaker Name(s)</a:t>
            </a:r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DE29AAC-FA93-7519-325B-6042C76EE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3" name="Picture 2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E26378C-BC72-3275-1244-1C35BE20D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503A2-3EDA-5B37-C977-12C104DC8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212"/>
            <a:ext cx="6047244" cy="13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88020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2C80253-2929-49FE-BCA2-3F159AD3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9DB5329-AE83-1841-9BC9-3375E3614C4F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9FD3171-5B81-4B6B-B63B-CFF66804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3A3A85B-0C31-4185-B888-9D3F43F7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0F89D05-04D1-2C41-989B-6CC7ABA472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9034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9D9AF32E-F1B5-1167-7221-53C8F5B69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7" name="Picture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42E4754C-9FFD-4D91-8919-70D2D2E01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0" y="173432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8" name="Picture 7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DC60ACE6-CC9A-973C-2589-E17C289D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32676"/>
            <a:ext cx="12192000" cy="6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995055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08CCDC8-D9BA-3027-3E60-44FF81E5F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5" name="Picture 4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06B661E-18AA-220C-7435-95E49D568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402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EBF805-5C10-40EB-A2F0-735540C88B1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428D5-A0E9-4E6C-9281-466FE6BA0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2B6A4A-5FC5-47A1-A192-C192A077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3E1BDB1-842D-E924-9116-FAEDA4577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4" name="Picture 3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1D454A2-1A3F-F7CB-42CA-ED6804F72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327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3F9B-5274-4510-AEF0-655815C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900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98C22-04E3-4F5A-B685-7306D87B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5042"/>
            <a:ext cx="5157787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F3E26-ABD7-4D14-9FF7-596C7D8EF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48954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A0D67-8F41-4465-8EBF-D1ED3DEC6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5042"/>
            <a:ext cx="5183188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BEC1-14C7-4030-944A-51BEBC751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48954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1F7EAA77-61D8-2878-49F5-1559ABE9B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786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F8B77D-51CF-40FC-44D0-0770C3545C38}"/>
              </a:ext>
            </a:extLst>
          </p:cNvPr>
          <p:cNvSpPr/>
          <p:nvPr userDrawn="1"/>
        </p:nvSpPr>
        <p:spPr>
          <a:xfrm>
            <a:off x="3376056" y="1501538"/>
            <a:ext cx="52998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50" dirty="0">
                <a:ln w="0"/>
                <a:solidFill>
                  <a:srgbClr val="4296BD"/>
                </a:solidFill>
                <a:effectLst/>
              </a:rPr>
              <a:t>Q&amp;A</a:t>
            </a:r>
          </a:p>
        </p:txBody>
      </p:sp>
      <p:pic>
        <p:nvPicPr>
          <p:cNvPr id="6" name="Picture 5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751FA18D-58A5-432C-8F44-043761C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7" name="Picture 6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1DBB8E71-55B9-1761-7873-978967CE1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907A9024-06DB-9B1C-3910-27E361635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06" y="5920327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4138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CB6A-8CCE-4CF9-B151-EB412E95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C48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6471-DE01-4BCB-B820-183E01BA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C486E"/>
                </a:solidFill>
              </a:defRPr>
            </a:lvl1pPr>
            <a:lvl2pPr>
              <a:defRPr sz="2800">
                <a:solidFill>
                  <a:srgbClr val="0C486E"/>
                </a:solidFill>
              </a:defRPr>
            </a:lvl2pPr>
            <a:lvl3pPr>
              <a:defRPr sz="2400">
                <a:solidFill>
                  <a:srgbClr val="0C486E"/>
                </a:solidFill>
              </a:defRPr>
            </a:lvl3pPr>
            <a:lvl4pPr>
              <a:defRPr sz="2000">
                <a:solidFill>
                  <a:srgbClr val="0C486E"/>
                </a:solidFill>
              </a:defRPr>
            </a:lvl4pPr>
            <a:lvl5pPr>
              <a:defRPr sz="2000">
                <a:solidFill>
                  <a:srgbClr val="0C486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F065-61A4-4E18-A745-D234CCB16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9155E-BFA4-435C-8921-CE0E6A1C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05AD-7D23-461E-8514-47005AA5F73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D0593-5791-49D2-892A-E3345CBB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CB3F-383A-448D-9082-C10B707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27952351-EAE1-7E51-8B3C-4C27240FE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11" name="Picture 10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AB7CA5C-AEAA-7BEA-3CC4-F73E43698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419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1E6-01D7-4399-A390-108AD43F7F1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773B-E1F7-4409-BE2E-EC1F9575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1F3C5-5F95-42EB-BE76-3ABAB16A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EDAA-F7CB-4729-AC2D-697C5DC5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F90A-CA8C-445E-890B-900875275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05AD-7D23-461E-8514-47005AA5F73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1385-71F5-46F0-8BA4-6F179072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FAA7-3262-460D-8177-1D9944561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2F17C-D04E-7740-6C3F-4D0BEC6F40EB}"/>
              </a:ext>
            </a:extLst>
          </p:cNvPr>
          <p:cNvSpPr/>
          <p:nvPr/>
        </p:nvSpPr>
        <p:spPr>
          <a:xfrm>
            <a:off x="-1561672" y="0"/>
            <a:ext cx="513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orful gradient&#10;&#10;AI-generated content may be incorrect.">
            <a:extLst>
              <a:ext uri="{FF2B5EF4-FFF2-40B4-BE49-F238E27FC236}">
                <a16:creationId xmlns:a16="http://schemas.microsoft.com/office/drawing/2014/main" id="{270912CE-5728-3E32-BEC9-0109E3E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E5302F-ACF7-94D8-60B7-ED185950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48" y="5931389"/>
            <a:ext cx="2089130" cy="706618"/>
          </a:xfrm>
          <a:prstGeom prst="rect">
            <a:avLst/>
          </a:prstGeom>
        </p:spPr>
      </p:pic>
      <p:pic>
        <p:nvPicPr>
          <p:cNvPr id="24" name="Picture 23" descr="A whit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CFE2A262-C303-D452-3593-2703F2C0D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0" y="953902"/>
            <a:ext cx="11570959" cy="52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7C1DE-E55B-4A55-B9DC-AA063655E1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63084" y="4135438"/>
            <a:ext cx="6695016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9B8A19C2-7372-48C8-B156-EA35E3602E26}"/>
              </a:ext>
            </a:extLst>
          </p:cNvPr>
          <p:cNvSpPr txBox="1">
            <a:spLocks/>
          </p:cNvSpPr>
          <p:nvPr/>
        </p:nvSpPr>
        <p:spPr>
          <a:xfrm>
            <a:off x="963084" y="1537855"/>
            <a:ext cx="6695016" cy="253922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793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A2050-1BA5-4075-BCFA-3166067B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9613"/>
            <a:ext cx="10972800" cy="41311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Neither I nor members of my immediate family have any actual or potential financial interests to disclose relating to the content of this presentation.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Disclosures:</a:t>
            </a:r>
          </a:p>
          <a:p>
            <a:r>
              <a:rPr lang="en-US" dirty="0"/>
              <a:t>Grant/Research Support: List all sources of fund (can be removed if not relevant) </a:t>
            </a:r>
          </a:p>
          <a:p>
            <a:r>
              <a:rPr lang="en-US" dirty="0"/>
              <a:t>Consultant: List all sources of fund (can be removed if not relevant) </a:t>
            </a:r>
          </a:p>
          <a:p>
            <a:r>
              <a:rPr lang="en-US" dirty="0"/>
              <a:t>Speaker’s Bureau: List all sources of fund (can be removed if not relevant) </a:t>
            </a:r>
          </a:p>
          <a:p>
            <a:r>
              <a:rPr lang="en-US" dirty="0"/>
              <a:t>Major Shareholder: List all sources of fund (can be removed if not relevant) </a:t>
            </a:r>
          </a:p>
          <a:p>
            <a:r>
              <a:rPr lang="en-US" dirty="0"/>
              <a:t>Other: List all sources of fund (can be removed if not relevant)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8D6C1-F50C-4313-AC4D-FC88CA1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8816"/>
            <a:ext cx="10972800" cy="1100797"/>
          </a:xfrm>
        </p:spPr>
        <p:txBody>
          <a:bodyPr/>
          <a:lstStyle/>
          <a:p>
            <a:r>
              <a:rPr lang="en-US" dirty="0"/>
              <a:t>Disclosure Slide - Sample</a:t>
            </a:r>
          </a:p>
        </p:txBody>
      </p:sp>
    </p:spTree>
    <p:extLst>
      <p:ext uri="{BB962C8B-B14F-4D97-AF65-F5344CB8AC3E}">
        <p14:creationId xmlns:p14="http://schemas.microsoft.com/office/powerpoint/2010/main" val="292575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C0712F-58B0-4C62-801E-6C9960892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ADD91C-BB4E-4CE6-B2E9-801AEC4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Needs Assessment Statement and Expected Learning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2615-32F1-0211-9425-2DA8C0D2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44452-F4E9-FB22-DBF8-C4B800758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D797D9-F6DF-0F84-13D7-CAC97B0B40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30A7A7-CE04-C1E0-E4D4-2AB535F6C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601529-32B1-8B94-8311-CDEBD944D3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B1FD11-5DB3-4740-AD75-C466A405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DC31D-FDBB-4CC1-8B69-B6FC63E37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F595FF-98D7-46B5-A4E6-DBE70CF48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9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124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Disclosure Slide - Sample</vt:lpstr>
      <vt:lpstr>Needs Assessment Statement and Expected Learning Outcomes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Berry</dc:creator>
  <cp:lastModifiedBy>Maykel Landaverde</cp:lastModifiedBy>
  <cp:revision>54</cp:revision>
  <dcterms:created xsi:type="dcterms:W3CDTF">2021-10-01T00:12:33Z</dcterms:created>
  <dcterms:modified xsi:type="dcterms:W3CDTF">2026-01-10T04:51:10Z</dcterms:modified>
</cp:coreProperties>
</file>