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694" r:id="rId2"/>
    <p:sldId id="257" r:id="rId3"/>
    <p:sldId id="258" r:id="rId4"/>
    <p:sldId id="259" r:id="rId5"/>
    <p:sldId id="707" r:id="rId6"/>
    <p:sldId id="708" r:id="rId7"/>
    <p:sldId id="695" r:id="rId8"/>
    <p:sldId id="710" r:id="rId9"/>
    <p:sldId id="711" r:id="rId10"/>
    <p:sldId id="714" r:id="rId11"/>
    <p:sldId id="696" r:id="rId12"/>
    <p:sldId id="698" r:id="rId13"/>
    <p:sldId id="699" r:id="rId14"/>
    <p:sldId id="700" r:id="rId15"/>
    <p:sldId id="701" r:id="rId16"/>
    <p:sldId id="702" r:id="rId17"/>
    <p:sldId id="703" r:id="rId18"/>
    <p:sldId id="705" r:id="rId19"/>
    <p:sldId id="706" r:id="rId20"/>
    <p:sldId id="262" r:id="rId21"/>
    <p:sldId id="261" r:id="rId22"/>
    <p:sldId id="712" r:id="rId23"/>
    <p:sldId id="7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86E"/>
    <a:srgbClr val="FFB8FF"/>
    <a:srgbClr val="498A91"/>
    <a:srgbClr val="4296BD"/>
    <a:srgbClr val="4570BF"/>
    <a:srgbClr val="E69F1C"/>
    <a:srgbClr val="3A54AB"/>
    <a:srgbClr val="A1CDDD"/>
    <a:srgbClr val="0B5069"/>
    <a:srgbClr val="006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05" autoAdjust="0"/>
    <p:restoredTop sz="79624"/>
  </p:normalViewPr>
  <p:slideViewPr>
    <p:cSldViewPr snapToGrid="0">
      <p:cViewPr>
        <p:scale>
          <a:sx n="100" d="100"/>
          <a:sy n="100" d="100"/>
        </p:scale>
        <p:origin x="376" y="144"/>
      </p:cViewPr>
      <p:guideLst/>
    </p:cSldViewPr>
  </p:slideViewPr>
  <p:notesTextViewPr>
    <p:cViewPr>
      <p:scale>
        <a:sx n="1" d="1"/>
        <a:sy n="1" d="1"/>
      </p:scale>
      <p:origin x="0" y="0"/>
    </p:cViewPr>
  </p:notesTextViewPr>
  <p:notesViewPr>
    <p:cSldViewPr snapToGrid="0">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file:////Users\kristitroutman\Documents\Residency\REI\PCRS\PCRS%20IPI%20oral%20figure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Live Birth Rate</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7088-C142-B05D-1D7CC5253F29}"/>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7088-C142-B05D-1D7CC5253F29}"/>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7088-C142-B05D-1D7CC5253F29}"/>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7088-C142-B05D-1D7CC5253F2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&lt; 12 months</c:v>
                </c:pt>
                <c:pt idx="1">
                  <c:v>12-18 months</c:v>
                </c:pt>
                <c:pt idx="2">
                  <c:v>18-24 months</c:v>
                </c:pt>
                <c:pt idx="3">
                  <c:v>&gt; 24 months</c:v>
                </c:pt>
              </c:strCache>
            </c:strRef>
          </c:cat>
          <c:val>
            <c:numRef>
              <c:f>Sheet1!$B$3:$E$3</c:f>
              <c:numCache>
                <c:formatCode>0.00%</c:formatCode>
                <c:ptCount val="4"/>
                <c:pt idx="0">
                  <c:v>0.68379999999999996</c:v>
                </c:pt>
                <c:pt idx="1">
                  <c:v>0.68100000000000005</c:v>
                </c:pt>
                <c:pt idx="2">
                  <c:v>0.67359999999999998</c:v>
                </c:pt>
                <c:pt idx="3">
                  <c:v>0.64949999999999997</c:v>
                </c:pt>
              </c:numCache>
            </c:numRef>
          </c:val>
          <c:extLst>
            <c:ext xmlns:c16="http://schemas.microsoft.com/office/drawing/2014/chart" uri="{C3380CC4-5D6E-409C-BE32-E72D297353CC}">
              <c16:uniqueId val="{00000008-7088-C142-B05D-1D7CC5253F29}"/>
            </c:ext>
          </c:extLst>
        </c:ser>
        <c:dLbls>
          <c:showLegendKey val="0"/>
          <c:showVal val="0"/>
          <c:showCatName val="0"/>
          <c:showSerName val="0"/>
          <c:showPercent val="0"/>
          <c:showBubbleSize val="0"/>
        </c:dLbls>
        <c:gapWidth val="219"/>
        <c:overlap val="-27"/>
        <c:axId val="387233792"/>
        <c:axId val="379348160"/>
      </c:barChart>
      <c:catAx>
        <c:axId val="3872337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Interpregnancy</a:t>
                </a:r>
                <a:r>
                  <a:rPr lang="en-US" sz="1600" b="1" baseline="0" dirty="0"/>
                  <a:t> interval</a:t>
                </a:r>
                <a:endParaRPr lang="en-US" sz="1600" b="1" dirty="0"/>
              </a:p>
            </c:rich>
          </c:tx>
          <c:layout>
            <c:manualLayout>
              <c:xMode val="edge"/>
              <c:yMode val="edge"/>
              <c:x val="0.40173611169891899"/>
              <c:y val="0.943225644021027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9348160"/>
        <c:crosses val="autoZero"/>
        <c:auto val="1"/>
        <c:lblAlgn val="ctr"/>
        <c:lblOffset val="100"/>
        <c:noMultiLvlLbl val="0"/>
      </c:catAx>
      <c:valAx>
        <c:axId val="379348160"/>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Rate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7233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2800"/>
              <a:t>Live birth rate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Sheet9!$A$2</c:f>
              <c:strCache>
                <c:ptCount val="1"/>
                <c:pt idx="0">
                  <c:v>Live birth rate</c:v>
                </c:pt>
              </c:strCache>
            </c:strRef>
          </c:tx>
          <c:spPr>
            <a:solidFill>
              <a:schemeClr val="accent1"/>
            </a:solidFill>
            <a:ln w="12700">
              <a:solidFill>
                <a:schemeClr val="tx1">
                  <a:lumMod val="95000"/>
                  <a:lumOff val="5000"/>
                </a:schemeClr>
              </a:solidFill>
            </a:ln>
            <a:effectLst/>
          </c:spPr>
          <c:invertIfNegative val="0"/>
          <c:dPt>
            <c:idx val="0"/>
            <c:invertIfNegative val="0"/>
            <c:bubble3D val="0"/>
            <c:spPr>
              <a:solidFill>
                <a:schemeClr val="accent4">
                  <a:lumMod val="20000"/>
                  <a:lumOff val="80000"/>
                </a:schemeClr>
              </a:solidFill>
              <a:ln w="12700">
                <a:solidFill>
                  <a:schemeClr val="tx1">
                    <a:lumMod val="95000"/>
                    <a:lumOff val="5000"/>
                  </a:schemeClr>
                </a:solidFill>
              </a:ln>
              <a:effectLst/>
            </c:spPr>
            <c:extLst>
              <c:ext xmlns:c16="http://schemas.microsoft.com/office/drawing/2014/chart" uri="{C3380CC4-5D6E-409C-BE32-E72D297353CC}">
                <c16:uniqueId val="{00000001-0B74-EC47-A150-E7E5B1229D40}"/>
              </c:ext>
            </c:extLst>
          </c:dPt>
          <c:dPt>
            <c:idx val="1"/>
            <c:invertIfNegative val="0"/>
            <c:bubble3D val="0"/>
            <c:spPr>
              <a:solidFill>
                <a:srgbClr val="69FFE3"/>
              </a:solidFill>
              <a:ln w="12700">
                <a:solidFill>
                  <a:schemeClr val="tx1">
                    <a:lumMod val="95000"/>
                    <a:lumOff val="5000"/>
                  </a:schemeClr>
                </a:solidFill>
              </a:ln>
              <a:effectLst/>
            </c:spPr>
            <c:extLst>
              <c:ext xmlns:c16="http://schemas.microsoft.com/office/drawing/2014/chart" uri="{C3380CC4-5D6E-409C-BE32-E72D297353CC}">
                <c16:uniqueId val="{00000003-0B74-EC47-A150-E7E5B1229D40}"/>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Sheet9!$B$1:$C$1</c:f>
              <c:strCache>
                <c:ptCount val="2"/>
                <c:pt idx="0">
                  <c:v>&lt; 9 months</c:v>
                </c:pt>
                <c:pt idx="1">
                  <c:v>9-12 months</c:v>
                </c:pt>
              </c:strCache>
            </c:strRef>
          </c:cat>
          <c:val>
            <c:numRef>
              <c:f>Sheet9!$B$2:$C$2</c:f>
              <c:numCache>
                <c:formatCode>0.00%</c:formatCode>
                <c:ptCount val="2"/>
                <c:pt idx="0">
                  <c:v>0.57799999999999996</c:v>
                </c:pt>
                <c:pt idx="1">
                  <c:v>0.72099999999999997</c:v>
                </c:pt>
              </c:numCache>
            </c:numRef>
          </c:val>
          <c:extLst>
            <c:ext xmlns:c16="http://schemas.microsoft.com/office/drawing/2014/chart" uri="{C3380CC4-5D6E-409C-BE32-E72D297353CC}">
              <c16:uniqueId val="{00000004-0B74-EC47-A150-E7E5B1229D40}"/>
            </c:ext>
          </c:extLst>
        </c:ser>
        <c:dLbls>
          <c:showLegendKey val="0"/>
          <c:showVal val="0"/>
          <c:showCatName val="0"/>
          <c:showSerName val="0"/>
          <c:showPercent val="0"/>
          <c:showBubbleSize val="0"/>
        </c:dLbls>
        <c:gapWidth val="219"/>
        <c:overlap val="-27"/>
        <c:axId val="744087424"/>
        <c:axId val="744088320"/>
      </c:barChart>
      <c:catAx>
        <c:axId val="74408742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800"/>
                  <a:t>Interpregnancy interval</a:t>
                </a:r>
              </a:p>
            </c:rich>
          </c:tx>
          <c:layout>
            <c:manualLayout>
              <c:xMode val="edge"/>
              <c:yMode val="edge"/>
              <c:x val="0.40865826520317172"/>
              <c:y val="0.894791808821968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44088320"/>
        <c:crosses val="autoZero"/>
        <c:auto val="1"/>
        <c:lblAlgn val="ctr"/>
        <c:lblOffset val="100"/>
        <c:noMultiLvlLbl val="0"/>
      </c:catAx>
      <c:valAx>
        <c:axId val="7440883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800"/>
                  <a:t>Rate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44087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600"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8807691658651007"/>
          <c:y val="0.22722177510979585"/>
          <c:w val="0.77508796132233082"/>
          <c:h val="0.56818933146686057"/>
        </c:manualLayout>
      </c:layout>
      <c:barChart>
        <c:barDir val="col"/>
        <c:grouping val="clustered"/>
        <c:varyColors val="0"/>
        <c:ser>
          <c:idx val="0"/>
          <c:order val="0"/>
          <c:tx>
            <c:strRef>
              <c:f>Sheet1!$A$7</c:f>
              <c:strCache>
                <c:ptCount val="1"/>
                <c:pt idx="0">
                  <c:v>Clinical pregnancy rate</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2C3C-BE45-A077-CF1F0F9DB1AD}"/>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2C3C-BE45-A077-CF1F0F9DB1AD}"/>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2C3C-BE45-A077-CF1F0F9DB1AD}"/>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2C3C-BE45-A077-CF1F0F9DB1A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&lt; 12 months</c:v>
                </c:pt>
                <c:pt idx="1">
                  <c:v>12-18 months</c:v>
                </c:pt>
                <c:pt idx="2">
                  <c:v>18-24 months</c:v>
                </c:pt>
                <c:pt idx="3">
                  <c:v>&gt; 24 months</c:v>
                </c:pt>
              </c:strCache>
            </c:strRef>
          </c:cat>
          <c:val>
            <c:numRef>
              <c:f>Sheet1!$B$7:$E$7</c:f>
              <c:numCache>
                <c:formatCode>0.00%</c:formatCode>
                <c:ptCount val="4"/>
                <c:pt idx="0">
                  <c:v>0.84050000000000002</c:v>
                </c:pt>
                <c:pt idx="1">
                  <c:v>0.85950000000000004</c:v>
                </c:pt>
                <c:pt idx="2">
                  <c:v>0.86129999999999995</c:v>
                </c:pt>
                <c:pt idx="3">
                  <c:v>0.84470000000000001</c:v>
                </c:pt>
              </c:numCache>
            </c:numRef>
          </c:val>
          <c:extLst>
            <c:ext xmlns:c16="http://schemas.microsoft.com/office/drawing/2014/chart" uri="{C3380CC4-5D6E-409C-BE32-E72D297353CC}">
              <c16:uniqueId val="{00000008-2C3C-BE45-A077-CF1F0F9DB1AD}"/>
            </c:ext>
          </c:extLst>
        </c:ser>
        <c:dLbls>
          <c:showLegendKey val="0"/>
          <c:showVal val="0"/>
          <c:showCatName val="0"/>
          <c:showSerName val="0"/>
          <c:showPercent val="0"/>
          <c:showBubbleSize val="0"/>
        </c:dLbls>
        <c:gapWidth val="219"/>
        <c:overlap val="-27"/>
        <c:axId val="511897408"/>
        <c:axId val="511895168"/>
      </c:barChart>
      <c:catAx>
        <c:axId val="5118974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Interpregnancy interval</a:t>
                </a:r>
              </a:p>
            </c:rich>
          </c:tx>
          <c:layout>
            <c:manualLayout>
              <c:xMode val="edge"/>
              <c:yMode val="edge"/>
              <c:x val="0.27447888129213616"/>
              <c:y val="0.897669135039789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1895168"/>
        <c:crosses val="autoZero"/>
        <c:auto val="1"/>
        <c:lblAlgn val="ctr"/>
        <c:lblOffset val="100"/>
        <c:noMultiLvlLbl val="0"/>
      </c:catAx>
      <c:valAx>
        <c:axId val="5118951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1897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Sheet2!$A$2</c:f>
              <c:strCache>
                <c:ptCount val="1"/>
                <c:pt idx="0">
                  <c:v>Ectopic pregnancy rate</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B5D1-7F4B-A991-47771FE3765B}"/>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B5D1-7F4B-A991-47771FE3765B}"/>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B5D1-7F4B-A991-47771FE3765B}"/>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B5D1-7F4B-A991-47771FE3765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&lt; 12 months</c:v>
                </c:pt>
                <c:pt idx="1">
                  <c:v>12-18 months</c:v>
                </c:pt>
                <c:pt idx="2">
                  <c:v>18-24 months</c:v>
                </c:pt>
                <c:pt idx="3">
                  <c:v>&gt; 24 months</c:v>
                </c:pt>
              </c:strCache>
            </c:strRef>
          </c:cat>
          <c:val>
            <c:numRef>
              <c:f>Sheet2!$B$2:$E$2</c:f>
              <c:numCache>
                <c:formatCode>0.00%</c:formatCode>
                <c:ptCount val="4"/>
                <c:pt idx="0">
                  <c:v>4.1999999999999997E-3</c:v>
                </c:pt>
                <c:pt idx="1">
                  <c:v>4.3E-3</c:v>
                </c:pt>
                <c:pt idx="2">
                  <c:v>4.3E-3</c:v>
                </c:pt>
                <c:pt idx="3">
                  <c:v>5.8999999999999999E-3</c:v>
                </c:pt>
              </c:numCache>
            </c:numRef>
          </c:val>
          <c:extLst>
            <c:ext xmlns:c16="http://schemas.microsoft.com/office/drawing/2014/chart" uri="{C3380CC4-5D6E-409C-BE32-E72D297353CC}">
              <c16:uniqueId val="{00000008-B5D1-7F4B-A991-47771FE3765B}"/>
            </c:ext>
          </c:extLst>
        </c:ser>
        <c:dLbls>
          <c:showLegendKey val="0"/>
          <c:showVal val="0"/>
          <c:showCatName val="0"/>
          <c:showSerName val="0"/>
          <c:showPercent val="0"/>
          <c:showBubbleSize val="0"/>
        </c:dLbls>
        <c:gapWidth val="219"/>
        <c:overlap val="-27"/>
        <c:axId val="512201984"/>
        <c:axId val="705981376"/>
      </c:barChart>
      <c:catAx>
        <c:axId val="5122019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dirty="0"/>
                  <a:t>Interpregnancy interval</a:t>
                </a:r>
              </a:p>
            </c:rich>
          </c:tx>
          <c:layout>
            <c:manualLayout>
              <c:xMode val="edge"/>
              <c:yMode val="edge"/>
              <c:x val="0.27613365652619287"/>
              <c:y val="0.9010433410649467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05981376"/>
        <c:crosses val="autoZero"/>
        <c:auto val="1"/>
        <c:lblAlgn val="ctr"/>
        <c:lblOffset val="100"/>
        <c:noMultiLvlLbl val="0"/>
      </c:catAx>
      <c:valAx>
        <c:axId val="705981376"/>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dirty="0"/>
                  <a:t>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2201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Sheet3!$A$2</c:f>
              <c:strCache>
                <c:ptCount val="1"/>
                <c:pt idx="0">
                  <c:v>Pregnancy loss rate</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E0AE-A340-BABC-F8A1FD453DC3}"/>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0AE-A340-BABC-F8A1FD453DC3}"/>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E0AE-A340-BABC-F8A1FD453DC3}"/>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E0AE-A340-BABC-F8A1FD453DC3}"/>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Sheet3!$B$1:$E$1</c:f>
              <c:strCache>
                <c:ptCount val="4"/>
                <c:pt idx="0">
                  <c:v>&lt; 12 months</c:v>
                </c:pt>
                <c:pt idx="1">
                  <c:v>12-18 months</c:v>
                </c:pt>
                <c:pt idx="2">
                  <c:v>18-24 months</c:v>
                </c:pt>
                <c:pt idx="3">
                  <c:v>&gt; 24 months</c:v>
                </c:pt>
              </c:strCache>
            </c:strRef>
          </c:cat>
          <c:val>
            <c:numRef>
              <c:f>Sheet3!$B$2:$E$2</c:f>
              <c:numCache>
                <c:formatCode>0.00%</c:formatCode>
                <c:ptCount val="4"/>
                <c:pt idx="0">
                  <c:v>0.16300000000000001</c:v>
                </c:pt>
                <c:pt idx="1">
                  <c:v>0.15340000000000001</c:v>
                </c:pt>
                <c:pt idx="2">
                  <c:v>0.14960000000000001</c:v>
                </c:pt>
                <c:pt idx="3">
                  <c:v>0.1623</c:v>
                </c:pt>
              </c:numCache>
            </c:numRef>
          </c:val>
          <c:extLst>
            <c:ext xmlns:c16="http://schemas.microsoft.com/office/drawing/2014/chart" uri="{C3380CC4-5D6E-409C-BE32-E72D297353CC}">
              <c16:uniqueId val="{00000008-E0AE-A340-BABC-F8A1FD453DC3}"/>
            </c:ext>
          </c:extLst>
        </c:ser>
        <c:dLbls>
          <c:showLegendKey val="0"/>
          <c:showVal val="0"/>
          <c:showCatName val="0"/>
          <c:showSerName val="0"/>
          <c:showPercent val="0"/>
          <c:showBubbleSize val="0"/>
        </c:dLbls>
        <c:gapWidth val="219"/>
        <c:overlap val="-27"/>
        <c:axId val="722699584"/>
        <c:axId val="513484416"/>
      </c:barChart>
      <c:catAx>
        <c:axId val="7226995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dirty="0"/>
                  <a:t>Interpregnancy interval</a:t>
                </a:r>
              </a:p>
            </c:rich>
          </c:tx>
          <c:layout>
            <c:manualLayout>
              <c:xMode val="edge"/>
              <c:yMode val="edge"/>
              <c:x val="0.27465933725611646"/>
              <c:y val="0.893437812441575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3484416"/>
        <c:crosses val="autoZero"/>
        <c:auto val="1"/>
        <c:lblAlgn val="ctr"/>
        <c:lblOffset val="100"/>
        <c:noMultiLvlLbl val="0"/>
      </c:catAx>
      <c:valAx>
        <c:axId val="513484416"/>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dirty="0"/>
                  <a:t>Rate</a:t>
                </a:r>
              </a:p>
            </c:rich>
          </c:tx>
          <c:layout>
            <c:manualLayout>
              <c:xMode val="edge"/>
              <c:yMode val="edge"/>
              <c:x val="2.2690997450985063E-2"/>
              <c:y val="0.3495252920185656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26995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Sheet4!$A$2</c:f>
              <c:strCache>
                <c:ptCount val="1"/>
                <c:pt idx="0">
                  <c:v>Preterm delivery rate</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3345-9843-B72E-E5AC1FD16FB8}"/>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3345-9843-B72E-E5AC1FD16FB8}"/>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3345-9843-B72E-E5AC1FD16FB8}"/>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3345-9843-B72E-E5AC1FD16FB8}"/>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Sheet4!$B$1:$E$1</c:f>
              <c:strCache>
                <c:ptCount val="4"/>
                <c:pt idx="0">
                  <c:v>&lt; 12 months</c:v>
                </c:pt>
                <c:pt idx="1">
                  <c:v>12-18 months</c:v>
                </c:pt>
                <c:pt idx="2">
                  <c:v>18-24 months</c:v>
                </c:pt>
                <c:pt idx="3">
                  <c:v>&gt; 24 months</c:v>
                </c:pt>
              </c:strCache>
            </c:strRef>
          </c:cat>
          <c:val>
            <c:numRef>
              <c:f>Sheet4!$B$2:$E$2</c:f>
              <c:numCache>
                <c:formatCode>0.00%</c:formatCode>
                <c:ptCount val="4"/>
                <c:pt idx="0">
                  <c:v>4.2999999999999997E-2</c:v>
                </c:pt>
                <c:pt idx="1">
                  <c:v>4.4400000000000002E-2</c:v>
                </c:pt>
                <c:pt idx="2">
                  <c:v>6.7199999999999996E-2</c:v>
                </c:pt>
                <c:pt idx="3">
                  <c:v>5.8200000000000002E-2</c:v>
                </c:pt>
              </c:numCache>
            </c:numRef>
          </c:val>
          <c:extLst>
            <c:ext xmlns:c16="http://schemas.microsoft.com/office/drawing/2014/chart" uri="{C3380CC4-5D6E-409C-BE32-E72D297353CC}">
              <c16:uniqueId val="{00000008-3345-9843-B72E-E5AC1FD16FB8}"/>
            </c:ext>
          </c:extLst>
        </c:ser>
        <c:dLbls>
          <c:showLegendKey val="0"/>
          <c:showVal val="0"/>
          <c:showCatName val="0"/>
          <c:showSerName val="0"/>
          <c:showPercent val="0"/>
          <c:showBubbleSize val="0"/>
        </c:dLbls>
        <c:gapWidth val="219"/>
        <c:overlap val="-27"/>
        <c:axId val="738572288"/>
        <c:axId val="718272512"/>
      </c:barChart>
      <c:catAx>
        <c:axId val="738572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Interpregnancy interval</a:t>
                </a:r>
              </a:p>
            </c:rich>
          </c:tx>
          <c:layout>
            <c:manualLayout>
              <c:xMode val="edge"/>
              <c:yMode val="edge"/>
              <c:x val="0.30238821259261023"/>
              <c:y val="0.916381557609912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18272512"/>
        <c:crosses val="autoZero"/>
        <c:auto val="1"/>
        <c:lblAlgn val="ctr"/>
        <c:lblOffset val="100"/>
        <c:noMultiLvlLbl val="0"/>
      </c:catAx>
      <c:valAx>
        <c:axId val="718272512"/>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385722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600"/>
              <a:t>Placental abruption rate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Sheet5!$A$2</c:f>
              <c:strCache>
                <c:ptCount val="1"/>
                <c:pt idx="0">
                  <c:v>Placental abruption</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37E9-714A-AF59-924E8D527A3D}"/>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37E9-714A-AF59-924E8D527A3D}"/>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37E9-714A-AF59-924E8D527A3D}"/>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37E9-714A-AF59-924E8D527A3D}"/>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Sheet5!$B$1:$E$1</c:f>
              <c:strCache>
                <c:ptCount val="4"/>
                <c:pt idx="0">
                  <c:v>&lt; 12 months</c:v>
                </c:pt>
                <c:pt idx="1">
                  <c:v>12-18 months</c:v>
                </c:pt>
                <c:pt idx="2">
                  <c:v>18-24 months</c:v>
                </c:pt>
                <c:pt idx="3">
                  <c:v>&gt; 24 months</c:v>
                </c:pt>
              </c:strCache>
            </c:strRef>
          </c:cat>
          <c:val>
            <c:numRef>
              <c:f>Sheet5!$B$2:$E$2</c:f>
              <c:numCache>
                <c:formatCode>0.00%</c:formatCode>
                <c:ptCount val="4"/>
                <c:pt idx="0">
                  <c:v>4.3E-3</c:v>
                </c:pt>
                <c:pt idx="1">
                  <c:v>1.0500000000000001E-2</c:v>
                </c:pt>
                <c:pt idx="2">
                  <c:v>8.8999999999999999E-3</c:v>
                </c:pt>
                <c:pt idx="3">
                  <c:v>8.3000000000000001E-3</c:v>
                </c:pt>
              </c:numCache>
            </c:numRef>
          </c:val>
          <c:extLst>
            <c:ext xmlns:c16="http://schemas.microsoft.com/office/drawing/2014/chart" uri="{C3380CC4-5D6E-409C-BE32-E72D297353CC}">
              <c16:uniqueId val="{00000008-37E9-714A-AF59-924E8D527A3D}"/>
            </c:ext>
          </c:extLst>
        </c:ser>
        <c:dLbls>
          <c:showLegendKey val="0"/>
          <c:showVal val="0"/>
          <c:showCatName val="0"/>
          <c:showSerName val="0"/>
          <c:showPercent val="0"/>
          <c:showBubbleSize val="0"/>
        </c:dLbls>
        <c:gapWidth val="219"/>
        <c:overlap val="-27"/>
        <c:axId val="742530048"/>
        <c:axId val="742530944"/>
      </c:barChart>
      <c:catAx>
        <c:axId val="7425300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Interpregnancy interval</a:t>
                </a:r>
              </a:p>
            </c:rich>
          </c:tx>
          <c:layout>
            <c:manualLayout>
              <c:xMode val="edge"/>
              <c:yMode val="edge"/>
              <c:x val="0.31823635143967799"/>
              <c:y val="0.88787883246686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42530944"/>
        <c:crosses val="autoZero"/>
        <c:auto val="1"/>
        <c:lblAlgn val="ctr"/>
        <c:lblOffset val="100"/>
        <c:noMultiLvlLbl val="0"/>
      </c:catAx>
      <c:valAx>
        <c:axId val="742530944"/>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425300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600"/>
              <a:t>Placenta previa rate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Sheet6!$A$3</c:f>
              <c:strCache>
                <c:ptCount val="1"/>
                <c:pt idx="0">
                  <c:v>Placenta previa</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7DE6-9044-87C5-DFC48DA082D7}"/>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7DE6-9044-87C5-DFC48DA082D7}"/>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7DE6-9044-87C5-DFC48DA082D7}"/>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7DE6-9044-87C5-DFC48DA082D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Sheet6!$B$1:$E$2</c:f>
              <c:strCache>
                <c:ptCount val="4"/>
                <c:pt idx="0">
                  <c:v>&lt; 12 months</c:v>
                </c:pt>
                <c:pt idx="1">
                  <c:v>12-18 months</c:v>
                </c:pt>
                <c:pt idx="2">
                  <c:v>18-24 months</c:v>
                </c:pt>
                <c:pt idx="3">
                  <c:v>&gt; 24 months</c:v>
                </c:pt>
              </c:strCache>
            </c:strRef>
          </c:cat>
          <c:val>
            <c:numRef>
              <c:f>Sheet6!$B$3:$E$3</c:f>
              <c:numCache>
                <c:formatCode>0.00%</c:formatCode>
                <c:ptCount val="4"/>
                <c:pt idx="0">
                  <c:v>1.72E-2</c:v>
                </c:pt>
                <c:pt idx="1">
                  <c:v>1.9400000000000001E-2</c:v>
                </c:pt>
                <c:pt idx="2">
                  <c:v>2.24E-2</c:v>
                </c:pt>
                <c:pt idx="3">
                  <c:v>1.4500000000000001E-2</c:v>
                </c:pt>
              </c:numCache>
            </c:numRef>
          </c:val>
          <c:extLst>
            <c:ext xmlns:c16="http://schemas.microsoft.com/office/drawing/2014/chart" uri="{C3380CC4-5D6E-409C-BE32-E72D297353CC}">
              <c16:uniqueId val="{00000008-7DE6-9044-87C5-DFC48DA082D7}"/>
            </c:ext>
          </c:extLst>
        </c:ser>
        <c:dLbls>
          <c:showLegendKey val="0"/>
          <c:showVal val="0"/>
          <c:showCatName val="0"/>
          <c:showSerName val="0"/>
          <c:showPercent val="0"/>
          <c:showBubbleSize val="0"/>
        </c:dLbls>
        <c:gapWidth val="219"/>
        <c:overlap val="-27"/>
        <c:axId val="706966656"/>
        <c:axId val="494621056"/>
      </c:barChart>
      <c:catAx>
        <c:axId val="70696665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Interpregnancy interval</a:t>
                </a:r>
              </a:p>
            </c:rich>
          </c:tx>
          <c:layout>
            <c:manualLayout>
              <c:xMode val="edge"/>
              <c:yMode val="edge"/>
              <c:x val="0.3258179311758862"/>
              <c:y val="0.889677012860336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94621056"/>
        <c:crosses val="autoZero"/>
        <c:auto val="1"/>
        <c:lblAlgn val="ctr"/>
        <c:lblOffset val="100"/>
        <c:noMultiLvlLbl val="0"/>
      </c:catAx>
      <c:valAx>
        <c:axId val="494621056"/>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06966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600"/>
              <a:t>Gestational diabetes rate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Sheet7!$A$4</c:f>
              <c:strCache>
                <c:ptCount val="1"/>
                <c:pt idx="0">
                  <c:v>Gestational diabetes</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3E97-304D-9CAB-E487ED691651}"/>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3E97-304D-9CAB-E487ED691651}"/>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3E97-304D-9CAB-E487ED691651}"/>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3E97-304D-9CAB-E487ED69165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Sheet7!$B$1:$E$3</c:f>
              <c:strCache>
                <c:ptCount val="4"/>
                <c:pt idx="0">
                  <c:v>&lt; 12 months</c:v>
                </c:pt>
                <c:pt idx="1">
                  <c:v>12-18 months</c:v>
                </c:pt>
                <c:pt idx="2">
                  <c:v>18-24 months</c:v>
                </c:pt>
                <c:pt idx="3">
                  <c:v>&gt; 24 months</c:v>
                </c:pt>
              </c:strCache>
            </c:strRef>
          </c:cat>
          <c:val>
            <c:numRef>
              <c:f>Sheet7!$B$4:$E$4</c:f>
              <c:numCache>
                <c:formatCode>0.00%</c:formatCode>
                <c:ptCount val="4"/>
                <c:pt idx="0">
                  <c:v>6.4699999999999994E-2</c:v>
                </c:pt>
                <c:pt idx="1">
                  <c:v>5.3800000000000001E-2</c:v>
                </c:pt>
                <c:pt idx="2">
                  <c:v>5.5899999999999998E-2</c:v>
                </c:pt>
                <c:pt idx="3">
                  <c:v>7.0400000000000004E-2</c:v>
                </c:pt>
              </c:numCache>
            </c:numRef>
          </c:val>
          <c:extLst>
            <c:ext xmlns:c16="http://schemas.microsoft.com/office/drawing/2014/chart" uri="{C3380CC4-5D6E-409C-BE32-E72D297353CC}">
              <c16:uniqueId val="{00000008-3E97-304D-9CAB-E487ED691651}"/>
            </c:ext>
          </c:extLst>
        </c:ser>
        <c:dLbls>
          <c:showLegendKey val="0"/>
          <c:showVal val="0"/>
          <c:showCatName val="0"/>
          <c:showSerName val="0"/>
          <c:showPercent val="0"/>
          <c:showBubbleSize val="0"/>
        </c:dLbls>
        <c:gapWidth val="219"/>
        <c:overlap val="-27"/>
        <c:axId val="760308928"/>
        <c:axId val="760299520"/>
      </c:barChart>
      <c:catAx>
        <c:axId val="7603089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dirty="0"/>
                  <a:t>Interpregnancy interval</a:t>
                </a:r>
              </a:p>
            </c:rich>
          </c:tx>
          <c:layout>
            <c:manualLayout>
              <c:xMode val="edge"/>
              <c:yMode val="edge"/>
              <c:x val="0.29465371456740364"/>
              <c:y val="0.86858423818686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60299520"/>
        <c:crosses val="autoZero"/>
        <c:auto val="1"/>
        <c:lblAlgn val="ctr"/>
        <c:lblOffset val="100"/>
        <c:noMultiLvlLbl val="0"/>
      </c:catAx>
      <c:valAx>
        <c:axId val="760299520"/>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dirty="0"/>
                  <a:t>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60308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dirty="0"/>
              <a:t>Pregnancy-induced hypertension rate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Sheet8!$A$5</c:f>
              <c:strCache>
                <c:ptCount val="1"/>
                <c:pt idx="0">
                  <c:v>Pregnancy-induced hypertension</c:v>
                </c:pt>
              </c:strCache>
            </c:strRef>
          </c:tx>
          <c:spPr>
            <a:solidFill>
              <a:schemeClr val="accent1"/>
            </a:solidFill>
            <a:ln>
              <a:noFill/>
            </a:ln>
            <a:effectLst/>
          </c:spPr>
          <c:invertIfNegative val="0"/>
          <c:dPt>
            <c:idx val="0"/>
            <c:invertIfNegative val="0"/>
            <c:bubble3D val="0"/>
            <c:spPr>
              <a:solidFill>
                <a:srgbClr val="FFB8FF"/>
              </a:solidFill>
              <a:ln>
                <a:noFill/>
              </a:ln>
              <a:effectLst/>
            </c:spPr>
            <c:extLst>
              <c:ext xmlns:c16="http://schemas.microsoft.com/office/drawing/2014/chart" uri="{C3380CC4-5D6E-409C-BE32-E72D297353CC}">
                <c16:uniqueId val="{00000001-EC8C-F24B-A2F8-7964E83C912F}"/>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C8C-F24B-A2F8-7964E83C912F}"/>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EC8C-F24B-A2F8-7964E83C912F}"/>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EC8C-F24B-A2F8-7964E83C912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Sheet8!$B$1:$E$4</c:f>
              <c:strCache>
                <c:ptCount val="4"/>
                <c:pt idx="0">
                  <c:v>&lt; 12 months</c:v>
                </c:pt>
                <c:pt idx="1">
                  <c:v>12-18 months</c:v>
                </c:pt>
                <c:pt idx="2">
                  <c:v>18-24 months</c:v>
                </c:pt>
                <c:pt idx="3">
                  <c:v>&gt; 24 months</c:v>
                </c:pt>
              </c:strCache>
            </c:strRef>
          </c:cat>
          <c:val>
            <c:numRef>
              <c:f>Sheet8!$B$5:$E$5</c:f>
              <c:numCache>
                <c:formatCode>0.00%</c:formatCode>
                <c:ptCount val="4"/>
                <c:pt idx="0">
                  <c:v>3.4500000000000003E-2</c:v>
                </c:pt>
                <c:pt idx="1">
                  <c:v>3.5900000000000001E-2</c:v>
                </c:pt>
                <c:pt idx="2">
                  <c:v>3.5799999999999998E-2</c:v>
                </c:pt>
                <c:pt idx="3">
                  <c:v>4.1399999999999999E-2</c:v>
                </c:pt>
              </c:numCache>
            </c:numRef>
          </c:val>
          <c:extLst>
            <c:ext xmlns:c16="http://schemas.microsoft.com/office/drawing/2014/chart" uri="{C3380CC4-5D6E-409C-BE32-E72D297353CC}">
              <c16:uniqueId val="{00000008-EC8C-F24B-A2F8-7964E83C912F}"/>
            </c:ext>
          </c:extLst>
        </c:ser>
        <c:dLbls>
          <c:showLegendKey val="0"/>
          <c:showVal val="0"/>
          <c:showCatName val="0"/>
          <c:showSerName val="0"/>
          <c:showPercent val="0"/>
          <c:showBubbleSize val="0"/>
        </c:dLbls>
        <c:gapWidth val="219"/>
        <c:overlap val="-27"/>
        <c:axId val="746888640"/>
        <c:axId val="763491904"/>
      </c:barChart>
      <c:catAx>
        <c:axId val="7468886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Interpregnancy interval</a:t>
                </a:r>
              </a:p>
            </c:rich>
          </c:tx>
          <c:layout>
            <c:manualLayout>
              <c:xMode val="edge"/>
              <c:yMode val="edge"/>
              <c:x val="0.29465371456740364"/>
              <c:y val="0.860249874384850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63491904"/>
        <c:crosses val="autoZero"/>
        <c:auto val="1"/>
        <c:lblAlgn val="ctr"/>
        <c:lblOffset val="100"/>
        <c:noMultiLvlLbl val="0"/>
      </c:catAx>
      <c:valAx>
        <c:axId val="763491904"/>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200"/>
                  <a:t>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46888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baseline="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99FDF-1D46-4A67-87DA-A0D3346FC313}"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6F6BF663-DC9D-45AD-B342-3363FB9C9F00}">
      <dgm:prSet/>
      <dgm:spPr/>
      <dgm:t>
        <a:bodyPr/>
        <a:lstStyle/>
        <a:p>
          <a:r>
            <a:rPr lang="en-US"/>
            <a:t>Inclusion criteria:</a:t>
          </a:r>
        </a:p>
      </dgm:t>
    </dgm:pt>
    <dgm:pt modelId="{000D3A32-8A5C-4491-953E-6CAF55E1EB5C}" type="parTrans" cxnId="{6E0069E5-336D-4F4F-9737-3D84A8AD41B7}">
      <dgm:prSet/>
      <dgm:spPr/>
      <dgm:t>
        <a:bodyPr/>
        <a:lstStyle/>
        <a:p>
          <a:endParaRPr lang="en-US"/>
        </a:p>
      </dgm:t>
    </dgm:pt>
    <dgm:pt modelId="{5F4A24F1-B37E-4178-8963-5504B2F4D129}" type="sibTrans" cxnId="{6E0069E5-336D-4F4F-9737-3D84A8AD41B7}">
      <dgm:prSet/>
      <dgm:spPr/>
      <dgm:t>
        <a:bodyPr/>
        <a:lstStyle/>
        <a:p>
          <a:endParaRPr lang="en-US"/>
        </a:p>
      </dgm:t>
    </dgm:pt>
    <dgm:pt modelId="{94B48CB9-D279-462B-97DC-69FA60857F41}">
      <dgm:prSet/>
      <dgm:spPr/>
      <dgm:t>
        <a:bodyPr/>
        <a:lstStyle/>
        <a:p>
          <a:r>
            <a:rPr lang="en-US" dirty="0"/>
            <a:t>All single FET cycles using euploid embryos in patients who previously had a live birth that resulted from ART treatment at our center between 2017 and 2023</a:t>
          </a:r>
        </a:p>
      </dgm:t>
    </dgm:pt>
    <dgm:pt modelId="{E13CF1E5-C19C-48DB-A82F-EF2285CE9180}" type="parTrans" cxnId="{BB35C6BE-750B-473C-87F4-25FFAB09FA34}">
      <dgm:prSet/>
      <dgm:spPr/>
      <dgm:t>
        <a:bodyPr/>
        <a:lstStyle/>
        <a:p>
          <a:endParaRPr lang="en-US"/>
        </a:p>
      </dgm:t>
    </dgm:pt>
    <dgm:pt modelId="{6152772D-3D48-49D5-B94D-893C822DBD25}" type="sibTrans" cxnId="{BB35C6BE-750B-473C-87F4-25FFAB09FA34}">
      <dgm:prSet/>
      <dgm:spPr/>
      <dgm:t>
        <a:bodyPr/>
        <a:lstStyle/>
        <a:p>
          <a:endParaRPr lang="en-US"/>
        </a:p>
      </dgm:t>
    </dgm:pt>
    <dgm:pt modelId="{255BC5E6-A36A-47E2-B719-B03F1FC0064C}">
      <dgm:prSet/>
      <dgm:spPr/>
      <dgm:t>
        <a:bodyPr/>
        <a:lstStyle/>
        <a:p>
          <a:r>
            <a:rPr lang="en-US"/>
            <a:t>Exclusion criteria:</a:t>
          </a:r>
        </a:p>
      </dgm:t>
    </dgm:pt>
    <dgm:pt modelId="{A33A44A7-258E-4774-8D8A-313506E50272}" type="parTrans" cxnId="{11BA5224-71D0-4E61-A8CA-F576FBC848D7}">
      <dgm:prSet/>
      <dgm:spPr/>
      <dgm:t>
        <a:bodyPr/>
        <a:lstStyle/>
        <a:p>
          <a:endParaRPr lang="en-US"/>
        </a:p>
      </dgm:t>
    </dgm:pt>
    <dgm:pt modelId="{9A39DFD6-4833-4D57-992A-F7350D872A76}" type="sibTrans" cxnId="{11BA5224-71D0-4E61-A8CA-F576FBC848D7}">
      <dgm:prSet/>
      <dgm:spPr/>
      <dgm:t>
        <a:bodyPr/>
        <a:lstStyle/>
        <a:p>
          <a:endParaRPr lang="en-US"/>
        </a:p>
      </dgm:t>
    </dgm:pt>
    <dgm:pt modelId="{3868A78D-262B-4E40-B5DB-5C96651C3F2B}">
      <dgm:prSet/>
      <dgm:spPr/>
      <dgm:t>
        <a:bodyPr/>
        <a:lstStyle/>
        <a:p>
          <a:r>
            <a:rPr lang="en-US"/>
            <a:t>Prior ART cycle that did not result in a live birth</a:t>
          </a:r>
        </a:p>
      </dgm:t>
    </dgm:pt>
    <dgm:pt modelId="{3DC1DB53-23C2-455A-8C7D-F18D85060464}" type="parTrans" cxnId="{B5FB80A9-BB8F-4EC4-A54D-3C6CAFF2FF70}">
      <dgm:prSet/>
      <dgm:spPr/>
      <dgm:t>
        <a:bodyPr/>
        <a:lstStyle/>
        <a:p>
          <a:endParaRPr lang="en-US"/>
        </a:p>
      </dgm:t>
    </dgm:pt>
    <dgm:pt modelId="{C59D1F7E-86D7-4725-909D-ED0C7BF5B501}" type="sibTrans" cxnId="{B5FB80A9-BB8F-4EC4-A54D-3C6CAFF2FF70}">
      <dgm:prSet/>
      <dgm:spPr/>
      <dgm:t>
        <a:bodyPr/>
        <a:lstStyle/>
        <a:p>
          <a:endParaRPr lang="en-US"/>
        </a:p>
      </dgm:t>
    </dgm:pt>
    <dgm:pt modelId="{DD8C7B31-C643-4CF2-B80E-EEF871CF655B}">
      <dgm:prSet/>
      <dgm:spPr/>
      <dgm:t>
        <a:bodyPr/>
        <a:lstStyle/>
        <a:p>
          <a:r>
            <a:rPr lang="en-US"/>
            <a:t>Prior ART cycle at an outside facility (outside embryos transferred to our center)</a:t>
          </a:r>
        </a:p>
      </dgm:t>
    </dgm:pt>
    <dgm:pt modelId="{24572AF9-0FC0-4500-8F90-C10B7EF7E379}" type="parTrans" cxnId="{7AF9E827-75A8-4D24-B5C4-730BE9C4E466}">
      <dgm:prSet/>
      <dgm:spPr/>
      <dgm:t>
        <a:bodyPr/>
        <a:lstStyle/>
        <a:p>
          <a:endParaRPr lang="en-US"/>
        </a:p>
      </dgm:t>
    </dgm:pt>
    <dgm:pt modelId="{5165F3B3-117E-4C7D-9D1A-1D89047A53B7}" type="sibTrans" cxnId="{7AF9E827-75A8-4D24-B5C4-730BE9C4E466}">
      <dgm:prSet/>
      <dgm:spPr/>
      <dgm:t>
        <a:bodyPr/>
        <a:lstStyle/>
        <a:p>
          <a:endParaRPr lang="en-US"/>
        </a:p>
      </dgm:t>
    </dgm:pt>
    <dgm:pt modelId="{400E7F4F-EE75-4207-B3DA-6FB5005E9159}">
      <dgm:prSet/>
      <dgm:spPr/>
      <dgm:t>
        <a:bodyPr/>
        <a:lstStyle/>
        <a:p>
          <a:r>
            <a:rPr lang="en-US"/>
            <a:t>Prior spontaneous pregnancy resulting in live birth</a:t>
          </a:r>
        </a:p>
      </dgm:t>
    </dgm:pt>
    <dgm:pt modelId="{E08B943A-2C9D-4344-B8D0-9A7C2E8260BC}" type="parTrans" cxnId="{3F6BA042-4E06-4FA1-A4AA-D8EFCB819ED6}">
      <dgm:prSet/>
      <dgm:spPr/>
      <dgm:t>
        <a:bodyPr/>
        <a:lstStyle/>
        <a:p>
          <a:endParaRPr lang="en-US"/>
        </a:p>
      </dgm:t>
    </dgm:pt>
    <dgm:pt modelId="{886769A4-5328-4986-9B82-F594A1CF1074}" type="sibTrans" cxnId="{3F6BA042-4E06-4FA1-A4AA-D8EFCB819ED6}">
      <dgm:prSet/>
      <dgm:spPr/>
      <dgm:t>
        <a:bodyPr/>
        <a:lstStyle/>
        <a:p>
          <a:endParaRPr lang="en-US"/>
        </a:p>
      </dgm:t>
    </dgm:pt>
    <dgm:pt modelId="{20919696-F735-458C-95D6-EACEF4F34883}">
      <dgm:prSet/>
      <dgm:spPr/>
      <dgm:t>
        <a:bodyPr/>
        <a:lstStyle/>
        <a:p>
          <a:r>
            <a:rPr lang="en-US"/>
            <a:t>Donor oocytes and donor sperm</a:t>
          </a:r>
        </a:p>
      </dgm:t>
    </dgm:pt>
    <dgm:pt modelId="{1879E00A-9B50-4343-AAC3-7812F2CA5FDC}" type="parTrans" cxnId="{56E5B9A9-2088-40F0-98E6-F045298586E4}">
      <dgm:prSet/>
      <dgm:spPr/>
      <dgm:t>
        <a:bodyPr/>
        <a:lstStyle/>
        <a:p>
          <a:endParaRPr lang="en-US"/>
        </a:p>
      </dgm:t>
    </dgm:pt>
    <dgm:pt modelId="{C51CE078-4658-46BF-9B09-2CD2B6D78D91}" type="sibTrans" cxnId="{56E5B9A9-2088-40F0-98E6-F045298586E4}">
      <dgm:prSet/>
      <dgm:spPr/>
      <dgm:t>
        <a:bodyPr/>
        <a:lstStyle/>
        <a:p>
          <a:endParaRPr lang="en-US"/>
        </a:p>
      </dgm:t>
    </dgm:pt>
    <dgm:pt modelId="{5C2CF172-CF75-4E94-8511-B9BE244595C8}">
      <dgm:prSet/>
      <dgm:spPr/>
      <dgm:t>
        <a:bodyPr/>
        <a:lstStyle/>
        <a:p>
          <a:r>
            <a:rPr lang="en-US"/>
            <a:t>Gestational carriers</a:t>
          </a:r>
        </a:p>
      </dgm:t>
    </dgm:pt>
    <dgm:pt modelId="{EB9A7EB8-E476-4767-9550-F7C79D562CEE}" type="parTrans" cxnId="{79F9F506-73A3-4EED-811B-53D6D80CAC9F}">
      <dgm:prSet/>
      <dgm:spPr/>
      <dgm:t>
        <a:bodyPr/>
        <a:lstStyle/>
        <a:p>
          <a:endParaRPr lang="en-US"/>
        </a:p>
      </dgm:t>
    </dgm:pt>
    <dgm:pt modelId="{7A5EFB94-A691-439F-9EFC-8433DFF8D3C8}" type="sibTrans" cxnId="{79F9F506-73A3-4EED-811B-53D6D80CAC9F}">
      <dgm:prSet/>
      <dgm:spPr/>
      <dgm:t>
        <a:bodyPr/>
        <a:lstStyle/>
        <a:p>
          <a:endParaRPr lang="en-US"/>
        </a:p>
      </dgm:t>
    </dgm:pt>
    <dgm:pt modelId="{331B9946-E6D4-4133-9318-C0ED956BC246}">
      <dgm:prSet/>
      <dgm:spPr/>
      <dgm:t>
        <a:bodyPr/>
        <a:lstStyle/>
        <a:p>
          <a:r>
            <a:rPr lang="en-US"/>
            <a:t>PGT-M and PGT-SR-tested embryos</a:t>
          </a:r>
        </a:p>
      </dgm:t>
    </dgm:pt>
    <dgm:pt modelId="{A6C9F535-C1F1-4807-B261-624AAB4C0EFF}" type="parTrans" cxnId="{999F1071-3548-4E76-B46A-92341055550D}">
      <dgm:prSet/>
      <dgm:spPr/>
      <dgm:t>
        <a:bodyPr/>
        <a:lstStyle/>
        <a:p>
          <a:endParaRPr lang="en-US"/>
        </a:p>
      </dgm:t>
    </dgm:pt>
    <dgm:pt modelId="{FB2C878C-3A43-4DDD-82F4-F91D42C07556}" type="sibTrans" cxnId="{999F1071-3548-4E76-B46A-92341055550D}">
      <dgm:prSet/>
      <dgm:spPr/>
      <dgm:t>
        <a:bodyPr/>
        <a:lstStyle/>
        <a:p>
          <a:endParaRPr lang="en-US"/>
        </a:p>
      </dgm:t>
    </dgm:pt>
    <dgm:pt modelId="{324DCDF4-D1EE-49A1-B362-D2137CBA9BC7}">
      <dgm:prSet/>
      <dgm:spPr/>
      <dgm:t>
        <a:bodyPr/>
        <a:lstStyle/>
        <a:p>
          <a:r>
            <a:rPr lang="en-US"/>
            <a:t>Onco-fertility patients</a:t>
          </a:r>
        </a:p>
      </dgm:t>
    </dgm:pt>
    <dgm:pt modelId="{75488AD9-EDD1-4730-8AA3-9CB71AE17C80}" type="parTrans" cxnId="{29C69E3F-9000-486B-857D-F5E78BAB2D8C}">
      <dgm:prSet/>
      <dgm:spPr/>
      <dgm:t>
        <a:bodyPr/>
        <a:lstStyle/>
        <a:p>
          <a:endParaRPr lang="en-US"/>
        </a:p>
      </dgm:t>
    </dgm:pt>
    <dgm:pt modelId="{F2A807C8-C810-4D73-9EC9-B138B4A27CDE}" type="sibTrans" cxnId="{29C69E3F-9000-486B-857D-F5E78BAB2D8C}">
      <dgm:prSet/>
      <dgm:spPr/>
      <dgm:t>
        <a:bodyPr/>
        <a:lstStyle/>
        <a:p>
          <a:endParaRPr lang="en-US"/>
        </a:p>
      </dgm:t>
    </dgm:pt>
    <dgm:pt modelId="{F2934EF1-12B9-4A76-A6B1-D2591040B8DA}">
      <dgm:prSet/>
      <dgm:spPr/>
      <dgm:t>
        <a:bodyPr/>
        <a:lstStyle/>
        <a:p>
          <a:r>
            <a:rPr lang="en-US"/>
            <a:t>Mullerian anomalies</a:t>
          </a:r>
        </a:p>
      </dgm:t>
    </dgm:pt>
    <dgm:pt modelId="{BC5C3548-F58C-48E3-92D3-D36F3B8BEE40}" type="parTrans" cxnId="{EEBA9074-F218-48C8-8E8C-DA50381ABD6E}">
      <dgm:prSet/>
      <dgm:spPr/>
      <dgm:t>
        <a:bodyPr/>
        <a:lstStyle/>
        <a:p>
          <a:endParaRPr lang="en-US"/>
        </a:p>
      </dgm:t>
    </dgm:pt>
    <dgm:pt modelId="{5B06F60D-67C2-4541-AC6E-CD3ADD4CCA04}" type="sibTrans" cxnId="{EEBA9074-F218-48C8-8E8C-DA50381ABD6E}">
      <dgm:prSet/>
      <dgm:spPr/>
      <dgm:t>
        <a:bodyPr/>
        <a:lstStyle/>
        <a:p>
          <a:endParaRPr lang="en-US"/>
        </a:p>
      </dgm:t>
    </dgm:pt>
    <dgm:pt modelId="{6B6B9A9F-98BF-7A4B-AD35-3DAD9333CFD1}" type="pres">
      <dgm:prSet presAssocID="{A5999FDF-1D46-4A67-87DA-A0D3346FC313}" presName="Name0" presStyleCnt="0">
        <dgm:presLayoutVars>
          <dgm:dir/>
          <dgm:animLvl val="lvl"/>
          <dgm:resizeHandles val="exact"/>
        </dgm:presLayoutVars>
      </dgm:prSet>
      <dgm:spPr/>
    </dgm:pt>
    <dgm:pt modelId="{1F3C6286-E43F-3A48-B2B0-9D4FB7B5A4B3}" type="pres">
      <dgm:prSet presAssocID="{6F6BF663-DC9D-45AD-B342-3363FB9C9F00}" presName="composite" presStyleCnt="0"/>
      <dgm:spPr/>
    </dgm:pt>
    <dgm:pt modelId="{D93A391C-DBE9-6645-AA99-958BFE2F4D95}" type="pres">
      <dgm:prSet presAssocID="{6F6BF663-DC9D-45AD-B342-3363FB9C9F00}" presName="parTx" presStyleLbl="alignNode1" presStyleIdx="0" presStyleCnt="2">
        <dgm:presLayoutVars>
          <dgm:chMax val="0"/>
          <dgm:chPref val="0"/>
          <dgm:bulletEnabled val="1"/>
        </dgm:presLayoutVars>
      </dgm:prSet>
      <dgm:spPr/>
    </dgm:pt>
    <dgm:pt modelId="{A2893E3B-6C8F-FE45-8759-643E60D811F6}" type="pres">
      <dgm:prSet presAssocID="{6F6BF663-DC9D-45AD-B342-3363FB9C9F00}" presName="desTx" presStyleLbl="alignAccFollowNode1" presStyleIdx="0" presStyleCnt="2">
        <dgm:presLayoutVars>
          <dgm:bulletEnabled val="1"/>
        </dgm:presLayoutVars>
      </dgm:prSet>
      <dgm:spPr/>
    </dgm:pt>
    <dgm:pt modelId="{B8155482-E64C-CD45-AA39-3A88CB8C661F}" type="pres">
      <dgm:prSet presAssocID="{5F4A24F1-B37E-4178-8963-5504B2F4D129}" presName="space" presStyleCnt="0"/>
      <dgm:spPr/>
    </dgm:pt>
    <dgm:pt modelId="{4A2696E0-E434-C840-916D-85261E6415E0}" type="pres">
      <dgm:prSet presAssocID="{255BC5E6-A36A-47E2-B719-B03F1FC0064C}" presName="composite" presStyleCnt="0"/>
      <dgm:spPr/>
    </dgm:pt>
    <dgm:pt modelId="{C55B7ECF-C729-DC43-9A72-0AE1CB9E9D4C}" type="pres">
      <dgm:prSet presAssocID="{255BC5E6-A36A-47E2-B719-B03F1FC0064C}" presName="parTx" presStyleLbl="alignNode1" presStyleIdx="1" presStyleCnt="2">
        <dgm:presLayoutVars>
          <dgm:chMax val="0"/>
          <dgm:chPref val="0"/>
          <dgm:bulletEnabled val="1"/>
        </dgm:presLayoutVars>
      </dgm:prSet>
      <dgm:spPr/>
    </dgm:pt>
    <dgm:pt modelId="{962F002D-E216-DA4A-8C72-3CD5B5D08C34}" type="pres">
      <dgm:prSet presAssocID="{255BC5E6-A36A-47E2-B719-B03F1FC0064C}" presName="desTx" presStyleLbl="alignAccFollowNode1" presStyleIdx="1" presStyleCnt="2">
        <dgm:presLayoutVars>
          <dgm:bulletEnabled val="1"/>
        </dgm:presLayoutVars>
      </dgm:prSet>
      <dgm:spPr/>
    </dgm:pt>
  </dgm:ptLst>
  <dgm:cxnLst>
    <dgm:cxn modelId="{38F78706-D10A-BF4D-AD11-0F43D3E26489}" type="presOf" srcId="{20919696-F735-458C-95D6-EACEF4F34883}" destId="{962F002D-E216-DA4A-8C72-3CD5B5D08C34}" srcOrd="0" destOrd="3" presId="urn:microsoft.com/office/officeart/2005/8/layout/hList1"/>
    <dgm:cxn modelId="{79F9F506-73A3-4EED-811B-53D6D80CAC9F}" srcId="{255BC5E6-A36A-47E2-B719-B03F1FC0064C}" destId="{5C2CF172-CF75-4E94-8511-B9BE244595C8}" srcOrd="4" destOrd="0" parTransId="{EB9A7EB8-E476-4767-9550-F7C79D562CEE}" sibTransId="{7A5EFB94-A691-439F-9EFC-8433DFF8D3C8}"/>
    <dgm:cxn modelId="{23097612-367F-9844-B322-4BB8994A4DBA}" type="presOf" srcId="{5C2CF172-CF75-4E94-8511-B9BE244595C8}" destId="{962F002D-E216-DA4A-8C72-3CD5B5D08C34}" srcOrd="0" destOrd="4" presId="urn:microsoft.com/office/officeart/2005/8/layout/hList1"/>
    <dgm:cxn modelId="{11BA5224-71D0-4E61-A8CA-F576FBC848D7}" srcId="{A5999FDF-1D46-4A67-87DA-A0D3346FC313}" destId="{255BC5E6-A36A-47E2-B719-B03F1FC0064C}" srcOrd="1" destOrd="0" parTransId="{A33A44A7-258E-4774-8D8A-313506E50272}" sibTransId="{9A39DFD6-4833-4D57-992A-F7350D872A76}"/>
    <dgm:cxn modelId="{7AF9E827-75A8-4D24-B5C4-730BE9C4E466}" srcId="{255BC5E6-A36A-47E2-B719-B03F1FC0064C}" destId="{DD8C7B31-C643-4CF2-B80E-EEF871CF655B}" srcOrd="1" destOrd="0" parTransId="{24572AF9-0FC0-4500-8F90-C10B7EF7E379}" sibTransId="{5165F3B3-117E-4C7D-9D1A-1D89047A53B7}"/>
    <dgm:cxn modelId="{29C69E3F-9000-486B-857D-F5E78BAB2D8C}" srcId="{255BC5E6-A36A-47E2-B719-B03F1FC0064C}" destId="{324DCDF4-D1EE-49A1-B362-D2137CBA9BC7}" srcOrd="6" destOrd="0" parTransId="{75488AD9-EDD1-4730-8AA3-9CB71AE17C80}" sibTransId="{F2A807C8-C810-4D73-9EC9-B138B4A27CDE}"/>
    <dgm:cxn modelId="{3F6BA042-4E06-4FA1-A4AA-D8EFCB819ED6}" srcId="{255BC5E6-A36A-47E2-B719-B03F1FC0064C}" destId="{400E7F4F-EE75-4207-B3DA-6FB5005E9159}" srcOrd="2" destOrd="0" parTransId="{E08B943A-2C9D-4344-B8D0-9A7C2E8260BC}" sibTransId="{886769A4-5328-4986-9B82-F594A1CF1074}"/>
    <dgm:cxn modelId="{443B636C-E5A7-2F4F-9995-C7FC5130BBA6}" type="presOf" srcId="{6F6BF663-DC9D-45AD-B342-3363FB9C9F00}" destId="{D93A391C-DBE9-6645-AA99-958BFE2F4D95}" srcOrd="0" destOrd="0" presId="urn:microsoft.com/office/officeart/2005/8/layout/hList1"/>
    <dgm:cxn modelId="{999F1071-3548-4E76-B46A-92341055550D}" srcId="{255BC5E6-A36A-47E2-B719-B03F1FC0064C}" destId="{331B9946-E6D4-4133-9318-C0ED956BC246}" srcOrd="5" destOrd="0" parTransId="{A6C9F535-C1F1-4807-B261-624AAB4C0EFF}" sibTransId="{FB2C878C-3A43-4DDD-82F4-F91D42C07556}"/>
    <dgm:cxn modelId="{EEBA9074-F218-48C8-8E8C-DA50381ABD6E}" srcId="{255BC5E6-A36A-47E2-B719-B03F1FC0064C}" destId="{F2934EF1-12B9-4A76-A6B1-D2591040B8DA}" srcOrd="7" destOrd="0" parTransId="{BC5C3548-F58C-48E3-92D3-D36F3B8BEE40}" sibTransId="{5B06F60D-67C2-4541-AC6E-CD3ADD4CCA04}"/>
    <dgm:cxn modelId="{6EBCAC82-E245-AE4A-9E2A-535B2C60905F}" type="presOf" srcId="{A5999FDF-1D46-4A67-87DA-A0D3346FC313}" destId="{6B6B9A9F-98BF-7A4B-AD35-3DAD9333CFD1}" srcOrd="0" destOrd="0" presId="urn:microsoft.com/office/officeart/2005/8/layout/hList1"/>
    <dgm:cxn modelId="{3C84CE9E-D948-5743-BDF0-BAA578DBDBBB}" type="presOf" srcId="{255BC5E6-A36A-47E2-B719-B03F1FC0064C}" destId="{C55B7ECF-C729-DC43-9A72-0AE1CB9E9D4C}" srcOrd="0" destOrd="0" presId="urn:microsoft.com/office/officeart/2005/8/layout/hList1"/>
    <dgm:cxn modelId="{587E18A5-F91B-2B46-8BD5-19A8D735972F}" type="presOf" srcId="{94B48CB9-D279-462B-97DC-69FA60857F41}" destId="{A2893E3B-6C8F-FE45-8759-643E60D811F6}" srcOrd="0" destOrd="0" presId="urn:microsoft.com/office/officeart/2005/8/layout/hList1"/>
    <dgm:cxn modelId="{1108BBA6-6360-C94B-A2FE-5E8EA9AD83D5}" type="presOf" srcId="{331B9946-E6D4-4133-9318-C0ED956BC246}" destId="{962F002D-E216-DA4A-8C72-3CD5B5D08C34}" srcOrd="0" destOrd="5" presId="urn:microsoft.com/office/officeart/2005/8/layout/hList1"/>
    <dgm:cxn modelId="{B5FB80A9-BB8F-4EC4-A54D-3C6CAFF2FF70}" srcId="{255BC5E6-A36A-47E2-B719-B03F1FC0064C}" destId="{3868A78D-262B-4E40-B5DB-5C96651C3F2B}" srcOrd="0" destOrd="0" parTransId="{3DC1DB53-23C2-455A-8C7D-F18D85060464}" sibTransId="{C59D1F7E-86D7-4725-909D-ED0C7BF5B501}"/>
    <dgm:cxn modelId="{56E5B9A9-2088-40F0-98E6-F045298586E4}" srcId="{255BC5E6-A36A-47E2-B719-B03F1FC0064C}" destId="{20919696-F735-458C-95D6-EACEF4F34883}" srcOrd="3" destOrd="0" parTransId="{1879E00A-9B50-4343-AAC3-7812F2CA5FDC}" sibTransId="{C51CE078-4658-46BF-9B09-2CD2B6D78D91}"/>
    <dgm:cxn modelId="{F7D717B8-F343-4441-A243-B8A073F2ABDE}" type="presOf" srcId="{324DCDF4-D1EE-49A1-B362-D2137CBA9BC7}" destId="{962F002D-E216-DA4A-8C72-3CD5B5D08C34}" srcOrd="0" destOrd="6" presId="urn:microsoft.com/office/officeart/2005/8/layout/hList1"/>
    <dgm:cxn modelId="{89FF1DB9-5261-D54C-9940-99D828142F03}" type="presOf" srcId="{F2934EF1-12B9-4A76-A6B1-D2591040B8DA}" destId="{962F002D-E216-DA4A-8C72-3CD5B5D08C34}" srcOrd="0" destOrd="7" presId="urn:microsoft.com/office/officeart/2005/8/layout/hList1"/>
    <dgm:cxn modelId="{BB35C6BE-750B-473C-87F4-25FFAB09FA34}" srcId="{6F6BF663-DC9D-45AD-B342-3363FB9C9F00}" destId="{94B48CB9-D279-462B-97DC-69FA60857F41}" srcOrd="0" destOrd="0" parTransId="{E13CF1E5-C19C-48DB-A82F-EF2285CE9180}" sibTransId="{6152772D-3D48-49D5-B94D-893C822DBD25}"/>
    <dgm:cxn modelId="{5E27FCC6-B738-E646-AC37-DEF5B1A0BED5}" type="presOf" srcId="{3868A78D-262B-4E40-B5DB-5C96651C3F2B}" destId="{962F002D-E216-DA4A-8C72-3CD5B5D08C34}" srcOrd="0" destOrd="0" presId="urn:microsoft.com/office/officeart/2005/8/layout/hList1"/>
    <dgm:cxn modelId="{0F8B03D1-B962-6E47-8A43-0B5F1D2E18AF}" type="presOf" srcId="{400E7F4F-EE75-4207-B3DA-6FB5005E9159}" destId="{962F002D-E216-DA4A-8C72-3CD5B5D08C34}" srcOrd="0" destOrd="2" presId="urn:microsoft.com/office/officeart/2005/8/layout/hList1"/>
    <dgm:cxn modelId="{6E0069E5-336D-4F4F-9737-3D84A8AD41B7}" srcId="{A5999FDF-1D46-4A67-87DA-A0D3346FC313}" destId="{6F6BF663-DC9D-45AD-B342-3363FB9C9F00}" srcOrd="0" destOrd="0" parTransId="{000D3A32-8A5C-4491-953E-6CAF55E1EB5C}" sibTransId="{5F4A24F1-B37E-4178-8963-5504B2F4D129}"/>
    <dgm:cxn modelId="{8B505FE7-78CC-0B4E-B982-8785F1AEDF51}" type="presOf" srcId="{DD8C7B31-C643-4CF2-B80E-EEF871CF655B}" destId="{962F002D-E216-DA4A-8C72-3CD5B5D08C34}" srcOrd="0" destOrd="1" presId="urn:microsoft.com/office/officeart/2005/8/layout/hList1"/>
    <dgm:cxn modelId="{9F9B7E83-F153-4641-B576-8F0744B90981}" type="presParOf" srcId="{6B6B9A9F-98BF-7A4B-AD35-3DAD9333CFD1}" destId="{1F3C6286-E43F-3A48-B2B0-9D4FB7B5A4B3}" srcOrd="0" destOrd="0" presId="urn:microsoft.com/office/officeart/2005/8/layout/hList1"/>
    <dgm:cxn modelId="{541348F8-745C-7043-9D0B-EE42924A42F1}" type="presParOf" srcId="{1F3C6286-E43F-3A48-B2B0-9D4FB7B5A4B3}" destId="{D93A391C-DBE9-6645-AA99-958BFE2F4D95}" srcOrd="0" destOrd="0" presId="urn:microsoft.com/office/officeart/2005/8/layout/hList1"/>
    <dgm:cxn modelId="{E6F068F5-890B-2143-86C2-F671318DB091}" type="presParOf" srcId="{1F3C6286-E43F-3A48-B2B0-9D4FB7B5A4B3}" destId="{A2893E3B-6C8F-FE45-8759-643E60D811F6}" srcOrd="1" destOrd="0" presId="urn:microsoft.com/office/officeart/2005/8/layout/hList1"/>
    <dgm:cxn modelId="{ABF57ABD-8AC0-E945-B691-1FD2914FD87A}" type="presParOf" srcId="{6B6B9A9F-98BF-7A4B-AD35-3DAD9333CFD1}" destId="{B8155482-E64C-CD45-AA39-3A88CB8C661F}" srcOrd="1" destOrd="0" presId="urn:microsoft.com/office/officeart/2005/8/layout/hList1"/>
    <dgm:cxn modelId="{4F3A85AF-7055-2047-884B-6235E9BFAA40}" type="presParOf" srcId="{6B6B9A9F-98BF-7A4B-AD35-3DAD9333CFD1}" destId="{4A2696E0-E434-C840-916D-85261E6415E0}" srcOrd="2" destOrd="0" presId="urn:microsoft.com/office/officeart/2005/8/layout/hList1"/>
    <dgm:cxn modelId="{4DF8BE36-CC37-9C4C-BBF5-6933D0C6146D}" type="presParOf" srcId="{4A2696E0-E434-C840-916D-85261E6415E0}" destId="{C55B7ECF-C729-DC43-9A72-0AE1CB9E9D4C}" srcOrd="0" destOrd="0" presId="urn:microsoft.com/office/officeart/2005/8/layout/hList1"/>
    <dgm:cxn modelId="{25362446-AEF4-0E49-AA63-4717BB80C6B1}" type="presParOf" srcId="{4A2696E0-E434-C840-916D-85261E6415E0}" destId="{962F002D-E216-DA4A-8C72-3CD5B5D08C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69510-64C3-44F4-84F5-AC8CD2B9BAC2}"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D12CF729-D7E4-4456-95D0-27E0DCF1278D}">
      <dgm:prSet custT="1"/>
      <dgm:spPr/>
      <dgm:t>
        <a:bodyPr/>
        <a:lstStyle/>
        <a:p>
          <a:r>
            <a:rPr lang="en-US" sz="3700" dirty="0"/>
            <a:t>Primary Outcome</a:t>
          </a:r>
        </a:p>
      </dgm:t>
    </dgm:pt>
    <dgm:pt modelId="{C1153858-4821-4385-91B6-E387B0F5BEDC}" type="parTrans" cxnId="{B9D014C3-3260-4DE5-8801-F82A6702FE2D}">
      <dgm:prSet/>
      <dgm:spPr/>
      <dgm:t>
        <a:bodyPr/>
        <a:lstStyle/>
        <a:p>
          <a:endParaRPr lang="en-US"/>
        </a:p>
      </dgm:t>
    </dgm:pt>
    <dgm:pt modelId="{EC3A8856-7E44-4AD6-950C-E9274EE26CEC}" type="sibTrans" cxnId="{B9D014C3-3260-4DE5-8801-F82A6702FE2D}">
      <dgm:prSet/>
      <dgm:spPr/>
      <dgm:t>
        <a:bodyPr/>
        <a:lstStyle/>
        <a:p>
          <a:endParaRPr lang="en-US"/>
        </a:p>
      </dgm:t>
    </dgm:pt>
    <dgm:pt modelId="{4841E669-0E38-4FD9-9B8E-368BD4EF9511}">
      <dgm:prSet/>
      <dgm:spPr/>
      <dgm:t>
        <a:bodyPr/>
        <a:lstStyle/>
        <a:p>
          <a:r>
            <a:rPr lang="en-US" dirty="0"/>
            <a:t>Secondary Outcomes</a:t>
          </a:r>
        </a:p>
      </dgm:t>
    </dgm:pt>
    <dgm:pt modelId="{EDC7F7E0-67D5-431C-9A0D-C56DF7EB82E2}" type="parTrans" cxnId="{CC59A9F1-0DCD-45D2-B6CC-A1DDFA706133}">
      <dgm:prSet/>
      <dgm:spPr/>
      <dgm:t>
        <a:bodyPr/>
        <a:lstStyle/>
        <a:p>
          <a:endParaRPr lang="en-US"/>
        </a:p>
      </dgm:t>
    </dgm:pt>
    <dgm:pt modelId="{A03370B5-5A8C-4B0F-A7C5-EEB21EAB30F8}" type="sibTrans" cxnId="{CC59A9F1-0DCD-45D2-B6CC-A1DDFA706133}">
      <dgm:prSet/>
      <dgm:spPr/>
      <dgm:t>
        <a:bodyPr/>
        <a:lstStyle/>
        <a:p>
          <a:endParaRPr lang="en-US"/>
        </a:p>
      </dgm:t>
    </dgm:pt>
    <dgm:pt modelId="{24443F4A-81CD-EC4D-977E-BD5D2E728B67}">
      <dgm:prSet custT="1"/>
      <dgm:spPr/>
      <dgm:t>
        <a:bodyPr/>
        <a:lstStyle/>
        <a:p>
          <a:pPr algn="ctr">
            <a:buNone/>
          </a:pPr>
          <a:r>
            <a:rPr lang="en-US" sz="3000" dirty="0"/>
            <a:t>Live birth rate </a:t>
          </a:r>
          <a:endParaRPr lang="en-US" sz="3000" dirty="0">
            <a:solidFill>
              <a:srgbClr val="FF0000"/>
            </a:solidFill>
          </a:endParaRPr>
        </a:p>
      </dgm:t>
    </dgm:pt>
    <dgm:pt modelId="{9625614D-1988-5E42-8D4A-453CAB1878B5}" type="parTrans" cxnId="{BC2CEFA7-579C-034A-A612-A8720B34AF0C}">
      <dgm:prSet/>
      <dgm:spPr/>
      <dgm:t>
        <a:bodyPr/>
        <a:lstStyle/>
        <a:p>
          <a:endParaRPr lang="en-US"/>
        </a:p>
      </dgm:t>
    </dgm:pt>
    <dgm:pt modelId="{00C9E86A-E8CA-5A44-8A98-503ADDF0786B}" type="sibTrans" cxnId="{BC2CEFA7-579C-034A-A612-A8720B34AF0C}">
      <dgm:prSet/>
      <dgm:spPr/>
      <dgm:t>
        <a:bodyPr/>
        <a:lstStyle/>
        <a:p>
          <a:endParaRPr lang="en-US"/>
        </a:p>
      </dgm:t>
    </dgm:pt>
    <dgm:pt modelId="{B32EA653-10B5-DC43-AD96-06489D7B8FA8}">
      <dgm:prSet/>
      <dgm:spPr/>
      <dgm:t>
        <a:bodyPr/>
        <a:lstStyle/>
        <a:p>
          <a:pPr>
            <a:buFont typeface="Arial" panose="020B0604020202020204" pitchFamily="34" charset="0"/>
            <a:buChar char="•"/>
          </a:pPr>
          <a:r>
            <a:rPr lang="en-US" dirty="0"/>
            <a:t>Clinical pregnancy rate</a:t>
          </a:r>
        </a:p>
      </dgm:t>
    </dgm:pt>
    <dgm:pt modelId="{C6B9A9F7-19E2-684D-B380-E9C55BA45DEE}" type="parTrans" cxnId="{D08EB288-F40E-4D41-9348-D1BE6225353F}">
      <dgm:prSet/>
      <dgm:spPr/>
      <dgm:t>
        <a:bodyPr/>
        <a:lstStyle/>
        <a:p>
          <a:endParaRPr lang="en-US"/>
        </a:p>
      </dgm:t>
    </dgm:pt>
    <dgm:pt modelId="{014A81BC-ACC9-2144-8B6D-E86E69DAA8E2}" type="sibTrans" cxnId="{D08EB288-F40E-4D41-9348-D1BE6225353F}">
      <dgm:prSet/>
      <dgm:spPr/>
      <dgm:t>
        <a:bodyPr/>
        <a:lstStyle/>
        <a:p>
          <a:endParaRPr lang="en-US"/>
        </a:p>
      </dgm:t>
    </dgm:pt>
    <dgm:pt modelId="{9705BE2F-C2B5-E641-8AB3-EA9CF63BEF47}">
      <dgm:prSet/>
      <dgm:spPr/>
      <dgm:t>
        <a:bodyPr/>
        <a:lstStyle/>
        <a:p>
          <a:pPr>
            <a:buFont typeface="Arial" panose="020B0604020202020204" pitchFamily="34" charset="0"/>
            <a:buChar char="•"/>
          </a:pPr>
          <a:r>
            <a:rPr lang="en-US" dirty="0"/>
            <a:t>Ectopic pregnancy rate</a:t>
          </a:r>
        </a:p>
      </dgm:t>
    </dgm:pt>
    <dgm:pt modelId="{C0EC992A-05E6-3549-94C5-55BBA0BAD36A}" type="parTrans" cxnId="{73A82E83-5B3B-C94B-9EFA-3B35CA712F76}">
      <dgm:prSet/>
      <dgm:spPr/>
      <dgm:t>
        <a:bodyPr/>
        <a:lstStyle/>
        <a:p>
          <a:endParaRPr lang="en-US"/>
        </a:p>
      </dgm:t>
    </dgm:pt>
    <dgm:pt modelId="{3E0D8D8F-7473-644B-84CB-362495E563EE}" type="sibTrans" cxnId="{73A82E83-5B3B-C94B-9EFA-3B35CA712F76}">
      <dgm:prSet/>
      <dgm:spPr/>
      <dgm:t>
        <a:bodyPr/>
        <a:lstStyle/>
        <a:p>
          <a:endParaRPr lang="en-US"/>
        </a:p>
      </dgm:t>
    </dgm:pt>
    <dgm:pt modelId="{C7954AC3-5979-5E4F-9842-5377785153AA}">
      <dgm:prSet/>
      <dgm:spPr/>
      <dgm:t>
        <a:bodyPr/>
        <a:lstStyle/>
        <a:p>
          <a:pPr>
            <a:buFont typeface="Arial" panose="020B0604020202020204" pitchFamily="34" charset="0"/>
            <a:buChar char="•"/>
          </a:pPr>
          <a:r>
            <a:rPr lang="en-US" dirty="0"/>
            <a:t>Pregnancy loss rate</a:t>
          </a:r>
        </a:p>
      </dgm:t>
    </dgm:pt>
    <dgm:pt modelId="{0EC1457D-BC94-FC4F-9E5B-5DA21F93E21F}" type="parTrans" cxnId="{03DB317B-1413-E04C-80FC-E6D88050CDC7}">
      <dgm:prSet/>
      <dgm:spPr/>
      <dgm:t>
        <a:bodyPr/>
        <a:lstStyle/>
        <a:p>
          <a:endParaRPr lang="en-US"/>
        </a:p>
      </dgm:t>
    </dgm:pt>
    <dgm:pt modelId="{70029B10-5998-6C4B-8A29-7F4025CE04D1}" type="sibTrans" cxnId="{03DB317B-1413-E04C-80FC-E6D88050CDC7}">
      <dgm:prSet/>
      <dgm:spPr/>
      <dgm:t>
        <a:bodyPr/>
        <a:lstStyle/>
        <a:p>
          <a:endParaRPr lang="en-US"/>
        </a:p>
      </dgm:t>
    </dgm:pt>
    <dgm:pt modelId="{9EEF6AB2-1F6C-A748-90A2-00A59FC19B90}">
      <dgm:prSet/>
      <dgm:spPr/>
      <dgm:t>
        <a:bodyPr/>
        <a:lstStyle/>
        <a:p>
          <a:pPr>
            <a:buFont typeface="Arial" panose="020B0604020202020204" pitchFamily="34" charset="0"/>
            <a:buChar char="•"/>
          </a:pPr>
          <a:r>
            <a:rPr lang="en-US" dirty="0"/>
            <a:t>Preterm delivery rate</a:t>
          </a:r>
        </a:p>
      </dgm:t>
    </dgm:pt>
    <dgm:pt modelId="{7777FFE2-E3BF-3447-AFFC-A3575868555B}" type="parTrans" cxnId="{48F8610A-F672-F44A-A5A5-1984A01A0804}">
      <dgm:prSet/>
      <dgm:spPr/>
      <dgm:t>
        <a:bodyPr/>
        <a:lstStyle/>
        <a:p>
          <a:endParaRPr lang="en-US"/>
        </a:p>
      </dgm:t>
    </dgm:pt>
    <dgm:pt modelId="{BF2E5CEC-BFB4-7744-BCEB-068E6F97C580}" type="sibTrans" cxnId="{48F8610A-F672-F44A-A5A5-1984A01A0804}">
      <dgm:prSet/>
      <dgm:spPr/>
      <dgm:t>
        <a:bodyPr/>
        <a:lstStyle/>
        <a:p>
          <a:endParaRPr lang="en-US"/>
        </a:p>
      </dgm:t>
    </dgm:pt>
    <dgm:pt modelId="{D1F7919E-6861-8B4E-A395-6E7AA3193EA9}">
      <dgm:prSet/>
      <dgm:spPr/>
      <dgm:t>
        <a:bodyPr/>
        <a:lstStyle/>
        <a:p>
          <a:pPr>
            <a:buFont typeface="Arial" panose="020B0604020202020204" pitchFamily="34" charset="0"/>
            <a:buChar char="•"/>
          </a:pPr>
          <a:r>
            <a:rPr lang="en-US" dirty="0"/>
            <a:t>Placental abruption</a:t>
          </a:r>
        </a:p>
      </dgm:t>
    </dgm:pt>
    <dgm:pt modelId="{556A5229-56B3-9A4C-B49C-8929A23F8F12}" type="parTrans" cxnId="{A181C4CC-D4EE-514D-AD6B-EDBA294B0DCE}">
      <dgm:prSet/>
      <dgm:spPr/>
      <dgm:t>
        <a:bodyPr/>
        <a:lstStyle/>
        <a:p>
          <a:endParaRPr lang="en-US"/>
        </a:p>
      </dgm:t>
    </dgm:pt>
    <dgm:pt modelId="{C17B438A-663E-7B45-93F1-24B99DD565A6}" type="sibTrans" cxnId="{A181C4CC-D4EE-514D-AD6B-EDBA294B0DCE}">
      <dgm:prSet/>
      <dgm:spPr/>
      <dgm:t>
        <a:bodyPr/>
        <a:lstStyle/>
        <a:p>
          <a:endParaRPr lang="en-US"/>
        </a:p>
      </dgm:t>
    </dgm:pt>
    <dgm:pt modelId="{5698B3BB-7958-974F-ABA3-E431E9A8F8FB}">
      <dgm:prSet/>
      <dgm:spPr/>
      <dgm:t>
        <a:bodyPr/>
        <a:lstStyle/>
        <a:p>
          <a:pPr>
            <a:buFont typeface="Arial" panose="020B0604020202020204" pitchFamily="34" charset="0"/>
            <a:buChar char="•"/>
          </a:pPr>
          <a:r>
            <a:rPr lang="en-US" dirty="0"/>
            <a:t>Placenta previa</a:t>
          </a:r>
        </a:p>
      </dgm:t>
    </dgm:pt>
    <dgm:pt modelId="{8472444D-9023-F942-9222-98F867B4214B}" type="parTrans" cxnId="{59DF57A1-C429-9447-BF23-713A46F529B6}">
      <dgm:prSet/>
      <dgm:spPr/>
      <dgm:t>
        <a:bodyPr/>
        <a:lstStyle/>
        <a:p>
          <a:endParaRPr lang="en-US"/>
        </a:p>
      </dgm:t>
    </dgm:pt>
    <dgm:pt modelId="{C01C0059-B9AB-0E49-841E-72E91295BEF0}" type="sibTrans" cxnId="{59DF57A1-C429-9447-BF23-713A46F529B6}">
      <dgm:prSet/>
      <dgm:spPr/>
      <dgm:t>
        <a:bodyPr/>
        <a:lstStyle/>
        <a:p>
          <a:endParaRPr lang="en-US"/>
        </a:p>
      </dgm:t>
    </dgm:pt>
    <dgm:pt modelId="{D92EA47A-738B-8D41-84E7-B0C9CC5CBFFC}">
      <dgm:prSet/>
      <dgm:spPr/>
      <dgm:t>
        <a:bodyPr/>
        <a:lstStyle/>
        <a:p>
          <a:pPr>
            <a:buFont typeface="Arial" panose="020B0604020202020204" pitchFamily="34" charset="0"/>
            <a:buChar char="•"/>
          </a:pPr>
          <a:r>
            <a:rPr lang="en-US" dirty="0"/>
            <a:t>Gestational diabetes</a:t>
          </a:r>
        </a:p>
      </dgm:t>
    </dgm:pt>
    <dgm:pt modelId="{D5A44456-3DE3-7C4E-AA21-4770A0F0799F}" type="parTrans" cxnId="{17F3DD7E-71DD-BB49-A295-90C7B472B6AA}">
      <dgm:prSet/>
      <dgm:spPr/>
      <dgm:t>
        <a:bodyPr/>
        <a:lstStyle/>
        <a:p>
          <a:endParaRPr lang="en-US"/>
        </a:p>
      </dgm:t>
    </dgm:pt>
    <dgm:pt modelId="{FBECFA30-2663-124A-8116-5999D1D5A6C8}" type="sibTrans" cxnId="{17F3DD7E-71DD-BB49-A295-90C7B472B6AA}">
      <dgm:prSet/>
      <dgm:spPr/>
      <dgm:t>
        <a:bodyPr/>
        <a:lstStyle/>
        <a:p>
          <a:endParaRPr lang="en-US"/>
        </a:p>
      </dgm:t>
    </dgm:pt>
    <dgm:pt modelId="{52663687-08AD-7148-8265-60E86F478D4B}">
      <dgm:prSet/>
      <dgm:spPr/>
      <dgm:t>
        <a:bodyPr/>
        <a:lstStyle/>
        <a:p>
          <a:pPr>
            <a:buFont typeface="Arial" panose="020B0604020202020204" pitchFamily="34" charset="0"/>
            <a:buChar char="•"/>
          </a:pPr>
          <a:r>
            <a:rPr lang="en-US" dirty="0"/>
            <a:t>Pregnancy-induced hypertension</a:t>
          </a:r>
        </a:p>
      </dgm:t>
    </dgm:pt>
    <dgm:pt modelId="{42BB6C36-FBEB-4446-9CE7-7C1737212A6E}" type="parTrans" cxnId="{1479DE1F-9520-2F44-9DD4-E3537086E115}">
      <dgm:prSet/>
      <dgm:spPr/>
      <dgm:t>
        <a:bodyPr/>
        <a:lstStyle/>
        <a:p>
          <a:endParaRPr lang="en-US"/>
        </a:p>
      </dgm:t>
    </dgm:pt>
    <dgm:pt modelId="{B14A3C72-07BA-784D-B015-F68119070128}" type="sibTrans" cxnId="{1479DE1F-9520-2F44-9DD4-E3537086E115}">
      <dgm:prSet/>
      <dgm:spPr/>
      <dgm:t>
        <a:bodyPr/>
        <a:lstStyle/>
        <a:p>
          <a:endParaRPr lang="en-US"/>
        </a:p>
      </dgm:t>
    </dgm:pt>
    <dgm:pt modelId="{320F5DB3-81BB-FB4F-9CD8-5024B73D3125}">
      <dgm:prSet custT="1"/>
      <dgm:spPr/>
      <dgm:t>
        <a:bodyPr/>
        <a:lstStyle/>
        <a:p>
          <a:pPr algn="ctr">
            <a:buNone/>
          </a:pPr>
          <a:endParaRPr lang="en-US" sz="3000" dirty="0"/>
        </a:p>
      </dgm:t>
    </dgm:pt>
    <dgm:pt modelId="{6DB507F3-FEDF-9449-9D6F-735B8E7770FA}" type="parTrans" cxnId="{B9A5B6B2-A81C-864F-A0CA-D9DD0CCA020A}">
      <dgm:prSet/>
      <dgm:spPr/>
      <dgm:t>
        <a:bodyPr/>
        <a:lstStyle/>
        <a:p>
          <a:endParaRPr lang="en-US"/>
        </a:p>
      </dgm:t>
    </dgm:pt>
    <dgm:pt modelId="{3DB8F0EE-5A7E-BD49-8C43-7E70D4C72868}" type="sibTrans" cxnId="{B9A5B6B2-A81C-864F-A0CA-D9DD0CCA020A}">
      <dgm:prSet/>
      <dgm:spPr/>
      <dgm:t>
        <a:bodyPr/>
        <a:lstStyle/>
        <a:p>
          <a:endParaRPr lang="en-US"/>
        </a:p>
      </dgm:t>
    </dgm:pt>
    <dgm:pt modelId="{D91AD2CE-57A7-4F49-8633-6374A9F19014}">
      <dgm:prSet custT="1"/>
      <dgm:spPr/>
      <dgm:t>
        <a:bodyPr/>
        <a:lstStyle/>
        <a:p>
          <a:pPr algn="ctr">
            <a:buNone/>
          </a:pPr>
          <a:endParaRPr lang="en-US" sz="3000" dirty="0">
            <a:solidFill>
              <a:srgbClr val="FF0000"/>
            </a:solidFill>
          </a:endParaRPr>
        </a:p>
      </dgm:t>
    </dgm:pt>
    <dgm:pt modelId="{F8D98F02-C594-944A-B9B3-61BB51EBAA1C}" type="parTrans" cxnId="{C2947C02-2E27-FC4E-B519-AE186428E3CD}">
      <dgm:prSet/>
      <dgm:spPr/>
      <dgm:t>
        <a:bodyPr/>
        <a:lstStyle/>
        <a:p>
          <a:endParaRPr lang="en-US"/>
        </a:p>
      </dgm:t>
    </dgm:pt>
    <dgm:pt modelId="{F149EEB9-712B-A342-A86E-8727978FC3BF}" type="sibTrans" cxnId="{C2947C02-2E27-FC4E-B519-AE186428E3CD}">
      <dgm:prSet/>
      <dgm:spPr/>
      <dgm:t>
        <a:bodyPr/>
        <a:lstStyle/>
        <a:p>
          <a:endParaRPr lang="en-US"/>
        </a:p>
      </dgm:t>
    </dgm:pt>
    <dgm:pt modelId="{8B54D852-7924-3B48-BE1E-8E9521CD63BF}" type="pres">
      <dgm:prSet presAssocID="{E2E69510-64C3-44F4-84F5-AC8CD2B9BAC2}" presName="Name0" presStyleCnt="0">
        <dgm:presLayoutVars>
          <dgm:dir/>
          <dgm:animLvl val="lvl"/>
          <dgm:resizeHandles val="exact"/>
        </dgm:presLayoutVars>
      </dgm:prSet>
      <dgm:spPr/>
    </dgm:pt>
    <dgm:pt modelId="{C967E290-F862-644F-8465-C2FA8A5A3037}" type="pres">
      <dgm:prSet presAssocID="{E2E69510-64C3-44F4-84F5-AC8CD2B9BAC2}" presName="tSp" presStyleCnt="0"/>
      <dgm:spPr/>
    </dgm:pt>
    <dgm:pt modelId="{A9A13C82-0A9D-2F43-B4C1-D07FEBFBA748}" type="pres">
      <dgm:prSet presAssocID="{E2E69510-64C3-44F4-84F5-AC8CD2B9BAC2}" presName="bSp" presStyleCnt="0"/>
      <dgm:spPr/>
    </dgm:pt>
    <dgm:pt modelId="{C430B588-7755-B348-ACA6-77170AE8B0A7}" type="pres">
      <dgm:prSet presAssocID="{E2E69510-64C3-44F4-84F5-AC8CD2B9BAC2}" presName="process" presStyleCnt="0"/>
      <dgm:spPr/>
    </dgm:pt>
    <dgm:pt modelId="{1EF0E43F-E2CE-E54C-8A57-03B1C00721DE}" type="pres">
      <dgm:prSet presAssocID="{D12CF729-D7E4-4456-95D0-27E0DCF1278D}" presName="composite1" presStyleCnt="0"/>
      <dgm:spPr/>
    </dgm:pt>
    <dgm:pt modelId="{211EE24B-7981-A74E-8823-5E5BA46A4C1F}" type="pres">
      <dgm:prSet presAssocID="{D12CF729-D7E4-4456-95D0-27E0DCF1278D}" presName="dummyNode1" presStyleLbl="node1" presStyleIdx="0" presStyleCnt="2"/>
      <dgm:spPr/>
    </dgm:pt>
    <dgm:pt modelId="{A13F7595-1C7C-A344-A257-045F0C3021F4}" type="pres">
      <dgm:prSet presAssocID="{D12CF729-D7E4-4456-95D0-27E0DCF1278D}" presName="childNode1" presStyleLbl="bgAcc1" presStyleIdx="0" presStyleCnt="2">
        <dgm:presLayoutVars>
          <dgm:bulletEnabled val="1"/>
        </dgm:presLayoutVars>
      </dgm:prSet>
      <dgm:spPr/>
    </dgm:pt>
    <dgm:pt modelId="{CDD2E52F-1C0D-F74B-891D-E404B74B8279}" type="pres">
      <dgm:prSet presAssocID="{D12CF729-D7E4-4456-95D0-27E0DCF1278D}" presName="childNode1tx" presStyleLbl="bgAcc1" presStyleIdx="0" presStyleCnt="2">
        <dgm:presLayoutVars>
          <dgm:bulletEnabled val="1"/>
        </dgm:presLayoutVars>
      </dgm:prSet>
      <dgm:spPr/>
    </dgm:pt>
    <dgm:pt modelId="{EE452EE1-C647-8544-834A-B70F20319FF5}" type="pres">
      <dgm:prSet presAssocID="{D12CF729-D7E4-4456-95D0-27E0DCF1278D}" presName="parentNode1" presStyleLbl="node1" presStyleIdx="0" presStyleCnt="2">
        <dgm:presLayoutVars>
          <dgm:chMax val="1"/>
          <dgm:bulletEnabled val="1"/>
        </dgm:presLayoutVars>
      </dgm:prSet>
      <dgm:spPr/>
    </dgm:pt>
    <dgm:pt modelId="{F758632D-545E-604C-B04A-7EE79835858D}" type="pres">
      <dgm:prSet presAssocID="{D12CF729-D7E4-4456-95D0-27E0DCF1278D}" presName="connSite1" presStyleCnt="0"/>
      <dgm:spPr/>
    </dgm:pt>
    <dgm:pt modelId="{C5B34323-B545-E646-BDD0-9943D9690C70}" type="pres">
      <dgm:prSet presAssocID="{EC3A8856-7E44-4AD6-950C-E9274EE26CEC}" presName="Name9" presStyleLbl="sibTrans2D1" presStyleIdx="0" presStyleCnt="1"/>
      <dgm:spPr/>
    </dgm:pt>
    <dgm:pt modelId="{F12BD5FC-D042-1D4E-8531-5730ED5F401A}" type="pres">
      <dgm:prSet presAssocID="{4841E669-0E38-4FD9-9B8E-368BD4EF9511}" presName="composite2" presStyleCnt="0"/>
      <dgm:spPr/>
    </dgm:pt>
    <dgm:pt modelId="{D01D85B2-584A-C347-B658-B8A8F12E9B25}" type="pres">
      <dgm:prSet presAssocID="{4841E669-0E38-4FD9-9B8E-368BD4EF9511}" presName="dummyNode2" presStyleLbl="node1" presStyleIdx="0" presStyleCnt="2"/>
      <dgm:spPr/>
    </dgm:pt>
    <dgm:pt modelId="{2DB4A2E2-D81F-FB40-ABE1-72FA4B517E4F}" type="pres">
      <dgm:prSet presAssocID="{4841E669-0E38-4FD9-9B8E-368BD4EF9511}" presName="childNode2" presStyleLbl="bgAcc1" presStyleIdx="1" presStyleCnt="2">
        <dgm:presLayoutVars>
          <dgm:bulletEnabled val="1"/>
        </dgm:presLayoutVars>
      </dgm:prSet>
      <dgm:spPr/>
    </dgm:pt>
    <dgm:pt modelId="{36D5371B-41D8-A841-97CE-11FC87788093}" type="pres">
      <dgm:prSet presAssocID="{4841E669-0E38-4FD9-9B8E-368BD4EF9511}" presName="childNode2tx" presStyleLbl="bgAcc1" presStyleIdx="1" presStyleCnt="2">
        <dgm:presLayoutVars>
          <dgm:bulletEnabled val="1"/>
        </dgm:presLayoutVars>
      </dgm:prSet>
      <dgm:spPr/>
    </dgm:pt>
    <dgm:pt modelId="{50CAC47D-C4C7-AC40-BF44-36E67C654C79}" type="pres">
      <dgm:prSet presAssocID="{4841E669-0E38-4FD9-9B8E-368BD4EF9511}" presName="parentNode2" presStyleLbl="node1" presStyleIdx="1" presStyleCnt="2" custLinFactNeighborX="-732" custLinFactNeighborY="-4658">
        <dgm:presLayoutVars>
          <dgm:chMax val="0"/>
          <dgm:bulletEnabled val="1"/>
        </dgm:presLayoutVars>
      </dgm:prSet>
      <dgm:spPr/>
    </dgm:pt>
    <dgm:pt modelId="{9FA93EFA-1D46-FE44-857D-F628D52B8CC7}" type="pres">
      <dgm:prSet presAssocID="{4841E669-0E38-4FD9-9B8E-368BD4EF9511}" presName="connSite2" presStyleCnt="0"/>
      <dgm:spPr/>
    </dgm:pt>
  </dgm:ptLst>
  <dgm:cxnLst>
    <dgm:cxn modelId="{C2947C02-2E27-FC4E-B519-AE186428E3CD}" srcId="{D12CF729-D7E4-4456-95D0-27E0DCF1278D}" destId="{D91AD2CE-57A7-4F49-8633-6374A9F19014}" srcOrd="1" destOrd="0" parTransId="{F8D98F02-C594-944A-B9B3-61BB51EBAA1C}" sibTransId="{F149EEB9-712B-A342-A86E-8727978FC3BF}"/>
    <dgm:cxn modelId="{48F8610A-F672-F44A-A5A5-1984A01A0804}" srcId="{4841E669-0E38-4FD9-9B8E-368BD4EF9511}" destId="{9EEF6AB2-1F6C-A748-90A2-00A59FC19B90}" srcOrd="3" destOrd="0" parTransId="{7777FFE2-E3BF-3447-AFFC-A3575868555B}" sibTransId="{BF2E5CEC-BFB4-7744-BCEB-068E6F97C580}"/>
    <dgm:cxn modelId="{D62C4C0C-C6A8-0543-9FB0-99A80D1D57C1}" type="presOf" srcId="{52663687-08AD-7148-8265-60E86F478D4B}" destId="{36D5371B-41D8-A841-97CE-11FC87788093}" srcOrd="1" destOrd="7" presId="urn:microsoft.com/office/officeart/2005/8/layout/hProcess4"/>
    <dgm:cxn modelId="{CECF5716-AE6C-9942-ACEA-C462692C956B}" type="presOf" srcId="{24443F4A-81CD-EC4D-977E-BD5D2E728B67}" destId="{A13F7595-1C7C-A344-A257-045F0C3021F4}" srcOrd="0" destOrd="2" presId="urn:microsoft.com/office/officeart/2005/8/layout/hProcess4"/>
    <dgm:cxn modelId="{9FD7B316-D2BA-1E4E-A383-931F2F81427B}" type="presOf" srcId="{D1F7919E-6861-8B4E-A395-6E7AA3193EA9}" destId="{2DB4A2E2-D81F-FB40-ABE1-72FA4B517E4F}" srcOrd="0" destOrd="4" presId="urn:microsoft.com/office/officeart/2005/8/layout/hProcess4"/>
    <dgm:cxn modelId="{1479DE1F-9520-2F44-9DD4-E3537086E115}" srcId="{4841E669-0E38-4FD9-9B8E-368BD4EF9511}" destId="{52663687-08AD-7148-8265-60E86F478D4B}" srcOrd="7" destOrd="0" parTransId="{42BB6C36-FBEB-4446-9CE7-7C1737212A6E}" sibTransId="{B14A3C72-07BA-784D-B015-F68119070128}"/>
    <dgm:cxn modelId="{892BE424-019F-0D49-801E-9C87828FFFE2}" type="presOf" srcId="{9705BE2F-C2B5-E641-8AB3-EA9CF63BEF47}" destId="{36D5371B-41D8-A841-97CE-11FC87788093}" srcOrd="1" destOrd="1" presId="urn:microsoft.com/office/officeart/2005/8/layout/hProcess4"/>
    <dgm:cxn modelId="{D4199B2C-1152-114A-A87B-0AE75722145C}" type="presOf" srcId="{E2E69510-64C3-44F4-84F5-AC8CD2B9BAC2}" destId="{8B54D852-7924-3B48-BE1E-8E9521CD63BF}" srcOrd="0" destOrd="0" presId="urn:microsoft.com/office/officeart/2005/8/layout/hProcess4"/>
    <dgm:cxn modelId="{451FFA3B-55D1-9948-BEB6-E4F0E7E26445}" type="presOf" srcId="{320F5DB3-81BB-FB4F-9CD8-5024B73D3125}" destId="{A13F7595-1C7C-A344-A257-045F0C3021F4}" srcOrd="0" destOrd="0" presId="urn:microsoft.com/office/officeart/2005/8/layout/hProcess4"/>
    <dgm:cxn modelId="{680D036D-0645-9843-9582-C5931D2E875B}" type="presOf" srcId="{5698B3BB-7958-974F-ABA3-E431E9A8F8FB}" destId="{36D5371B-41D8-A841-97CE-11FC87788093}" srcOrd="1" destOrd="5" presId="urn:microsoft.com/office/officeart/2005/8/layout/hProcess4"/>
    <dgm:cxn modelId="{C78F3271-86AB-F34C-A60C-AE6210101A3B}" type="presOf" srcId="{4841E669-0E38-4FD9-9B8E-368BD4EF9511}" destId="{50CAC47D-C4C7-AC40-BF44-36E67C654C79}" srcOrd="0" destOrd="0" presId="urn:microsoft.com/office/officeart/2005/8/layout/hProcess4"/>
    <dgm:cxn modelId="{73F78B74-C769-DE46-919A-441E6B1923F9}" type="presOf" srcId="{9EEF6AB2-1F6C-A748-90A2-00A59FC19B90}" destId="{36D5371B-41D8-A841-97CE-11FC87788093}" srcOrd="1" destOrd="3" presId="urn:microsoft.com/office/officeart/2005/8/layout/hProcess4"/>
    <dgm:cxn modelId="{03DB317B-1413-E04C-80FC-E6D88050CDC7}" srcId="{4841E669-0E38-4FD9-9B8E-368BD4EF9511}" destId="{C7954AC3-5979-5E4F-9842-5377785153AA}" srcOrd="2" destOrd="0" parTransId="{0EC1457D-BC94-FC4F-9E5B-5DA21F93E21F}" sibTransId="{70029B10-5998-6C4B-8A29-7F4025CE04D1}"/>
    <dgm:cxn modelId="{17F3DD7E-71DD-BB49-A295-90C7B472B6AA}" srcId="{4841E669-0E38-4FD9-9B8E-368BD4EF9511}" destId="{D92EA47A-738B-8D41-84E7-B0C9CC5CBFFC}" srcOrd="6" destOrd="0" parTransId="{D5A44456-3DE3-7C4E-AA21-4770A0F0799F}" sibTransId="{FBECFA30-2663-124A-8116-5999D1D5A6C8}"/>
    <dgm:cxn modelId="{73A82E83-5B3B-C94B-9EFA-3B35CA712F76}" srcId="{4841E669-0E38-4FD9-9B8E-368BD4EF9511}" destId="{9705BE2F-C2B5-E641-8AB3-EA9CF63BEF47}" srcOrd="1" destOrd="0" parTransId="{C0EC992A-05E6-3549-94C5-55BBA0BAD36A}" sibTransId="{3E0D8D8F-7473-644B-84CB-362495E563EE}"/>
    <dgm:cxn modelId="{1E0A3C84-94A5-424F-960C-88C9A7BA2EA0}" type="presOf" srcId="{D91AD2CE-57A7-4F49-8633-6374A9F19014}" destId="{A13F7595-1C7C-A344-A257-045F0C3021F4}" srcOrd="0" destOrd="1" presId="urn:microsoft.com/office/officeart/2005/8/layout/hProcess4"/>
    <dgm:cxn modelId="{36331985-A288-DF4D-80A4-5F614FDB2CC9}" type="presOf" srcId="{D12CF729-D7E4-4456-95D0-27E0DCF1278D}" destId="{EE452EE1-C647-8544-834A-B70F20319FF5}" srcOrd="0" destOrd="0" presId="urn:microsoft.com/office/officeart/2005/8/layout/hProcess4"/>
    <dgm:cxn modelId="{A669CE86-00CF-E145-B181-083E13E62FC3}" type="presOf" srcId="{EC3A8856-7E44-4AD6-950C-E9274EE26CEC}" destId="{C5B34323-B545-E646-BDD0-9943D9690C70}" srcOrd="0" destOrd="0" presId="urn:microsoft.com/office/officeart/2005/8/layout/hProcess4"/>
    <dgm:cxn modelId="{D08EB288-F40E-4D41-9348-D1BE6225353F}" srcId="{4841E669-0E38-4FD9-9B8E-368BD4EF9511}" destId="{B32EA653-10B5-DC43-AD96-06489D7B8FA8}" srcOrd="0" destOrd="0" parTransId="{C6B9A9F7-19E2-684D-B380-E9C55BA45DEE}" sibTransId="{014A81BC-ACC9-2144-8B6D-E86E69DAA8E2}"/>
    <dgm:cxn modelId="{8B1A788A-B663-1A44-9D72-784C3410FBC7}" type="presOf" srcId="{9705BE2F-C2B5-E641-8AB3-EA9CF63BEF47}" destId="{2DB4A2E2-D81F-FB40-ABE1-72FA4B517E4F}" srcOrd="0" destOrd="1" presId="urn:microsoft.com/office/officeart/2005/8/layout/hProcess4"/>
    <dgm:cxn modelId="{2003E197-375D-5F49-91A8-72F5945A4CF8}" type="presOf" srcId="{D92EA47A-738B-8D41-84E7-B0C9CC5CBFFC}" destId="{2DB4A2E2-D81F-FB40-ABE1-72FA4B517E4F}" srcOrd="0" destOrd="6" presId="urn:microsoft.com/office/officeart/2005/8/layout/hProcess4"/>
    <dgm:cxn modelId="{E1856C9B-7683-6F40-8D9E-9EC5E62D14B6}" type="presOf" srcId="{24443F4A-81CD-EC4D-977E-BD5D2E728B67}" destId="{CDD2E52F-1C0D-F74B-891D-E404B74B8279}" srcOrd="1" destOrd="2" presId="urn:microsoft.com/office/officeart/2005/8/layout/hProcess4"/>
    <dgm:cxn modelId="{59DF57A1-C429-9447-BF23-713A46F529B6}" srcId="{4841E669-0E38-4FD9-9B8E-368BD4EF9511}" destId="{5698B3BB-7958-974F-ABA3-E431E9A8F8FB}" srcOrd="5" destOrd="0" parTransId="{8472444D-9023-F942-9222-98F867B4214B}" sibTransId="{C01C0059-B9AB-0E49-841E-72E91295BEF0}"/>
    <dgm:cxn modelId="{806A86A3-CB5C-1A45-B9D4-DE37D6FD1264}" type="presOf" srcId="{D1F7919E-6861-8B4E-A395-6E7AA3193EA9}" destId="{36D5371B-41D8-A841-97CE-11FC87788093}" srcOrd="1" destOrd="4" presId="urn:microsoft.com/office/officeart/2005/8/layout/hProcess4"/>
    <dgm:cxn modelId="{BC2CEFA7-579C-034A-A612-A8720B34AF0C}" srcId="{D12CF729-D7E4-4456-95D0-27E0DCF1278D}" destId="{24443F4A-81CD-EC4D-977E-BD5D2E728B67}" srcOrd="2" destOrd="0" parTransId="{9625614D-1988-5E42-8D4A-453CAB1878B5}" sibTransId="{00C9E86A-E8CA-5A44-8A98-503ADDF0786B}"/>
    <dgm:cxn modelId="{B9A5B6B2-A81C-864F-A0CA-D9DD0CCA020A}" srcId="{D12CF729-D7E4-4456-95D0-27E0DCF1278D}" destId="{320F5DB3-81BB-FB4F-9CD8-5024B73D3125}" srcOrd="0" destOrd="0" parTransId="{6DB507F3-FEDF-9449-9D6F-735B8E7770FA}" sibTransId="{3DB8F0EE-5A7E-BD49-8C43-7E70D4C72868}"/>
    <dgm:cxn modelId="{B9D014C3-3260-4DE5-8801-F82A6702FE2D}" srcId="{E2E69510-64C3-44F4-84F5-AC8CD2B9BAC2}" destId="{D12CF729-D7E4-4456-95D0-27E0DCF1278D}" srcOrd="0" destOrd="0" parTransId="{C1153858-4821-4385-91B6-E387B0F5BEDC}" sibTransId="{EC3A8856-7E44-4AD6-950C-E9274EE26CEC}"/>
    <dgm:cxn modelId="{FB3EA5CB-EB9E-BA4D-A68B-A2C4054F98B4}" type="presOf" srcId="{5698B3BB-7958-974F-ABA3-E431E9A8F8FB}" destId="{2DB4A2E2-D81F-FB40-ABE1-72FA4B517E4F}" srcOrd="0" destOrd="5" presId="urn:microsoft.com/office/officeart/2005/8/layout/hProcess4"/>
    <dgm:cxn modelId="{A181C4CC-D4EE-514D-AD6B-EDBA294B0DCE}" srcId="{4841E669-0E38-4FD9-9B8E-368BD4EF9511}" destId="{D1F7919E-6861-8B4E-A395-6E7AA3193EA9}" srcOrd="4" destOrd="0" parTransId="{556A5229-56B3-9A4C-B49C-8929A23F8F12}" sibTransId="{C17B438A-663E-7B45-93F1-24B99DD565A6}"/>
    <dgm:cxn modelId="{681A94D2-D1F3-AB44-BD48-B60764CE4690}" type="presOf" srcId="{320F5DB3-81BB-FB4F-9CD8-5024B73D3125}" destId="{CDD2E52F-1C0D-F74B-891D-E404B74B8279}" srcOrd="1" destOrd="0" presId="urn:microsoft.com/office/officeart/2005/8/layout/hProcess4"/>
    <dgm:cxn modelId="{ED7B23DB-AF1A-1D45-9AC0-BA9801E3BD8C}" type="presOf" srcId="{D92EA47A-738B-8D41-84E7-B0C9CC5CBFFC}" destId="{36D5371B-41D8-A841-97CE-11FC87788093}" srcOrd="1" destOrd="6" presId="urn:microsoft.com/office/officeart/2005/8/layout/hProcess4"/>
    <dgm:cxn modelId="{E1D226DD-5F53-714E-85FA-5A021A9E8FD5}" type="presOf" srcId="{52663687-08AD-7148-8265-60E86F478D4B}" destId="{2DB4A2E2-D81F-FB40-ABE1-72FA4B517E4F}" srcOrd="0" destOrd="7" presId="urn:microsoft.com/office/officeart/2005/8/layout/hProcess4"/>
    <dgm:cxn modelId="{868641DF-61CC-F448-A37E-D0D2901D08A9}" type="presOf" srcId="{D91AD2CE-57A7-4F49-8633-6374A9F19014}" destId="{CDD2E52F-1C0D-F74B-891D-E404B74B8279}" srcOrd="1" destOrd="1" presId="urn:microsoft.com/office/officeart/2005/8/layout/hProcess4"/>
    <dgm:cxn modelId="{E22151E1-C03D-0F46-ABC0-FEB06309987C}" type="presOf" srcId="{9EEF6AB2-1F6C-A748-90A2-00A59FC19B90}" destId="{2DB4A2E2-D81F-FB40-ABE1-72FA4B517E4F}" srcOrd="0" destOrd="3" presId="urn:microsoft.com/office/officeart/2005/8/layout/hProcess4"/>
    <dgm:cxn modelId="{6D38B5E5-2338-A742-9DC4-6CB3004E578E}" type="presOf" srcId="{C7954AC3-5979-5E4F-9842-5377785153AA}" destId="{36D5371B-41D8-A841-97CE-11FC87788093}" srcOrd="1" destOrd="2" presId="urn:microsoft.com/office/officeart/2005/8/layout/hProcess4"/>
    <dgm:cxn modelId="{CC59A9F1-0DCD-45D2-B6CC-A1DDFA706133}" srcId="{E2E69510-64C3-44F4-84F5-AC8CD2B9BAC2}" destId="{4841E669-0E38-4FD9-9B8E-368BD4EF9511}" srcOrd="1" destOrd="0" parTransId="{EDC7F7E0-67D5-431C-9A0D-C56DF7EB82E2}" sibTransId="{A03370B5-5A8C-4B0F-A7C5-EEB21EAB30F8}"/>
    <dgm:cxn modelId="{F9847AF2-60D1-C147-AD2D-E081FE1FDF43}" type="presOf" srcId="{C7954AC3-5979-5E4F-9842-5377785153AA}" destId="{2DB4A2E2-D81F-FB40-ABE1-72FA4B517E4F}" srcOrd="0" destOrd="2" presId="urn:microsoft.com/office/officeart/2005/8/layout/hProcess4"/>
    <dgm:cxn modelId="{804EFAF3-5B73-DC46-A834-59269CD828ED}" type="presOf" srcId="{B32EA653-10B5-DC43-AD96-06489D7B8FA8}" destId="{2DB4A2E2-D81F-FB40-ABE1-72FA4B517E4F}" srcOrd="0" destOrd="0" presId="urn:microsoft.com/office/officeart/2005/8/layout/hProcess4"/>
    <dgm:cxn modelId="{E373C3F9-8981-AA46-83F2-9BA92DFCC413}" type="presOf" srcId="{B32EA653-10B5-DC43-AD96-06489D7B8FA8}" destId="{36D5371B-41D8-A841-97CE-11FC87788093}" srcOrd="1" destOrd="0" presId="urn:microsoft.com/office/officeart/2005/8/layout/hProcess4"/>
    <dgm:cxn modelId="{EB3361E6-A7E9-FA46-B018-71386EDA0C8C}" type="presParOf" srcId="{8B54D852-7924-3B48-BE1E-8E9521CD63BF}" destId="{C967E290-F862-644F-8465-C2FA8A5A3037}" srcOrd="0" destOrd="0" presId="urn:microsoft.com/office/officeart/2005/8/layout/hProcess4"/>
    <dgm:cxn modelId="{6B0AF502-137A-BF4B-9743-E40D0FE25535}" type="presParOf" srcId="{8B54D852-7924-3B48-BE1E-8E9521CD63BF}" destId="{A9A13C82-0A9D-2F43-B4C1-D07FEBFBA748}" srcOrd="1" destOrd="0" presId="urn:microsoft.com/office/officeart/2005/8/layout/hProcess4"/>
    <dgm:cxn modelId="{A04150C2-61D9-4D45-9EC4-FE85742DE0C6}" type="presParOf" srcId="{8B54D852-7924-3B48-BE1E-8E9521CD63BF}" destId="{C430B588-7755-B348-ACA6-77170AE8B0A7}" srcOrd="2" destOrd="0" presId="urn:microsoft.com/office/officeart/2005/8/layout/hProcess4"/>
    <dgm:cxn modelId="{0981A1B1-63CC-4444-A20B-6675FB4E2562}" type="presParOf" srcId="{C430B588-7755-B348-ACA6-77170AE8B0A7}" destId="{1EF0E43F-E2CE-E54C-8A57-03B1C00721DE}" srcOrd="0" destOrd="0" presId="urn:microsoft.com/office/officeart/2005/8/layout/hProcess4"/>
    <dgm:cxn modelId="{A2C5BB00-324E-7E49-9FB0-BA3B9E3793BF}" type="presParOf" srcId="{1EF0E43F-E2CE-E54C-8A57-03B1C00721DE}" destId="{211EE24B-7981-A74E-8823-5E5BA46A4C1F}" srcOrd="0" destOrd="0" presId="urn:microsoft.com/office/officeart/2005/8/layout/hProcess4"/>
    <dgm:cxn modelId="{99C13D65-1CB8-3249-82ED-79083D23FF67}" type="presParOf" srcId="{1EF0E43F-E2CE-E54C-8A57-03B1C00721DE}" destId="{A13F7595-1C7C-A344-A257-045F0C3021F4}" srcOrd="1" destOrd="0" presId="urn:microsoft.com/office/officeart/2005/8/layout/hProcess4"/>
    <dgm:cxn modelId="{F8126190-5BD5-8145-AD57-408CB4C02F99}" type="presParOf" srcId="{1EF0E43F-E2CE-E54C-8A57-03B1C00721DE}" destId="{CDD2E52F-1C0D-F74B-891D-E404B74B8279}" srcOrd="2" destOrd="0" presId="urn:microsoft.com/office/officeart/2005/8/layout/hProcess4"/>
    <dgm:cxn modelId="{9BB3BAD8-2BD8-7546-B6DF-C739B94E97FF}" type="presParOf" srcId="{1EF0E43F-E2CE-E54C-8A57-03B1C00721DE}" destId="{EE452EE1-C647-8544-834A-B70F20319FF5}" srcOrd="3" destOrd="0" presId="urn:microsoft.com/office/officeart/2005/8/layout/hProcess4"/>
    <dgm:cxn modelId="{5BFA9BCD-7E51-D94A-90B7-80E9F06DD39A}" type="presParOf" srcId="{1EF0E43F-E2CE-E54C-8A57-03B1C00721DE}" destId="{F758632D-545E-604C-B04A-7EE79835858D}" srcOrd="4" destOrd="0" presId="urn:microsoft.com/office/officeart/2005/8/layout/hProcess4"/>
    <dgm:cxn modelId="{9553E203-58B4-F745-9F0D-26A4C05CB6FE}" type="presParOf" srcId="{C430B588-7755-B348-ACA6-77170AE8B0A7}" destId="{C5B34323-B545-E646-BDD0-9943D9690C70}" srcOrd="1" destOrd="0" presId="urn:microsoft.com/office/officeart/2005/8/layout/hProcess4"/>
    <dgm:cxn modelId="{FCAF640D-788A-5448-9EF7-2A64240B1607}" type="presParOf" srcId="{C430B588-7755-B348-ACA6-77170AE8B0A7}" destId="{F12BD5FC-D042-1D4E-8531-5730ED5F401A}" srcOrd="2" destOrd="0" presId="urn:microsoft.com/office/officeart/2005/8/layout/hProcess4"/>
    <dgm:cxn modelId="{1C09A325-88D2-7546-AF0F-ED3B4B9C44EF}" type="presParOf" srcId="{F12BD5FC-D042-1D4E-8531-5730ED5F401A}" destId="{D01D85B2-584A-C347-B658-B8A8F12E9B25}" srcOrd="0" destOrd="0" presId="urn:microsoft.com/office/officeart/2005/8/layout/hProcess4"/>
    <dgm:cxn modelId="{38ABC6D1-EE80-484C-BC3D-A226C1CBE122}" type="presParOf" srcId="{F12BD5FC-D042-1D4E-8531-5730ED5F401A}" destId="{2DB4A2E2-D81F-FB40-ABE1-72FA4B517E4F}" srcOrd="1" destOrd="0" presId="urn:microsoft.com/office/officeart/2005/8/layout/hProcess4"/>
    <dgm:cxn modelId="{5AFB1552-9361-624A-BF9E-3D4823DAB18C}" type="presParOf" srcId="{F12BD5FC-D042-1D4E-8531-5730ED5F401A}" destId="{36D5371B-41D8-A841-97CE-11FC87788093}" srcOrd="2" destOrd="0" presId="urn:microsoft.com/office/officeart/2005/8/layout/hProcess4"/>
    <dgm:cxn modelId="{72B473D9-748B-BD49-B784-4FDAF5302131}" type="presParOf" srcId="{F12BD5FC-D042-1D4E-8531-5730ED5F401A}" destId="{50CAC47D-C4C7-AC40-BF44-36E67C654C79}" srcOrd="3" destOrd="0" presId="urn:microsoft.com/office/officeart/2005/8/layout/hProcess4"/>
    <dgm:cxn modelId="{121BBD08-C847-1341-A046-635304039906}" type="presParOf" srcId="{F12BD5FC-D042-1D4E-8531-5730ED5F401A}" destId="{9FA93EFA-1D46-FE44-857D-F628D52B8CC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018B3C-2696-4EC3-AA06-FD764E7180B0}"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74E439FB-5BBF-4E04-9518-A2E140751C34}">
      <dgm:prSet/>
      <dgm:spPr/>
      <dgm:t>
        <a:bodyPr/>
        <a:lstStyle/>
        <a:p>
          <a:r>
            <a:rPr lang="en-US"/>
            <a:t>First study to concomitantly examine both live birth rate as well as other pregnancy outcomes in the infertile population</a:t>
          </a:r>
        </a:p>
      </dgm:t>
    </dgm:pt>
    <dgm:pt modelId="{3EE0A783-7913-441F-A074-810F954B370E}" type="parTrans" cxnId="{F94DA911-8A2A-4D44-BC80-ED2B76EC24A2}">
      <dgm:prSet/>
      <dgm:spPr/>
      <dgm:t>
        <a:bodyPr/>
        <a:lstStyle/>
        <a:p>
          <a:endParaRPr lang="en-US"/>
        </a:p>
      </dgm:t>
    </dgm:pt>
    <dgm:pt modelId="{3DEE14C2-6A96-4CC6-A2C3-5209E9EE43C7}" type="sibTrans" cxnId="{F94DA911-8A2A-4D44-BC80-ED2B76EC24A2}">
      <dgm:prSet phldrT="1" phldr="0"/>
      <dgm:spPr/>
      <dgm:t>
        <a:bodyPr/>
        <a:lstStyle/>
        <a:p>
          <a:endParaRPr lang="en-US"/>
        </a:p>
      </dgm:t>
    </dgm:pt>
    <dgm:pt modelId="{31D66426-FADB-42D1-9C4A-141491BB74E1}">
      <dgm:prSet/>
      <dgm:spPr/>
      <dgm:t>
        <a:bodyPr/>
        <a:lstStyle/>
        <a:p>
          <a:r>
            <a:rPr lang="en-US"/>
            <a:t>No significant differences in LBR or pregnancy outcomes between IPI groups &lt; 12 months, 12-18 months, 18-24 months, and &gt; 24 months</a:t>
          </a:r>
        </a:p>
      </dgm:t>
    </dgm:pt>
    <dgm:pt modelId="{9673678A-5C8D-4E62-B7B1-C50B79A88EF8}" type="parTrans" cxnId="{9D3DAE3C-C124-4C1B-A030-CEC5DB7A8FE5}">
      <dgm:prSet/>
      <dgm:spPr/>
      <dgm:t>
        <a:bodyPr/>
        <a:lstStyle/>
        <a:p>
          <a:endParaRPr lang="en-US"/>
        </a:p>
      </dgm:t>
    </dgm:pt>
    <dgm:pt modelId="{EDCFB565-0B50-41CD-BB6D-DF03B45C77DD}" type="sibTrans" cxnId="{9D3DAE3C-C124-4C1B-A030-CEC5DB7A8FE5}">
      <dgm:prSet phldrT="2" phldr="0"/>
      <dgm:spPr/>
      <dgm:t>
        <a:bodyPr/>
        <a:lstStyle/>
        <a:p>
          <a:endParaRPr lang="en-US" dirty="0"/>
        </a:p>
      </dgm:t>
    </dgm:pt>
    <dgm:pt modelId="{6D4FCB0A-06B9-4D7F-A102-19A0CB6DA486}">
      <dgm:prSet/>
      <dgm:spPr/>
      <dgm:t>
        <a:bodyPr/>
        <a:lstStyle/>
        <a:p>
          <a:r>
            <a:rPr lang="en-US"/>
            <a:t>In a subanalysis of IPI &lt; 12 months, we found a higher LBR when IPI is at least 9 months </a:t>
          </a:r>
        </a:p>
      </dgm:t>
    </dgm:pt>
    <dgm:pt modelId="{A827B79B-98B4-491D-BD7B-14393535818C}" type="parTrans" cxnId="{B4C4BABC-5679-4209-B381-779910D335FB}">
      <dgm:prSet/>
      <dgm:spPr/>
      <dgm:t>
        <a:bodyPr/>
        <a:lstStyle/>
        <a:p>
          <a:endParaRPr lang="en-US"/>
        </a:p>
      </dgm:t>
    </dgm:pt>
    <dgm:pt modelId="{324F299E-D38F-4C18-A5B3-63DB259734BF}" type="sibTrans" cxnId="{B4C4BABC-5679-4209-B381-779910D335FB}">
      <dgm:prSet phldrT="3" phldr="0"/>
      <dgm:spPr/>
      <dgm:t>
        <a:bodyPr/>
        <a:lstStyle/>
        <a:p>
          <a:endParaRPr lang="en-US"/>
        </a:p>
      </dgm:t>
    </dgm:pt>
    <dgm:pt modelId="{BAD8ED85-B197-2D4D-961D-2BA50779597D}" type="pres">
      <dgm:prSet presAssocID="{F5018B3C-2696-4EC3-AA06-FD764E7180B0}" presName="hierChild1" presStyleCnt="0">
        <dgm:presLayoutVars>
          <dgm:chPref val="1"/>
          <dgm:dir/>
          <dgm:animOne val="branch"/>
          <dgm:animLvl val="lvl"/>
          <dgm:resizeHandles/>
        </dgm:presLayoutVars>
      </dgm:prSet>
      <dgm:spPr/>
    </dgm:pt>
    <dgm:pt modelId="{0CEB4C7D-DB71-F94A-968E-340FAF31BFA7}" type="pres">
      <dgm:prSet presAssocID="{74E439FB-5BBF-4E04-9518-A2E140751C34}" presName="hierRoot1" presStyleCnt="0"/>
      <dgm:spPr/>
    </dgm:pt>
    <dgm:pt modelId="{E1A3FE8C-4FCD-AF4A-A838-0A5AA236DA0C}" type="pres">
      <dgm:prSet presAssocID="{74E439FB-5BBF-4E04-9518-A2E140751C34}" presName="composite" presStyleCnt="0"/>
      <dgm:spPr/>
    </dgm:pt>
    <dgm:pt modelId="{AEA45C83-A952-1F4B-86C7-2D8B988C5BFF}" type="pres">
      <dgm:prSet presAssocID="{74E439FB-5BBF-4E04-9518-A2E140751C34}" presName="background" presStyleLbl="node0" presStyleIdx="0" presStyleCnt="3"/>
      <dgm:spPr/>
    </dgm:pt>
    <dgm:pt modelId="{D0FCC713-D4B6-3446-8EFC-85E20784F5FA}" type="pres">
      <dgm:prSet presAssocID="{74E439FB-5BBF-4E04-9518-A2E140751C34}" presName="text" presStyleLbl="fgAcc0" presStyleIdx="0" presStyleCnt="3">
        <dgm:presLayoutVars>
          <dgm:chPref val="3"/>
        </dgm:presLayoutVars>
      </dgm:prSet>
      <dgm:spPr/>
    </dgm:pt>
    <dgm:pt modelId="{7D40E002-9AF5-E440-B8E3-97490C311071}" type="pres">
      <dgm:prSet presAssocID="{74E439FB-5BBF-4E04-9518-A2E140751C34}" presName="hierChild2" presStyleCnt="0"/>
      <dgm:spPr/>
    </dgm:pt>
    <dgm:pt modelId="{E7BB255A-9E19-3E44-876D-9EE736647FA8}" type="pres">
      <dgm:prSet presAssocID="{31D66426-FADB-42D1-9C4A-141491BB74E1}" presName="hierRoot1" presStyleCnt="0"/>
      <dgm:spPr/>
    </dgm:pt>
    <dgm:pt modelId="{07BED12D-D3AC-844F-B024-171EA4ABDAE8}" type="pres">
      <dgm:prSet presAssocID="{31D66426-FADB-42D1-9C4A-141491BB74E1}" presName="composite" presStyleCnt="0"/>
      <dgm:spPr/>
    </dgm:pt>
    <dgm:pt modelId="{F940911B-8EF4-CE40-9AA8-5CDB267FF6B8}" type="pres">
      <dgm:prSet presAssocID="{31D66426-FADB-42D1-9C4A-141491BB74E1}" presName="background" presStyleLbl="node0" presStyleIdx="1" presStyleCnt="3"/>
      <dgm:spPr/>
    </dgm:pt>
    <dgm:pt modelId="{191EFAB6-2F0A-9B4E-B2A2-5DEDC2FF76A2}" type="pres">
      <dgm:prSet presAssocID="{31D66426-FADB-42D1-9C4A-141491BB74E1}" presName="text" presStyleLbl="fgAcc0" presStyleIdx="1" presStyleCnt="3">
        <dgm:presLayoutVars>
          <dgm:chPref val="3"/>
        </dgm:presLayoutVars>
      </dgm:prSet>
      <dgm:spPr/>
    </dgm:pt>
    <dgm:pt modelId="{0A3632DB-C0C2-4847-9022-B98B6BAD64AF}" type="pres">
      <dgm:prSet presAssocID="{31D66426-FADB-42D1-9C4A-141491BB74E1}" presName="hierChild2" presStyleCnt="0"/>
      <dgm:spPr/>
    </dgm:pt>
    <dgm:pt modelId="{47E695E0-9ED9-034A-BFD9-67EADE8F40D1}" type="pres">
      <dgm:prSet presAssocID="{6D4FCB0A-06B9-4D7F-A102-19A0CB6DA486}" presName="hierRoot1" presStyleCnt="0"/>
      <dgm:spPr/>
    </dgm:pt>
    <dgm:pt modelId="{4BE064D9-B140-3645-A010-5A5316202204}" type="pres">
      <dgm:prSet presAssocID="{6D4FCB0A-06B9-4D7F-A102-19A0CB6DA486}" presName="composite" presStyleCnt="0"/>
      <dgm:spPr/>
    </dgm:pt>
    <dgm:pt modelId="{79F457CD-41C9-5F40-AEE0-7E1754DC0F01}" type="pres">
      <dgm:prSet presAssocID="{6D4FCB0A-06B9-4D7F-A102-19A0CB6DA486}" presName="background" presStyleLbl="node0" presStyleIdx="2" presStyleCnt="3"/>
      <dgm:spPr/>
    </dgm:pt>
    <dgm:pt modelId="{C12EA642-0034-5045-AAAE-A2C77B1D1749}" type="pres">
      <dgm:prSet presAssocID="{6D4FCB0A-06B9-4D7F-A102-19A0CB6DA486}" presName="text" presStyleLbl="fgAcc0" presStyleIdx="2" presStyleCnt="3">
        <dgm:presLayoutVars>
          <dgm:chPref val="3"/>
        </dgm:presLayoutVars>
      </dgm:prSet>
      <dgm:spPr/>
    </dgm:pt>
    <dgm:pt modelId="{7EEDEA54-0AA6-9742-A42B-C11FC79EFEA2}" type="pres">
      <dgm:prSet presAssocID="{6D4FCB0A-06B9-4D7F-A102-19A0CB6DA486}" presName="hierChild2" presStyleCnt="0"/>
      <dgm:spPr/>
    </dgm:pt>
  </dgm:ptLst>
  <dgm:cxnLst>
    <dgm:cxn modelId="{E40FDB0B-B441-AC40-8D42-8B78FD12B171}" type="presOf" srcId="{31D66426-FADB-42D1-9C4A-141491BB74E1}" destId="{191EFAB6-2F0A-9B4E-B2A2-5DEDC2FF76A2}" srcOrd="0" destOrd="0" presId="urn:microsoft.com/office/officeart/2005/8/layout/hierarchy1"/>
    <dgm:cxn modelId="{F94DA911-8A2A-4D44-BC80-ED2B76EC24A2}" srcId="{F5018B3C-2696-4EC3-AA06-FD764E7180B0}" destId="{74E439FB-5BBF-4E04-9518-A2E140751C34}" srcOrd="0" destOrd="0" parTransId="{3EE0A783-7913-441F-A074-810F954B370E}" sibTransId="{3DEE14C2-6A96-4CC6-A2C3-5209E9EE43C7}"/>
    <dgm:cxn modelId="{9D3DAE3C-C124-4C1B-A030-CEC5DB7A8FE5}" srcId="{F5018B3C-2696-4EC3-AA06-FD764E7180B0}" destId="{31D66426-FADB-42D1-9C4A-141491BB74E1}" srcOrd="1" destOrd="0" parTransId="{9673678A-5C8D-4E62-B7B1-C50B79A88EF8}" sibTransId="{EDCFB565-0B50-41CD-BB6D-DF03B45C77DD}"/>
    <dgm:cxn modelId="{547359A4-8756-BE45-AC5C-02604ED79A82}" type="presOf" srcId="{74E439FB-5BBF-4E04-9518-A2E140751C34}" destId="{D0FCC713-D4B6-3446-8EFC-85E20784F5FA}" srcOrd="0" destOrd="0" presId="urn:microsoft.com/office/officeart/2005/8/layout/hierarchy1"/>
    <dgm:cxn modelId="{08AA86B2-2215-3E44-96B0-CF9EC0769D50}" type="presOf" srcId="{F5018B3C-2696-4EC3-AA06-FD764E7180B0}" destId="{BAD8ED85-B197-2D4D-961D-2BA50779597D}" srcOrd="0" destOrd="0" presId="urn:microsoft.com/office/officeart/2005/8/layout/hierarchy1"/>
    <dgm:cxn modelId="{B4C4BABC-5679-4209-B381-779910D335FB}" srcId="{F5018B3C-2696-4EC3-AA06-FD764E7180B0}" destId="{6D4FCB0A-06B9-4D7F-A102-19A0CB6DA486}" srcOrd="2" destOrd="0" parTransId="{A827B79B-98B4-491D-BD7B-14393535818C}" sibTransId="{324F299E-D38F-4C18-A5B3-63DB259734BF}"/>
    <dgm:cxn modelId="{864B79E8-0CE1-4E43-8E15-480EE70D1A68}" type="presOf" srcId="{6D4FCB0A-06B9-4D7F-A102-19A0CB6DA486}" destId="{C12EA642-0034-5045-AAAE-A2C77B1D1749}" srcOrd="0" destOrd="0" presId="urn:microsoft.com/office/officeart/2005/8/layout/hierarchy1"/>
    <dgm:cxn modelId="{C9FAE2FF-6199-2C42-996D-84EFC66F22C7}" type="presParOf" srcId="{BAD8ED85-B197-2D4D-961D-2BA50779597D}" destId="{0CEB4C7D-DB71-F94A-968E-340FAF31BFA7}" srcOrd="0" destOrd="0" presId="urn:microsoft.com/office/officeart/2005/8/layout/hierarchy1"/>
    <dgm:cxn modelId="{D6D819E6-19C3-2446-BB28-C9A383CE4CBD}" type="presParOf" srcId="{0CEB4C7D-DB71-F94A-968E-340FAF31BFA7}" destId="{E1A3FE8C-4FCD-AF4A-A838-0A5AA236DA0C}" srcOrd="0" destOrd="0" presId="urn:microsoft.com/office/officeart/2005/8/layout/hierarchy1"/>
    <dgm:cxn modelId="{78F8F915-6E40-0248-ADBD-8C5B062BE12E}" type="presParOf" srcId="{E1A3FE8C-4FCD-AF4A-A838-0A5AA236DA0C}" destId="{AEA45C83-A952-1F4B-86C7-2D8B988C5BFF}" srcOrd="0" destOrd="0" presId="urn:microsoft.com/office/officeart/2005/8/layout/hierarchy1"/>
    <dgm:cxn modelId="{05A76DB1-0AB7-6641-BE1F-DE38AA51133D}" type="presParOf" srcId="{E1A3FE8C-4FCD-AF4A-A838-0A5AA236DA0C}" destId="{D0FCC713-D4B6-3446-8EFC-85E20784F5FA}" srcOrd="1" destOrd="0" presId="urn:microsoft.com/office/officeart/2005/8/layout/hierarchy1"/>
    <dgm:cxn modelId="{8980F87B-64C4-6E40-976E-3715C935312E}" type="presParOf" srcId="{0CEB4C7D-DB71-F94A-968E-340FAF31BFA7}" destId="{7D40E002-9AF5-E440-B8E3-97490C311071}" srcOrd="1" destOrd="0" presId="urn:microsoft.com/office/officeart/2005/8/layout/hierarchy1"/>
    <dgm:cxn modelId="{44173E91-58AD-9047-BCC7-2E571B3AD835}" type="presParOf" srcId="{BAD8ED85-B197-2D4D-961D-2BA50779597D}" destId="{E7BB255A-9E19-3E44-876D-9EE736647FA8}" srcOrd="1" destOrd="0" presId="urn:microsoft.com/office/officeart/2005/8/layout/hierarchy1"/>
    <dgm:cxn modelId="{42340E7B-EA76-E942-827B-08A2EEDD215F}" type="presParOf" srcId="{E7BB255A-9E19-3E44-876D-9EE736647FA8}" destId="{07BED12D-D3AC-844F-B024-171EA4ABDAE8}" srcOrd="0" destOrd="0" presId="urn:microsoft.com/office/officeart/2005/8/layout/hierarchy1"/>
    <dgm:cxn modelId="{B5323D34-6BE6-2F44-AAF5-D7D444E07A53}" type="presParOf" srcId="{07BED12D-D3AC-844F-B024-171EA4ABDAE8}" destId="{F940911B-8EF4-CE40-9AA8-5CDB267FF6B8}" srcOrd="0" destOrd="0" presId="urn:microsoft.com/office/officeart/2005/8/layout/hierarchy1"/>
    <dgm:cxn modelId="{3B4E36A6-094B-4D41-A78C-1DEFC4AB3162}" type="presParOf" srcId="{07BED12D-D3AC-844F-B024-171EA4ABDAE8}" destId="{191EFAB6-2F0A-9B4E-B2A2-5DEDC2FF76A2}" srcOrd="1" destOrd="0" presId="urn:microsoft.com/office/officeart/2005/8/layout/hierarchy1"/>
    <dgm:cxn modelId="{AE4EA254-FA42-9B48-94E7-F9DA1F527474}" type="presParOf" srcId="{E7BB255A-9E19-3E44-876D-9EE736647FA8}" destId="{0A3632DB-C0C2-4847-9022-B98B6BAD64AF}" srcOrd="1" destOrd="0" presId="urn:microsoft.com/office/officeart/2005/8/layout/hierarchy1"/>
    <dgm:cxn modelId="{8FCEA912-DF47-4D42-B92E-127754B0EDF1}" type="presParOf" srcId="{BAD8ED85-B197-2D4D-961D-2BA50779597D}" destId="{47E695E0-9ED9-034A-BFD9-67EADE8F40D1}" srcOrd="2" destOrd="0" presId="urn:microsoft.com/office/officeart/2005/8/layout/hierarchy1"/>
    <dgm:cxn modelId="{276A9E5C-97AA-3D44-ADEE-4051F66EC011}" type="presParOf" srcId="{47E695E0-9ED9-034A-BFD9-67EADE8F40D1}" destId="{4BE064D9-B140-3645-A010-5A5316202204}" srcOrd="0" destOrd="0" presId="urn:microsoft.com/office/officeart/2005/8/layout/hierarchy1"/>
    <dgm:cxn modelId="{C8E91218-A6DE-8A48-8471-0D319339FD24}" type="presParOf" srcId="{4BE064D9-B140-3645-A010-5A5316202204}" destId="{79F457CD-41C9-5F40-AEE0-7E1754DC0F01}" srcOrd="0" destOrd="0" presId="urn:microsoft.com/office/officeart/2005/8/layout/hierarchy1"/>
    <dgm:cxn modelId="{3B05DA8C-2A28-B14B-BECF-D0AF2C5A454A}" type="presParOf" srcId="{4BE064D9-B140-3645-A010-5A5316202204}" destId="{C12EA642-0034-5045-AAAE-A2C77B1D1749}" srcOrd="1" destOrd="0" presId="urn:microsoft.com/office/officeart/2005/8/layout/hierarchy1"/>
    <dgm:cxn modelId="{AC7572D0-72D8-6048-B439-293CA50C3581}" type="presParOf" srcId="{47E695E0-9ED9-034A-BFD9-67EADE8F40D1}" destId="{7EEDEA54-0AA6-9742-A42B-C11FC79EFE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4006B-16EA-4EBB-97C9-3CD48700E5A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9EDC1F03-8D1C-4D41-B2D2-DE52EF3F7D1E}">
      <dgm:prSet/>
      <dgm:spPr>
        <a:solidFill>
          <a:srgbClr val="0C486E"/>
        </a:solidFill>
      </dgm:spPr>
      <dgm:t>
        <a:bodyPr/>
        <a:lstStyle/>
        <a:p>
          <a:r>
            <a:rPr lang="en-US" dirty="0"/>
            <a:t>Strengths:</a:t>
          </a:r>
        </a:p>
      </dgm:t>
    </dgm:pt>
    <dgm:pt modelId="{E9A3B5E3-D269-4917-BA9C-EB36880B64D0}" type="parTrans" cxnId="{F5F02633-CA0D-4A1C-85E8-919576774F93}">
      <dgm:prSet/>
      <dgm:spPr/>
      <dgm:t>
        <a:bodyPr/>
        <a:lstStyle/>
        <a:p>
          <a:endParaRPr lang="en-US"/>
        </a:p>
      </dgm:t>
    </dgm:pt>
    <dgm:pt modelId="{C3C96CB2-AEEF-4DB0-BF29-AF49210639A5}" type="sibTrans" cxnId="{F5F02633-CA0D-4A1C-85E8-919576774F93}">
      <dgm:prSet/>
      <dgm:spPr/>
      <dgm:t>
        <a:bodyPr/>
        <a:lstStyle/>
        <a:p>
          <a:endParaRPr lang="en-US"/>
        </a:p>
      </dgm:t>
    </dgm:pt>
    <dgm:pt modelId="{508A219A-09A0-4EFA-8C8E-23D3DBA2C138}">
      <dgm:prSet/>
      <dgm:spPr/>
      <dgm:t>
        <a:bodyPr/>
        <a:lstStyle/>
        <a:p>
          <a:r>
            <a:rPr lang="en-US"/>
            <a:t>Large sample size (over 2,000 sets of FET cycles)</a:t>
          </a:r>
        </a:p>
      </dgm:t>
    </dgm:pt>
    <dgm:pt modelId="{6D9FB819-4A61-4CF7-BD05-5A932856692A}" type="parTrans" cxnId="{3B43F73E-6FA3-436A-B4B9-40FE0E95C440}">
      <dgm:prSet/>
      <dgm:spPr/>
      <dgm:t>
        <a:bodyPr/>
        <a:lstStyle/>
        <a:p>
          <a:endParaRPr lang="en-US"/>
        </a:p>
      </dgm:t>
    </dgm:pt>
    <dgm:pt modelId="{A7006887-CA18-4EDF-B22F-D2DE0C7C6F29}" type="sibTrans" cxnId="{3B43F73E-6FA3-436A-B4B9-40FE0E95C440}">
      <dgm:prSet/>
      <dgm:spPr/>
      <dgm:t>
        <a:bodyPr/>
        <a:lstStyle/>
        <a:p>
          <a:endParaRPr lang="en-US"/>
        </a:p>
      </dgm:t>
    </dgm:pt>
    <dgm:pt modelId="{D999FCD8-3EF5-41B8-A7CB-8B54A7F92713}">
      <dgm:prSet/>
      <dgm:spPr/>
      <dgm:t>
        <a:bodyPr/>
        <a:lstStyle/>
        <a:p>
          <a:r>
            <a:rPr lang="en-US" dirty="0"/>
            <a:t>All done at a single center with standardized procedural and laboratory protocols</a:t>
          </a:r>
        </a:p>
      </dgm:t>
    </dgm:pt>
    <dgm:pt modelId="{D1F4186B-22ED-4261-8079-B4DD8E87E223}" type="parTrans" cxnId="{75F7D158-9927-4DF5-BFFD-C0811160A804}">
      <dgm:prSet/>
      <dgm:spPr/>
      <dgm:t>
        <a:bodyPr/>
        <a:lstStyle/>
        <a:p>
          <a:endParaRPr lang="en-US"/>
        </a:p>
      </dgm:t>
    </dgm:pt>
    <dgm:pt modelId="{AA57E329-B08B-4F09-BBC4-5898F511F00B}" type="sibTrans" cxnId="{75F7D158-9927-4DF5-BFFD-C0811160A804}">
      <dgm:prSet/>
      <dgm:spPr/>
      <dgm:t>
        <a:bodyPr/>
        <a:lstStyle/>
        <a:p>
          <a:endParaRPr lang="en-US"/>
        </a:p>
      </dgm:t>
    </dgm:pt>
    <dgm:pt modelId="{1D123A47-BAF2-4A7E-AF11-B14B934E9AB6}">
      <dgm:prSet/>
      <dgm:spPr/>
      <dgm:t>
        <a:bodyPr/>
        <a:lstStyle/>
        <a:p>
          <a:r>
            <a:rPr lang="en-US"/>
            <a:t>Only single euploid FETs included</a:t>
          </a:r>
        </a:p>
      </dgm:t>
    </dgm:pt>
    <dgm:pt modelId="{D6B1464D-5B41-4809-A1AB-77E31E415D28}" type="parTrans" cxnId="{6D81413D-EB11-4D9B-8AE8-1D8E7CD65B13}">
      <dgm:prSet/>
      <dgm:spPr/>
      <dgm:t>
        <a:bodyPr/>
        <a:lstStyle/>
        <a:p>
          <a:endParaRPr lang="en-US"/>
        </a:p>
      </dgm:t>
    </dgm:pt>
    <dgm:pt modelId="{A7356D65-72CD-4825-84F4-E698A3EB38EF}" type="sibTrans" cxnId="{6D81413D-EB11-4D9B-8AE8-1D8E7CD65B13}">
      <dgm:prSet/>
      <dgm:spPr/>
      <dgm:t>
        <a:bodyPr/>
        <a:lstStyle/>
        <a:p>
          <a:endParaRPr lang="en-US"/>
        </a:p>
      </dgm:t>
    </dgm:pt>
    <dgm:pt modelId="{1DCE22C5-D998-4D7D-ADB5-EB96ED7347B5}">
      <dgm:prSet/>
      <dgm:spPr>
        <a:solidFill>
          <a:srgbClr val="0C486E"/>
        </a:solidFill>
      </dgm:spPr>
      <dgm:t>
        <a:bodyPr/>
        <a:lstStyle/>
        <a:p>
          <a:r>
            <a:rPr lang="en-US"/>
            <a:t>Limitations:</a:t>
          </a:r>
        </a:p>
      </dgm:t>
    </dgm:pt>
    <dgm:pt modelId="{3251EB4E-EEC7-4BC6-A375-5D3032812417}" type="parTrans" cxnId="{961E9DC6-9934-4915-927C-FA757433473B}">
      <dgm:prSet/>
      <dgm:spPr/>
      <dgm:t>
        <a:bodyPr/>
        <a:lstStyle/>
        <a:p>
          <a:endParaRPr lang="en-US"/>
        </a:p>
      </dgm:t>
    </dgm:pt>
    <dgm:pt modelId="{962B3306-B064-4BFA-8D6C-1DD93204FEA8}" type="sibTrans" cxnId="{961E9DC6-9934-4915-927C-FA757433473B}">
      <dgm:prSet/>
      <dgm:spPr/>
      <dgm:t>
        <a:bodyPr/>
        <a:lstStyle/>
        <a:p>
          <a:endParaRPr lang="en-US"/>
        </a:p>
      </dgm:t>
    </dgm:pt>
    <dgm:pt modelId="{8879AF31-7EC1-42EA-8AE6-EAC3CFA93CEE}">
      <dgm:prSet/>
      <dgm:spPr/>
      <dgm:t>
        <a:bodyPr/>
        <a:lstStyle/>
        <a:p>
          <a:r>
            <a:rPr lang="en-US" dirty="0"/>
            <a:t>Pregnancy outcomes are self-reported</a:t>
          </a:r>
        </a:p>
      </dgm:t>
    </dgm:pt>
    <dgm:pt modelId="{ED167388-222B-4D11-9523-C5F06D63E6B1}" type="parTrans" cxnId="{0A133258-2D7D-4CA3-A924-CC53731088AF}">
      <dgm:prSet/>
      <dgm:spPr/>
      <dgm:t>
        <a:bodyPr/>
        <a:lstStyle/>
        <a:p>
          <a:endParaRPr lang="en-US"/>
        </a:p>
      </dgm:t>
    </dgm:pt>
    <dgm:pt modelId="{CA9EE33B-E857-40C4-8679-1F044B28D9E3}" type="sibTrans" cxnId="{0A133258-2D7D-4CA3-A924-CC53731088AF}">
      <dgm:prSet/>
      <dgm:spPr/>
      <dgm:t>
        <a:bodyPr/>
        <a:lstStyle/>
        <a:p>
          <a:endParaRPr lang="en-US"/>
        </a:p>
      </dgm:t>
    </dgm:pt>
    <dgm:pt modelId="{917AEDD6-9FB0-4B8A-A129-A94A10AEAD1B}">
      <dgm:prSet/>
      <dgm:spPr/>
      <dgm:t>
        <a:bodyPr/>
        <a:lstStyle/>
        <a:p>
          <a:r>
            <a:rPr lang="en-US" dirty="0"/>
            <a:t>Further studies needed to assess generalizability </a:t>
          </a:r>
        </a:p>
      </dgm:t>
    </dgm:pt>
    <dgm:pt modelId="{318FF0AF-D1F7-4C0A-BF0C-B39E2F714B58}" type="parTrans" cxnId="{CAE2AE6D-3486-406B-B66D-4365025B0E8A}">
      <dgm:prSet/>
      <dgm:spPr/>
      <dgm:t>
        <a:bodyPr/>
        <a:lstStyle/>
        <a:p>
          <a:endParaRPr lang="en-US"/>
        </a:p>
      </dgm:t>
    </dgm:pt>
    <dgm:pt modelId="{D97F26E8-AA6C-45D1-960E-E7D0712E2EDB}" type="sibTrans" cxnId="{CAE2AE6D-3486-406B-B66D-4365025B0E8A}">
      <dgm:prSet/>
      <dgm:spPr/>
      <dgm:t>
        <a:bodyPr/>
        <a:lstStyle/>
        <a:p>
          <a:endParaRPr lang="en-US"/>
        </a:p>
      </dgm:t>
    </dgm:pt>
    <dgm:pt modelId="{F1A8FB34-A821-AA4F-9E8B-D358EE2B5186}">
      <dgm:prSet/>
      <dgm:spPr/>
      <dgm:t>
        <a:bodyPr/>
        <a:lstStyle/>
        <a:p>
          <a:r>
            <a:rPr lang="en-US" dirty="0"/>
            <a:t>Retrospective design</a:t>
          </a:r>
        </a:p>
      </dgm:t>
    </dgm:pt>
    <dgm:pt modelId="{2AE89D37-9959-3749-8BD0-F29D8EA62882}" type="parTrans" cxnId="{F7277B83-E98A-8D44-93D3-FE207DBEA521}">
      <dgm:prSet/>
      <dgm:spPr/>
    </dgm:pt>
    <dgm:pt modelId="{E0A4B55D-151A-ED49-BD92-07E9AB2D5937}" type="sibTrans" cxnId="{F7277B83-E98A-8D44-93D3-FE207DBEA521}">
      <dgm:prSet/>
      <dgm:spPr/>
    </dgm:pt>
    <dgm:pt modelId="{97E1C813-471E-554D-91B9-AE98EF347DC8}" type="pres">
      <dgm:prSet presAssocID="{7264006B-16EA-4EBB-97C9-3CD48700E5AD}" presName="linear" presStyleCnt="0">
        <dgm:presLayoutVars>
          <dgm:dir/>
          <dgm:animLvl val="lvl"/>
          <dgm:resizeHandles val="exact"/>
        </dgm:presLayoutVars>
      </dgm:prSet>
      <dgm:spPr/>
    </dgm:pt>
    <dgm:pt modelId="{0BC116E5-A9ED-9245-B80C-677F54D2F9A1}" type="pres">
      <dgm:prSet presAssocID="{9EDC1F03-8D1C-4D41-B2D2-DE52EF3F7D1E}" presName="parentLin" presStyleCnt="0"/>
      <dgm:spPr/>
    </dgm:pt>
    <dgm:pt modelId="{38856DF5-DC31-124E-8E11-047B58EADB9F}" type="pres">
      <dgm:prSet presAssocID="{9EDC1F03-8D1C-4D41-B2D2-DE52EF3F7D1E}" presName="parentLeftMargin" presStyleLbl="node1" presStyleIdx="0" presStyleCnt="2"/>
      <dgm:spPr/>
    </dgm:pt>
    <dgm:pt modelId="{C4BBC888-6077-9D44-BE02-BF832739FE23}" type="pres">
      <dgm:prSet presAssocID="{9EDC1F03-8D1C-4D41-B2D2-DE52EF3F7D1E}" presName="parentText" presStyleLbl="node1" presStyleIdx="0" presStyleCnt="2">
        <dgm:presLayoutVars>
          <dgm:chMax val="0"/>
          <dgm:bulletEnabled val="1"/>
        </dgm:presLayoutVars>
      </dgm:prSet>
      <dgm:spPr/>
    </dgm:pt>
    <dgm:pt modelId="{3BCBA974-D848-C54E-88C9-0ACCD1C20A7B}" type="pres">
      <dgm:prSet presAssocID="{9EDC1F03-8D1C-4D41-B2D2-DE52EF3F7D1E}" presName="negativeSpace" presStyleCnt="0"/>
      <dgm:spPr/>
    </dgm:pt>
    <dgm:pt modelId="{EB7AB37A-60B1-0A4C-BFA2-2504C0791787}" type="pres">
      <dgm:prSet presAssocID="{9EDC1F03-8D1C-4D41-B2D2-DE52EF3F7D1E}" presName="childText" presStyleLbl="conFgAcc1" presStyleIdx="0" presStyleCnt="2">
        <dgm:presLayoutVars>
          <dgm:bulletEnabled val="1"/>
        </dgm:presLayoutVars>
      </dgm:prSet>
      <dgm:spPr/>
    </dgm:pt>
    <dgm:pt modelId="{C8355134-7090-D645-BF5B-A7B5A015826A}" type="pres">
      <dgm:prSet presAssocID="{C3C96CB2-AEEF-4DB0-BF29-AF49210639A5}" presName="spaceBetweenRectangles" presStyleCnt="0"/>
      <dgm:spPr/>
    </dgm:pt>
    <dgm:pt modelId="{EAC18A6F-C4F2-334E-BADB-65E4EE368F81}" type="pres">
      <dgm:prSet presAssocID="{1DCE22C5-D998-4D7D-ADB5-EB96ED7347B5}" presName="parentLin" presStyleCnt="0"/>
      <dgm:spPr/>
    </dgm:pt>
    <dgm:pt modelId="{F2D9F9B0-3994-8A4F-A5F5-C8D6F7609DA9}" type="pres">
      <dgm:prSet presAssocID="{1DCE22C5-D998-4D7D-ADB5-EB96ED7347B5}" presName="parentLeftMargin" presStyleLbl="node1" presStyleIdx="0" presStyleCnt="2"/>
      <dgm:spPr/>
    </dgm:pt>
    <dgm:pt modelId="{BDA7CDF6-D5F8-694B-8127-E0FC52D646A8}" type="pres">
      <dgm:prSet presAssocID="{1DCE22C5-D998-4D7D-ADB5-EB96ED7347B5}" presName="parentText" presStyleLbl="node1" presStyleIdx="1" presStyleCnt="2">
        <dgm:presLayoutVars>
          <dgm:chMax val="0"/>
          <dgm:bulletEnabled val="1"/>
        </dgm:presLayoutVars>
      </dgm:prSet>
      <dgm:spPr/>
    </dgm:pt>
    <dgm:pt modelId="{AF0DB3AD-BDD6-1848-A588-8EB27DA42A23}" type="pres">
      <dgm:prSet presAssocID="{1DCE22C5-D998-4D7D-ADB5-EB96ED7347B5}" presName="negativeSpace" presStyleCnt="0"/>
      <dgm:spPr/>
    </dgm:pt>
    <dgm:pt modelId="{68A973C5-A4B6-9D43-A5EC-8804083785B8}" type="pres">
      <dgm:prSet presAssocID="{1DCE22C5-D998-4D7D-ADB5-EB96ED7347B5}" presName="childText" presStyleLbl="conFgAcc1" presStyleIdx="1" presStyleCnt="2">
        <dgm:presLayoutVars>
          <dgm:bulletEnabled val="1"/>
        </dgm:presLayoutVars>
      </dgm:prSet>
      <dgm:spPr/>
    </dgm:pt>
  </dgm:ptLst>
  <dgm:cxnLst>
    <dgm:cxn modelId="{94B36E25-4193-054D-9066-B9D5CDF33916}" type="presOf" srcId="{508A219A-09A0-4EFA-8C8E-23D3DBA2C138}" destId="{EB7AB37A-60B1-0A4C-BFA2-2504C0791787}" srcOrd="0" destOrd="0" presId="urn:microsoft.com/office/officeart/2005/8/layout/list1"/>
    <dgm:cxn modelId="{D8E24531-0AAC-404C-B10D-89EC95D794E5}" type="presOf" srcId="{F1A8FB34-A821-AA4F-9E8B-D358EE2B5186}" destId="{68A973C5-A4B6-9D43-A5EC-8804083785B8}" srcOrd="0" destOrd="0" presId="urn:microsoft.com/office/officeart/2005/8/layout/list1"/>
    <dgm:cxn modelId="{F5F02633-CA0D-4A1C-85E8-919576774F93}" srcId="{7264006B-16EA-4EBB-97C9-3CD48700E5AD}" destId="{9EDC1F03-8D1C-4D41-B2D2-DE52EF3F7D1E}" srcOrd="0" destOrd="0" parTransId="{E9A3B5E3-D269-4917-BA9C-EB36880B64D0}" sibTransId="{C3C96CB2-AEEF-4DB0-BF29-AF49210639A5}"/>
    <dgm:cxn modelId="{6D81413D-EB11-4D9B-8AE8-1D8E7CD65B13}" srcId="{9EDC1F03-8D1C-4D41-B2D2-DE52EF3F7D1E}" destId="{1D123A47-BAF2-4A7E-AF11-B14B934E9AB6}" srcOrd="2" destOrd="0" parTransId="{D6B1464D-5B41-4809-A1AB-77E31E415D28}" sibTransId="{A7356D65-72CD-4825-84F4-E698A3EB38EF}"/>
    <dgm:cxn modelId="{3B43F73E-6FA3-436A-B4B9-40FE0E95C440}" srcId="{9EDC1F03-8D1C-4D41-B2D2-DE52EF3F7D1E}" destId="{508A219A-09A0-4EFA-8C8E-23D3DBA2C138}" srcOrd="0" destOrd="0" parTransId="{6D9FB819-4A61-4CF7-BD05-5A932856692A}" sibTransId="{A7006887-CA18-4EDF-B22F-D2DE0C7C6F29}"/>
    <dgm:cxn modelId="{0A133258-2D7D-4CA3-A924-CC53731088AF}" srcId="{1DCE22C5-D998-4D7D-ADB5-EB96ED7347B5}" destId="{8879AF31-7EC1-42EA-8AE6-EAC3CFA93CEE}" srcOrd="1" destOrd="0" parTransId="{ED167388-222B-4D11-9523-C5F06D63E6B1}" sibTransId="{CA9EE33B-E857-40C4-8679-1F044B28D9E3}"/>
    <dgm:cxn modelId="{75F7D158-9927-4DF5-BFFD-C0811160A804}" srcId="{9EDC1F03-8D1C-4D41-B2D2-DE52EF3F7D1E}" destId="{D999FCD8-3EF5-41B8-A7CB-8B54A7F92713}" srcOrd="1" destOrd="0" parTransId="{D1F4186B-22ED-4261-8079-B4DD8E87E223}" sibTransId="{AA57E329-B08B-4F09-BBC4-5898F511F00B}"/>
    <dgm:cxn modelId="{3CD4D15F-372B-4C43-993D-62D3A1C58733}" type="presOf" srcId="{1DCE22C5-D998-4D7D-ADB5-EB96ED7347B5}" destId="{F2D9F9B0-3994-8A4F-A5F5-C8D6F7609DA9}" srcOrd="0" destOrd="0" presId="urn:microsoft.com/office/officeart/2005/8/layout/list1"/>
    <dgm:cxn modelId="{1870C060-C279-D54F-8A65-5CC26B9F6AE9}" type="presOf" srcId="{D999FCD8-3EF5-41B8-A7CB-8B54A7F92713}" destId="{EB7AB37A-60B1-0A4C-BFA2-2504C0791787}" srcOrd="0" destOrd="1" presId="urn:microsoft.com/office/officeart/2005/8/layout/list1"/>
    <dgm:cxn modelId="{BFE49762-16F7-EC4F-8ED3-7CDC3BE0A915}" type="presOf" srcId="{7264006B-16EA-4EBB-97C9-3CD48700E5AD}" destId="{97E1C813-471E-554D-91B9-AE98EF347DC8}" srcOrd="0" destOrd="0" presId="urn:microsoft.com/office/officeart/2005/8/layout/list1"/>
    <dgm:cxn modelId="{CAE2AE6D-3486-406B-B66D-4365025B0E8A}" srcId="{1DCE22C5-D998-4D7D-ADB5-EB96ED7347B5}" destId="{917AEDD6-9FB0-4B8A-A129-A94A10AEAD1B}" srcOrd="2" destOrd="0" parTransId="{318FF0AF-D1F7-4C0A-BF0C-B39E2F714B58}" sibTransId="{D97F26E8-AA6C-45D1-960E-E7D0712E2EDB}"/>
    <dgm:cxn modelId="{F7277B83-E98A-8D44-93D3-FE207DBEA521}" srcId="{1DCE22C5-D998-4D7D-ADB5-EB96ED7347B5}" destId="{F1A8FB34-A821-AA4F-9E8B-D358EE2B5186}" srcOrd="0" destOrd="0" parTransId="{2AE89D37-9959-3749-8BD0-F29D8EA62882}" sibTransId="{E0A4B55D-151A-ED49-BD92-07E9AB2D5937}"/>
    <dgm:cxn modelId="{C3191A8E-13FD-4A43-B829-D006B2280113}" type="presOf" srcId="{917AEDD6-9FB0-4B8A-A129-A94A10AEAD1B}" destId="{68A973C5-A4B6-9D43-A5EC-8804083785B8}" srcOrd="0" destOrd="2" presId="urn:microsoft.com/office/officeart/2005/8/layout/list1"/>
    <dgm:cxn modelId="{9F42D7B0-A364-664E-B0A3-E7C8AB45CE84}" type="presOf" srcId="{1DCE22C5-D998-4D7D-ADB5-EB96ED7347B5}" destId="{BDA7CDF6-D5F8-694B-8127-E0FC52D646A8}" srcOrd="1" destOrd="0" presId="urn:microsoft.com/office/officeart/2005/8/layout/list1"/>
    <dgm:cxn modelId="{E762D5B1-B453-424A-BD83-A32C43B8C47E}" type="presOf" srcId="{1D123A47-BAF2-4A7E-AF11-B14B934E9AB6}" destId="{EB7AB37A-60B1-0A4C-BFA2-2504C0791787}" srcOrd="0" destOrd="2" presId="urn:microsoft.com/office/officeart/2005/8/layout/list1"/>
    <dgm:cxn modelId="{2BF593BA-7914-FF4E-83C1-1C6F82440D8F}" type="presOf" srcId="{9EDC1F03-8D1C-4D41-B2D2-DE52EF3F7D1E}" destId="{38856DF5-DC31-124E-8E11-047B58EADB9F}" srcOrd="0" destOrd="0" presId="urn:microsoft.com/office/officeart/2005/8/layout/list1"/>
    <dgm:cxn modelId="{94963BC5-9227-4140-ACC6-36509FD35875}" type="presOf" srcId="{9EDC1F03-8D1C-4D41-B2D2-DE52EF3F7D1E}" destId="{C4BBC888-6077-9D44-BE02-BF832739FE23}" srcOrd="1" destOrd="0" presId="urn:microsoft.com/office/officeart/2005/8/layout/list1"/>
    <dgm:cxn modelId="{961E9DC6-9934-4915-927C-FA757433473B}" srcId="{7264006B-16EA-4EBB-97C9-3CD48700E5AD}" destId="{1DCE22C5-D998-4D7D-ADB5-EB96ED7347B5}" srcOrd="1" destOrd="0" parTransId="{3251EB4E-EEC7-4BC6-A375-5D3032812417}" sibTransId="{962B3306-B064-4BFA-8D6C-1DD93204FEA8}"/>
    <dgm:cxn modelId="{E0987AF4-E122-9C47-B3B7-C9D1C95E3DBE}" type="presOf" srcId="{8879AF31-7EC1-42EA-8AE6-EAC3CFA93CEE}" destId="{68A973C5-A4B6-9D43-A5EC-8804083785B8}" srcOrd="0" destOrd="1" presId="urn:microsoft.com/office/officeart/2005/8/layout/list1"/>
    <dgm:cxn modelId="{CACC5882-D412-494C-8E31-6458CA824ADE}" type="presParOf" srcId="{97E1C813-471E-554D-91B9-AE98EF347DC8}" destId="{0BC116E5-A9ED-9245-B80C-677F54D2F9A1}" srcOrd="0" destOrd="0" presId="urn:microsoft.com/office/officeart/2005/8/layout/list1"/>
    <dgm:cxn modelId="{2B305EED-40C9-7048-921C-AEFFF3AB5A8A}" type="presParOf" srcId="{0BC116E5-A9ED-9245-B80C-677F54D2F9A1}" destId="{38856DF5-DC31-124E-8E11-047B58EADB9F}" srcOrd="0" destOrd="0" presId="urn:microsoft.com/office/officeart/2005/8/layout/list1"/>
    <dgm:cxn modelId="{3F7B5470-06B5-6E4B-AA7F-0C0C741D72AB}" type="presParOf" srcId="{0BC116E5-A9ED-9245-B80C-677F54D2F9A1}" destId="{C4BBC888-6077-9D44-BE02-BF832739FE23}" srcOrd="1" destOrd="0" presId="urn:microsoft.com/office/officeart/2005/8/layout/list1"/>
    <dgm:cxn modelId="{59D733A2-168A-FF4D-BAC9-3F965E0ED5DC}" type="presParOf" srcId="{97E1C813-471E-554D-91B9-AE98EF347DC8}" destId="{3BCBA974-D848-C54E-88C9-0ACCD1C20A7B}" srcOrd="1" destOrd="0" presId="urn:microsoft.com/office/officeart/2005/8/layout/list1"/>
    <dgm:cxn modelId="{A2E32465-6AA7-D347-9FB9-C7A220B72546}" type="presParOf" srcId="{97E1C813-471E-554D-91B9-AE98EF347DC8}" destId="{EB7AB37A-60B1-0A4C-BFA2-2504C0791787}" srcOrd="2" destOrd="0" presId="urn:microsoft.com/office/officeart/2005/8/layout/list1"/>
    <dgm:cxn modelId="{E9382E2D-0F1D-A946-B7AE-6665FEC5810E}" type="presParOf" srcId="{97E1C813-471E-554D-91B9-AE98EF347DC8}" destId="{C8355134-7090-D645-BF5B-A7B5A015826A}" srcOrd="3" destOrd="0" presId="urn:microsoft.com/office/officeart/2005/8/layout/list1"/>
    <dgm:cxn modelId="{CCE515F6-77D8-E749-8BDA-4F6E90DD39A1}" type="presParOf" srcId="{97E1C813-471E-554D-91B9-AE98EF347DC8}" destId="{EAC18A6F-C4F2-334E-BADB-65E4EE368F81}" srcOrd="4" destOrd="0" presId="urn:microsoft.com/office/officeart/2005/8/layout/list1"/>
    <dgm:cxn modelId="{3D8CFB26-6AFC-8445-9CA2-73069F2539DC}" type="presParOf" srcId="{EAC18A6F-C4F2-334E-BADB-65E4EE368F81}" destId="{F2D9F9B0-3994-8A4F-A5F5-C8D6F7609DA9}" srcOrd="0" destOrd="0" presId="urn:microsoft.com/office/officeart/2005/8/layout/list1"/>
    <dgm:cxn modelId="{D6780B81-6117-244F-AC18-E5CF8B209F72}" type="presParOf" srcId="{EAC18A6F-C4F2-334E-BADB-65E4EE368F81}" destId="{BDA7CDF6-D5F8-694B-8127-E0FC52D646A8}" srcOrd="1" destOrd="0" presId="urn:microsoft.com/office/officeart/2005/8/layout/list1"/>
    <dgm:cxn modelId="{8EE913A2-856B-4349-AA53-AEAD65ABFD75}" type="presParOf" srcId="{97E1C813-471E-554D-91B9-AE98EF347DC8}" destId="{AF0DB3AD-BDD6-1848-A588-8EB27DA42A23}" srcOrd="5" destOrd="0" presId="urn:microsoft.com/office/officeart/2005/8/layout/list1"/>
    <dgm:cxn modelId="{26B3E5C6-F0C0-9E4E-A8EA-FCBB3DE77F35}" type="presParOf" srcId="{97E1C813-471E-554D-91B9-AE98EF347DC8}" destId="{68A973C5-A4B6-9D43-A5EC-8804083785B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A391C-DBE9-6645-AA99-958BFE2F4D95}">
      <dsp:nvSpPr>
        <dsp:cNvPr id="0" name=""/>
        <dsp:cNvSpPr/>
      </dsp:nvSpPr>
      <dsp:spPr>
        <a:xfrm>
          <a:off x="51" y="156506"/>
          <a:ext cx="4913783"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Inclusion criteria:</a:t>
          </a:r>
        </a:p>
      </dsp:txBody>
      <dsp:txXfrm>
        <a:off x="51" y="156506"/>
        <a:ext cx="4913783" cy="547200"/>
      </dsp:txXfrm>
    </dsp:sp>
    <dsp:sp modelId="{A2893E3B-6C8F-FE45-8759-643E60D811F6}">
      <dsp:nvSpPr>
        <dsp:cNvPr id="0" name=""/>
        <dsp:cNvSpPr/>
      </dsp:nvSpPr>
      <dsp:spPr>
        <a:xfrm>
          <a:off x="51" y="703706"/>
          <a:ext cx="4913783" cy="34911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All single FET cycles using euploid embryos in patients who previously had a live birth that resulted from ART treatment at our center between 2017 and 2023</a:t>
          </a:r>
        </a:p>
      </dsp:txBody>
      <dsp:txXfrm>
        <a:off x="51" y="703706"/>
        <a:ext cx="4913783" cy="3491125"/>
      </dsp:txXfrm>
    </dsp:sp>
    <dsp:sp modelId="{C55B7ECF-C729-DC43-9A72-0AE1CB9E9D4C}">
      <dsp:nvSpPr>
        <dsp:cNvPr id="0" name=""/>
        <dsp:cNvSpPr/>
      </dsp:nvSpPr>
      <dsp:spPr>
        <a:xfrm>
          <a:off x="5601764" y="156506"/>
          <a:ext cx="4913783"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Exclusion criteria:</a:t>
          </a:r>
        </a:p>
      </dsp:txBody>
      <dsp:txXfrm>
        <a:off x="5601764" y="156506"/>
        <a:ext cx="4913783" cy="547200"/>
      </dsp:txXfrm>
    </dsp:sp>
    <dsp:sp modelId="{962F002D-E216-DA4A-8C72-3CD5B5D08C34}">
      <dsp:nvSpPr>
        <dsp:cNvPr id="0" name=""/>
        <dsp:cNvSpPr/>
      </dsp:nvSpPr>
      <dsp:spPr>
        <a:xfrm>
          <a:off x="5601764" y="703706"/>
          <a:ext cx="4913783" cy="34911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Prior ART cycle that did not result in a live birth</a:t>
          </a:r>
        </a:p>
        <a:p>
          <a:pPr marL="171450" lvl="1" indent="-171450" algn="l" defTabSz="844550">
            <a:lnSpc>
              <a:spcPct val="90000"/>
            </a:lnSpc>
            <a:spcBef>
              <a:spcPct val="0"/>
            </a:spcBef>
            <a:spcAft>
              <a:spcPct val="15000"/>
            </a:spcAft>
            <a:buChar char="•"/>
          </a:pPr>
          <a:r>
            <a:rPr lang="en-US" sz="1900" kern="1200"/>
            <a:t>Prior ART cycle at an outside facility (outside embryos transferred to our center)</a:t>
          </a:r>
        </a:p>
        <a:p>
          <a:pPr marL="171450" lvl="1" indent="-171450" algn="l" defTabSz="844550">
            <a:lnSpc>
              <a:spcPct val="90000"/>
            </a:lnSpc>
            <a:spcBef>
              <a:spcPct val="0"/>
            </a:spcBef>
            <a:spcAft>
              <a:spcPct val="15000"/>
            </a:spcAft>
            <a:buChar char="•"/>
          </a:pPr>
          <a:r>
            <a:rPr lang="en-US" sz="1900" kern="1200"/>
            <a:t>Prior spontaneous pregnancy resulting in live birth</a:t>
          </a:r>
        </a:p>
        <a:p>
          <a:pPr marL="171450" lvl="1" indent="-171450" algn="l" defTabSz="844550">
            <a:lnSpc>
              <a:spcPct val="90000"/>
            </a:lnSpc>
            <a:spcBef>
              <a:spcPct val="0"/>
            </a:spcBef>
            <a:spcAft>
              <a:spcPct val="15000"/>
            </a:spcAft>
            <a:buChar char="•"/>
          </a:pPr>
          <a:r>
            <a:rPr lang="en-US" sz="1900" kern="1200"/>
            <a:t>Donor oocytes and donor sperm</a:t>
          </a:r>
        </a:p>
        <a:p>
          <a:pPr marL="171450" lvl="1" indent="-171450" algn="l" defTabSz="844550">
            <a:lnSpc>
              <a:spcPct val="90000"/>
            </a:lnSpc>
            <a:spcBef>
              <a:spcPct val="0"/>
            </a:spcBef>
            <a:spcAft>
              <a:spcPct val="15000"/>
            </a:spcAft>
            <a:buChar char="•"/>
          </a:pPr>
          <a:r>
            <a:rPr lang="en-US" sz="1900" kern="1200"/>
            <a:t>Gestational carriers</a:t>
          </a:r>
        </a:p>
        <a:p>
          <a:pPr marL="171450" lvl="1" indent="-171450" algn="l" defTabSz="844550">
            <a:lnSpc>
              <a:spcPct val="90000"/>
            </a:lnSpc>
            <a:spcBef>
              <a:spcPct val="0"/>
            </a:spcBef>
            <a:spcAft>
              <a:spcPct val="15000"/>
            </a:spcAft>
            <a:buChar char="•"/>
          </a:pPr>
          <a:r>
            <a:rPr lang="en-US" sz="1900" kern="1200"/>
            <a:t>PGT-M and PGT-SR-tested embryos</a:t>
          </a:r>
        </a:p>
        <a:p>
          <a:pPr marL="171450" lvl="1" indent="-171450" algn="l" defTabSz="844550">
            <a:lnSpc>
              <a:spcPct val="90000"/>
            </a:lnSpc>
            <a:spcBef>
              <a:spcPct val="0"/>
            </a:spcBef>
            <a:spcAft>
              <a:spcPct val="15000"/>
            </a:spcAft>
            <a:buChar char="•"/>
          </a:pPr>
          <a:r>
            <a:rPr lang="en-US" sz="1900" kern="1200"/>
            <a:t>Onco-fertility patients</a:t>
          </a:r>
        </a:p>
        <a:p>
          <a:pPr marL="171450" lvl="1" indent="-171450" algn="l" defTabSz="844550">
            <a:lnSpc>
              <a:spcPct val="90000"/>
            </a:lnSpc>
            <a:spcBef>
              <a:spcPct val="0"/>
            </a:spcBef>
            <a:spcAft>
              <a:spcPct val="15000"/>
            </a:spcAft>
            <a:buChar char="•"/>
          </a:pPr>
          <a:r>
            <a:rPr lang="en-US" sz="1900" kern="1200"/>
            <a:t>Mullerian anomalies</a:t>
          </a:r>
        </a:p>
      </dsp:txBody>
      <dsp:txXfrm>
        <a:off x="5601764" y="703706"/>
        <a:ext cx="4913783" cy="349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7595-1C7C-A344-A257-045F0C3021F4}">
      <dsp:nvSpPr>
        <dsp:cNvPr id="0" name=""/>
        <dsp:cNvSpPr/>
      </dsp:nvSpPr>
      <dsp:spPr>
        <a:xfrm>
          <a:off x="2388" y="1500101"/>
          <a:ext cx="3274386" cy="270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85750" lvl="1" indent="-285750" algn="ctr" defTabSz="1333500">
            <a:lnSpc>
              <a:spcPct val="90000"/>
            </a:lnSpc>
            <a:spcBef>
              <a:spcPct val="0"/>
            </a:spcBef>
            <a:spcAft>
              <a:spcPct val="15000"/>
            </a:spcAft>
            <a:buNone/>
          </a:pPr>
          <a:endParaRPr lang="en-US" sz="3000" kern="1200" dirty="0"/>
        </a:p>
        <a:p>
          <a:pPr marL="285750" lvl="1" indent="-285750" algn="ctr" defTabSz="1333500">
            <a:lnSpc>
              <a:spcPct val="90000"/>
            </a:lnSpc>
            <a:spcBef>
              <a:spcPct val="0"/>
            </a:spcBef>
            <a:spcAft>
              <a:spcPct val="15000"/>
            </a:spcAft>
            <a:buNone/>
          </a:pPr>
          <a:endParaRPr lang="en-US" sz="3000" kern="1200" dirty="0">
            <a:solidFill>
              <a:srgbClr val="FF0000"/>
            </a:solidFill>
          </a:endParaRPr>
        </a:p>
        <a:p>
          <a:pPr marL="285750" lvl="1" indent="-285750" algn="ctr" defTabSz="1333500">
            <a:lnSpc>
              <a:spcPct val="90000"/>
            </a:lnSpc>
            <a:spcBef>
              <a:spcPct val="0"/>
            </a:spcBef>
            <a:spcAft>
              <a:spcPct val="15000"/>
            </a:spcAft>
            <a:buNone/>
          </a:pPr>
          <a:r>
            <a:rPr lang="en-US" sz="3000" kern="1200" dirty="0"/>
            <a:t>Live birth rate </a:t>
          </a:r>
          <a:endParaRPr lang="en-US" sz="3000" kern="1200" dirty="0">
            <a:solidFill>
              <a:srgbClr val="FF0000"/>
            </a:solidFill>
          </a:endParaRPr>
        </a:p>
      </dsp:txBody>
      <dsp:txXfrm>
        <a:off x="64538" y="1562251"/>
        <a:ext cx="3150086" cy="1997666"/>
      </dsp:txXfrm>
    </dsp:sp>
    <dsp:sp modelId="{C5B34323-B545-E646-BDD0-9943D9690C70}">
      <dsp:nvSpPr>
        <dsp:cNvPr id="0" name=""/>
        <dsp:cNvSpPr/>
      </dsp:nvSpPr>
      <dsp:spPr>
        <a:xfrm>
          <a:off x="1894706" y="2330792"/>
          <a:ext cx="3334089" cy="3334089"/>
        </a:xfrm>
        <a:prstGeom prst="leftCircularArrow">
          <a:avLst>
            <a:gd name="adj1" fmla="val 2330"/>
            <a:gd name="adj2" fmla="val 281212"/>
            <a:gd name="adj3" fmla="val 2056723"/>
            <a:gd name="adj4" fmla="val 9024489"/>
            <a:gd name="adj5" fmla="val 27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452EE1-C647-8544-834A-B70F20319FF5}">
      <dsp:nvSpPr>
        <dsp:cNvPr id="0" name=""/>
        <dsp:cNvSpPr/>
      </dsp:nvSpPr>
      <dsp:spPr>
        <a:xfrm>
          <a:off x="730030" y="3622068"/>
          <a:ext cx="2910566" cy="1157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Primary Outcome</a:t>
          </a:r>
        </a:p>
      </dsp:txBody>
      <dsp:txXfrm>
        <a:off x="763930" y="3655968"/>
        <a:ext cx="2842766" cy="1089636"/>
      </dsp:txXfrm>
    </dsp:sp>
    <dsp:sp modelId="{2DB4A2E2-D81F-FB40-ABE1-72FA4B517E4F}">
      <dsp:nvSpPr>
        <dsp:cNvPr id="0" name=""/>
        <dsp:cNvSpPr/>
      </dsp:nvSpPr>
      <dsp:spPr>
        <a:xfrm>
          <a:off x="4010446" y="1500101"/>
          <a:ext cx="3274386" cy="270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Clinical pregnancy rate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Ectopic pregnancy rate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Pregnancy loss rate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Preterm delivery rate</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Placental abruption</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Placenta previa</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Gestational diabetes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Pregnancy-induced hypertension</a:t>
          </a:r>
        </a:p>
      </dsp:txBody>
      <dsp:txXfrm>
        <a:off x="4072596" y="2140969"/>
        <a:ext cx="3150086" cy="1997666"/>
      </dsp:txXfrm>
    </dsp:sp>
    <dsp:sp modelId="{50CAC47D-C4C7-AC40-BF44-36E67C654C79}">
      <dsp:nvSpPr>
        <dsp:cNvPr id="0" name=""/>
        <dsp:cNvSpPr/>
      </dsp:nvSpPr>
      <dsp:spPr>
        <a:xfrm>
          <a:off x="4716782" y="867470"/>
          <a:ext cx="2910566" cy="1157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Secondary Outcomes</a:t>
          </a:r>
        </a:p>
      </dsp:txBody>
      <dsp:txXfrm>
        <a:off x="4750682" y="901370"/>
        <a:ext cx="2842766" cy="1089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45C83-A952-1F4B-86C7-2D8B988C5BFF}">
      <dsp:nvSpPr>
        <dsp:cNvPr id="0" name=""/>
        <dsp:cNvSpPr/>
      </dsp:nvSpPr>
      <dsp:spPr>
        <a:xfrm>
          <a:off x="0" y="922840"/>
          <a:ext cx="3086099" cy="19596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FCC713-D4B6-3446-8EFC-85E20784F5FA}">
      <dsp:nvSpPr>
        <dsp:cNvPr id="0" name=""/>
        <dsp:cNvSpPr/>
      </dsp:nvSpPr>
      <dsp:spPr>
        <a:xfrm>
          <a:off x="342900" y="1248595"/>
          <a:ext cx="3086099" cy="19596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First study to concomitantly examine both live birth rate as well as other pregnancy outcomes in the infertile population</a:t>
          </a:r>
        </a:p>
      </dsp:txBody>
      <dsp:txXfrm>
        <a:off x="400297" y="1305992"/>
        <a:ext cx="2971305" cy="1844879"/>
      </dsp:txXfrm>
    </dsp:sp>
    <dsp:sp modelId="{F940911B-8EF4-CE40-9AA8-5CDB267FF6B8}">
      <dsp:nvSpPr>
        <dsp:cNvPr id="0" name=""/>
        <dsp:cNvSpPr/>
      </dsp:nvSpPr>
      <dsp:spPr>
        <a:xfrm>
          <a:off x="3771900" y="922840"/>
          <a:ext cx="3086099" cy="19596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1EFAB6-2F0A-9B4E-B2A2-5DEDC2FF76A2}">
      <dsp:nvSpPr>
        <dsp:cNvPr id="0" name=""/>
        <dsp:cNvSpPr/>
      </dsp:nvSpPr>
      <dsp:spPr>
        <a:xfrm>
          <a:off x="4114800" y="1248595"/>
          <a:ext cx="3086099" cy="19596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significant differences in LBR or pregnancy outcomes between IPI groups &lt; 12 months, 12-18 months, 18-24 months, and &gt; 24 months</a:t>
          </a:r>
        </a:p>
      </dsp:txBody>
      <dsp:txXfrm>
        <a:off x="4172197" y="1305992"/>
        <a:ext cx="2971305" cy="1844879"/>
      </dsp:txXfrm>
    </dsp:sp>
    <dsp:sp modelId="{79F457CD-41C9-5F40-AEE0-7E1754DC0F01}">
      <dsp:nvSpPr>
        <dsp:cNvPr id="0" name=""/>
        <dsp:cNvSpPr/>
      </dsp:nvSpPr>
      <dsp:spPr>
        <a:xfrm>
          <a:off x="7543800" y="922840"/>
          <a:ext cx="3086099" cy="19596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2EA642-0034-5045-AAAE-A2C77B1D1749}">
      <dsp:nvSpPr>
        <dsp:cNvPr id="0" name=""/>
        <dsp:cNvSpPr/>
      </dsp:nvSpPr>
      <dsp:spPr>
        <a:xfrm>
          <a:off x="7886699" y="1248595"/>
          <a:ext cx="3086099" cy="19596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 a subanalysis of IPI &lt; 12 months, we found a higher LBR when IPI is at least 9 months </a:t>
          </a:r>
        </a:p>
      </dsp:txBody>
      <dsp:txXfrm>
        <a:off x="7944096" y="1305992"/>
        <a:ext cx="2971305" cy="1844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AB37A-60B1-0A4C-BFA2-2504C0791787}">
      <dsp:nvSpPr>
        <dsp:cNvPr id="0" name=""/>
        <dsp:cNvSpPr/>
      </dsp:nvSpPr>
      <dsp:spPr>
        <a:xfrm>
          <a:off x="0" y="503821"/>
          <a:ext cx="10498330"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4787" tIns="416560" rIns="81478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Large sample size (over 2,000 sets of FET cycles)</a:t>
          </a:r>
        </a:p>
        <a:p>
          <a:pPr marL="228600" lvl="1" indent="-228600" algn="l" defTabSz="889000">
            <a:lnSpc>
              <a:spcPct val="90000"/>
            </a:lnSpc>
            <a:spcBef>
              <a:spcPct val="0"/>
            </a:spcBef>
            <a:spcAft>
              <a:spcPct val="15000"/>
            </a:spcAft>
            <a:buChar char="•"/>
          </a:pPr>
          <a:r>
            <a:rPr lang="en-US" sz="2000" kern="1200" dirty="0"/>
            <a:t>All done at a single center with standardized procedural and laboratory protocols</a:t>
          </a:r>
        </a:p>
        <a:p>
          <a:pPr marL="228600" lvl="1" indent="-228600" algn="l" defTabSz="889000">
            <a:lnSpc>
              <a:spcPct val="90000"/>
            </a:lnSpc>
            <a:spcBef>
              <a:spcPct val="0"/>
            </a:spcBef>
            <a:spcAft>
              <a:spcPct val="15000"/>
            </a:spcAft>
            <a:buChar char="•"/>
          </a:pPr>
          <a:r>
            <a:rPr lang="en-US" sz="2000" kern="1200"/>
            <a:t>Only single euploid FETs included</a:t>
          </a:r>
        </a:p>
      </dsp:txBody>
      <dsp:txXfrm>
        <a:off x="0" y="503821"/>
        <a:ext cx="10498330" cy="1512000"/>
      </dsp:txXfrm>
    </dsp:sp>
    <dsp:sp modelId="{C4BBC888-6077-9D44-BE02-BF832739FE23}">
      <dsp:nvSpPr>
        <dsp:cNvPr id="0" name=""/>
        <dsp:cNvSpPr/>
      </dsp:nvSpPr>
      <dsp:spPr>
        <a:xfrm>
          <a:off x="524916" y="208621"/>
          <a:ext cx="7348831" cy="590399"/>
        </a:xfrm>
        <a:prstGeom prst="roundRect">
          <a:avLst/>
        </a:prstGeom>
        <a:solidFill>
          <a:srgbClr val="0C486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68" tIns="0" rIns="277768" bIns="0" numCol="1" spcCol="1270" anchor="ctr" anchorCtr="0">
          <a:noAutofit/>
        </a:bodyPr>
        <a:lstStyle/>
        <a:p>
          <a:pPr marL="0" lvl="0" indent="0" algn="l" defTabSz="889000">
            <a:lnSpc>
              <a:spcPct val="90000"/>
            </a:lnSpc>
            <a:spcBef>
              <a:spcPct val="0"/>
            </a:spcBef>
            <a:spcAft>
              <a:spcPct val="35000"/>
            </a:spcAft>
            <a:buNone/>
          </a:pPr>
          <a:r>
            <a:rPr lang="en-US" sz="2000" kern="1200" dirty="0"/>
            <a:t>Strengths:</a:t>
          </a:r>
        </a:p>
      </dsp:txBody>
      <dsp:txXfrm>
        <a:off x="553737" y="237442"/>
        <a:ext cx="7291189" cy="532757"/>
      </dsp:txXfrm>
    </dsp:sp>
    <dsp:sp modelId="{68A973C5-A4B6-9D43-A5EC-8804083785B8}">
      <dsp:nvSpPr>
        <dsp:cNvPr id="0" name=""/>
        <dsp:cNvSpPr/>
      </dsp:nvSpPr>
      <dsp:spPr>
        <a:xfrm>
          <a:off x="0" y="2419021"/>
          <a:ext cx="10498330"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4787" tIns="416560" rIns="81478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Retrospective design</a:t>
          </a:r>
        </a:p>
        <a:p>
          <a:pPr marL="228600" lvl="1" indent="-228600" algn="l" defTabSz="889000">
            <a:lnSpc>
              <a:spcPct val="90000"/>
            </a:lnSpc>
            <a:spcBef>
              <a:spcPct val="0"/>
            </a:spcBef>
            <a:spcAft>
              <a:spcPct val="15000"/>
            </a:spcAft>
            <a:buChar char="•"/>
          </a:pPr>
          <a:r>
            <a:rPr lang="en-US" sz="2000" kern="1200" dirty="0"/>
            <a:t>Pregnancy outcomes are self-reported</a:t>
          </a:r>
        </a:p>
        <a:p>
          <a:pPr marL="228600" lvl="1" indent="-228600" algn="l" defTabSz="889000">
            <a:lnSpc>
              <a:spcPct val="90000"/>
            </a:lnSpc>
            <a:spcBef>
              <a:spcPct val="0"/>
            </a:spcBef>
            <a:spcAft>
              <a:spcPct val="15000"/>
            </a:spcAft>
            <a:buChar char="•"/>
          </a:pPr>
          <a:r>
            <a:rPr lang="en-US" sz="2000" kern="1200" dirty="0"/>
            <a:t>Further studies needed to assess generalizability </a:t>
          </a:r>
        </a:p>
      </dsp:txBody>
      <dsp:txXfrm>
        <a:off x="0" y="2419021"/>
        <a:ext cx="10498330" cy="1512000"/>
      </dsp:txXfrm>
    </dsp:sp>
    <dsp:sp modelId="{BDA7CDF6-D5F8-694B-8127-E0FC52D646A8}">
      <dsp:nvSpPr>
        <dsp:cNvPr id="0" name=""/>
        <dsp:cNvSpPr/>
      </dsp:nvSpPr>
      <dsp:spPr>
        <a:xfrm>
          <a:off x="524916" y="2123821"/>
          <a:ext cx="7348831" cy="590399"/>
        </a:xfrm>
        <a:prstGeom prst="roundRect">
          <a:avLst/>
        </a:prstGeom>
        <a:solidFill>
          <a:srgbClr val="0C486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68" tIns="0" rIns="277768" bIns="0" numCol="1" spcCol="1270" anchor="ctr" anchorCtr="0">
          <a:noAutofit/>
        </a:bodyPr>
        <a:lstStyle/>
        <a:p>
          <a:pPr marL="0" lvl="0" indent="0" algn="l" defTabSz="889000">
            <a:lnSpc>
              <a:spcPct val="90000"/>
            </a:lnSpc>
            <a:spcBef>
              <a:spcPct val="0"/>
            </a:spcBef>
            <a:spcAft>
              <a:spcPct val="35000"/>
            </a:spcAft>
            <a:buNone/>
          </a:pPr>
          <a:r>
            <a:rPr lang="en-US" sz="2000" kern="1200"/>
            <a:t>Limitations:</a:t>
          </a:r>
        </a:p>
      </dsp:txBody>
      <dsp:txXfrm>
        <a:off x="553737" y="2152642"/>
        <a:ext cx="7291189" cy="5327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0.78759</cdr:x>
      <cdr:y>0.11715</cdr:y>
    </cdr:from>
    <cdr:to>
      <cdr:x>0.97054</cdr:x>
      <cdr:y>0.23579</cdr:y>
    </cdr:to>
    <cdr:sp macro="" textlink="">
      <cdr:nvSpPr>
        <cdr:cNvPr id="2" name="TextBox 1">
          <a:extLst xmlns:a="http://schemas.openxmlformats.org/drawingml/2006/main">
            <a:ext uri="{FF2B5EF4-FFF2-40B4-BE49-F238E27FC236}">
              <a16:creationId xmlns:a16="http://schemas.microsoft.com/office/drawing/2014/main" id="{46F7F57B-4190-EFE5-D4DD-3C184FA508BE}"/>
            </a:ext>
          </a:extLst>
        </cdr:cNvPr>
        <cdr:cNvSpPr txBox="1"/>
      </cdr:nvSpPr>
      <cdr:spPr>
        <a:xfrm xmlns:a="http://schemas.openxmlformats.org/drawingml/2006/main">
          <a:off x="2644841" y="288250"/>
          <a:ext cx="614376" cy="29190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b="1" kern="1200" dirty="0"/>
            <a:t>p</a:t>
          </a:r>
          <a:r>
            <a:rPr lang="en-US" sz="1100" b="1" kern="1200" dirty="0"/>
            <a:t> = 0.8</a:t>
          </a:r>
        </a:p>
      </cdr:txBody>
    </cdr:sp>
  </cdr:relSizeAnchor>
</c:userShapes>
</file>

<file path=ppt/drawings/drawing2.xml><?xml version="1.0" encoding="utf-8"?>
<c:userShapes xmlns:c="http://schemas.openxmlformats.org/drawingml/2006/chart">
  <cdr:relSizeAnchor xmlns:cdr="http://schemas.openxmlformats.org/drawingml/2006/chartDrawing">
    <cdr:from>
      <cdr:x>0.73036</cdr:x>
      <cdr:y>0.20356</cdr:y>
    </cdr:from>
    <cdr:to>
      <cdr:x>0.94504</cdr:x>
      <cdr:y>0.32221</cdr:y>
    </cdr:to>
    <cdr:sp macro="" textlink="">
      <cdr:nvSpPr>
        <cdr:cNvPr id="2" name="TextBox 1">
          <a:extLst xmlns:a="http://schemas.openxmlformats.org/drawingml/2006/main">
            <a:ext uri="{FF2B5EF4-FFF2-40B4-BE49-F238E27FC236}">
              <a16:creationId xmlns:a16="http://schemas.microsoft.com/office/drawing/2014/main" id="{430CB37E-5339-C87B-F4A2-259C32F104E1}"/>
            </a:ext>
          </a:extLst>
        </cdr:cNvPr>
        <cdr:cNvSpPr txBox="1"/>
      </cdr:nvSpPr>
      <cdr:spPr>
        <a:xfrm xmlns:a="http://schemas.openxmlformats.org/drawingml/2006/main">
          <a:off x="2946518" y="535716"/>
          <a:ext cx="866095" cy="312252"/>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kern="1200" dirty="0"/>
            <a:t>p</a:t>
          </a:r>
          <a:r>
            <a:rPr lang="en-US" sz="1100" b="1" kern="1200" dirty="0"/>
            <a:t> = 0.96</a:t>
          </a:r>
        </a:p>
      </cdr:txBody>
    </cdr:sp>
  </cdr:relSizeAnchor>
</c:userShapes>
</file>

<file path=ppt/drawings/drawing3.xml><?xml version="1.0" encoding="utf-8"?>
<c:userShapes xmlns:c="http://schemas.openxmlformats.org/drawingml/2006/chart">
  <cdr:relSizeAnchor xmlns:cdr="http://schemas.openxmlformats.org/drawingml/2006/chartDrawing">
    <cdr:from>
      <cdr:x>0.73133</cdr:x>
      <cdr:y>0.15995</cdr:y>
    </cdr:from>
    <cdr:to>
      <cdr:x>0.95969</cdr:x>
      <cdr:y>0.27859</cdr:y>
    </cdr:to>
    <cdr:sp macro="" textlink="">
      <cdr:nvSpPr>
        <cdr:cNvPr id="2" name="TextBox 1">
          <a:extLst xmlns:a="http://schemas.openxmlformats.org/drawingml/2006/main">
            <a:ext uri="{FF2B5EF4-FFF2-40B4-BE49-F238E27FC236}">
              <a16:creationId xmlns:a16="http://schemas.microsoft.com/office/drawing/2014/main" id="{61944CCD-16B0-49A8-26EE-E4BD44FCEB0C}"/>
            </a:ext>
          </a:extLst>
        </cdr:cNvPr>
        <cdr:cNvSpPr txBox="1"/>
      </cdr:nvSpPr>
      <cdr:spPr>
        <a:xfrm xmlns:a="http://schemas.openxmlformats.org/drawingml/2006/main">
          <a:off x="2455912" y="393554"/>
          <a:ext cx="766869" cy="291909"/>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kern="1200" dirty="0"/>
            <a:t>p</a:t>
          </a:r>
          <a:r>
            <a:rPr lang="en-US" sz="1100" b="1" kern="1200" dirty="0"/>
            <a:t> = 0.92</a:t>
          </a:r>
        </a:p>
      </cdr:txBody>
    </cdr:sp>
  </cdr:relSizeAnchor>
</c:userShapes>
</file>

<file path=ppt/drawings/drawing4.xml><?xml version="1.0" encoding="utf-8"?>
<c:userShapes xmlns:c="http://schemas.openxmlformats.org/drawingml/2006/chart">
  <cdr:relSizeAnchor xmlns:cdr="http://schemas.openxmlformats.org/drawingml/2006/chartDrawing">
    <cdr:from>
      <cdr:x>0.7581</cdr:x>
      <cdr:y>0.16676</cdr:y>
    </cdr:from>
    <cdr:to>
      <cdr:x>0.97278</cdr:x>
      <cdr:y>0.28541</cdr:y>
    </cdr:to>
    <cdr:sp macro="" textlink="">
      <cdr:nvSpPr>
        <cdr:cNvPr id="2" name="TextBox 1">
          <a:extLst xmlns:a="http://schemas.openxmlformats.org/drawingml/2006/main">
            <a:ext uri="{FF2B5EF4-FFF2-40B4-BE49-F238E27FC236}">
              <a16:creationId xmlns:a16="http://schemas.microsoft.com/office/drawing/2014/main" id="{29D31BFF-8558-69FD-DA0C-951BCC62E139}"/>
            </a:ext>
          </a:extLst>
        </cdr:cNvPr>
        <cdr:cNvSpPr txBox="1"/>
      </cdr:nvSpPr>
      <cdr:spPr>
        <a:xfrm xmlns:a="http://schemas.openxmlformats.org/drawingml/2006/main">
          <a:off x="3058457" y="438871"/>
          <a:ext cx="866077" cy="31223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kern="1200" dirty="0"/>
            <a:t>p</a:t>
          </a:r>
          <a:r>
            <a:rPr lang="en-US" sz="1100" b="1" kern="1200" dirty="0"/>
            <a:t> = 0.43</a:t>
          </a:r>
        </a:p>
      </cdr:txBody>
    </cdr:sp>
  </cdr:relSizeAnchor>
</c:userShapes>
</file>

<file path=ppt/drawings/drawing5.xml><?xml version="1.0" encoding="utf-8"?>
<c:userShapes xmlns:c="http://schemas.openxmlformats.org/drawingml/2006/chart">
  <cdr:relSizeAnchor xmlns:cdr="http://schemas.openxmlformats.org/drawingml/2006/chartDrawing">
    <cdr:from>
      <cdr:x>0.75585</cdr:x>
      <cdr:y>0.19279</cdr:y>
    </cdr:from>
    <cdr:to>
      <cdr:x>0.9503</cdr:x>
      <cdr:y>0.2925</cdr:y>
    </cdr:to>
    <cdr:sp macro="" textlink="">
      <cdr:nvSpPr>
        <cdr:cNvPr id="2" name="TextBox 1">
          <a:extLst xmlns:a="http://schemas.openxmlformats.org/drawingml/2006/main">
            <a:ext uri="{FF2B5EF4-FFF2-40B4-BE49-F238E27FC236}">
              <a16:creationId xmlns:a16="http://schemas.microsoft.com/office/drawing/2014/main" id="{4C5546C6-CA36-3ED5-4274-1DFCF19DB4A2}"/>
            </a:ext>
          </a:extLst>
        </cdr:cNvPr>
        <cdr:cNvSpPr txBox="1"/>
      </cdr:nvSpPr>
      <cdr:spPr>
        <a:xfrm xmlns:a="http://schemas.openxmlformats.org/drawingml/2006/main">
          <a:off x="2812374" y="484802"/>
          <a:ext cx="723516" cy="250731"/>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b="1" kern="1200" dirty="0"/>
            <a:t>p = 0.93</a:t>
          </a:r>
        </a:p>
      </cdr:txBody>
    </cdr:sp>
  </cdr:relSizeAnchor>
</c:userShapes>
</file>

<file path=ppt/drawings/drawing6.xml><?xml version="1.0" encoding="utf-8"?>
<c:userShapes xmlns:c="http://schemas.openxmlformats.org/drawingml/2006/chart">
  <cdr:relSizeAnchor xmlns:cdr="http://schemas.openxmlformats.org/drawingml/2006/chartDrawing">
    <cdr:from>
      <cdr:x>0.75556</cdr:x>
      <cdr:y>0.16667</cdr:y>
    </cdr:from>
    <cdr:to>
      <cdr:x>0.95556</cdr:x>
      <cdr:y>0.26389</cdr:y>
    </cdr:to>
    <cdr:sp macro="" textlink="">
      <cdr:nvSpPr>
        <cdr:cNvPr id="2" name="TextBox 1">
          <a:extLst xmlns:a="http://schemas.openxmlformats.org/drawingml/2006/main">
            <a:ext uri="{FF2B5EF4-FFF2-40B4-BE49-F238E27FC236}">
              <a16:creationId xmlns:a16="http://schemas.microsoft.com/office/drawing/2014/main" id="{26C0DCD0-6D46-C642-42DC-79C7E3FCEBE6}"/>
            </a:ext>
          </a:extLst>
        </cdr:cNvPr>
        <cdr:cNvSpPr txBox="1"/>
      </cdr:nvSpPr>
      <cdr:spPr>
        <a:xfrm xmlns:a="http://schemas.openxmlformats.org/drawingml/2006/main">
          <a:off x="3454400" y="457200"/>
          <a:ext cx="914400" cy="2667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b="1" kern="1200" dirty="0"/>
            <a:t>p = 0.85</a:t>
          </a:r>
        </a:p>
      </cdr:txBody>
    </cdr:sp>
  </cdr:relSizeAnchor>
</c:userShapes>
</file>

<file path=ppt/drawings/drawing7.xml><?xml version="1.0" encoding="utf-8"?>
<c:userShapes xmlns:c="http://schemas.openxmlformats.org/drawingml/2006/chart">
  <cdr:relSizeAnchor xmlns:cdr="http://schemas.openxmlformats.org/drawingml/2006/chartDrawing">
    <cdr:from>
      <cdr:x>0.78333</cdr:x>
      <cdr:y>0.16204</cdr:y>
    </cdr:from>
    <cdr:to>
      <cdr:x>0.98611</cdr:x>
      <cdr:y>0.25926</cdr:y>
    </cdr:to>
    <cdr:sp macro="" textlink="">
      <cdr:nvSpPr>
        <cdr:cNvPr id="2" name="TextBox 1">
          <a:extLst xmlns:a="http://schemas.openxmlformats.org/drawingml/2006/main">
            <a:ext uri="{FF2B5EF4-FFF2-40B4-BE49-F238E27FC236}">
              <a16:creationId xmlns:a16="http://schemas.microsoft.com/office/drawing/2014/main" id="{C7655101-E5AA-3AAB-5EDB-B5C4FC969599}"/>
            </a:ext>
          </a:extLst>
        </cdr:cNvPr>
        <cdr:cNvSpPr txBox="1"/>
      </cdr:nvSpPr>
      <cdr:spPr>
        <a:xfrm xmlns:a="http://schemas.openxmlformats.org/drawingml/2006/main">
          <a:off x="3581400" y="444500"/>
          <a:ext cx="927100" cy="2667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b="1" kern="1200" dirty="0"/>
            <a:t>p = 0.66</a:t>
          </a:r>
        </a:p>
      </cdr:txBody>
    </cdr:sp>
  </cdr:relSizeAnchor>
</c:userShapes>
</file>

<file path=ppt/drawings/drawing8.xml><?xml version="1.0" encoding="utf-8"?>
<c:userShapes xmlns:c="http://schemas.openxmlformats.org/drawingml/2006/chart">
  <cdr:relSizeAnchor xmlns:cdr="http://schemas.openxmlformats.org/drawingml/2006/chartDrawing">
    <cdr:from>
      <cdr:x>0.76944</cdr:x>
      <cdr:y>0.23148</cdr:y>
    </cdr:from>
    <cdr:to>
      <cdr:x>0.96626</cdr:x>
      <cdr:y>0.34188</cdr:y>
    </cdr:to>
    <cdr:sp macro="" textlink="">
      <cdr:nvSpPr>
        <cdr:cNvPr id="2" name="TextBox 1">
          <a:extLst xmlns:a="http://schemas.openxmlformats.org/drawingml/2006/main">
            <a:ext uri="{FF2B5EF4-FFF2-40B4-BE49-F238E27FC236}">
              <a16:creationId xmlns:a16="http://schemas.microsoft.com/office/drawing/2014/main" id="{1D9518EC-08BA-8D29-5FB6-756E62FBB67E}"/>
            </a:ext>
          </a:extLst>
        </cdr:cNvPr>
        <cdr:cNvSpPr txBox="1"/>
      </cdr:nvSpPr>
      <cdr:spPr>
        <a:xfrm xmlns:a="http://schemas.openxmlformats.org/drawingml/2006/main">
          <a:off x="2822050" y="539471"/>
          <a:ext cx="721855" cy="25728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b="1" kern="1200" dirty="0"/>
            <a:t>p =</a:t>
          </a:r>
          <a:r>
            <a:rPr lang="en-US" sz="1100" b="1" kern="1200" baseline="0" dirty="0"/>
            <a:t> 0.95</a:t>
          </a:r>
        </a:p>
        <a:p xmlns:a="http://schemas.openxmlformats.org/drawingml/2006/main">
          <a:endParaRPr lang="en-US" sz="1100" kern="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0.75994</cdr:x>
      <cdr:y>0.08426</cdr:y>
    </cdr:from>
    <cdr:to>
      <cdr:x>0.92091</cdr:x>
      <cdr:y>0.20997</cdr:y>
    </cdr:to>
    <cdr:sp macro="" textlink="">
      <cdr:nvSpPr>
        <cdr:cNvPr id="2" name="TextBox 1">
          <a:extLst xmlns:a="http://schemas.openxmlformats.org/drawingml/2006/main">
            <a:ext uri="{FF2B5EF4-FFF2-40B4-BE49-F238E27FC236}">
              <a16:creationId xmlns:a16="http://schemas.microsoft.com/office/drawing/2014/main" id="{48175E0D-F4A8-18CA-5C19-24A9A3F34F21}"/>
            </a:ext>
          </a:extLst>
        </cdr:cNvPr>
        <cdr:cNvSpPr txBox="1"/>
      </cdr:nvSpPr>
      <cdr:spPr>
        <a:xfrm xmlns:a="http://schemas.openxmlformats.org/drawingml/2006/main">
          <a:off x="6434788" y="355658"/>
          <a:ext cx="1363014" cy="530553"/>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2400" b="1" kern="1200" dirty="0"/>
            <a:t>p = 0.04*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0F34C-8A4C-47FB-B93D-41CA7A40CC93}" type="datetimeFigureOut">
              <a:rPr lang="en-US" smtClean="0"/>
              <a:t>2/27/26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B8225-B733-4F46-8CF0-E54F9670F978}" type="slidenum">
              <a:rPr lang="en-US" smtClean="0"/>
              <a:t>‹#›</a:t>
            </a:fld>
            <a:endParaRPr lang="en-US"/>
          </a:p>
        </p:txBody>
      </p:sp>
    </p:spTree>
    <p:extLst>
      <p:ext uri="{BB962C8B-B14F-4D97-AF65-F5344CB8AC3E}">
        <p14:creationId xmlns:p14="http://schemas.microsoft.com/office/powerpoint/2010/main" val="188238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DCE03-7468-4B56-8430-298B49E114B8}" type="slidenum">
              <a:rPr lang="en-US" smtClean="0"/>
              <a:t>1</a:t>
            </a:fld>
            <a:endParaRPr lang="en-US"/>
          </a:p>
        </p:txBody>
      </p:sp>
    </p:spTree>
    <p:extLst>
      <p:ext uri="{BB962C8B-B14F-4D97-AF65-F5344CB8AC3E}">
        <p14:creationId xmlns:p14="http://schemas.microsoft.com/office/powerpoint/2010/main" val="122747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12</a:t>
            </a:fld>
            <a:endParaRPr lang="en-US"/>
          </a:p>
        </p:txBody>
      </p:sp>
    </p:spTree>
    <p:extLst>
      <p:ext uri="{BB962C8B-B14F-4D97-AF65-F5344CB8AC3E}">
        <p14:creationId xmlns:p14="http://schemas.microsoft.com/office/powerpoint/2010/main" val="4051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13</a:t>
            </a:fld>
            <a:endParaRPr lang="en-US"/>
          </a:p>
        </p:txBody>
      </p:sp>
    </p:spTree>
    <p:extLst>
      <p:ext uri="{BB962C8B-B14F-4D97-AF65-F5344CB8AC3E}">
        <p14:creationId xmlns:p14="http://schemas.microsoft.com/office/powerpoint/2010/main" val="139879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&lt;12 month subgroup analysis, LBR was significantly higher in the 9-12 month group compared to the &lt; 9 month group (p = 0.04)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finding may be influenced by the significantly higher trophectoderm grades in the 9-12 month group (p = 0.01). No other significant differences were seen in baseline characteristics or pregnancy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Notably, the N for this subgroup was overall smaller, with 71 patients in the &lt; 9 month group and 201 patients in the 9-12 month group. </a:t>
            </a:r>
            <a:endParaRPr lang="en-US" dirty="0"/>
          </a:p>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15</a:t>
            </a:fld>
            <a:endParaRPr lang="en-US"/>
          </a:p>
        </p:txBody>
      </p:sp>
    </p:spTree>
    <p:extLst>
      <p:ext uri="{BB962C8B-B14F-4D97-AF65-F5344CB8AC3E}">
        <p14:creationId xmlns:p14="http://schemas.microsoft.com/office/powerpoint/2010/main" val="917420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Though LBR may decrease with IPI &lt; 9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infertility population that is often anxious to proceed with treatment, this data are reassuring that an IPI of at least 9 months is protective of obstetrical outcomes. </a:t>
            </a:r>
          </a:p>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16</a:t>
            </a:fld>
            <a:endParaRPr lang="en-US"/>
          </a:p>
        </p:txBody>
      </p:sp>
    </p:spTree>
    <p:extLst>
      <p:ext uri="{BB962C8B-B14F-4D97-AF65-F5344CB8AC3E}">
        <p14:creationId xmlns:p14="http://schemas.microsoft.com/office/powerpoint/2010/main" val="305645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our knowledge, this is the first study to concomitantly examine both live birth rate as well as pregnancy outcomes in the infertile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notably, we found no significant differences in live birth rate between IPI groups &lt; 12 months, 12-18 months, 18-24 months, and &gt; 24 months. There were also no significant differences in pregnancy outcomes and morbidities between groups. </a:t>
            </a:r>
          </a:p>
          <a:p>
            <a:endParaRPr lang="en-US" dirty="0"/>
          </a:p>
          <a:p>
            <a:r>
              <a:rPr lang="en-US" sz="1200" kern="1200" dirty="0">
                <a:solidFill>
                  <a:schemeClr val="tx1"/>
                </a:solidFill>
                <a:effectLst/>
                <a:latin typeface="+mn-lt"/>
                <a:ea typeface="+mn-ea"/>
                <a:cs typeface="+mn-cs"/>
              </a:rPr>
              <a:t>Our </a:t>
            </a:r>
            <a:r>
              <a:rPr lang="en-US" sz="1200" kern="1200" dirty="0" err="1">
                <a:solidFill>
                  <a:schemeClr val="tx1"/>
                </a:solidFill>
                <a:effectLst/>
                <a:latin typeface="+mn-lt"/>
                <a:ea typeface="+mn-ea"/>
                <a:cs typeface="+mn-cs"/>
              </a:rPr>
              <a:t>subanalysis</a:t>
            </a:r>
            <a:r>
              <a:rPr lang="en-US" sz="1200" kern="1200" dirty="0">
                <a:solidFill>
                  <a:schemeClr val="tx1"/>
                </a:solidFill>
                <a:effectLst/>
                <a:latin typeface="+mn-lt"/>
                <a:ea typeface="+mn-ea"/>
                <a:cs typeface="+mn-cs"/>
              </a:rPr>
              <a:t> of IPI &lt; 12 months (broken down further into &lt; 9 months versus 9-12 months) found a higher live birth rate when IPI is at least 9 months, which is concordant with prior studies that suggest delaying FET at least six months after a previous pregnancy loss in the context of IVF treatment results in more optimal pregnancy outcomes</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an infertility population that is often anxious to proceed with treatment, these data are reassuring that an IPI of at least 9 months is protective of obstetrical outcomes, and can guide clinician counseling as patients make decisions about when to proceed with a consecutive FET.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able to talk about future directions ***</a:t>
            </a: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17</a:t>
            </a:fld>
            <a:endParaRPr lang="en-US"/>
          </a:p>
        </p:txBody>
      </p:sp>
    </p:spTree>
    <p:extLst>
      <p:ext uri="{BB962C8B-B14F-4D97-AF65-F5344CB8AC3E}">
        <p14:creationId xmlns:p14="http://schemas.microsoft.com/office/powerpoint/2010/main" val="376762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C518-E9C3-5EBE-7128-C378FFD52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D0CDA-7D64-1980-AF9F-BAD8FA154B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CBD995-4EF9-0782-3CCB-2E59C21A70A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 major strength of this study is the large sample size of over 2,000 sets of FET cycles, all done at a single center that follows standardized procedural and laboratory protocols. Additionally, only single euploid FETs were included. Although there exists much data to suggest increased pregnancy morbidity with shorter IPI in the general population, to our knowledge this the first study to examine such morbidities in the infertile population undergoing two consecutive single euploid FETs.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limitation of this study is the fact that our pregnancy outcomes are self-reported by patients and are thus potentially subject to medical inaccuracies or recall bias. Additionally, further studies should be done to evaluate whether these findings are generalizable to the infertile population at large, as our findings can only be applied to our patient population in New Jersey. Nevertheless, our findings are impactful for our utilization in counseling patients on FET spacing at our large IVF center.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does seem like you have some small Ns in certain subgroups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which may limit the results so just be mindful of that.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Importantly, all of these patients had to have at least 2 euploid blastocysts available for transfer and one prior successful FET outcome including a live birth and therefore overall reflect a better prognosis patient population.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It’s possible that the embryos were created from different VOR cycles, we did </a:t>
            </a:r>
            <a:r>
              <a:rPr lang="en-US" sz="1200" b="0" i="0" kern="1200">
                <a:solidFill>
                  <a:schemeClr val="tx1"/>
                </a:solidFill>
                <a:effectLst/>
                <a:latin typeface="+mn-lt"/>
                <a:ea typeface="+mn-ea"/>
                <a:cs typeface="+mn-cs"/>
              </a:rPr>
              <a:t>not specify this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8D63C68-22BE-74D4-4D8E-8230CB0CF967}"/>
              </a:ext>
            </a:extLst>
          </p:cNvPr>
          <p:cNvSpPr>
            <a:spLocks noGrp="1"/>
          </p:cNvSpPr>
          <p:nvPr>
            <p:ph type="sldNum" sz="quarter" idx="5"/>
          </p:nvPr>
        </p:nvSpPr>
        <p:spPr/>
        <p:txBody>
          <a:bodyPr/>
          <a:lstStyle/>
          <a:p>
            <a:fld id="{8FEB8225-B733-4F46-8CF0-E54F9670F978}" type="slidenum">
              <a:rPr lang="en-US" smtClean="0"/>
              <a:t>18</a:t>
            </a:fld>
            <a:endParaRPr lang="en-US"/>
          </a:p>
        </p:txBody>
      </p:sp>
    </p:spTree>
    <p:extLst>
      <p:ext uri="{BB962C8B-B14F-4D97-AF65-F5344CB8AC3E}">
        <p14:creationId xmlns:p14="http://schemas.microsoft.com/office/powerpoint/2010/main" val="333025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8663A-532B-16C6-3315-5FF8B2750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45105-41D9-23B4-A1D0-5013B6FC61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085F18-09AB-5EBF-3B6E-C9ABB042A0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ED086A-BE22-856A-BBFE-9C413C847347}"/>
              </a:ext>
            </a:extLst>
          </p:cNvPr>
          <p:cNvSpPr>
            <a:spLocks noGrp="1"/>
          </p:cNvSpPr>
          <p:nvPr>
            <p:ph type="sldNum" sz="quarter" idx="5"/>
          </p:nvPr>
        </p:nvSpPr>
        <p:spPr/>
        <p:txBody>
          <a:bodyPr/>
          <a:lstStyle/>
          <a:p>
            <a:fld id="{8FEB8225-B733-4F46-8CF0-E54F9670F978}" type="slidenum">
              <a:rPr lang="en-US" smtClean="0"/>
              <a:t>19</a:t>
            </a:fld>
            <a:endParaRPr lang="en-US"/>
          </a:p>
        </p:txBody>
      </p:sp>
    </p:spTree>
    <p:extLst>
      <p:ext uri="{BB962C8B-B14F-4D97-AF65-F5344CB8AC3E}">
        <p14:creationId xmlns:p14="http://schemas.microsoft.com/office/powerpoint/2010/main" val="316482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20</a:t>
            </a:fld>
            <a:endParaRPr lang="en-US"/>
          </a:p>
        </p:txBody>
      </p:sp>
    </p:spTree>
    <p:extLst>
      <p:ext uri="{BB962C8B-B14F-4D97-AF65-F5344CB8AC3E}">
        <p14:creationId xmlns:p14="http://schemas.microsoft.com/office/powerpoint/2010/main" val="388472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IPI, defined as the duration of time (in months) between delivery of one pregnancy and conception of a subsequent pregnancy </a:t>
            </a:r>
          </a:p>
          <a:p>
            <a:endParaRPr lang="en-US" dirty="0"/>
          </a:p>
          <a:p>
            <a:r>
              <a:rPr lang="en-US" dirty="0"/>
              <a:t>This matters because the infertility population is often anxious to proceed with their next cycle due to various reasons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studies looking at single FET cycles found no difference in live birth rate (LBR) in shorter (&lt;12 months) IPI, but higher preterm birth rates</a:t>
            </a:r>
            <a:r>
              <a:rPr lang="en-US" baseline="30000" dirty="0"/>
              <a:t>2,3</a:t>
            </a:r>
          </a:p>
          <a:p>
            <a:r>
              <a:rPr lang="en-US" dirty="0"/>
              <a:t>However, a different study looking at specifically single FET after prior cesarean delivery, found no significant differences in proportion of live birth or mean gestational age at time of delivery across different IPIs</a:t>
            </a:r>
            <a:r>
              <a:rPr lang="en-US" baseline="30000" dirty="0"/>
              <a:t>4</a:t>
            </a:r>
            <a:r>
              <a:rPr lang="en-US" dirty="0"/>
              <a:t> </a:t>
            </a:r>
          </a:p>
          <a:p>
            <a:endParaRPr lang="en-US" dirty="0"/>
          </a:p>
          <a:p>
            <a:r>
              <a:rPr lang="en-US" dirty="0"/>
              <a:t>While it is widely accepted that shorter IPI is associated with increased maternal morbidity (gestational diabetes, precipitous labor, placental abruption), it remains unclear if this is true for single FET IVF pregnancies</a:t>
            </a:r>
            <a:r>
              <a:rPr lang="en-US" baseline="30000" dirty="0"/>
              <a:t>5</a:t>
            </a:r>
          </a:p>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4</a:t>
            </a:fld>
            <a:endParaRPr lang="en-US"/>
          </a:p>
        </p:txBody>
      </p:sp>
    </p:spTree>
    <p:extLst>
      <p:ext uri="{BB962C8B-B14F-4D97-AF65-F5344CB8AC3E}">
        <p14:creationId xmlns:p14="http://schemas.microsoft.com/office/powerpoint/2010/main" val="198351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2D71-516A-3E90-87C8-089EDE51E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8936B-4DD7-DB48-B983-8D93302B5B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5A1172-A7BB-2225-6EA2-42945C3EC262}"/>
              </a:ext>
            </a:extLst>
          </p:cNvPr>
          <p:cNvSpPr>
            <a:spLocks noGrp="1"/>
          </p:cNvSpPr>
          <p:nvPr>
            <p:ph type="body" idx="1"/>
          </p:nvPr>
        </p:nvSpPr>
        <p:spPr/>
        <p:txBody>
          <a:bodyPr/>
          <a:lstStyle/>
          <a:p>
            <a:r>
              <a:rPr lang="en-US" dirty="0"/>
              <a:t>IPI, defined as the duration of time (in months) between delivery of one pregnancy and conception of a subsequent pregnancy. </a:t>
            </a:r>
          </a:p>
          <a:p>
            <a:endParaRPr lang="en-US" dirty="0"/>
          </a:p>
          <a:p>
            <a:r>
              <a:rPr lang="en-US" dirty="0"/>
              <a:t>Short IPI is known to be associated with poor perinatal outcomes including preterm delivery, low birth weight, and small for gestational age</a:t>
            </a:r>
            <a:r>
              <a:rPr lang="en-US" baseline="30000" dirty="0"/>
              <a:t>1,7</a:t>
            </a:r>
            <a:r>
              <a:rPr lang="en-US" dirty="0"/>
              <a:t>.</a:t>
            </a:r>
          </a:p>
          <a:p>
            <a:r>
              <a:rPr lang="en-US" dirty="0"/>
              <a:t>The American College of Obstetricians and Gynecologists (ACOG) specifically recommends avoiding pregnancy less than six months after delivery and ideally waiting 18 months after delivery to conceive</a:t>
            </a:r>
            <a:r>
              <a:rPr lang="en-US" baseline="30000" dirty="0"/>
              <a:t>8</a:t>
            </a:r>
            <a:r>
              <a:rPr lang="en-US" dirty="0"/>
              <a:t>.</a:t>
            </a:r>
          </a:p>
          <a:p>
            <a:endParaRPr lang="en-US" dirty="0"/>
          </a:p>
          <a:p>
            <a:r>
              <a:rPr lang="en-US" dirty="0"/>
              <a:t>This matters because the infertility population is often anxious to proceed with their next cycle due to various reasons as they are balancing these recommendations with other factors such as advanced maternal age or insurance timing constraints.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studies looking at single FET cycles found no difference in live birth rate (LBR) in shorter (&lt;12 months) IPI, but higher preterm birth rates</a:t>
            </a:r>
            <a:r>
              <a:rPr lang="en-US" baseline="30000" dirty="0"/>
              <a:t>2,3</a:t>
            </a:r>
          </a:p>
          <a:p>
            <a:r>
              <a:rPr lang="en-US" dirty="0"/>
              <a:t>However, a different study looking at specifically single FET after prior cesarean delivery, found no significant differences in proportion of live birth or mean gestational age at time of delivery across different IPIs</a:t>
            </a:r>
            <a:r>
              <a:rPr lang="en-US" baseline="30000" dirty="0"/>
              <a:t>4</a:t>
            </a:r>
            <a:r>
              <a:rPr lang="en-US" dirty="0"/>
              <a:t> </a:t>
            </a:r>
          </a:p>
          <a:p>
            <a:endParaRPr lang="en-US" dirty="0"/>
          </a:p>
          <a:p>
            <a:r>
              <a:rPr lang="en-US" dirty="0"/>
              <a:t>While it is widely accepted that shorter IPI is associated with increased maternal morbidity (gestational diabetes, precipitous labor, placental abruption), it remains unclear if this is true for single FET IVF pregnancies</a:t>
            </a:r>
            <a:r>
              <a:rPr lang="en-US" baseline="30000" dirty="0"/>
              <a:t>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our knowledge, there is no study that concomitantly examines both live birth rate and neonatal/maternal outcomes in specifically the infertile population undergoing consecutive single euploid FETs. Our goal is to examine patients undergoing single euploid FET cycles after a previous assisted reproductive technology (ART)-derived live birth, to determine if IPI affects both live birth rate and other perinatal and maternal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especially important for fertility patients who often want to move forward expeditiously with subsequent FETs, and are therefore balancing the risks of a shorter IPI with the risks of advanced maternal age (AMA). Furthermore, oftentimes insurance companies require all embryos be exhausted prior to covering a subsequent stimulation cycle, and for patients who may only have one or two embryos, proceeding to the next FET expeditiously is of the utmost importance.  This research is therefore meaningful because it provides valuable and practical insight into how to counsel patients who are eager to move forward with a subsequent FET. </a:t>
            </a:r>
          </a:p>
          <a:p>
            <a:endParaRPr lang="en-US" dirty="0"/>
          </a:p>
        </p:txBody>
      </p:sp>
      <p:sp>
        <p:nvSpPr>
          <p:cNvPr id="4" name="Slide Number Placeholder 3">
            <a:extLst>
              <a:ext uri="{FF2B5EF4-FFF2-40B4-BE49-F238E27FC236}">
                <a16:creationId xmlns:a16="http://schemas.microsoft.com/office/drawing/2014/main" id="{45B19225-F6ED-F8B0-8330-28AB934F0BD6}"/>
              </a:ext>
            </a:extLst>
          </p:cNvPr>
          <p:cNvSpPr>
            <a:spLocks noGrp="1"/>
          </p:cNvSpPr>
          <p:nvPr>
            <p:ph type="sldNum" sz="quarter" idx="5"/>
          </p:nvPr>
        </p:nvSpPr>
        <p:spPr/>
        <p:txBody>
          <a:bodyPr/>
          <a:lstStyle/>
          <a:p>
            <a:fld id="{8FEB8225-B733-4F46-8CF0-E54F9670F978}" type="slidenum">
              <a:rPr lang="en-US" smtClean="0"/>
              <a:t>5</a:t>
            </a:fld>
            <a:endParaRPr lang="en-US"/>
          </a:p>
        </p:txBody>
      </p:sp>
    </p:spTree>
    <p:extLst>
      <p:ext uri="{BB962C8B-B14F-4D97-AF65-F5344CB8AC3E}">
        <p14:creationId xmlns:p14="http://schemas.microsoft.com/office/powerpoint/2010/main" val="83637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Our hypothesis was that, consistent with data describing non-ART pregnancies, shorter IPI will be associated with no difference in LBR but worsened maternal morbidity. </a:t>
            </a:r>
          </a:p>
        </p:txBody>
      </p:sp>
      <p:sp>
        <p:nvSpPr>
          <p:cNvPr id="4" name="Slide Number Placeholder 3"/>
          <p:cNvSpPr>
            <a:spLocks noGrp="1"/>
          </p:cNvSpPr>
          <p:nvPr>
            <p:ph type="sldNum" sz="quarter" idx="5"/>
          </p:nvPr>
        </p:nvSpPr>
        <p:spPr/>
        <p:txBody>
          <a:bodyPr/>
          <a:lstStyle/>
          <a:p>
            <a:fld id="{8FEB8225-B733-4F46-8CF0-E54F9670F978}" type="slidenum">
              <a:rPr lang="en-US" smtClean="0"/>
              <a:t>6</a:t>
            </a:fld>
            <a:endParaRPr lang="en-US"/>
          </a:p>
        </p:txBody>
      </p:sp>
    </p:spTree>
    <p:extLst>
      <p:ext uri="{BB962C8B-B14F-4D97-AF65-F5344CB8AC3E}">
        <p14:creationId xmlns:p14="http://schemas.microsoft.com/office/powerpoint/2010/main" val="44194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was a retrospective cohort study at an academic-affiliated in vitro fertilization (IVF) center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Analyzed all SEFETs (2017-2023) in patients with a prior full-term live birth resulting from an FET. </a:t>
            </a:r>
          </a:p>
          <a:p>
            <a:r>
              <a:rPr lang="en-US" sz="1200" kern="1200" dirty="0">
                <a:solidFill>
                  <a:schemeClr val="tx1"/>
                </a:solidFill>
                <a:effectLst/>
                <a:latin typeface="+mn-lt"/>
                <a:ea typeface="+mn-ea"/>
                <a:cs typeface="+mn-cs"/>
              </a:rPr>
              <a:t>Patients were grouped by IPI, the time from delivery of the first pregnancy to the subsequent FET in months (&lt; 12, 12-18, 18-24, &gt; 24) with a subgroup analysis for IPIs &lt;12 months (&lt;9, 9-12).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Categorical variables were analyzed using Chi-Square and Fisher Exact tests, and continuous variables with ANOVA and proportion tests. Rates were reported as percent [95% CI].</a:t>
            </a:r>
          </a:p>
          <a:p>
            <a:r>
              <a:rPr lang="en-US" sz="1200" kern="1200" dirty="0">
                <a:solidFill>
                  <a:schemeClr val="tx1"/>
                </a:solidFill>
                <a:effectLst/>
                <a:latin typeface="+mn-lt"/>
                <a:ea typeface="+mn-ea"/>
                <a:cs typeface="+mn-cs"/>
              </a:rPr>
              <a:t>Decision was made to perform a subgroup analysis of the IPI group &lt; 12 months in order to ascertain at what IPI we would start to see a change in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7</a:t>
            </a:fld>
            <a:endParaRPr lang="en-US"/>
          </a:p>
        </p:txBody>
      </p:sp>
    </p:spTree>
    <p:extLst>
      <p:ext uri="{BB962C8B-B14F-4D97-AF65-F5344CB8AC3E}">
        <p14:creationId xmlns:p14="http://schemas.microsoft.com/office/powerpoint/2010/main" val="322255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may get asked if the embryos transferred resulting from the same VOR cohort (not necessarily – did not specify this)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they could have had unsuccessful cycles in between (no, first transfer was first embryo transfer for that patient and then all second transfer data was just the next consecutive transfer that patient had </a:t>
            </a:r>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8</a:t>
            </a:fld>
            <a:endParaRPr lang="en-US"/>
          </a:p>
        </p:txBody>
      </p:sp>
    </p:spTree>
    <p:extLst>
      <p:ext uri="{BB962C8B-B14F-4D97-AF65-F5344CB8AC3E}">
        <p14:creationId xmlns:p14="http://schemas.microsoft.com/office/powerpoint/2010/main" val="346702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 total of 2,177 patients were included. </a:t>
            </a:r>
          </a:p>
          <a:p>
            <a:endParaRPr lang="en-US" dirty="0"/>
          </a:p>
          <a:p>
            <a:r>
              <a:rPr lang="en-US" dirty="0"/>
              <a:t>These demographics describe the patient at the time of embryo transfer #2</a:t>
            </a:r>
          </a:p>
          <a:p>
            <a:br>
              <a:rPr lang="en-US" dirty="0"/>
            </a:br>
            <a:r>
              <a:rPr lang="en-US" dirty="0"/>
              <a:t>Apart from older age in the longer IPI groups (which is explained by the group itself), there were no demographic differences between IPI groups (in terms of oocyte age (the patient’s age at time of oocyte retrieval), patient age, BMI, maximum EMT at time of LH surge, embryo blastulation day, embryo expansion grade, inner cell mass grade, trophectoderm grade, and endometrial preparation protocol (natural, stimulated, or programmed)). </a:t>
            </a:r>
          </a:p>
          <a:p>
            <a:r>
              <a:rPr lang="en-US" dirty="0"/>
              <a:t>*** difference between these?</a:t>
            </a:r>
          </a:p>
          <a:p>
            <a:endParaRPr lang="en-US" dirty="0"/>
          </a:p>
          <a:p>
            <a:r>
              <a:rPr lang="en-US" sz="1200" kern="1200" dirty="0">
                <a:solidFill>
                  <a:schemeClr val="tx1"/>
                </a:solidFill>
                <a:effectLst/>
                <a:latin typeface="+mn-lt"/>
                <a:ea typeface="+mn-ea"/>
                <a:cs typeface="+mn-cs"/>
              </a:rPr>
              <a:t>** with longer IPIs associated with significantly older patient ages as more time had passed from their prior FET and delivery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 0.0001) </a:t>
            </a:r>
          </a:p>
          <a:p>
            <a:endParaRPr lang="en-US" sz="1200" kern="1200" dirty="0">
              <a:solidFill>
                <a:schemeClr val="tx1"/>
              </a:solidFill>
              <a:effectLst/>
              <a:latin typeface="+mn-lt"/>
              <a:ea typeface="+mn-ea"/>
              <a:cs typeface="+mn-cs"/>
            </a:endParaRPr>
          </a:p>
          <a:p>
            <a:endParaRPr lang="en-US" dirty="0"/>
          </a:p>
          <a:p>
            <a:r>
              <a:rPr lang="en-US" dirty="0"/>
              <a:t>Pregnancy outcomes and complications were self-reported by patients via the institution’s electronic medical record. </a:t>
            </a:r>
          </a:p>
          <a:p>
            <a:endParaRPr lang="en-US" dirty="0"/>
          </a:p>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9</a:t>
            </a:fld>
            <a:endParaRPr lang="en-US"/>
          </a:p>
        </p:txBody>
      </p:sp>
    </p:spTree>
    <p:extLst>
      <p:ext uri="{BB962C8B-B14F-4D97-AF65-F5344CB8AC3E}">
        <p14:creationId xmlns:p14="http://schemas.microsoft.com/office/powerpoint/2010/main" val="266451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10</a:t>
            </a:fld>
            <a:endParaRPr lang="en-US"/>
          </a:p>
        </p:txBody>
      </p:sp>
    </p:spTree>
    <p:extLst>
      <p:ext uri="{BB962C8B-B14F-4D97-AF65-F5344CB8AC3E}">
        <p14:creationId xmlns:p14="http://schemas.microsoft.com/office/powerpoint/2010/main" val="110009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primary outcome was live birth rate, defined as the total number of live births divided by the total number of embryo transfers.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Secondary outcomes included clinical pregnancy rate (CPR) – defined as the total number of intrauterine pregnancies with a fetal heartbeat divided by the total number of embryo transfers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Ectopic pregnancy – the total number of ectopic pregnancies divided by the total number of embryo transfers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Pregnancy loss rate – the total number of pregnancy losses divided by the total number of embryo transfers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Cesarean delivery, preterm delivery, and other complications including placental abruption, placenta previa, gestational diabetes, and pregnancy-induced hypertension.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note, the pregnancy outcomes are self-reported by patients. </a:t>
            </a:r>
          </a:p>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11</a:t>
            </a:fld>
            <a:endParaRPr lang="en-US"/>
          </a:p>
        </p:txBody>
      </p:sp>
    </p:spTree>
    <p:extLst>
      <p:ext uri="{BB962C8B-B14F-4D97-AF65-F5344CB8AC3E}">
        <p14:creationId xmlns:p14="http://schemas.microsoft.com/office/powerpoint/2010/main" val="1597639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A7895C7-729D-C399-EFA6-7CDE2518E7F5}"/>
              </a:ext>
            </a:extLst>
          </p:cNvPr>
          <p:cNvSpPr>
            <a:spLocks noGrp="1"/>
          </p:cNvSpPr>
          <p:nvPr>
            <p:ph type="body" idx="10"/>
          </p:nvPr>
        </p:nvSpPr>
        <p:spPr>
          <a:xfrm>
            <a:off x="389467" y="1705232"/>
            <a:ext cx="5596466" cy="3720328"/>
          </a:xfrm>
          <a:solidFill>
            <a:srgbClr val="4296BD"/>
          </a:solidFill>
        </p:spPr>
        <p:txBody>
          <a:bodyPr anchor="t"/>
          <a:lstStyle>
            <a:lvl1pPr marL="0" indent="0">
              <a:buNone/>
              <a:defRPr sz="20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Speaker Name(s)</a:t>
            </a:r>
          </a:p>
        </p:txBody>
      </p:sp>
      <p:pic>
        <p:nvPicPr>
          <p:cNvPr id="2" name="Picture 1" descr="A yellow and green background&#10;&#10;AI-generated content may be incorrect.">
            <a:extLst>
              <a:ext uri="{FF2B5EF4-FFF2-40B4-BE49-F238E27FC236}">
                <a16:creationId xmlns:a16="http://schemas.microsoft.com/office/drawing/2014/main" id="{BDE29AAC-FA93-7519-325B-6042C76EE44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3" name="Picture 2" descr="A yellow and green background&#10;&#10;AI-generated content may be incorrect.">
            <a:extLst>
              <a:ext uri="{FF2B5EF4-FFF2-40B4-BE49-F238E27FC236}">
                <a16:creationId xmlns:a16="http://schemas.microsoft.com/office/drawing/2014/main" id="{FE26378C-BC72-3275-1244-1C35BE20D30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6" name="Picture 5">
            <a:extLst>
              <a:ext uri="{FF2B5EF4-FFF2-40B4-BE49-F238E27FC236}">
                <a16:creationId xmlns:a16="http://schemas.microsoft.com/office/drawing/2014/main" id="{026503A2-3EDA-5B37-C977-12C104DC85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2638212"/>
            <a:ext cx="6047244" cy="1310643"/>
          </a:xfrm>
          <a:prstGeom prst="rect">
            <a:avLst/>
          </a:prstGeom>
        </p:spPr>
      </p:pic>
    </p:spTree>
    <p:extLst>
      <p:ext uri="{BB962C8B-B14F-4D97-AF65-F5344CB8AC3E}">
        <p14:creationId xmlns:p14="http://schemas.microsoft.com/office/powerpoint/2010/main" val="262008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2288020"/>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text</a:t>
            </a:r>
          </a:p>
        </p:txBody>
      </p:sp>
      <p:sp>
        <p:nvSpPr>
          <p:cNvPr id="13" name="Date Placeholder 3">
            <a:extLst>
              <a:ext uri="{FF2B5EF4-FFF2-40B4-BE49-F238E27FC236}">
                <a16:creationId xmlns:a16="http://schemas.microsoft.com/office/drawing/2014/main" id="{A2C80253-2929-49FE-BCA2-3F159AD37166}"/>
              </a:ext>
            </a:extLst>
          </p:cNvPr>
          <p:cNvSpPr>
            <a:spLocks noGrp="1"/>
          </p:cNvSpPr>
          <p:nvPr>
            <p:ph type="dt" sz="half" idx="10"/>
          </p:nvPr>
        </p:nvSpPr>
        <p:spPr>
          <a:xfrm>
            <a:off x="609600" y="6356351"/>
            <a:ext cx="2844800" cy="365125"/>
          </a:xfrm>
        </p:spPr>
        <p:txBody>
          <a:bodyPr/>
          <a:lstStyle/>
          <a:p>
            <a:fld id="{39DB5329-AE83-1841-9BC9-3375E3614C4F}" type="datetimeFigureOut">
              <a:rPr lang="en-US" smtClean="0"/>
              <a:t>2/27/26</a:t>
            </a:fld>
            <a:endParaRPr lang="en-US"/>
          </a:p>
        </p:txBody>
      </p:sp>
      <p:sp>
        <p:nvSpPr>
          <p:cNvPr id="14" name="Footer Placeholder 4">
            <a:extLst>
              <a:ext uri="{FF2B5EF4-FFF2-40B4-BE49-F238E27FC236}">
                <a16:creationId xmlns:a16="http://schemas.microsoft.com/office/drawing/2014/main" id="{39FD3171-5B81-4B6B-B63B-CFF668048506}"/>
              </a:ext>
            </a:extLst>
          </p:cNvPr>
          <p:cNvSpPr>
            <a:spLocks noGrp="1"/>
          </p:cNvSpPr>
          <p:nvPr>
            <p:ph type="ftr" sz="quarter" idx="11"/>
          </p:nvPr>
        </p:nvSpPr>
        <p:spPr>
          <a:xfrm>
            <a:off x="4165600" y="6356351"/>
            <a:ext cx="3860800" cy="365125"/>
          </a:xfrm>
        </p:spPr>
        <p:txBody>
          <a:bodyPr/>
          <a:lstStyle/>
          <a:p>
            <a:endParaRPr lang="en-US"/>
          </a:p>
        </p:txBody>
      </p:sp>
      <p:sp>
        <p:nvSpPr>
          <p:cNvPr id="15" name="Slide Number Placeholder 5">
            <a:extLst>
              <a:ext uri="{FF2B5EF4-FFF2-40B4-BE49-F238E27FC236}">
                <a16:creationId xmlns:a16="http://schemas.microsoft.com/office/drawing/2014/main" id="{03A3A85B-0C31-4185-B888-9D3F43F74D1C}"/>
              </a:ext>
            </a:extLst>
          </p:cNvPr>
          <p:cNvSpPr>
            <a:spLocks noGrp="1"/>
          </p:cNvSpPr>
          <p:nvPr>
            <p:ph type="sldNum" sz="quarter" idx="12"/>
          </p:nvPr>
        </p:nvSpPr>
        <p:spPr>
          <a:xfrm>
            <a:off x="8737600" y="6356351"/>
            <a:ext cx="2844800" cy="365125"/>
          </a:xfrm>
        </p:spPr>
        <p:txBody>
          <a:bodyPr/>
          <a:lstStyle/>
          <a:p>
            <a:fld id="{40F89D05-04D1-2C41-989B-6CC7ABA47232}" type="slidenum">
              <a:rPr lang="en-US" smtClean="0"/>
              <a:t>‹#›</a:t>
            </a:fld>
            <a:endParaRPr lang="en-US"/>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1129034"/>
            <a:ext cx="10972800" cy="1100797"/>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9D9AF32E-F1B5-1167-7221-53C8F5B690C5}"/>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7" name="Picture 6" descr="A black background with blue and orange text&#10;&#10;AI-generated content may be incorrect.">
            <a:extLst>
              <a:ext uri="{FF2B5EF4-FFF2-40B4-BE49-F238E27FC236}">
                <a16:creationId xmlns:a16="http://schemas.microsoft.com/office/drawing/2014/main" id="{42E4754C-9FFD-4D91-8919-70D2D2E01E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790" y="173432"/>
            <a:ext cx="3676794" cy="796886"/>
          </a:xfrm>
          <a:prstGeom prst="rect">
            <a:avLst/>
          </a:prstGeom>
          <a:effectLst>
            <a:glow rad="114300">
              <a:schemeClr val="bg1"/>
            </a:glow>
          </a:effectLst>
        </p:spPr>
      </p:pic>
      <p:pic>
        <p:nvPicPr>
          <p:cNvPr id="8" name="Picture 7" descr="A yellow and green background&#10;&#10;AI-generated content may be incorrect.">
            <a:extLst>
              <a:ext uri="{FF2B5EF4-FFF2-40B4-BE49-F238E27FC236}">
                <a16:creationId xmlns:a16="http://schemas.microsoft.com/office/drawing/2014/main" id="{DC60ACE6-CC9A-973C-2589-E17C289D6652}"/>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32676"/>
            <a:ext cx="12192000" cy="683491"/>
          </a:xfrm>
          <a:prstGeom prst="rect">
            <a:avLst/>
          </a:prstGeom>
        </p:spPr>
      </p:pic>
    </p:spTree>
    <p:extLst>
      <p:ext uri="{BB962C8B-B14F-4D97-AF65-F5344CB8AC3E}">
        <p14:creationId xmlns:p14="http://schemas.microsoft.com/office/powerpoint/2010/main" val="61579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1995055"/>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text</a:t>
            </a:r>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836069"/>
            <a:ext cx="10972800" cy="1100797"/>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B08CCDC8-D9BA-3027-3E60-44FF81E5F5DF}"/>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5" name="Picture 4" descr="A black background with blue and orange text&#10;&#10;AI-generated content may be incorrect.">
            <a:extLst>
              <a:ext uri="{FF2B5EF4-FFF2-40B4-BE49-F238E27FC236}">
                <a16:creationId xmlns:a16="http://schemas.microsoft.com/office/drawing/2014/main" id="{506B661E-18AA-220C-7435-95E49D5687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374021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5EBF805-5C10-40EB-A2F0-735540C88B11}"/>
              </a:ext>
            </a:extLst>
          </p:cNvPr>
          <p:cNvSpPr>
            <a:spLocks noGrp="1"/>
          </p:cNvSpPr>
          <p:nvPr>
            <p:ph sz="half" idx="1" hasCustomPrompt="1"/>
          </p:nvPr>
        </p:nvSpPr>
        <p:spPr>
          <a:xfrm>
            <a:off x="609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add text</a:t>
            </a:r>
          </a:p>
        </p:txBody>
      </p:sp>
      <p:sp>
        <p:nvSpPr>
          <p:cNvPr id="9" name="Content Placeholder 3">
            <a:extLst>
              <a:ext uri="{FF2B5EF4-FFF2-40B4-BE49-F238E27FC236}">
                <a16:creationId xmlns:a16="http://schemas.microsoft.com/office/drawing/2014/main" id="{8D8428D5-A0E9-4E6C-9281-466FE6BA0601}"/>
              </a:ext>
            </a:extLst>
          </p:cNvPr>
          <p:cNvSpPr>
            <a:spLocks noGrp="1"/>
          </p:cNvSpPr>
          <p:nvPr>
            <p:ph sz="half" idx="2" hasCustomPrompt="1"/>
          </p:nvPr>
        </p:nvSpPr>
        <p:spPr>
          <a:xfrm>
            <a:off x="6197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marL="457200" indent="0">
              <a:buNone/>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add text</a:t>
            </a:r>
          </a:p>
        </p:txBody>
      </p:sp>
      <p:sp>
        <p:nvSpPr>
          <p:cNvPr id="10" name="Title 1">
            <a:extLst>
              <a:ext uri="{FF2B5EF4-FFF2-40B4-BE49-F238E27FC236}">
                <a16:creationId xmlns:a16="http://schemas.microsoft.com/office/drawing/2014/main" id="{0E2B6A4A-5FC5-47A1-A192-C192A077393B}"/>
              </a:ext>
            </a:extLst>
          </p:cNvPr>
          <p:cNvSpPr>
            <a:spLocks noGrp="1"/>
          </p:cNvSpPr>
          <p:nvPr>
            <p:ph type="title"/>
          </p:nvPr>
        </p:nvSpPr>
        <p:spPr>
          <a:xfrm>
            <a:off x="609600" y="836069"/>
            <a:ext cx="10972800" cy="1100798"/>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F3E1BDB1-842D-E924-9116-FAEDA457792A}"/>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4" name="Picture 3" descr="A black background with blue and orange text&#10;&#10;AI-generated content may be incorrect.">
            <a:extLst>
              <a:ext uri="{FF2B5EF4-FFF2-40B4-BE49-F238E27FC236}">
                <a16:creationId xmlns:a16="http://schemas.microsoft.com/office/drawing/2014/main" id="{81D454A2-1A3F-F7CB-42CA-ED6804F72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165327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3F9B-5274-4510-AEF0-655815C86CA1}"/>
              </a:ext>
            </a:extLst>
          </p:cNvPr>
          <p:cNvSpPr>
            <a:spLocks noGrp="1"/>
          </p:cNvSpPr>
          <p:nvPr>
            <p:ph type="title"/>
          </p:nvPr>
        </p:nvSpPr>
        <p:spPr>
          <a:xfrm>
            <a:off x="839788" y="809004"/>
            <a:ext cx="10515600" cy="1325563"/>
          </a:xfrm>
        </p:spPr>
        <p:txBody>
          <a:bodyPr/>
          <a:lstStyle>
            <a:lvl1pP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8198C22-04E3-4F5A-B685-7306D87B1026}"/>
              </a:ext>
            </a:extLst>
          </p:cNvPr>
          <p:cNvSpPr>
            <a:spLocks noGrp="1"/>
          </p:cNvSpPr>
          <p:nvPr>
            <p:ph type="body" idx="1"/>
          </p:nvPr>
        </p:nvSpPr>
        <p:spPr>
          <a:xfrm>
            <a:off x="839788" y="2125042"/>
            <a:ext cx="5157787"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77F3E26-ABD7-4D14-9FF7-596C7D8EFDB9}"/>
              </a:ext>
            </a:extLst>
          </p:cNvPr>
          <p:cNvSpPr>
            <a:spLocks noGrp="1"/>
          </p:cNvSpPr>
          <p:nvPr>
            <p:ph sz="half" idx="2"/>
          </p:nvPr>
        </p:nvSpPr>
        <p:spPr>
          <a:xfrm>
            <a:off x="839788" y="2948954"/>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20A0D67-8F41-4465-8EBF-D1ED3DEC6DBE}"/>
              </a:ext>
            </a:extLst>
          </p:cNvPr>
          <p:cNvSpPr>
            <a:spLocks noGrp="1"/>
          </p:cNvSpPr>
          <p:nvPr>
            <p:ph type="body" sz="quarter" idx="3"/>
          </p:nvPr>
        </p:nvSpPr>
        <p:spPr>
          <a:xfrm>
            <a:off x="6172200" y="2125042"/>
            <a:ext cx="5183188"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67BEC1-14C7-4030-944A-51BEBC751436}"/>
              </a:ext>
            </a:extLst>
          </p:cNvPr>
          <p:cNvSpPr>
            <a:spLocks noGrp="1"/>
          </p:cNvSpPr>
          <p:nvPr>
            <p:ph sz="quarter" idx="4"/>
          </p:nvPr>
        </p:nvSpPr>
        <p:spPr>
          <a:xfrm>
            <a:off x="6172200" y="2948954"/>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background with blue and orange text&#10;&#10;AI-generated content may be incorrect.">
            <a:extLst>
              <a:ext uri="{FF2B5EF4-FFF2-40B4-BE49-F238E27FC236}">
                <a16:creationId xmlns:a16="http://schemas.microsoft.com/office/drawing/2014/main" id="{1F7EAA77-61D8-2878-49F5-1559ABE9BF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97868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8B77D-51CF-40FC-44D0-0770C3545C38}"/>
              </a:ext>
            </a:extLst>
          </p:cNvPr>
          <p:cNvSpPr/>
          <p:nvPr userDrawn="1"/>
        </p:nvSpPr>
        <p:spPr>
          <a:xfrm>
            <a:off x="3376056" y="1501538"/>
            <a:ext cx="5299849" cy="3154710"/>
          </a:xfrm>
          <a:prstGeom prst="rect">
            <a:avLst/>
          </a:prstGeom>
          <a:noFill/>
        </p:spPr>
        <p:txBody>
          <a:bodyPr wrap="none" lIns="91440" tIns="45720" rIns="91440" bIns="45720">
            <a:spAutoFit/>
          </a:bodyPr>
          <a:lstStyle/>
          <a:p>
            <a:pPr algn="ctr"/>
            <a:r>
              <a:rPr lang="en-US" sz="19900" b="1" cap="none" spc="50" dirty="0">
                <a:ln w="0"/>
                <a:solidFill>
                  <a:srgbClr val="4296BD"/>
                </a:solidFill>
                <a:effectLst/>
              </a:rPr>
              <a:t>Q&amp;A</a:t>
            </a:r>
          </a:p>
        </p:txBody>
      </p:sp>
      <p:pic>
        <p:nvPicPr>
          <p:cNvPr id="6" name="Picture 5" descr="A yellow and green background&#10;&#10;AI-generated content may be incorrect.">
            <a:extLst>
              <a:ext uri="{FF2B5EF4-FFF2-40B4-BE49-F238E27FC236}">
                <a16:creationId xmlns:a16="http://schemas.microsoft.com/office/drawing/2014/main" id="{751FA18D-58A5-432C-8F44-043761CD04B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7" name="Picture 6" descr="A yellow and green background&#10;&#10;AI-generated content may be incorrect.">
            <a:extLst>
              <a:ext uri="{FF2B5EF4-FFF2-40B4-BE49-F238E27FC236}">
                <a16:creationId xmlns:a16="http://schemas.microsoft.com/office/drawing/2014/main" id="{1DBB8E71-55B9-1761-7873-978967CE164B}"/>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10" name="Picture 9" descr="A black background with blue and orange text&#10;&#10;AI-generated content may be incorrect.">
            <a:extLst>
              <a:ext uri="{FF2B5EF4-FFF2-40B4-BE49-F238E27FC236}">
                <a16:creationId xmlns:a16="http://schemas.microsoft.com/office/drawing/2014/main" id="{907A9024-06DB-9B1C-3910-27E3616357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7406" y="5920327"/>
            <a:ext cx="3676794" cy="796886"/>
          </a:xfrm>
          <a:prstGeom prst="rect">
            <a:avLst/>
          </a:prstGeom>
          <a:effectLst>
            <a:glow rad="114300">
              <a:schemeClr val="bg1"/>
            </a:glow>
          </a:effectLst>
        </p:spPr>
      </p:pic>
    </p:spTree>
    <p:extLst>
      <p:ext uri="{BB962C8B-B14F-4D97-AF65-F5344CB8AC3E}">
        <p14:creationId xmlns:p14="http://schemas.microsoft.com/office/powerpoint/2010/main" val="134138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CB6A-8CCE-4CF9-B151-EB412E958FA3}"/>
              </a:ext>
            </a:extLst>
          </p:cNvPr>
          <p:cNvSpPr>
            <a:spLocks noGrp="1"/>
          </p:cNvSpPr>
          <p:nvPr>
            <p:ph type="title"/>
          </p:nvPr>
        </p:nvSpPr>
        <p:spPr>
          <a:xfrm>
            <a:off x="839788" y="457200"/>
            <a:ext cx="3932237" cy="1600200"/>
          </a:xfrm>
        </p:spPr>
        <p:txBody>
          <a:bodyPr anchor="b"/>
          <a:lstStyle>
            <a:lvl1pPr>
              <a:defRPr sz="3200">
                <a:solidFill>
                  <a:srgbClr val="0C486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4FD6471-DE01-4BCB-B820-183E01BA3232}"/>
              </a:ext>
            </a:extLst>
          </p:cNvPr>
          <p:cNvSpPr>
            <a:spLocks noGrp="1"/>
          </p:cNvSpPr>
          <p:nvPr>
            <p:ph idx="1"/>
          </p:nvPr>
        </p:nvSpPr>
        <p:spPr>
          <a:xfrm>
            <a:off x="5183188" y="987425"/>
            <a:ext cx="6172200" cy="4873625"/>
          </a:xfrm>
        </p:spPr>
        <p:txBody>
          <a:bodyPr/>
          <a:lstStyle>
            <a:lvl1pPr>
              <a:defRPr sz="3200">
                <a:solidFill>
                  <a:srgbClr val="0C486E"/>
                </a:solidFill>
              </a:defRPr>
            </a:lvl1pPr>
            <a:lvl2pPr>
              <a:defRPr sz="2800">
                <a:solidFill>
                  <a:srgbClr val="0C486E"/>
                </a:solidFill>
              </a:defRPr>
            </a:lvl2pPr>
            <a:lvl3pPr>
              <a:defRPr sz="2400">
                <a:solidFill>
                  <a:srgbClr val="0C486E"/>
                </a:solidFill>
              </a:defRPr>
            </a:lvl3pPr>
            <a:lvl4pPr>
              <a:defRPr sz="2000">
                <a:solidFill>
                  <a:srgbClr val="0C486E"/>
                </a:solidFill>
              </a:defRPr>
            </a:lvl4pPr>
            <a:lvl5pPr>
              <a:defRPr sz="2000">
                <a:solidFill>
                  <a:srgbClr val="0C486E"/>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21DF065-61A4-4E18-A745-D234CCB1643F}"/>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729155E-BFA4-435C-8921-CE0E6A1C8E81}"/>
              </a:ext>
            </a:extLst>
          </p:cNvPr>
          <p:cNvSpPr>
            <a:spLocks noGrp="1"/>
          </p:cNvSpPr>
          <p:nvPr>
            <p:ph type="dt" sz="half" idx="10"/>
          </p:nvPr>
        </p:nvSpPr>
        <p:spPr/>
        <p:txBody>
          <a:bodyPr/>
          <a:lstStyle/>
          <a:p>
            <a:fld id="{39D505AD-7D23-461E-8514-47005AA5F73B}" type="datetimeFigureOut">
              <a:rPr lang="en-US" smtClean="0"/>
              <a:t>2/27/26</a:t>
            </a:fld>
            <a:endParaRPr lang="en-US"/>
          </a:p>
        </p:txBody>
      </p:sp>
      <p:sp>
        <p:nvSpPr>
          <p:cNvPr id="6" name="Footer Placeholder 5">
            <a:extLst>
              <a:ext uri="{FF2B5EF4-FFF2-40B4-BE49-F238E27FC236}">
                <a16:creationId xmlns:a16="http://schemas.microsoft.com/office/drawing/2014/main" id="{030D0593-5791-49D2-892A-E3345CBB8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5CB3F-383A-448D-9082-C10B7071EEAA}"/>
              </a:ext>
            </a:extLst>
          </p:cNvPr>
          <p:cNvSpPr>
            <a:spLocks noGrp="1"/>
          </p:cNvSpPr>
          <p:nvPr>
            <p:ph type="sldNum" sz="quarter" idx="12"/>
          </p:nvPr>
        </p:nvSpPr>
        <p:spPr/>
        <p:txBody>
          <a:bodyPr/>
          <a:lstStyle/>
          <a:p>
            <a:fld id="{5E78E9A1-591E-494D-8DB0-1D44D720BB42}" type="slidenum">
              <a:rPr lang="en-US" smtClean="0"/>
              <a:t>‹#›</a:t>
            </a:fld>
            <a:endParaRPr lang="en-US"/>
          </a:p>
        </p:txBody>
      </p:sp>
      <p:pic>
        <p:nvPicPr>
          <p:cNvPr id="9" name="Picture 8" descr="A yellow and green background&#10;&#10;AI-generated content may be incorrect.">
            <a:extLst>
              <a:ext uri="{FF2B5EF4-FFF2-40B4-BE49-F238E27FC236}">
                <a16:creationId xmlns:a16="http://schemas.microsoft.com/office/drawing/2014/main" id="{27952351-EAE1-7E51-8B3C-4C27240FE649}"/>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11" name="Picture 10" descr="A black background with blue and orange text&#10;&#10;AI-generated content may be incorrect.">
            <a:extLst>
              <a:ext uri="{FF2B5EF4-FFF2-40B4-BE49-F238E27FC236}">
                <a16:creationId xmlns:a16="http://schemas.microsoft.com/office/drawing/2014/main" id="{8AB7CA5C-AEAA-7BEA-3CC4-F73E43698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264199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3A1E6-01D7-4399-A390-108AD43F7F1D}" type="datetimeFigureOut">
              <a:rPr lang="en-US" smtClean="0"/>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773B-E1F7-4409-BE2E-EC1F9575DD90}" type="slidenum">
              <a:rPr lang="en-US" smtClean="0"/>
              <a:t>‹#›</a:t>
            </a:fld>
            <a:endParaRPr lang="en-US"/>
          </a:p>
        </p:txBody>
      </p:sp>
    </p:spTree>
    <p:extLst>
      <p:ext uri="{BB962C8B-B14F-4D97-AF65-F5344CB8AC3E}">
        <p14:creationId xmlns:p14="http://schemas.microsoft.com/office/powerpoint/2010/main" val="175525943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1F3C5-5F95-42EB-BE76-3ABAB16AF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DEDAA-F7CB-4729-AC2D-697C5DC5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1F90A-CA8C-445E-890B-900875275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505AD-7D23-461E-8514-47005AA5F73B}" type="datetimeFigureOut">
              <a:rPr lang="en-US" smtClean="0"/>
              <a:t>2/27/26</a:t>
            </a:fld>
            <a:endParaRPr lang="en-US"/>
          </a:p>
        </p:txBody>
      </p:sp>
      <p:sp>
        <p:nvSpPr>
          <p:cNvPr id="5" name="Footer Placeholder 4">
            <a:extLst>
              <a:ext uri="{FF2B5EF4-FFF2-40B4-BE49-F238E27FC236}">
                <a16:creationId xmlns:a16="http://schemas.microsoft.com/office/drawing/2014/main" id="{065B1385-71F5-46F0-8BA4-6F179072F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2FAA7-3262-460D-8177-1D9944561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8E9A1-591E-494D-8DB0-1D44D720BB42}" type="slidenum">
              <a:rPr lang="en-US" smtClean="0"/>
              <a:t>‹#›</a:t>
            </a:fld>
            <a:endParaRPr lang="en-US"/>
          </a:p>
        </p:txBody>
      </p:sp>
    </p:spTree>
    <p:extLst>
      <p:ext uri="{BB962C8B-B14F-4D97-AF65-F5344CB8AC3E}">
        <p14:creationId xmlns:p14="http://schemas.microsoft.com/office/powerpoint/2010/main" val="78147808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 id="2147483652" r:id="rId4"/>
    <p:sldLayoutId id="2147483653" r:id="rId5"/>
    <p:sldLayoutId id="2147483655" r:id="rId6"/>
    <p:sldLayoutId id="2147483656"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reativefabrica.com/product/alarm-clock-cartoon-icon-vector/"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72F17C-D04E-7740-6C3F-4D0BEC6F40EB}"/>
              </a:ext>
            </a:extLst>
          </p:cNvPr>
          <p:cNvSpPr/>
          <p:nvPr/>
        </p:nvSpPr>
        <p:spPr>
          <a:xfrm>
            <a:off x="-1561672" y="0"/>
            <a:ext cx="5137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olorful gradient&#10;&#10;AI-generated content may be incorrect.">
            <a:extLst>
              <a:ext uri="{FF2B5EF4-FFF2-40B4-BE49-F238E27FC236}">
                <a16:creationId xmlns:a16="http://schemas.microsoft.com/office/drawing/2014/main" id="{270912CE-5728-3E32-BEC9-0109E3E7BB3D}"/>
              </a:ext>
            </a:extLst>
          </p:cNvPr>
          <p:cNvPicPr>
            <a:picLocks noChangeAspect="1"/>
          </p:cNvPicPr>
          <p:nvPr/>
        </p:nvPicPr>
        <p:blipFill>
          <a:blip r:embed="rId3">
            <a:alphaModFix amt="99000"/>
            <a:extLst>
              <a:ext uri="{28A0092B-C50C-407E-A947-70E740481C1C}">
                <a14:useLocalDpi xmlns:a14="http://schemas.microsoft.com/office/drawing/2010/main" val="0"/>
              </a:ext>
            </a:extLst>
          </a:blip>
          <a:stretch>
            <a:fillRect/>
          </a:stretch>
        </p:blipFill>
        <p:spPr>
          <a:xfrm>
            <a:off x="0" y="0"/>
            <a:ext cx="12192000" cy="6903719"/>
          </a:xfrm>
          <a:prstGeom prst="rect">
            <a:avLst/>
          </a:prstGeom>
        </p:spPr>
      </p:pic>
      <p:pic>
        <p:nvPicPr>
          <p:cNvPr id="13" name="Picture 12">
            <a:extLst>
              <a:ext uri="{FF2B5EF4-FFF2-40B4-BE49-F238E27FC236}">
                <a16:creationId xmlns:a16="http://schemas.microsoft.com/office/drawing/2014/main" id="{DDE5302F-ACF7-94D8-60B7-ED1859506A55}"/>
              </a:ext>
            </a:extLst>
          </p:cNvPr>
          <p:cNvPicPr>
            <a:picLocks noChangeAspect="1"/>
          </p:cNvPicPr>
          <p:nvPr/>
        </p:nvPicPr>
        <p:blipFill>
          <a:blip r:embed="rId4"/>
          <a:stretch>
            <a:fillRect/>
          </a:stretch>
        </p:blipFill>
        <p:spPr>
          <a:xfrm>
            <a:off x="449948" y="5931389"/>
            <a:ext cx="2089130" cy="706618"/>
          </a:xfrm>
          <a:prstGeom prst="rect">
            <a:avLst/>
          </a:prstGeom>
        </p:spPr>
      </p:pic>
      <p:pic>
        <p:nvPicPr>
          <p:cNvPr id="24" name="Picture 23" descr="A white and orange text on a black background&#10;&#10;AI-generated content may be incorrect.">
            <a:extLst>
              <a:ext uri="{FF2B5EF4-FFF2-40B4-BE49-F238E27FC236}">
                <a16:creationId xmlns:a16="http://schemas.microsoft.com/office/drawing/2014/main" id="{CFE2A262-C303-D452-3593-2703F2C0D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20" y="953902"/>
            <a:ext cx="11570959" cy="5229184"/>
          </a:xfrm>
          <a:prstGeom prst="rect">
            <a:avLst/>
          </a:prstGeom>
        </p:spPr>
      </p:pic>
    </p:spTree>
    <p:extLst>
      <p:ext uri="{BB962C8B-B14F-4D97-AF65-F5344CB8AC3E}">
        <p14:creationId xmlns:p14="http://schemas.microsoft.com/office/powerpoint/2010/main" val="162768851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F3BC90-C118-8B8B-7EDA-BCE09ED49882}"/>
              </a:ext>
            </a:extLst>
          </p:cNvPr>
          <p:cNvSpPr>
            <a:spLocks noGrp="1"/>
          </p:cNvSpPr>
          <p:nvPr>
            <p:ph type="title"/>
          </p:nvPr>
        </p:nvSpPr>
        <p:spPr>
          <a:xfrm>
            <a:off x="13647" y="-31035"/>
            <a:ext cx="5054223" cy="805067"/>
          </a:xfrm>
        </p:spPr>
        <p:txBody>
          <a:bodyPr>
            <a:normAutofit/>
          </a:bodyPr>
          <a:lstStyle/>
          <a:p>
            <a:r>
              <a:rPr lang="en-US" sz="3800" dirty="0"/>
              <a:t>Baseline characteristics</a:t>
            </a:r>
          </a:p>
        </p:txBody>
      </p:sp>
      <p:graphicFrame>
        <p:nvGraphicFramePr>
          <p:cNvPr id="4" name="Table 3">
            <a:extLst>
              <a:ext uri="{FF2B5EF4-FFF2-40B4-BE49-F238E27FC236}">
                <a16:creationId xmlns:a16="http://schemas.microsoft.com/office/drawing/2014/main" id="{57F8B5AB-D064-6855-04DC-FD0E9A7AB061}"/>
              </a:ext>
            </a:extLst>
          </p:cNvPr>
          <p:cNvGraphicFramePr>
            <a:graphicFrameLocks noGrp="1"/>
          </p:cNvGraphicFramePr>
          <p:nvPr>
            <p:extLst>
              <p:ext uri="{D42A27DB-BD31-4B8C-83A1-F6EECF244321}">
                <p14:modId xmlns:p14="http://schemas.microsoft.com/office/powerpoint/2010/main" val="4073078054"/>
              </p:ext>
            </p:extLst>
          </p:nvPr>
        </p:nvGraphicFramePr>
        <p:xfrm>
          <a:off x="282057" y="978799"/>
          <a:ext cx="5668369" cy="3420522"/>
        </p:xfrm>
        <a:graphic>
          <a:graphicData uri="http://schemas.openxmlformats.org/drawingml/2006/table">
            <a:tbl>
              <a:tblPr firstRow="1" bandRow="1">
                <a:tableStyleId>{5C22544A-7EE6-4342-B048-85BDC9FD1C3A}</a:tableStyleId>
              </a:tblPr>
              <a:tblGrid>
                <a:gridCol w="1019032">
                  <a:extLst>
                    <a:ext uri="{9D8B030D-6E8A-4147-A177-3AD203B41FA5}">
                      <a16:colId xmlns:a16="http://schemas.microsoft.com/office/drawing/2014/main" val="2665740755"/>
                    </a:ext>
                  </a:extLst>
                </a:gridCol>
                <a:gridCol w="1034004">
                  <a:extLst>
                    <a:ext uri="{9D8B030D-6E8A-4147-A177-3AD203B41FA5}">
                      <a16:colId xmlns:a16="http://schemas.microsoft.com/office/drawing/2014/main" val="2454554480"/>
                    </a:ext>
                  </a:extLst>
                </a:gridCol>
                <a:gridCol w="1074481">
                  <a:extLst>
                    <a:ext uri="{9D8B030D-6E8A-4147-A177-3AD203B41FA5}">
                      <a16:colId xmlns:a16="http://schemas.microsoft.com/office/drawing/2014/main" val="1147917013"/>
                    </a:ext>
                  </a:extLst>
                </a:gridCol>
                <a:gridCol w="1074481">
                  <a:extLst>
                    <a:ext uri="{9D8B030D-6E8A-4147-A177-3AD203B41FA5}">
                      <a16:colId xmlns:a16="http://schemas.microsoft.com/office/drawing/2014/main" val="3508089123"/>
                    </a:ext>
                  </a:extLst>
                </a:gridCol>
                <a:gridCol w="1074481">
                  <a:extLst>
                    <a:ext uri="{9D8B030D-6E8A-4147-A177-3AD203B41FA5}">
                      <a16:colId xmlns:a16="http://schemas.microsoft.com/office/drawing/2014/main" val="2596738839"/>
                    </a:ext>
                  </a:extLst>
                </a:gridCol>
                <a:gridCol w="391890">
                  <a:extLst>
                    <a:ext uri="{9D8B030D-6E8A-4147-A177-3AD203B41FA5}">
                      <a16:colId xmlns:a16="http://schemas.microsoft.com/office/drawing/2014/main" val="620084033"/>
                    </a:ext>
                  </a:extLst>
                </a:gridCol>
              </a:tblGrid>
              <a:tr h="652494">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Variable</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&lt; 12 months </a:t>
                      </a:r>
                      <a:r>
                        <a:rPr lang="en-US" sz="1200" b="0" kern="100" dirty="0">
                          <a:effectLst/>
                          <a:latin typeface="Calibri" panose="020F0502020204030204" pitchFamily="34" charset="0"/>
                          <a:cs typeface="Calibri" panose="020F0502020204030204" pitchFamily="34" charset="0"/>
                        </a:rPr>
                        <a:t>(n=272)</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12-18 months </a:t>
                      </a:r>
                      <a:r>
                        <a:rPr lang="en-US" sz="1200" b="0" kern="100" dirty="0">
                          <a:effectLst/>
                          <a:latin typeface="Calibri" panose="020F0502020204030204" pitchFamily="34" charset="0"/>
                          <a:cs typeface="Calibri" panose="020F0502020204030204" pitchFamily="34" charset="0"/>
                        </a:rPr>
                        <a:t>(n=793)</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18-24 months </a:t>
                      </a:r>
                      <a:r>
                        <a:rPr lang="en-US" sz="1200" b="0" kern="100" dirty="0">
                          <a:effectLst/>
                          <a:latin typeface="Calibri" panose="020F0502020204030204" pitchFamily="34" charset="0"/>
                          <a:cs typeface="Calibri" panose="020F0502020204030204" pitchFamily="34" charset="0"/>
                        </a:rPr>
                        <a:t>(n=530)</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&gt; 24 months </a:t>
                      </a:r>
                      <a:r>
                        <a:rPr lang="en-US" sz="1200" b="0" kern="100" dirty="0">
                          <a:effectLst/>
                          <a:latin typeface="Calibri" panose="020F0502020204030204" pitchFamily="34" charset="0"/>
                          <a:cs typeface="Calibri" panose="020F0502020204030204" pitchFamily="34" charset="0"/>
                        </a:rPr>
                        <a:t>(n=582)</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p-value   </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61744170"/>
                  </a:ext>
                </a:extLst>
              </a:tr>
              <a:tr h="652494">
                <a:tc>
                  <a:txBody>
                    <a:bodyPr/>
                    <a:lstStyle/>
                    <a:p>
                      <a:pPr marL="0" marR="0">
                        <a:spcBef>
                          <a:spcPts val="500"/>
                        </a:spcBef>
                        <a:spcAft>
                          <a:spcPts val="500"/>
                        </a:spcAft>
                        <a:buNone/>
                      </a:pPr>
                      <a:r>
                        <a:rPr lang="en-US" sz="1200" b="1" kern="100" dirty="0">
                          <a:effectLst/>
                          <a:latin typeface="Calibri" panose="020F0502020204030204" pitchFamily="34" charset="0"/>
                          <a:cs typeface="Calibri" panose="020F0502020204030204" pitchFamily="34" charset="0"/>
                        </a:rPr>
                        <a:t>Age at time of oocyte  retrieval </a:t>
                      </a:r>
                      <a:r>
                        <a:rPr lang="en-US" sz="1200" b="0" kern="100" dirty="0">
                          <a:effectLst/>
                          <a:latin typeface="Calibri" panose="020F0502020204030204" pitchFamily="34" charset="0"/>
                          <a:cs typeface="Calibri" panose="020F0502020204030204" pitchFamily="34" charset="0"/>
                        </a:rPr>
                        <a:t>(years ± </a:t>
                      </a:r>
                      <a:r>
                        <a:rPr lang="en-US" sz="1200" b="0" u="none" kern="100" dirty="0">
                          <a:effectLst/>
                          <a:latin typeface="Calibri" panose="020F0502020204030204" pitchFamily="34" charset="0"/>
                          <a:cs typeface="Calibri" panose="020F0502020204030204" pitchFamily="34" charset="0"/>
                        </a:rPr>
                        <a:t>SD)</a:t>
                      </a:r>
                      <a:endParaRPr lang="en-US" sz="1200" b="0" u="none"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34.24 ± 4.01</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33.96 ± 3.97</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33.69 ± 3.81</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33.72 ± 3.82</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a:effectLst/>
                          <a:latin typeface="Calibri" panose="020F0502020204030204" pitchFamily="34" charset="0"/>
                          <a:cs typeface="Calibri" panose="020F0502020204030204" pitchFamily="34" charset="0"/>
                        </a:rPr>
                        <a:t>0.18</a:t>
                      </a:r>
                      <a:endParaRPr lang="en-US" sz="12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32080971"/>
                  </a:ext>
                </a:extLst>
              </a:tr>
              <a:tr h="652494">
                <a:tc>
                  <a:txBody>
                    <a:bodyPr/>
                    <a:lstStyle/>
                    <a:p>
                      <a:pPr marL="0" marR="0">
                        <a:spcBef>
                          <a:spcPts val="500"/>
                        </a:spcBef>
                        <a:spcAft>
                          <a:spcPts val="500"/>
                        </a:spcAft>
                        <a:buNone/>
                      </a:pPr>
                      <a:r>
                        <a:rPr lang="en-US" sz="1200" b="1" kern="100" dirty="0">
                          <a:effectLst/>
                          <a:latin typeface="Calibri" panose="020F0502020204030204" pitchFamily="34" charset="0"/>
                          <a:cs typeface="Calibri" panose="020F0502020204030204" pitchFamily="34" charset="0"/>
                        </a:rPr>
                        <a:t>Patient age </a:t>
                      </a:r>
                      <a:r>
                        <a:rPr lang="en-US" sz="1200" b="0" kern="100" dirty="0">
                          <a:effectLst/>
                          <a:latin typeface="Calibri" panose="020F0502020204030204" pitchFamily="34" charset="0"/>
                          <a:cs typeface="Calibri" panose="020F0502020204030204" pitchFamily="34" charset="0"/>
                        </a:rPr>
                        <a:t>(years ± SD)</a:t>
                      </a: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35.94 ± 4.01</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36.09 ± 4.00</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36.23 ± 3.78</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37.20 ± 3.76</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&lt;0.0001*</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826162911"/>
                  </a:ext>
                </a:extLst>
              </a:tr>
              <a:tr h="652494">
                <a:tc>
                  <a:txBody>
                    <a:bodyPr/>
                    <a:lstStyle/>
                    <a:p>
                      <a:pPr marL="0" marR="0">
                        <a:spcBef>
                          <a:spcPts val="500"/>
                        </a:spcBef>
                        <a:spcAft>
                          <a:spcPts val="500"/>
                        </a:spcAft>
                        <a:buNone/>
                      </a:pPr>
                      <a:r>
                        <a:rPr lang="en-US" sz="1200" b="1" kern="100" dirty="0">
                          <a:effectLst/>
                          <a:latin typeface="Calibri" panose="020F0502020204030204" pitchFamily="34" charset="0"/>
                          <a:cs typeface="Calibri" panose="020F0502020204030204" pitchFamily="34" charset="0"/>
                        </a:rPr>
                        <a:t>BMI </a:t>
                      </a:r>
                      <a:r>
                        <a:rPr lang="en-US" sz="1200" b="0" kern="100" dirty="0">
                          <a:effectLst/>
                          <a:latin typeface="Calibri" panose="020F0502020204030204" pitchFamily="34" charset="0"/>
                          <a:cs typeface="Calibri" panose="020F0502020204030204" pitchFamily="34" charset="0"/>
                        </a:rPr>
                        <a:t>(kg/m</a:t>
                      </a:r>
                      <a:r>
                        <a:rPr lang="en-US" sz="1200" b="0" kern="100" baseline="30000" dirty="0">
                          <a:effectLst/>
                          <a:latin typeface="Calibri" panose="020F0502020204030204" pitchFamily="34" charset="0"/>
                          <a:cs typeface="Calibri" panose="020F0502020204030204" pitchFamily="34" charset="0"/>
                        </a:rPr>
                        <a:t>2</a:t>
                      </a:r>
                      <a:r>
                        <a:rPr lang="en-US" sz="1200" b="0" kern="100" dirty="0">
                          <a:effectLst/>
                          <a:latin typeface="Calibri" panose="020F0502020204030204" pitchFamily="34" charset="0"/>
                          <a:cs typeface="Calibri" panose="020F0502020204030204" pitchFamily="34" charset="0"/>
                        </a:rPr>
                        <a:t> ± SD)</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26.30 ± 5.10</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26.33 ± 5.44</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26.83 ± 5.78</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26.93 ± 5.84</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0.13</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568872533"/>
                  </a:ext>
                </a:extLst>
              </a:tr>
              <a:tr h="652494">
                <a:tc>
                  <a:txBody>
                    <a:bodyPr/>
                    <a:lstStyle/>
                    <a:p>
                      <a:pPr marL="0" marR="0">
                        <a:spcBef>
                          <a:spcPts val="500"/>
                        </a:spcBef>
                        <a:spcAft>
                          <a:spcPts val="500"/>
                        </a:spcAft>
                        <a:buNone/>
                      </a:pPr>
                      <a:r>
                        <a:rPr lang="en-US" sz="1200" b="1" kern="100" dirty="0">
                          <a:effectLst/>
                          <a:latin typeface="Calibri" panose="020F0502020204030204" pitchFamily="34" charset="0"/>
                          <a:ea typeface="Aptos" panose="020B0004020202020204" pitchFamily="34" charset="0"/>
                          <a:cs typeface="Calibri" panose="020F0502020204030204" pitchFamily="34" charset="0"/>
                        </a:rPr>
                        <a:t>Maximum endometrial thickness </a:t>
                      </a:r>
                      <a:r>
                        <a:rPr lang="en-US" sz="1200" b="0" kern="100" dirty="0">
                          <a:effectLst/>
                          <a:latin typeface="Calibri" panose="020F0502020204030204" pitchFamily="34" charset="0"/>
                          <a:ea typeface="Aptos" panose="020B0004020202020204" pitchFamily="34" charset="0"/>
                          <a:cs typeface="Calibri" panose="020F0502020204030204" pitchFamily="34" charset="0"/>
                        </a:rPr>
                        <a:t>(mm </a:t>
                      </a:r>
                      <a:r>
                        <a:rPr lang="en-US" sz="1200" b="0" kern="100" dirty="0">
                          <a:effectLst/>
                          <a:latin typeface="Calibri" panose="020F0502020204030204" pitchFamily="34" charset="0"/>
                          <a:cs typeface="Calibri" panose="020F0502020204030204" pitchFamily="34" charset="0"/>
                        </a:rPr>
                        <a:t>± SD)</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9.83 ± 1.80</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9.60 ± 1.92</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9.68 ± 2.02</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9.54 ± 1.76</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0.16</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16244772"/>
                  </a:ext>
                </a:extLst>
              </a:tr>
            </a:tbl>
          </a:graphicData>
        </a:graphic>
      </p:graphicFrame>
      <p:graphicFrame>
        <p:nvGraphicFramePr>
          <p:cNvPr id="5" name="Table 4">
            <a:extLst>
              <a:ext uri="{FF2B5EF4-FFF2-40B4-BE49-F238E27FC236}">
                <a16:creationId xmlns:a16="http://schemas.microsoft.com/office/drawing/2014/main" id="{065AF741-00D6-008C-ECE1-2ADA3891D18B}"/>
              </a:ext>
            </a:extLst>
          </p:cNvPr>
          <p:cNvGraphicFramePr>
            <a:graphicFrameLocks noGrp="1"/>
          </p:cNvGraphicFramePr>
          <p:nvPr>
            <p:extLst>
              <p:ext uri="{D42A27DB-BD31-4B8C-83A1-F6EECF244321}">
                <p14:modId xmlns:p14="http://schemas.microsoft.com/office/powerpoint/2010/main" val="2998017103"/>
              </p:ext>
            </p:extLst>
          </p:nvPr>
        </p:nvGraphicFramePr>
        <p:xfrm>
          <a:off x="6077805" y="766930"/>
          <a:ext cx="5804846" cy="5324140"/>
        </p:xfrm>
        <a:graphic>
          <a:graphicData uri="http://schemas.openxmlformats.org/drawingml/2006/table">
            <a:tbl>
              <a:tblPr firstRow="1" bandRow="1">
                <a:tableStyleId>{5C22544A-7EE6-4342-B048-85BDC9FD1C3A}</a:tableStyleId>
              </a:tblPr>
              <a:tblGrid>
                <a:gridCol w="1002116">
                  <a:extLst>
                    <a:ext uri="{9D8B030D-6E8A-4147-A177-3AD203B41FA5}">
                      <a16:colId xmlns:a16="http://schemas.microsoft.com/office/drawing/2014/main" val="2672309311"/>
                    </a:ext>
                  </a:extLst>
                </a:gridCol>
                <a:gridCol w="1100351">
                  <a:extLst>
                    <a:ext uri="{9D8B030D-6E8A-4147-A177-3AD203B41FA5}">
                      <a16:colId xmlns:a16="http://schemas.microsoft.com/office/drawing/2014/main" val="3124945578"/>
                    </a:ext>
                  </a:extLst>
                </a:gridCol>
                <a:gridCol w="1100351">
                  <a:extLst>
                    <a:ext uri="{9D8B030D-6E8A-4147-A177-3AD203B41FA5}">
                      <a16:colId xmlns:a16="http://schemas.microsoft.com/office/drawing/2014/main" val="1008018045"/>
                    </a:ext>
                  </a:extLst>
                </a:gridCol>
                <a:gridCol w="1100351">
                  <a:extLst>
                    <a:ext uri="{9D8B030D-6E8A-4147-A177-3AD203B41FA5}">
                      <a16:colId xmlns:a16="http://schemas.microsoft.com/office/drawing/2014/main" val="2833983354"/>
                    </a:ext>
                  </a:extLst>
                </a:gridCol>
                <a:gridCol w="1100351">
                  <a:extLst>
                    <a:ext uri="{9D8B030D-6E8A-4147-A177-3AD203B41FA5}">
                      <a16:colId xmlns:a16="http://schemas.microsoft.com/office/drawing/2014/main" val="778081281"/>
                    </a:ext>
                  </a:extLst>
                </a:gridCol>
                <a:gridCol w="401326">
                  <a:extLst>
                    <a:ext uri="{9D8B030D-6E8A-4147-A177-3AD203B41FA5}">
                      <a16:colId xmlns:a16="http://schemas.microsoft.com/office/drawing/2014/main" val="1861323544"/>
                    </a:ext>
                  </a:extLst>
                </a:gridCol>
              </a:tblGrid>
              <a:tr h="340377">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Variable</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&lt; 12 months </a:t>
                      </a:r>
                    </a:p>
                    <a:p>
                      <a:pPr marL="0" marR="0" algn="ctr">
                        <a:spcBef>
                          <a:spcPts val="500"/>
                        </a:spcBef>
                        <a:spcAft>
                          <a:spcPts val="500"/>
                        </a:spcAft>
                        <a:buNone/>
                      </a:pPr>
                      <a:r>
                        <a:rPr lang="en-US" sz="1100" b="0" kern="100" dirty="0">
                          <a:effectLst/>
                          <a:latin typeface="Calibri" panose="020F0502020204030204" pitchFamily="34" charset="0"/>
                          <a:cs typeface="Calibri" panose="020F0502020204030204" pitchFamily="34" charset="0"/>
                        </a:rPr>
                        <a:t>(n=272, % of total patients)</a:t>
                      </a:r>
                      <a:endParaRPr lang="en-US" sz="11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12-18 months </a:t>
                      </a:r>
                    </a:p>
                    <a:p>
                      <a:pPr marL="0" marR="0" algn="ctr">
                        <a:spcBef>
                          <a:spcPts val="500"/>
                        </a:spcBef>
                        <a:spcAft>
                          <a:spcPts val="500"/>
                        </a:spcAft>
                        <a:buNone/>
                      </a:pPr>
                      <a:r>
                        <a:rPr lang="en-US" sz="1100" b="0" kern="100" dirty="0">
                          <a:effectLst/>
                          <a:latin typeface="Calibri" panose="020F0502020204030204" pitchFamily="34" charset="0"/>
                          <a:cs typeface="Calibri" panose="020F0502020204030204" pitchFamily="34" charset="0"/>
                        </a:rPr>
                        <a:t>(n=793, % of total patients)</a:t>
                      </a:r>
                      <a:endParaRPr lang="en-US" sz="11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18-24 months </a:t>
                      </a:r>
                    </a:p>
                    <a:p>
                      <a:pPr marL="0" marR="0" algn="ctr">
                        <a:spcBef>
                          <a:spcPts val="500"/>
                        </a:spcBef>
                        <a:spcAft>
                          <a:spcPts val="500"/>
                        </a:spcAft>
                        <a:buNone/>
                      </a:pPr>
                      <a:r>
                        <a:rPr lang="en-US" sz="1100" b="0" kern="100" dirty="0">
                          <a:effectLst/>
                          <a:latin typeface="Calibri" panose="020F0502020204030204" pitchFamily="34" charset="0"/>
                          <a:cs typeface="Calibri" panose="020F0502020204030204" pitchFamily="34" charset="0"/>
                        </a:rPr>
                        <a:t>(n=530, % of total patients)</a:t>
                      </a:r>
                      <a:endParaRPr lang="en-US" sz="11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indent="0" algn="ctr">
                        <a:spcBef>
                          <a:spcPts val="500"/>
                        </a:spcBef>
                        <a:spcAft>
                          <a:spcPts val="500"/>
                        </a:spcAft>
                        <a:buFont typeface="Wingdings" pitchFamily="2" charset="2"/>
                        <a:buNone/>
                      </a:pPr>
                      <a:r>
                        <a:rPr lang="en-US" sz="1100" kern="100" dirty="0">
                          <a:effectLst/>
                          <a:latin typeface="Calibri" panose="020F0502020204030204" pitchFamily="34" charset="0"/>
                          <a:cs typeface="Calibri" panose="020F0502020204030204" pitchFamily="34" charset="0"/>
                        </a:rPr>
                        <a:t>&gt; 24 months </a:t>
                      </a:r>
                    </a:p>
                    <a:p>
                      <a:pPr marL="0" marR="0" indent="0" algn="ctr">
                        <a:spcBef>
                          <a:spcPts val="500"/>
                        </a:spcBef>
                        <a:spcAft>
                          <a:spcPts val="500"/>
                        </a:spcAft>
                        <a:buFont typeface="Wingdings" pitchFamily="2" charset="2"/>
                        <a:buNone/>
                      </a:pPr>
                      <a:r>
                        <a:rPr lang="en-US" sz="1100" b="0" kern="100" dirty="0">
                          <a:effectLst/>
                          <a:latin typeface="Calibri" panose="020F0502020204030204" pitchFamily="34" charset="0"/>
                          <a:cs typeface="Calibri" panose="020F0502020204030204" pitchFamily="34" charset="0"/>
                        </a:rPr>
                        <a:t>(n=582, % of total patients)</a:t>
                      </a:r>
                      <a:endParaRPr lang="en-US" sz="11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p-value</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630002682"/>
                  </a:ext>
                </a:extLst>
              </a:tr>
              <a:tr h="340377">
                <a:tc>
                  <a:txBody>
                    <a:bodyPr/>
                    <a:lstStyle/>
                    <a:p>
                      <a:pPr marL="0" marR="0">
                        <a:spcBef>
                          <a:spcPts val="500"/>
                        </a:spcBef>
                        <a:spcAft>
                          <a:spcPts val="500"/>
                        </a:spcAft>
                        <a:buNone/>
                      </a:pPr>
                      <a:r>
                        <a:rPr lang="en-US" sz="1100" b="1" kern="100" dirty="0">
                          <a:effectLst/>
                          <a:latin typeface="Calibri" panose="020F0502020204030204" pitchFamily="34" charset="0"/>
                          <a:cs typeface="Calibri" panose="020F0502020204030204" pitchFamily="34" charset="0"/>
                        </a:rPr>
                        <a:t>Embryo blastulation day</a:t>
                      </a:r>
                      <a:endParaRPr lang="en-US" sz="1100" b="1"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0.96</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711691"/>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5</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111 (40.81%) </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299 (37.75%)</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203 (38.45%)</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229 (39.69%)</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15477124"/>
                  </a:ext>
                </a:extLst>
              </a:tr>
              <a:tr h="277726">
                <a:tc>
                  <a:txBody>
                    <a:bodyPr/>
                    <a:lstStyle/>
                    <a:p>
                      <a:pPr marL="0" marR="0">
                        <a:spcBef>
                          <a:spcPts val="500"/>
                        </a:spcBef>
                        <a:spcAft>
                          <a:spcPts val="500"/>
                        </a:spcAft>
                        <a:buNone/>
                      </a:pPr>
                      <a:r>
                        <a:rPr lang="en-US" sz="1100" kern="100" dirty="0">
                          <a:effectLst/>
                          <a:latin typeface="Calibri" panose="020F0502020204030204" pitchFamily="34" charset="0"/>
                          <a:cs typeface="Calibri" panose="020F0502020204030204" pitchFamily="34" charset="0"/>
                        </a:rPr>
                        <a:t>	6</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152 (55.88%)</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466 (58.84%) </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309 (58.52%)</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327 (56.67%)</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61462447"/>
                  </a:ext>
                </a:extLst>
              </a:tr>
              <a:tr h="277726">
                <a:tc>
                  <a:txBody>
                    <a:bodyPr/>
                    <a:lstStyle/>
                    <a:p>
                      <a:pPr marL="0" marR="0">
                        <a:spcBef>
                          <a:spcPts val="500"/>
                        </a:spcBef>
                        <a:spcAft>
                          <a:spcPts val="500"/>
                        </a:spcAft>
                        <a:buNone/>
                      </a:pPr>
                      <a:r>
                        <a:rPr lang="en-US" sz="1100" kern="100" dirty="0">
                          <a:effectLst/>
                          <a:latin typeface="Calibri" panose="020F0502020204030204" pitchFamily="34" charset="0"/>
                          <a:cs typeface="Calibri" panose="020F0502020204030204" pitchFamily="34" charset="0"/>
                        </a:rPr>
                        <a:t>	7</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9 (3.31%)</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27 (3.41%)</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16 (3.03%)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21 (3.64%)</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0857317"/>
                  </a:ext>
                </a:extLst>
              </a:tr>
              <a:tr h="340377">
                <a:tc>
                  <a:txBody>
                    <a:bodyPr/>
                    <a:lstStyle/>
                    <a:p>
                      <a:pPr marL="0" marR="0">
                        <a:spcBef>
                          <a:spcPts val="500"/>
                        </a:spcBef>
                        <a:spcAft>
                          <a:spcPts val="500"/>
                        </a:spcAft>
                        <a:buNone/>
                      </a:pPr>
                      <a:r>
                        <a:rPr lang="en-US" sz="1100" b="1" kern="100" dirty="0">
                          <a:effectLst/>
                          <a:latin typeface="Calibri" panose="020F0502020204030204" pitchFamily="34" charset="0"/>
                          <a:cs typeface="Calibri" panose="020F0502020204030204" pitchFamily="34" charset="0"/>
                        </a:rPr>
                        <a:t>Embryo expansion grade</a:t>
                      </a:r>
                      <a:endParaRPr lang="en-US" sz="1100" b="1"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0.69</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41804805"/>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4</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110 (40.44%)</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293 (36.99%)</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188 (35.61%)</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215 (37.33%)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687839558"/>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5</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105 (38.60%)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319 (40.28%)</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205 (38.83%)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218 (37.85%)</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115139676"/>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6</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57 (20.96%)</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180 (22.73%)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135 (25.57%)</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143 (24.83%)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746422998"/>
                  </a:ext>
                </a:extLst>
              </a:tr>
              <a:tr h="340377">
                <a:tc>
                  <a:txBody>
                    <a:bodyPr/>
                    <a:lstStyle/>
                    <a:p>
                      <a:pPr marL="0" marR="0">
                        <a:spcBef>
                          <a:spcPts val="500"/>
                        </a:spcBef>
                        <a:spcAft>
                          <a:spcPts val="500"/>
                        </a:spcAft>
                        <a:buNone/>
                      </a:pPr>
                      <a:r>
                        <a:rPr lang="en-US" sz="1100" b="1" kern="100" dirty="0">
                          <a:effectLst/>
                          <a:latin typeface="Calibri" panose="020F0502020204030204" pitchFamily="34" charset="0"/>
                          <a:ea typeface="Aptos" panose="020B0004020202020204" pitchFamily="34" charset="0"/>
                          <a:cs typeface="Calibri" panose="020F0502020204030204" pitchFamily="34" charset="0"/>
                        </a:rPr>
                        <a:t>Inner cell mass grade</a:t>
                      </a: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0.96</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72740782"/>
                  </a:ext>
                </a:extLst>
              </a:tr>
              <a:tr h="277726">
                <a:tc>
                  <a:txBody>
                    <a:bodyPr/>
                    <a:lstStyle/>
                    <a:p>
                      <a:pPr marL="0" marR="0">
                        <a:spcBef>
                          <a:spcPts val="500"/>
                        </a:spcBef>
                        <a:spcAft>
                          <a:spcPts val="500"/>
                        </a:spcAft>
                        <a:buNone/>
                      </a:pPr>
                      <a:r>
                        <a:rPr lang="en-US" sz="1100" kern="100" dirty="0">
                          <a:effectLst/>
                          <a:latin typeface="Calibri" panose="020F0502020204030204" pitchFamily="34" charset="0"/>
                          <a:cs typeface="Calibri" panose="020F0502020204030204" pitchFamily="34" charset="0"/>
                        </a:rPr>
                        <a:t>	A</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72 (26.47%)</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227 (28.66%)</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141 (26.70%)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155 (26.86%)</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49357170"/>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B</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173 (63.60%)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499 (63.01%)</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340 (64.39%) </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371 (64.30%)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699844703"/>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C</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27 (9.93%)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66 (8.33%)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47 (8.90%)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51 (8.84%)</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04163703"/>
                  </a:ext>
                </a:extLst>
              </a:tr>
              <a:tr h="340377">
                <a:tc>
                  <a:txBody>
                    <a:bodyPr/>
                    <a:lstStyle/>
                    <a:p>
                      <a:pPr marL="0" marR="0">
                        <a:spcBef>
                          <a:spcPts val="500"/>
                        </a:spcBef>
                        <a:spcAft>
                          <a:spcPts val="500"/>
                        </a:spcAft>
                        <a:buNone/>
                      </a:pPr>
                      <a:r>
                        <a:rPr lang="en-US" sz="1100" b="1" kern="100" dirty="0">
                          <a:effectLst/>
                          <a:latin typeface="Calibri" panose="020F0502020204030204" pitchFamily="34" charset="0"/>
                          <a:ea typeface="Aptos" panose="020B0004020202020204" pitchFamily="34" charset="0"/>
                          <a:cs typeface="Calibri" panose="020F0502020204030204" pitchFamily="34" charset="0"/>
                        </a:rPr>
                        <a:t>Trophectoderm grade</a:t>
                      </a: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0.52</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416360499"/>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A</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66 (24.26%)</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188 (23.74%)</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120 (22.73%)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150 (26.00%)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a:effectLst/>
                          <a:latin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72593859"/>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B</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166 (61.03%)</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512 (64.65%)</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351 (66.48%)</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356 (61.70%)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832824313"/>
                  </a:ext>
                </a:extLst>
              </a:tr>
              <a:tr h="277726">
                <a:tc>
                  <a:txBody>
                    <a:bodyPr/>
                    <a:lstStyle/>
                    <a:p>
                      <a:pPr marL="0" marR="0">
                        <a:spcBef>
                          <a:spcPts val="500"/>
                        </a:spcBef>
                        <a:spcAft>
                          <a:spcPts val="500"/>
                        </a:spcAft>
                        <a:buNone/>
                      </a:pPr>
                      <a:r>
                        <a:rPr lang="en-US" sz="1100" kern="100">
                          <a:effectLst/>
                          <a:latin typeface="Calibri" panose="020F0502020204030204" pitchFamily="34" charset="0"/>
                          <a:cs typeface="Calibri" panose="020F0502020204030204" pitchFamily="34" charset="0"/>
                        </a:rPr>
                        <a:t>	C</a:t>
                      </a:r>
                      <a:endParaRPr lang="en-US" sz="1100" kern="10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40 (14.71%)</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92 (11.62%)</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57 (10.80%)</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71 (12.31%)</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100" kern="100" dirty="0">
                          <a:effectLst/>
                          <a:latin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95087122"/>
                  </a:ext>
                </a:extLst>
              </a:tr>
            </a:tbl>
          </a:graphicData>
        </a:graphic>
      </p:graphicFrame>
      <p:graphicFrame>
        <p:nvGraphicFramePr>
          <p:cNvPr id="6" name="Table 5">
            <a:extLst>
              <a:ext uri="{FF2B5EF4-FFF2-40B4-BE49-F238E27FC236}">
                <a16:creationId xmlns:a16="http://schemas.microsoft.com/office/drawing/2014/main" id="{3531AA76-375F-0658-267D-0EB5CBBA0B44}"/>
              </a:ext>
            </a:extLst>
          </p:cNvPr>
          <p:cNvGraphicFramePr>
            <a:graphicFrameLocks noGrp="1"/>
          </p:cNvGraphicFramePr>
          <p:nvPr>
            <p:extLst>
              <p:ext uri="{D42A27DB-BD31-4B8C-83A1-F6EECF244321}">
                <p14:modId xmlns:p14="http://schemas.microsoft.com/office/powerpoint/2010/main" val="2824104069"/>
              </p:ext>
            </p:extLst>
          </p:nvPr>
        </p:nvGraphicFramePr>
        <p:xfrm>
          <a:off x="357776" y="4817590"/>
          <a:ext cx="5276479" cy="1763452"/>
        </p:xfrm>
        <a:graphic>
          <a:graphicData uri="http://schemas.openxmlformats.org/drawingml/2006/table">
            <a:tbl>
              <a:tblPr firstRow="1" bandRow="1">
                <a:tableStyleId>{5C22544A-7EE6-4342-B048-85BDC9FD1C3A}</a:tableStyleId>
              </a:tblPr>
              <a:tblGrid>
                <a:gridCol w="872989">
                  <a:extLst>
                    <a:ext uri="{9D8B030D-6E8A-4147-A177-3AD203B41FA5}">
                      <a16:colId xmlns:a16="http://schemas.microsoft.com/office/drawing/2014/main" val="697175896"/>
                    </a:ext>
                  </a:extLst>
                </a:gridCol>
                <a:gridCol w="876300">
                  <a:extLst>
                    <a:ext uri="{9D8B030D-6E8A-4147-A177-3AD203B41FA5}">
                      <a16:colId xmlns:a16="http://schemas.microsoft.com/office/drawing/2014/main" val="3014388930"/>
                    </a:ext>
                  </a:extLst>
                </a:gridCol>
                <a:gridCol w="1066800">
                  <a:extLst>
                    <a:ext uri="{9D8B030D-6E8A-4147-A177-3AD203B41FA5}">
                      <a16:colId xmlns:a16="http://schemas.microsoft.com/office/drawing/2014/main" val="852910036"/>
                    </a:ext>
                  </a:extLst>
                </a:gridCol>
                <a:gridCol w="990600">
                  <a:extLst>
                    <a:ext uri="{9D8B030D-6E8A-4147-A177-3AD203B41FA5}">
                      <a16:colId xmlns:a16="http://schemas.microsoft.com/office/drawing/2014/main" val="1659046231"/>
                    </a:ext>
                  </a:extLst>
                </a:gridCol>
                <a:gridCol w="1003300">
                  <a:extLst>
                    <a:ext uri="{9D8B030D-6E8A-4147-A177-3AD203B41FA5}">
                      <a16:colId xmlns:a16="http://schemas.microsoft.com/office/drawing/2014/main" val="2973435228"/>
                    </a:ext>
                  </a:extLst>
                </a:gridCol>
                <a:gridCol w="466490">
                  <a:extLst>
                    <a:ext uri="{9D8B030D-6E8A-4147-A177-3AD203B41FA5}">
                      <a16:colId xmlns:a16="http://schemas.microsoft.com/office/drawing/2014/main" val="3166169827"/>
                    </a:ext>
                  </a:extLst>
                </a:gridCol>
              </a:tblGrid>
              <a:tr h="151084">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Endometrial preparation protocol</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&lt; 12 months </a:t>
                      </a:r>
                    </a:p>
                    <a:p>
                      <a:pPr marL="0" marR="0" algn="ctr">
                        <a:spcBef>
                          <a:spcPts val="500"/>
                        </a:spcBef>
                        <a:spcAft>
                          <a:spcPts val="500"/>
                        </a:spcAft>
                        <a:buNone/>
                      </a:pPr>
                      <a:r>
                        <a:rPr lang="en-US" sz="1200" b="0" kern="100" dirty="0">
                          <a:effectLst/>
                          <a:latin typeface="Calibri" panose="020F0502020204030204" pitchFamily="34" charset="0"/>
                          <a:cs typeface="Calibri" panose="020F0502020204030204" pitchFamily="34" charset="0"/>
                        </a:rPr>
                        <a:t>(n=272, % of total patients)</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12-18 months </a:t>
                      </a:r>
                    </a:p>
                    <a:p>
                      <a:pPr marL="0" marR="0" algn="ctr">
                        <a:spcBef>
                          <a:spcPts val="500"/>
                        </a:spcBef>
                        <a:spcAft>
                          <a:spcPts val="500"/>
                        </a:spcAft>
                        <a:buNone/>
                      </a:pPr>
                      <a:r>
                        <a:rPr lang="en-US" sz="1200" b="0" kern="100" dirty="0">
                          <a:effectLst/>
                          <a:latin typeface="Calibri" panose="020F0502020204030204" pitchFamily="34" charset="0"/>
                          <a:cs typeface="Calibri" panose="020F0502020204030204" pitchFamily="34" charset="0"/>
                        </a:rPr>
                        <a:t>(n=793, % of total patients)</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18-24 months</a:t>
                      </a:r>
                    </a:p>
                    <a:p>
                      <a:pPr marL="0" marR="0" algn="ctr">
                        <a:spcBef>
                          <a:spcPts val="500"/>
                        </a:spcBef>
                        <a:spcAft>
                          <a:spcPts val="500"/>
                        </a:spcAft>
                        <a:buNone/>
                      </a:pPr>
                      <a:r>
                        <a:rPr lang="en-US" sz="1200" b="0" kern="100" dirty="0">
                          <a:effectLst/>
                          <a:latin typeface="Calibri" panose="020F0502020204030204" pitchFamily="34" charset="0"/>
                          <a:cs typeface="Calibri" panose="020F0502020204030204" pitchFamily="34" charset="0"/>
                        </a:rPr>
                        <a:t>(n=530, % of total patients)</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indent="0" algn="ctr">
                        <a:spcBef>
                          <a:spcPts val="500"/>
                        </a:spcBef>
                        <a:spcAft>
                          <a:spcPts val="500"/>
                        </a:spcAft>
                        <a:buFont typeface="Wingdings" pitchFamily="2" charset="2"/>
                        <a:buNone/>
                      </a:pPr>
                      <a:r>
                        <a:rPr lang="en-US" sz="1200" kern="100" dirty="0">
                          <a:effectLst/>
                          <a:latin typeface="Calibri" panose="020F0502020204030204" pitchFamily="34" charset="0"/>
                          <a:cs typeface="Calibri" panose="020F0502020204030204" pitchFamily="34" charset="0"/>
                        </a:rPr>
                        <a:t>&gt; 24 months </a:t>
                      </a:r>
                    </a:p>
                    <a:p>
                      <a:pPr marL="0" marR="0" indent="0" algn="ctr">
                        <a:spcBef>
                          <a:spcPts val="500"/>
                        </a:spcBef>
                        <a:spcAft>
                          <a:spcPts val="500"/>
                        </a:spcAft>
                        <a:buFont typeface="Wingdings" pitchFamily="2" charset="2"/>
                        <a:buNone/>
                      </a:pPr>
                      <a:r>
                        <a:rPr lang="en-US" sz="1200" b="0" kern="100" dirty="0">
                          <a:effectLst/>
                          <a:latin typeface="Calibri" panose="020F0502020204030204" pitchFamily="34" charset="0"/>
                          <a:cs typeface="Calibri" panose="020F0502020204030204" pitchFamily="34" charset="0"/>
                        </a:rPr>
                        <a:t>(n=582, % of total patients)</a:t>
                      </a:r>
                      <a:endParaRPr lang="en-US" sz="1200" b="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indent="0" algn="ctr">
                        <a:spcBef>
                          <a:spcPts val="500"/>
                        </a:spcBef>
                        <a:spcAft>
                          <a:spcPts val="500"/>
                        </a:spcAft>
                        <a:buFont typeface="Wingdings" pitchFamily="2" charset="2"/>
                        <a:buNone/>
                      </a:pPr>
                      <a:r>
                        <a:rPr lang="en-US" sz="1200" b="1" kern="100" dirty="0">
                          <a:effectLst/>
                          <a:latin typeface="Calibri" panose="020F0502020204030204" pitchFamily="34" charset="0"/>
                          <a:ea typeface="Aptos" panose="020B0004020202020204" pitchFamily="34" charset="0"/>
                          <a:cs typeface="Calibri" panose="020F0502020204030204" pitchFamily="34" charset="0"/>
                        </a:rPr>
                        <a:t>p-value</a:t>
                      </a:r>
                    </a:p>
                  </a:txBody>
                  <a:tcPr marL="0" marR="0" marT="0" marB="0" anchor="ctr"/>
                </a:tc>
                <a:extLst>
                  <a:ext uri="{0D108BD9-81ED-4DB2-BD59-A6C34878D82A}">
                    <a16:rowId xmlns:a16="http://schemas.microsoft.com/office/drawing/2014/main" val="1686227384"/>
                  </a:ext>
                </a:extLst>
              </a:tr>
              <a:tr h="362604">
                <a:tc>
                  <a:txBody>
                    <a:bodyPr/>
                    <a:lstStyle/>
                    <a:p>
                      <a:pPr marL="0" marR="0">
                        <a:spcBef>
                          <a:spcPts val="500"/>
                        </a:spcBef>
                        <a:spcAft>
                          <a:spcPts val="500"/>
                        </a:spcAft>
                        <a:buNone/>
                      </a:pPr>
                      <a:r>
                        <a:rPr lang="en-US" sz="1200" b="1" kern="100" dirty="0">
                          <a:effectLst/>
                          <a:latin typeface="Calibri" panose="020F0502020204030204" pitchFamily="34" charset="0"/>
                          <a:cs typeface="Calibri" panose="020F0502020204030204" pitchFamily="34" charset="0"/>
                        </a:rPr>
                        <a:t>Natural</a:t>
                      </a:r>
                      <a:endParaRPr lang="en-US" sz="1200" b="1"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39 (14.34%)</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113 (14.25%)</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85 (16.04%)</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107 (18.38%)</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rowSpan="3">
                  <a:txBody>
                    <a:bodyPr/>
                    <a:lstStyle/>
                    <a:p>
                      <a:pPr marL="0" marR="0" algn="ctr">
                        <a:spcBef>
                          <a:spcPts val="500"/>
                        </a:spcBef>
                        <a:spcAft>
                          <a:spcPts val="500"/>
                        </a:spcAft>
                        <a:buNone/>
                      </a:pPr>
                      <a:r>
                        <a:rPr lang="en-US" sz="1200" b="1" kern="100" dirty="0">
                          <a:effectLst/>
                          <a:latin typeface="Calibri" panose="020F0502020204030204" pitchFamily="34" charset="0"/>
                          <a:ea typeface="Aptos" panose="020B0004020202020204" pitchFamily="34" charset="0"/>
                          <a:cs typeface="Calibri" panose="020F0502020204030204" pitchFamily="34" charset="0"/>
                        </a:rPr>
                        <a:t>0.39</a:t>
                      </a:r>
                    </a:p>
                  </a:txBody>
                  <a:tcPr marL="0" marR="0" marT="0" marB="0" anchor="ctr"/>
                </a:tc>
                <a:extLst>
                  <a:ext uri="{0D108BD9-81ED-4DB2-BD59-A6C34878D82A}">
                    <a16:rowId xmlns:a16="http://schemas.microsoft.com/office/drawing/2014/main" val="1699381042"/>
                  </a:ext>
                </a:extLst>
              </a:tr>
              <a:tr h="362604">
                <a:tc>
                  <a:txBody>
                    <a:bodyPr/>
                    <a:lstStyle/>
                    <a:p>
                      <a:pPr marL="0" marR="0">
                        <a:spcBef>
                          <a:spcPts val="500"/>
                        </a:spcBef>
                        <a:spcAft>
                          <a:spcPts val="500"/>
                        </a:spcAft>
                        <a:buNone/>
                      </a:pPr>
                      <a:r>
                        <a:rPr lang="en-US" sz="1200" b="1" kern="100" dirty="0">
                          <a:effectLst/>
                          <a:latin typeface="Calibri" panose="020F0502020204030204" pitchFamily="34" charset="0"/>
                          <a:cs typeface="Calibri" panose="020F0502020204030204" pitchFamily="34" charset="0"/>
                        </a:rPr>
                        <a:t>Stimulated</a:t>
                      </a:r>
                      <a:endParaRPr lang="en-US" sz="1200" b="1"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5 (1.84%)</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25 (3.15%)</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16 (3.02%)</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14 (2.41%)</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vMerge="1">
                  <a:txBody>
                    <a:bodyPr/>
                    <a:lstStyle/>
                    <a:p>
                      <a:pPr marL="0" marR="0" algn="ctr">
                        <a:spcBef>
                          <a:spcPts val="500"/>
                        </a:spcBef>
                        <a:spcAft>
                          <a:spcPts val="500"/>
                        </a:spcAft>
                        <a:buNone/>
                      </a:pP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041185938"/>
                  </a:ext>
                </a:extLst>
              </a:tr>
              <a:tr h="362604">
                <a:tc>
                  <a:txBody>
                    <a:bodyPr/>
                    <a:lstStyle/>
                    <a:p>
                      <a:pPr marL="0" marR="0">
                        <a:spcBef>
                          <a:spcPts val="500"/>
                        </a:spcBef>
                        <a:spcAft>
                          <a:spcPts val="500"/>
                        </a:spcAft>
                        <a:buNone/>
                      </a:pPr>
                      <a:r>
                        <a:rPr lang="en-US" sz="1200" b="1" kern="100" dirty="0">
                          <a:effectLst/>
                          <a:latin typeface="Calibri" panose="020F0502020204030204" pitchFamily="34" charset="0"/>
                          <a:cs typeface="Calibri" panose="020F0502020204030204" pitchFamily="34" charset="0"/>
                        </a:rPr>
                        <a:t>Programmed</a:t>
                      </a:r>
                      <a:endParaRPr lang="en-US" sz="1200" b="1"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228 (83.82%)</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655 (82.60%)</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429 (80.94%)</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a:txBody>
                    <a:bodyPr/>
                    <a:lstStyle/>
                    <a:p>
                      <a:pPr marL="0" marR="0" algn="ctr">
                        <a:spcBef>
                          <a:spcPts val="500"/>
                        </a:spcBef>
                        <a:spcAft>
                          <a:spcPts val="500"/>
                        </a:spcAft>
                        <a:buNone/>
                      </a:pPr>
                      <a:r>
                        <a:rPr lang="en-US" sz="1200" kern="100" dirty="0">
                          <a:effectLst/>
                          <a:latin typeface="Calibri" panose="020F0502020204030204" pitchFamily="34" charset="0"/>
                          <a:cs typeface="Calibri" panose="020F0502020204030204" pitchFamily="34" charset="0"/>
                        </a:rPr>
                        <a:t>461 (79.21%)</a:t>
                      </a: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tc vMerge="1">
                  <a:txBody>
                    <a:bodyPr/>
                    <a:lstStyle/>
                    <a:p>
                      <a:pPr marL="0" marR="0" algn="ctr">
                        <a:spcBef>
                          <a:spcPts val="500"/>
                        </a:spcBef>
                        <a:spcAft>
                          <a:spcPts val="500"/>
                        </a:spcAft>
                        <a:buNone/>
                      </a:pPr>
                      <a:endParaRPr lang="en-US" sz="1200" kern="1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089488575"/>
                  </a:ext>
                </a:extLst>
              </a:tr>
            </a:tbl>
          </a:graphicData>
        </a:graphic>
      </p:graphicFrame>
      <p:sp>
        <p:nvSpPr>
          <p:cNvPr id="2" name="TextBox 1">
            <a:extLst>
              <a:ext uri="{FF2B5EF4-FFF2-40B4-BE49-F238E27FC236}">
                <a16:creationId xmlns:a16="http://schemas.microsoft.com/office/drawing/2014/main" id="{C463153C-C35D-D01B-C48F-E02A1F3A01CA}"/>
              </a:ext>
            </a:extLst>
          </p:cNvPr>
          <p:cNvSpPr txBox="1"/>
          <p:nvPr/>
        </p:nvSpPr>
        <p:spPr>
          <a:xfrm>
            <a:off x="6077805" y="560530"/>
            <a:ext cx="3648501" cy="276999"/>
          </a:xfrm>
          <a:prstGeom prst="rect">
            <a:avLst/>
          </a:prstGeom>
          <a:noFill/>
        </p:spPr>
        <p:txBody>
          <a:bodyPr wrap="square" rtlCol="0">
            <a:spAutoFit/>
          </a:bodyPr>
          <a:lstStyle/>
          <a:p>
            <a:r>
              <a:rPr lang="en-US" sz="1200" dirty="0"/>
              <a:t>Table 3. Embryology Outcomes</a:t>
            </a:r>
          </a:p>
        </p:txBody>
      </p:sp>
      <p:sp>
        <p:nvSpPr>
          <p:cNvPr id="7" name="TextBox 6">
            <a:extLst>
              <a:ext uri="{FF2B5EF4-FFF2-40B4-BE49-F238E27FC236}">
                <a16:creationId xmlns:a16="http://schemas.microsoft.com/office/drawing/2014/main" id="{68A5BDA8-ED14-655E-3FA4-09F2BA07596C}"/>
              </a:ext>
            </a:extLst>
          </p:cNvPr>
          <p:cNvSpPr txBox="1"/>
          <p:nvPr/>
        </p:nvSpPr>
        <p:spPr>
          <a:xfrm>
            <a:off x="357776" y="4540591"/>
            <a:ext cx="3648501" cy="276999"/>
          </a:xfrm>
          <a:prstGeom prst="rect">
            <a:avLst/>
          </a:prstGeom>
          <a:noFill/>
        </p:spPr>
        <p:txBody>
          <a:bodyPr wrap="square" rtlCol="0">
            <a:spAutoFit/>
          </a:bodyPr>
          <a:lstStyle/>
          <a:p>
            <a:r>
              <a:rPr lang="en-US" sz="1200" dirty="0"/>
              <a:t>Table 2. Endometrial Preparation Protocol</a:t>
            </a:r>
          </a:p>
        </p:txBody>
      </p:sp>
      <p:sp>
        <p:nvSpPr>
          <p:cNvPr id="8" name="TextBox 7">
            <a:extLst>
              <a:ext uri="{FF2B5EF4-FFF2-40B4-BE49-F238E27FC236}">
                <a16:creationId xmlns:a16="http://schemas.microsoft.com/office/drawing/2014/main" id="{89024D1C-7D70-EC0E-C72A-6C492CE12FB6}"/>
              </a:ext>
            </a:extLst>
          </p:cNvPr>
          <p:cNvSpPr txBox="1"/>
          <p:nvPr/>
        </p:nvSpPr>
        <p:spPr>
          <a:xfrm>
            <a:off x="207647" y="737916"/>
            <a:ext cx="3648501" cy="276999"/>
          </a:xfrm>
          <a:prstGeom prst="rect">
            <a:avLst/>
          </a:prstGeom>
          <a:noFill/>
        </p:spPr>
        <p:txBody>
          <a:bodyPr wrap="square" rtlCol="0">
            <a:spAutoFit/>
          </a:bodyPr>
          <a:lstStyle/>
          <a:p>
            <a:r>
              <a:rPr lang="en-US" sz="1200" dirty="0"/>
              <a:t>Table 1. Clinical characteristics</a:t>
            </a:r>
          </a:p>
        </p:txBody>
      </p:sp>
    </p:spTree>
    <p:extLst>
      <p:ext uri="{BB962C8B-B14F-4D97-AF65-F5344CB8AC3E}">
        <p14:creationId xmlns:p14="http://schemas.microsoft.com/office/powerpoint/2010/main" val="51511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31B33-1743-A83D-6FCD-A868E0A7E3E9}"/>
              </a:ext>
            </a:extLst>
          </p:cNvPr>
          <p:cNvSpPr>
            <a:spLocks noGrp="1"/>
          </p:cNvSpPr>
          <p:nvPr>
            <p:ph type="title"/>
          </p:nvPr>
        </p:nvSpPr>
        <p:spPr/>
        <p:txBody>
          <a:bodyPr/>
          <a:lstStyle/>
          <a:p>
            <a:r>
              <a:rPr lang="en-US" dirty="0"/>
              <a:t>Outcomes</a:t>
            </a:r>
          </a:p>
        </p:txBody>
      </p:sp>
      <p:graphicFrame>
        <p:nvGraphicFramePr>
          <p:cNvPr id="4" name="Content Placeholder 2">
            <a:extLst>
              <a:ext uri="{FF2B5EF4-FFF2-40B4-BE49-F238E27FC236}">
                <a16:creationId xmlns:a16="http://schemas.microsoft.com/office/drawing/2014/main" id="{95A1F505-F654-57E8-5B32-67C8F53CD3FF}"/>
              </a:ext>
            </a:extLst>
          </p:cNvPr>
          <p:cNvGraphicFramePr>
            <a:graphicFrameLocks noGrp="1"/>
          </p:cNvGraphicFramePr>
          <p:nvPr>
            <p:ph idx="1"/>
            <p:extLst>
              <p:ext uri="{D42A27DB-BD31-4B8C-83A1-F6EECF244321}">
                <p14:modId xmlns:p14="http://schemas.microsoft.com/office/powerpoint/2010/main" val="627780301"/>
              </p:ext>
            </p:extLst>
          </p:nvPr>
        </p:nvGraphicFramePr>
        <p:xfrm>
          <a:off x="3705579" y="321043"/>
          <a:ext cx="7651043" cy="570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8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43AA08-BFAA-C46E-BB11-F0D3BE1CF1BB}"/>
              </a:ext>
            </a:extLst>
          </p:cNvPr>
          <p:cNvSpPr>
            <a:spLocks noGrp="1"/>
          </p:cNvSpPr>
          <p:nvPr>
            <p:ph type="title"/>
          </p:nvPr>
        </p:nvSpPr>
        <p:spPr>
          <a:xfrm>
            <a:off x="259645" y="305491"/>
            <a:ext cx="10972800" cy="1100797"/>
          </a:xfrm>
        </p:spPr>
        <p:txBody>
          <a:bodyPr/>
          <a:lstStyle/>
          <a:p>
            <a:r>
              <a:rPr lang="en-US" dirty="0"/>
              <a:t>Primary Outcome: Live birth rate (LBR)</a:t>
            </a:r>
          </a:p>
        </p:txBody>
      </p:sp>
      <p:graphicFrame>
        <p:nvGraphicFramePr>
          <p:cNvPr id="4" name="Chart 3">
            <a:extLst>
              <a:ext uri="{FF2B5EF4-FFF2-40B4-BE49-F238E27FC236}">
                <a16:creationId xmlns:a16="http://schemas.microsoft.com/office/drawing/2014/main" id="{11627ACA-B701-D3C8-C2F7-CC87C54172BD}"/>
              </a:ext>
            </a:extLst>
          </p:cNvPr>
          <p:cNvGraphicFramePr>
            <a:graphicFrameLocks/>
          </p:cNvGraphicFramePr>
          <p:nvPr>
            <p:extLst>
              <p:ext uri="{D42A27DB-BD31-4B8C-83A1-F6EECF244321}">
                <p14:modId xmlns:p14="http://schemas.microsoft.com/office/powerpoint/2010/main" val="624623266"/>
              </p:ext>
            </p:extLst>
          </p:nvPr>
        </p:nvGraphicFramePr>
        <p:xfrm>
          <a:off x="1315742" y="1198834"/>
          <a:ext cx="8860605" cy="4964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DE1806C7-992E-82E7-6266-56B77CE99193}"/>
              </a:ext>
            </a:extLst>
          </p:cNvPr>
          <p:cNvSpPr txBox="1"/>
          <p:nvPr/>
        </p:nvSpPr>
        <p:spPr>
          <a:xfrm>
            <a:off x="7573500" y="1783204"/>
            <a:ext cx="1289623" cy="46937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kern="1200" dirty="0"/>
              <a:t>p = 0.62</a:t>
            </a:r>
          </a:p>
        </p:txBody>
      </p:sp>
    </p:spTree>
    <p:extLst>
      <p:ext uri="{BB962C8B-B14F-4D97-AF65-F5344CB8AC3E}">
        <p14:creationId xmlns:p14="http://schemas.microsoft.com/office/powerpoint/2010/main" val="339781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790178-B379-1E2C-3A46-8A10D14028C1}"/>
              </a:ext>
            </a:extLst>
          </p:cNvPr>
          <p:cNvSpPr>
            <a:spLocks noGrp="1"/>
          </p:cNvSpPr>
          <p:nvPr>
            <p:ph type="title"/>
          </p:nvPr>
        </p:nvSpPr>
        <p:spPr>
          <a:xfrm>
            <a:off x="237066" y="203891"/>
            <a:ext cx="10972800" cy="1100797"/>
          </a:xfrm>
        </p:spPr>
        <p:txBody>
          <a:bodyPr/>
          <a:lstStyle/>
          <a:p>
            <a:r>
              <a:rPr lang="en-US" dirty="0"/>
              <a:t>Secondary Pregnancy Outcomes</a:t>
            </a:r>
          </a:p>
        </p:txBody>
      </p:sp>
      <p:graphicFrame>
        <p:nvGraphicFramePr>
          <p:cNvPr id="4" name="Chart 3">
            <a:extLst>
              <a:ext uri="{FF2B5EF4-FFF2-40B4-BE49-F238E27FC236}">
                <a16:creationId xmlns:a16="http://schemas.microsoft.com/office/drawing/2014/main" id="{9743D865-61F8-6F1E-48CD-7A0FA405DC82}"/>
              </a:ext>
            </a:extLst>
          </p:cNvPr>
          <p:cNvGraphicFramePr>
            <a:graphicFrameLocks/>
          </p:cNvGraphicFramePr>
          <p:nvPr>
            <p:extLst>
              <p:ext uri="{D42A27DB-BD31-4B8C-83A1-F6EECF244321}">
                <p14:modId xmlns:p14="http://schemas.microsoft.com/office/powerpoint/2010/main" val="4071725091"/>
              </p:ext>
            </p:extLst>
          </p:nvPr>
        </p:nvGraphicFramePr>
        <p:xfrm>
          <a:off x="1338597" y="1184440"/>
          <a:ext cx="3358160" cy="2460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DF00D72-19AC-FB83-C124-7FC75F16DE9E}"/>
              </a:ext>
            </a:extLst>
          </p:cNvPr>
          <p:cNvGraphicFramePr>
            <a:graphicFrameLocks/>
          </p:cNvGraphicFramePr>
          <p:nvPr>
            <p:extLst>
              <p:ext uri="{D42A27DB-BD31-4B8C-83A1-F6EECF244321}">
                <p14:modId xmlns:p14="http://schemas.microsoft.com/office/powerpoint/2010/main" val="2450306489"/>
              </p:ext>
            </p:extLst>
          </p:nvPr>
        </p:nvGraphicFramePr>
        <p:xfrm>
          <a:off x="6274231" y="1184440"/>
          <a:ext cx="3358160" cy="2460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2803C0E-52C9-F5D4-4231-8F4C6256CE8F}"/>
              </a:ext>
            </a:extLst>
          </p:cNvPr>
          <p:cNvGraphicFramePr>
            <a:graphicFrameLocks/>
          </p:cNvGraphicFramePr>
          <p:nvPr>
            <p:extLst>
              <p:ext uri="{D42A27DB-BD31-4B8C-83A1-F6EECF244321}">
                <p14:modId xmlns:p14="http://schemas.microsoft.com/office/powerpoint/2010/main" val="698163712"/>
              </p:ext>
            </p:extLst>
          </p:nvPr>
        </p:nvGraphicFramePr>
        <p:xfrm>
          <a:off x="1338597" y="3753384"/>
          <a:ext cx="3358160" cy="2460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78F919C9-61F5-58C4-89F6-5575958EFBF9}"/>
              </a:ext>
            </a:extLst>
          </p:cNvPr>
          <p:cNvGraphicFramePr>
            <a:graphicFrameLocks/>
          </p:cNvGraphicFramePr>
          <p:nvPr>
            <p:extLst>
              <p:ext uri="{D42A27DB-BD31-4B8C-83A1-F6EECF244321}">
                <p14:modId xmlns:p14="http://schemas.microsoft.com/office/powerpoint/2010/main" val="2583010327"/>
              </p:ext>
            </p:extLst>
          </p:nvPr>
        </p:nvGraphicFramePr>
        <p:xfrm>
          <a:off x="6274231" y="3753382"/>
          <a:ext cx="3358160" cy="24604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01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90CCB-94E0-9184-7503-1E50630C330B}"/>
              </a:ext>
            </a:extLst>
          </p:cNvPr>
          <p:cNvSpPr>
            <a:spLocks noGrp="1"/>
          </p:cNvSpPr>
          <p:nvPr>
            <p:ph type="title"/>
          </p:nvPr>
        </p:nvSpPr>
        <p:spPr>
          <a:xfrm>
            <a:off x="173665" y="181437"/>
            <a:ext cx="10972800" cy="1100797"/>
          </a:xfrm>
        </p:spPr>
        <p:txBody>
          <a:bodyPr/>
          <a:lstStyle/>
          <a:p>
            <a:r>
              <a:rPr lang="en-US" dirty="0"/>
              <a:t>Pregnancy Morbidities</a:t>
            </a:r>
          </a:p>
        </p:txBody>
      </p:sp>
      <p:graphicFrame>
        <p:nvGraphicFramePr>
          <p:cNvPr id="4" name="Chart 3">
            <a:extLst>
              <a:ext uri="{FF2B5EF4-FFF2-40B4-BE49-F238E27FC236}">
                <a16:creationId xmlns:a16="http://schemas.microsoft.com/office/drawing/2014/main" id="{9ABB6FEB-F024-0C1D-D68C-E2BA0A7C09D8}"/>
              </a:ext>
            </a:extLst>
          </p:cNvPr>
          <p:cNvGraphicFramePr>
            <a:graphicFrameLocks/>
          </p:cNvGraphicFramePr>
          <p:nvPr>
            <p:extLst>
              <p:ext uri="{D42A27DB-BD31-4B8C-83A1-F6EECF244321}">
                <p14:modId xmlns:p14="http://schemas.microsoft.com/office/powerpoint/2010/main" val="1466083183"/>
              </p:ext>
            </p:extLst>
          </p:nvPr>
        </p:nvGraphicFramePr>
        <p:xfrm>
          <a:off x="1350899" y="1105787"/>
          <a:ext cx="3667668" cy="2594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1A48E1B-75D8-FDEB-CE2C-6C0C25F2A3D8}"/>
              </a:ext>
            </a:extLst>
          </p:cNvPr>
          <p:cNvGraphicFramePr>
            <a:graphicFrameLocks/>
          </p:cNvGraphicFramePr>
          <p:nvPr>
            <p:extLst>
              <p:ext uri="{D42A27DB-BD31-4B8C-83A1-F6EECF244321}">
                <p14:modId xmlns:p14="http://schemas.microsoft.com/office/powerpoint/2010/main" val="2724766195"/>
              </p:ext>
            </p:extLst>
          </p:nvPr>
        </p:nvGraphicFramePr>
        <p:xfrm>
          <a:off x="6248681" y="1105787"/>
          <a:ext cx="3667668" cy="2594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7A121DF-BA4D-6E26-E717-43B6F33BB8D6}"/>
              </a:ext>
            </a:extLst>
          </p:cNvPr>
          <p:cNvGraphicFramePr>
            <a:graphicFrameLocks/>
          </p:cNvGraphicFramePr>
          <p:nvPr>
            <p:extLst>
              <p:ext uri="{D42A27DB-BD31-4B8C-83A1-F6EECF244321}">
                <p14:modId xmlns:p14="http://schemas.microsoft.com/office/powerpoint/2010/main" val="524161630"/>
              </p:ext>
            </p:extLst>
          </p:nvPr>
        </p:nvGraphicFramePr>
        <p:xfrm>
          <a:off x="1350898" y="3827721"/>
          <a:ext cx="3667668" cy="23816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0E32319-F7D8-3C5C-6367-2F0988F0D428}"/>
              </a:ext>
            </a:extLst>
          </p:cNvPr>
          <p:cNvGraphicFramePr>
            <a:graphicFrameLocks/>
          </p:cNvGraphicFramePr>
          <p:nvPr>
            <p:extLst>
              <p:ext uri="{D42A27DB-BD31-4B8C-83A1-F6EECF244321}">
                <p14:modId xmlns:p14="http://schemas.microsoft.com/office/powerpoint/2010/main" val="2905305441"/>
              </p:ext>
            </p:extLst>
          </p:nvPr>
        </p:nvGraphicFramePr>
        <p:xfrm>
          <a:off x="6248681" y="3827721"/>
          <a:ext cx="3667668" cy="23305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916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0F00C-7F58-0277-71AE-BD3E06CE0562}"/>
              </a:ext>
            </a:extLst>
          </p:cNvPr>
          <p:cNvSpPr>
            <a:spLocks noGrp="1"/>
          </p:cNvSpPr>
          <p:nvPr>
            <p:ph type="title"/>
          </p:nvPr>
        </p:nvSpPr>
        <p:spPr>
          <a:xfrm>
            <a:off x="228600" y="181437"/>
            <a:ext cx="10972800" cy="1100797"/>
          </a:xfrm>
        </p:spPr>
        <p:txBody>
          <a:bodyPr/>
          <a:lstStyle/>
          <a:p>
            <a:r>
              <a:rPr lang="en-US" dirty="0"/>
              <a:t>Subgroup analysis of IPI &lt; 12 months</a:t>
            </a:r>
          </a:p>
        </p:txBody>
      </p:sp>
      <p:graphicFrame>
        <p:nvGraphicFramePr>
          <p:cNvPr id="4" name="Chart 3">
            <a:extLst>
              <a:ext uri="{FF2B5EF4-FFF2-40B4-BE49-F238E27FC236}">
                <a16:creationId xmlns:a16="http://schemas.microsoft.com/office/drawing/2014/main" id="{DE1ECAE2-A09C-DDBA-2D34-2F9A97BF4A87}"/>
              </a:ext>
            </a:extLst>
          </p:cNvPr>
          <p:cNvGraphicFramePr>
            <a:graphicFrameLocks/>
          </p:cNvGraphicFramePr>
          <p:nvPr>
            <p:extLst>
              <p:ext uri="{D42A27DB-BD31-4B8C-83A1-F6EECF244321}">
                <p14:modId xmlns:p14="http://schemas.microsoft.com/office/powerpoint/2010/main" val="3763731689"/>
              </p:ext>
            </p:extLst>
          </p:nvPr>
        </p:nvGraphicFramePr>
        <p:xfrm>
          <a:off x="1523999" y="1488688"/>
          <a:ext cx="8467493" cy="4220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231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08F167-753C-6299-EE1C-7FF191846F25}"/>
              </a:ext>
            </a:extLst>
          </p:cNvPr>
          <p:cNvSpPr>
            <a:spLocks noGrp="1"/>
          </p:cNvSpPr>
          <p:nvPr>
            <p:ph idx="1"/>
          </p:nvPr>
        </p:nvSpPr>
        <p:spPr>
          <a:xfrm>
            <a:off x="1828800" y="2528013"/>
            <a:ext cx="8534400" cy="4131109"/>
          </a:xfrm>
        </p:spPr>
        <p:txBody>
          <a:bodyPr/>
          <a:lstStyle/>
          <a:p>
            <a:pPr marL="0" indent="0" algn="ctr">
              <a:buNone/>
            </a:pPr>
            <a:r>
              <a:rPr lang="en-US" sz="3000" b="1" dirty="0"/>
              <a:t>Pregnancy outcomes may be </a:t>
            </a:r>
            <a:r>
              <a:rPr lang="en-US" sz="3000" b="1" dirty="0">
                <a:solidFill>
                  <a:srgbClr val="00B0F0"/>
                </a:solidFill>
              </a:rPr>
              <a:t>comparable</a:t>
            </a:r>
            <a:r>
              <a:rPr lang="en-US" sz="3000" b="1" dirty="0">
                <a:solidFill>
                  <a:schemeClr val="accent2">
                    <a:lumMod val="60000"/>
                    <a:lumOff val="40000"/>
                  </a:schemeClr>
                </a:solidFill>
              </a:rPr>
              <a:t> </a:t>
            </a:r>
            <a:r>
              <a:rPr lang="en-US" sz="3000" b="1" dirty="0"/>
              <a:t>after consecutive single euploid frozen embryo transfers with an IPI of </a:t>
            </a:r>
            <a:r>
              <a:rPr lang="en-US" sz="3000" b="1" dirty="0">
                <a:solidFill>
                  <a:srgbClr val="00B0F0"/>
                </a:solidFill>
              </a:rPr>
              <a:t>at least 9 months</a:t>
            </a:r>
            <a:r>
              <a:rPr lang="en-US" sz="3000" b="1" dirty="0"/>
              <a:t>. </a:t>
            </a:r>
          </a:p>
          <a:p>
            <a:endParaRPr lang="en-US" b="1" dirty="0"/>
          </a:p>
          <a:p>
            <a:pPr marL="0" indent="0">
              <a:buNone/>
            </a:pPr>
            <a:endParaRPr lang="en-US" b="1" dirty="0"/>
          </a:p>
        </p:txBody>
      </p:sp>
      <p:sp>
        <p:nvSpPr>
          <p:cNvPr id="3" name="Title 2">
            <a:extLst>
              <a:ext uri="{FF2B5EF4-FFF2-40B4-BE49-F238E27FC236}">
                <a16:creationId xmlns:a16="http://schemas.microsoft.com/office/drawing/2014/main" id="{A67BFC0C-D9C7-5774-B441-A8A8A9EC894B}"/>
              </a:ext>
            </a:extLst>
          </p:cNvPr>
          <p:cNvSpPr>
            <a:spLocks noGrp="1"/>
          </p:cNvSpPr>
          <p:nvPr>
            <p:ph type="title"/>
          </p:nvPr>
        </p:nvSpPr>
        <p:spPr>
          <a:xfrm>
            <a:off x="609600" y="731836"/>
            <a:ext cx="10972800" cy="1100797"/>
          </a:xfrm>
        </p:spPr>
        <p:txBody>
          <a:bodyPr/>
          <a:lstStyle/>
          <a:p>
            <a:r>
              <a:rPr lang="en-US" dirty="0"/>
              <a:t>Conclusion</a:t>
            </a:r>
          </a:p>
        </p:txBody>
      </p:sp>
    </p:spTree>
    <p:extLst>
      <p:ext uri="{BB962C8B-B14F-4D97-AF65-F5344CB8AC3E}">
        <p14:creationId xmlns:p14="http://schemas.microsoft.com/office/powerpoint/2010/main" val="168559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B70E2-A92E-C66D-CBC1-2A425876079D}"/>
              </a:ext>
            </a:extLst>
          </p:cNvPr>
          <p:cNvSpPr>
            <a:spLocks noGrp="1"/>
          </p:cNvSpPr>
          <p:nvPr>
            <p:ph type="title"/>
          </p:nvPr>
        </p:nvSpPr>
        <p:spPr>
          <a:xfrm>
            <a:off x="609600" y="836069"/>
            <a:ext cx="10972800" cy="1100797"/>
          </a:xfrm>
        </p:spPr>
        <p:txBody>
          <a:bodyPr anchor="ctr">
            <a:normAutofit/>
          </a:bodyPr>
          <a:lstStyle/>
          <a:p>
            <a:r>
              <a:rPr lang="en-US" dirty="0"/>
              <a:t>Discussion</a:t>
            </a:r>
          </a:p>
        </p:txBody>
      </p:sp>
      <p:graphicFrame>
        <p:nvGraphicFramePr>
          <p:cNvPr id="5" name="Content Placeholder 1">
            <a:extLst>
              <a:ext uri="{FF2B5EF4-FFF2-40B4-BE49-F238E27FC236}">
                <a16:creationId xmlns:a16="http://schemas.microsoft.com/office/drawing/2014/main" id="{5B5204C7-BECB-71CA-AF21-84EFF9701FE7}"/>
              </a:ext>
            </a:extLst>
          </p:cNvPr>
          <p:cNvGraphicFramePr>
            <a:graphicFrameLocks noGrp="1"/>
          </p:cNvGraphicFramePr>
          <p:nvPr>
            <p:ph idx="1"/>
            <p:extLst>
              <p:ext uri="{D42A27DB-BD31-4B8C-83A1-F6EECF244321}">
                <p14:modId xmlns:p14="http://schemas.microsoft.com/office/powerpoint/2010/main" val="3435712189"/>
              </p:ext>
            </p:extLst>
          </p:nvPr>
        </p:nvGraphicFramePr>
        <p:xfrm>
          <a:off x="609600" y="1995055"/>
          <a:ext cx="10972800" cy="4131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64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EF4F-B108-7D96-D5F3-81409FDD8A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5F5329-00D0-8B90-69B4-A945F35296EE}"/>
              </a:ext>
            </a:extLst>
          </p:cNvPr>
          <p:cNvSpPr>
            <a:spLocks noGrp="1"/>
          </p:cNvSpPr>
          <p:nvPr>
            <p:ph type="title"/>
          </p:nvPr>
        </p:nvSpPr>
        <p:spPr>
          <a:xfrm>
            <a:off x="609600" y="554036"/>
            <a:ext cx="10972800" cy="1100797"/>
          </a:xfrm>
        </p:spPr>
        <p:txBody>
          <a:bodyPr/>
          <a:lstStyle/>
          <a:p>
            <a:r>
              <a:rPr lang="en-US" dirty="0"/>
              <a:t>Strengths and Limitations</a:t>
            </a:r>
          </a:p>
        </p:txBody>
      </p:sp>
      <p:graphicFrame>
        <p:nvGraphicFramePr>
          <p:cNvPr id="6" name="Content Placeholder 2">
            <a:extLst>
              <a:ext uri="{FF2B5EF4-FFF2-40B4-BE49-F238E27FC236}">
                <a16:creationId xmlns:a16="http://schemas.microsoft.com/office/drawing/2014/main" id="{33CED157-1F1F-5461-A0B6-C7019AEA0794}"/>
              </a:ext>
            </a:extLst>
          </p:cNvPr>
          <p:cNvGraphicFramePr>
            <a:graphicFrameLocks noGrp="1"/>
          </p:cNvGraphicFramePr>
          <p:nvPr>
            <p:ph idx="1"/>
            <p:extLst>
              <p:ext uri="{D42A27DB-BD31-4B8C-83A1-F6EECF244321}">
                <p14:modId xmlns:p14="http://schemas.microsoft.com/office/powerpoint/2010/main" val="1595026076"/>
              </p:ext>
            </p:extLst>
          </p:nvPr>
        </p:nvGraphicFramePr>
        <p:xfrm>
          <a:off x="609600" y="1832633"/>
          <a:ext cx="10498330" cy="4139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702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B80A3-26A3-5E3F-D307-938D27D8CA3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123CC-C11A-4965-E658-27C908927F2A}"/>
              </a:ext>
            </a:extLst>
          </p:cNvPr>
          <p:cNvSpPr>
            <a:spLocks noGrp="1"/>
          </p:cNvSpPr>
          <p:nvPr>
            <p:ph type="body" idx="10"/>
          </p:nvPr>
        </p:nvSpPr>
        <p:spPr>
          <a:xfrm>
            <a:off x="389467" y="1705232"/>
            <a:ext cx="5596466" cy="3720328"/>
          </a:xfrm>
        </p:spPr>
        <p:txBody>
          <a:bodyPr anchor="t">
            <a:normAutofit/>
          </a:bodyPr>
          <a:lstStyle/>
          <a:p>
            <a:pPr marL="0" indent="0">
              <a:buNone/>
            </a:pPr>
            <a:endParaRPr lang="en-US" sz="4000" b="1" dirty="0"/>
          </a:p>
          <a:p>
            <a:pPr marL="0" indent="0">
              <a:buNone/>
            </a:pPr>
            <a:endParaRPr lang="en-US" sz="4000" b="1" dirty="0"/>
          </a:p>
          <a:p>
            <a:pPr marL="0" indent="0" algn="ctr">
              <a:buNone/>
            </a:pPr>
            <a:r>
              <a:rPr lang="en-US" sz="6000" b="1" dirty="0"/>
              <a:t>Thank you</a:t>
            </a:r>
          </a:p>
          <a:p>
            <a:endParaRPr lang="en-US" dirty="0"/>
          </a:p>
          <a:p>
            <a:endParaRPr lang="en-US" dirty="0"/>
          </a:p>
        </p:txBody>
      </p:sp>
    </p:spTree>
    <p:extLst>
      <p:ext uri="{BB962C8B-B14F-4D97-AF65-F5344CB8AC3E}">
        <p14:creationId xmlns:p14="http://schemas.microsoft.com/office/powerpoint/2010/main" val="336930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7C1DE-E55B-4A55-B9DC-AA063655E164}"/>
              </a:ext>
            </a:extLst>
          </p:cNvPr>
          <p:cNvSpPr>
            <a:spLocks noGrp="1"/>
          </p:cNvSpPr>
          <p:nvPr>
            <p:ph type="body" idx="4294967295"/>
          </p:nvPr>
        </p:nvSpPr>
        <p:spPr>
          <a:xfrm>
            <a:off x="963084" y="4842987"/>
            <a:ext cx="8975573" cy="1500187"/>
          </a:xfrm>
        </p:spPr>
        <p:txBody>
          <a:bodyPr>
            <a:normAutofit/>
          </a:bodyPr>
          <a:lstStyle/>
          <a:p>
            <a:pPr marL="0" indent="0">
              <a:buNone/>
            </a:pPr>
            <a:r>
              <a:rPr lang="en-US" sz="1700" b="1" dirty="0"/>
              <a:t>Kristi Blackledge, MD, MA, </a:t>
            </a:r>
            <a:r>
              <a:rPr lang="en-US" sz="1700" dirty="0"/>
              <a:t>Blake Vessa, MD, TS, Francesca Barrett, MD, MBA, Laura Maria Lidon </a:t>
            </a:r>
            <a:r>
              <a:rPr lang="en-US" sz="1700" dirty="0" err="1"/>
              <a:t>Tarraga</a:t>
            </a:r>
            <a:r>
              <a:rPr lang="en-US" sz="1700" dirty="0"/>
              <a:t>, MSc, Chrisine Whitehead, MS, BSN, RN, Marie D. Werner, MD, HCLD</a:t>
            </a:r>
          </a:p>
          <a:p>
            <a:pPr marL="0" indent="0">
              <a:buNone/>
            </a:pPr>
            <a:endParaRPr lang="en-US" sz="1700" dirty="0"/>
          </a:p>
          <a:p>
            <a:pPr marL="0" indent="0">
              <a:buNone/>
            </a:pPr>
            <a:endParaRPr lang="en-US" sz="1700" dirty="0"/>
          </a:p>
          <a:p>
            <a:pPr marL="0" indent="0">
              <a:buNone/>
            </a:pPr>
            <a:endParaRPr lang="en-US" sz="1700" dirty="0"/>
          </a:p>
          <a:p>
            <a:pPr marL="0" indent="0">
              <a:buNone/>
            </a:pPr>
            <a:endParaRPr lang="en-US" dirty="0"/>
          </a:p>
          <a:p>
            <a:pPr marL="0" indent="0">
              <a:buNone/>
            </a:pPr>
            <a:endParaRPr lang="en-US" dirty="0"/>
          </a:p>
        </p:txBody>
      </p:sp>
      <p:sp>
        <p:nvSpPr>
          <p:cNvPr id="3" name="Title 23">
            <a:extLst>
              <a:ext uri="{FF2B5EF4-FFF2-40B4-BE49-F238E27FC236}">
                <a16:creationId xmlns:a16="http://schemas.microsoft.com/office/drawing/2014/main" id="{9B8A19C2-7372-48C8-B156-EA35E3602E26}"/>
              </a:ext>
            </a:extLst>
          </p:cNvPr>
          <p:cNvSpPr txBox="1">
            <a:spLocks/>
          </p:cNvSpPr>
          <p:nvPr/>
        </p:nvSpPr>
        <p:spPr>
          <a:xfrm>
            <a:off x="963084" y="1331026"/>
            <a:ext cx="5132916" cy="2968831"/>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How soon is too soon: </a:t>
            </a:r>
            <a:br>
              <a:rPr lang="en-US" sz="3600" dirty="0">
                <a:latin typeface="+mn-lt"/>
              </a:rPr>
            </a:br>
            <a:r>
              <a:rPr lang="en-US" sz="3600" dirty="0">
                <a:latin typeface="+mn-lt"/>
              </a:rPr>
              <a:t>Analyzing the impact of interpregnancy interval (IPI) on single euploid frozen embryo transfer cycle (SEFET) outcomes</a:t>
            </a:r>
          </a:p>
        </p:txBody>
      </p:sp>
      <p:pic>
        <p:nvPicPr>
          <p:cNvPr id="5" name="Picture 4" descr="A blue and white logo&#10;&#10;AI-generated content may be incorrect.">
            <a:extLst>
              <a:ext uri="{FF2B5EF4-FFF2-40B4-BE49-F238E27FC236}">
                <a16:creationId xmlns:a16="http://schemas.microsoft.com/office/drawing/2014/main" id="{225FB1F0-98F5-5378-3D71-BD7DD7C53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72381"/>
            <a:ext cx="3695700" cy="1041400"/>
          </a:xfrm>
          <a:prstGeom prst="rect">
            <a:avLst/>
          </a:prstGeom>
        </p:spPr>
      </p:pic>
    </p:spTree>
    <p:extLst>
      <p:ext uri="{BB962C8B-B14F-4D97-AF65-F5344CB8AC3E}">
        <p14:creationId xmlns:p14="http://schemas.microsoft.com/office/powerpoint/2010/main" val="142793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F6B2BD7-38C1-9B53-186E-FC51876DF667}"/>
              </a:ext>
            </a:extLst>
          </p:cNvPr>
          <p:cNvSpPr>
            <a:spLocks noGrp="1"/>
          </p:cNvSpPr>
          <p:nvPr>
            <p:ph type="title"/>
          </p:nvPr>
        </p:nvSpPr>
        <p:spPr>
          <a:xfrm>
            <a:off x="609600" y="338136"/>
            <a:ext cx="10972800" cy="1100797"/>
          </a:xfrm>
        </p:spPr>
        <p:txBody>
          <a:bodyPr/>
          <a:lstStyle/>
          <a:p>
            <a:r>
              <a:rPr lang="en-US" dirty="0"/>
              <a:t>References</a:t>
            </a:r>
          </a:p>
        </p:txBody>
      </p:sp>
      <p:sp>
        <p:nvSpPr>
          <p:cNvPr id="3" name="TextBox 2">
            <a:extLst>
              <a:ext uri="{FF2B5EF4-FFF2-40B4-BE49-F238E27FC236}">
                <a16:creationId xmlns:a16="http://schemas.microsoft.com/office/drawing/2014/main" id="{B59FFDDE-8F42-A8A8-597B-896F3E108611}"/>
              </a:ext>
            </a:extLst>
          </p:cNvPr>
          <p:cNvSpPr txBox="1"/>
          <p:nvPr/>
        </p:nvSpPr>
        <p:spPr>
          <a:xfrm>
            <a:off x="609600" y="1663700"/>
            <a:ext cx="10668000" cy="4278094"/>
          </a:xfrm>
          <a:prstGeom prst="rect">
            <a:avLst/>
          </a:prstGeom>
          <a:noFill/>
        </p:spPr>
        <p:txBody>
          <a:bodyPr wrap="square" rtlCol="0">
            <a:spAutoFit/>
          </a:bodyPr>
          <a:lstStyle/>
          <a:p>
            <a:pPr marL="342900" indent="-342900">
              <a:buFont typeface="+mj-lt"/>
              <a:buAutoNum type="arabicPeriod"/>
            </a:pPr>
            <a:r>
              <a:rPr lang="en-US" sz="1700" dirty="0">
                <a:solidFill>
                  <a:schemeClr val="tx2"/>
                </a:solidFill>
              </a:rPr>
              <a:t>Conde-Agudelo A, Rosas-Bermúdez A, </a:t>
            </a:r>
            <a:r>
              <a:rPr lang="en-US" sz="1700" dirty="0" err="1">
                <a:solidFill>
                  <a:schemeClr val="tx2"/>
                </a:solidFill>
              </a:rPr>
              <a:t>Kafury-Goeta</a:t>
            </a:r>
            <a:r>
              <a:rPr lang="en-US" sz="1700" dirty="0">
                <a:solidFill>
                  <a:schemeClr val="tx2"/>
                </a:solidFill>
              </a:rPr>
              <a:t> AC. Birth spacing and risk of adverse perinatal outcomes: a meta-analysis. JAMA. 2006;295(15):1809-1823. </a:t>
            </a:r>
          </a:p>
          <a:p>
            <a:pPr marL="342900" indent="-342900">
              <a:buFont typeface="+mj-lt"/>
              <a:buAutoNum type="arabicPeriod"/>
            </a:pPr>
            <a:r>
              <a:rPr lang="en-US" sz="1700" dirty="0" err="1">
                <a:solidFill>
                  <a:schemeClr val="tx2"/>
                </a:solidFill>
              </a:rPr>
              <a:t>Palmor</a:t>
            </a:r>
            <a:r>
              <a:rPr lang="en-US" sz="1700" dirty="0">
                <a:solidFill>
                  <a:schemeClr val="tx2"/>
                </a:solidFill>
              </a:rPr>
              <a:t> M, Eliner Y, Shah JS, et al. Short interpregnancy interval (IPI) does not decrease live birth rates among patients undergoing subsequent frozen embryo transfer (FET). Fertil </a:t>
            </a:r>
            <a:r>
              <a:rPr lang="en-US" sz="1700" dirty="0" err="1">
                <a:solidFill>
                  <a:schemeClr val="tx2"/>
                </a:solidFill>
              </a:rPr>
              <a:t>Steril</a:t>
            </a:r>
            <a:r>
              <a:rPr lang="en-US" sz="1700" dirty="0">
                <a:solidFill>
                  <a:schemeClr val="tx2"/>
                </a:solidFill>
              </a:rPr>
              <a:t>. 2021;116(3 Suppl).</a:t>
            </a:r>
          </a:p>
          <a:p>
            <a:pPr marL="342900" indent="-342900">
              <a:buFont typeface="+mj-lt"/>
              <a:buAutoNum type="arabicPeriod"/>
            </a:pPr>
            <a:r>
              <a:rPr lang="en-US" sz="1700" dirty="0">
                <a:solidFill>
                  <a:schemeClr val="tx2"/>
                </a:solidFill>
              </a:rPr>
              <a:t>Quinn MM, Rosen MP, Allen IE, Huddleston HG, Cedars MI, Fujimoto VY. Interpregnancy interval and singleton pregnancy outcomes after frozen embryo transfer. Fertil </a:t>
            </a:r>
            <a:r>
              <a:rPr lang="en-US" sz="1700" dirty="0" err="1">
                <a:solidFill>
                  <a:schemeClr val="tx2"/>
                </a:solidFill>
              </a:rPr>
              <a:t>Steril</a:t>
            </a:r>
            <a:r>
              <a:rPr lang="en-US" sz="1700" dirty="0">
                <a:solidFill>
                  <a:schemeClr val="tx2"/>
                </a:solidFill>
              </a:rPr>
              <a:t>. 2019;111(6):1145-1150. </a:t>
            </a:r>
          </a:p>
          <a:p>
            <a:pPr marL="342900" indent="-342900">
              <a:buFont typeface="+mj-lt"/>
              <a:buAutoNum type="arabicPeriod"/>
            </a:pPr>
            <a:r>
              <a:rPr lang="en-US" sz="1700" dirty="0" err="1">
                <a:solidFill>
                  <a:schemeClr val="tx2"/>
                </a:solidFill>
              </a:rPr>
              <a:t>Zalles</a:t>
            </a:r>
            <a:r>
              <a:rPr lang="en-US" sz="1700" dirty="0">
                <a:solidFill>
                  <a:schemeClr val="tx2"/>
                </a:solidFill>
              </a:rPr>
              <a:t> LX, Le K, </a:t>
            </a:r>
            <a:r>
              <a:rPr lang="en-US" sz="1700" dirty="0" err="1">
                <a:solidFill>
                  <a:schemeClr val="tx2"/>
                </a:solidFill>
              </a:rPr>
              <a:t>Jahandideh</a:t>
            </a:r>
            <a:r>
              <a:rPr lang="en-US" sz="1700" dirty="0">
                <a:solidFill>
                  <a:schemeClr val="tx2"/>
                </a:solidFill>
              </a:rPr>
              <a:t> S, et al. Impact of time interval from cesarean delivery to frozen embryo transfer on reproductive and neonatal outcomes. Fertil </a:t>
            </a:r>
            <a:r>
              <a:rPr lang="en-US" sz="1700" dirty="0" err="1">
                <a:solidFill>
                  <a:schemeClr val="tx2"/>
                </a:solidFill>
              </a:rPr>
              <a:t>Steril</a:t>
            </a:r>
            <a:r>
              <a:rPr lang="en-US" sz="1700" dirty="0">
                <a:solidFill>
                  <a:schemeClr val="tx2"/>
                </a:solidFill>
              </a:rPr>
              <a:t>. 2024;122(3):455-464. </a:t>
            </a:r>
          </a:p>
          <a:p>
            <a:pPr marL="342900" indent="-342900">
              <a:buFont typeface="+mj-lt"/>
              <a:buAutoNum type="arabicPeriod"/>
            </a:pPr>
            <a:r>
              <a:rPr lang="en-US" sz="1700" dirty="0">
                <a:solidFill>
                  <a:schemeClr val="tx2"/>
                </a:solidFill>
              </a:rPr>
              <a:t>Hutcheon JA, Nelson HD, Stidd R, </a:t>
            </a:r>
            <a:r>
              <a:rPr lang="en-US" sz="1700" dirty="0" err="1">
                <a:solidFill>
                  <a:schemeClr val="tx2"/>
                </a:solidFill>
              </a:rPr>
              <a:t>Moskosky</a:t>
            </a:r>
            <a:r>
              <a:rPr lang="en-US" sz="1700" dirty="0">
                <a:solidFill>
                  <a:schemeClr val="tx2"/>
                </a:solidFill>
              </a:rPr>
              <a:t> S, Ahrens KA. Short interpregnancy intervals and adverse maternal outcomes in high-resource settings: An updated systematic review. </a:t>
            </a:r>
            <a:r>
              <a:rPr lang="en-US" sz="1700" dirty="0" err="1">
                <a:solidFill>
                  <a:schemeClr val="tx2"/>
                </a:solidFill>
              </a:rPr>
              <a:t>Paediatr</a:t>
            </a:r>
            <a:r>
              <a:rPr lang="en-US" sz="1700" dirty="0">
                <a:solidFill>
                  <a:schemeClr val="tx2"/>
                </a:solidFill>
              </a:rPr>
              <a:t> Perinat Epidemiol. 2019;33(1):O48-O59. </a:t>
            </a:r>
          </a:p>
          <a:p>
            <a:pPr marL="342900" indent="-342900">
              <a:buFont typeface="+mj-lt"/>
              <a:buAutoNum type="arabicPeriod"/>
            </a:pPr>
            <a:r>
              <a:rPr lang="en-US" sz="1700" dirty="0">
                <a:solidFill>
                  <a:schemeClr val="tx2"/>
                </a:solidFill>
                <a:hlinkClick r:id="rId3">
                  <a:extLst>
                    <a:ext uri="{A12FA001-AC4F-418D-AE19-62706E023703}">
                      <ahyp:hlinkClr xmlns:ahyp="http://schemas.microsoft.com/office/drawing/2018/hyperlinkcolor" val="tx"/>
                    </a:ext>
                  </a:extLst>
                </a:hlinkClick>
              </a:rPr>
              <a:t>https://www.creativefabrica.com/product/alarm-clock-cartoon-icon-vector/</a:t>
            </a:r>
            <a:endParaRPr lang="en-US" sz="1700" dirty="0">
              <a:solidFill>
                <a:schemeClr val="tx2"/>
              </a:solidFill>
            </a:endParaRPr>
          </a:p>
          <a:p>
            <a:pPr marL="342900" indent="-342900">
              <a:buFont typeface="+mj-lt"/>
              <a:buAutoNum type="arabicPeriod"/>
            </a:pPr>
            <a:r>
              <a:rPr lang="en-US" sz="1700" dirty="0">
                <a:solidFill>
                  <a:schemeClr val="tx2"/>
                </a:solidFill>
              </a:rPr>
              <a:t>Wang Z, Meng Y, Shang X, et al. Interpregnancy Interval After Clinical Pregnancy Loss and Outcomes of the Next Frozen Embryo Transfer. JAMA </a:t>
            </a:r>
            <a:r>
              <a:rPr lang="en-US" sz="1700" dirty="0" err="1">
                <a:solidFill>
                  <a:schemeClr val="tx2"/>
                </a:solidFill>
              </a:rPr>
              <a:t>Netw</a:t>
            </a:r>
            <a:r>
              <a:rPr lang="en-US" sz="1700" dirty="0">
                <a:solidFill>
                  <a:schemeClr val="tx2"/>
                </a:solidFill>
              </a:rPr>
              <a:t> Open. Oct 2 2023;6(10):e2340709. doi:10.1001/jamanetworkopen.2023.40709</a:t>
            </a:r>
          </a:p>
          <a:p>
            <a:pPr marL="342900" indent="-342900">
              <a:buFont typeface="+mj-lt"/>
              <a:buAutoNum type="arabicPeriod"/>
            </a:pPr>
            <a:r>
              <a:rPr lang="en-US" sz="1700" dirty="0">
                <a:solidFill>
                  <a:schemeClr val="tx2"/>
                </a:solidFill>
              </a:rPr>
              <a:t>ACOG Committee Opinion No. 762: </a:t>
            </a:r>
            <a:r>
              <a:rPr lang="en-US" sz="1700" dirty="0" err="1">
                <a:solidFill>
                  <a:schemeClr val="tx2"/>
                </a:solidFill>
              </a:rPr>
              <a:t>Prepregnancy</a:t>
            </a:r>
            <a:r>
              <a:rPr lang="en-US" sz="1700" dirty="0">
                <a:solidFill>
                  <a:schemeClr val="tx2"/>
                </a:solidFill>
              </a:rPr>
              <a:t> Counseling. </a:t>
            </a:r>
            <a:r>
              <a:rPr lang="en-US" sz="1700" dirty="0" err="1">
                <a:solidFill>
                  <a:schemeClr val="tx2"/>
                </a:solidFill>
              </a:rPr>
              <a:t>Obstet</a:t>
            </a:r>
            <a:r>
              <a:rPr lang="en-US" sz="1700" dirty="0">
                <a:solidFill>
                  <a:schemeClr val="tx2"/>
                </a:solidFill>
              </a:rPr>
              <a:t> Gynecol. Jan 2019;133(1):e78-e89. doi:10.1097/aog.0000000000003013</a:t>
            </a:r>
          </a:p>
        </p:txBody>
      </p:sp>
    </p:spTree>
    <p:extLst>
      <p:ext uri="{BB962C8B-B14F-4D97-AF65-F5344CB8AC3E}">
        <p14:creationId xmlns:p14="http://schemas.microsoft.com/office/powerpoint/2010/main" val="114400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19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1D96AC5D-2E9E-1683-EB9D-83F592834B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646" y="6317048"/>
            <a:ext cx="3101842" cy="503186"/>
          </a:xfrm>
          <a:prstGeom prst="rect">
            <a:avLst/>
          </a:prstGeom>
        </p:spPr>
      </p:pic>
      <p:cxnSp>
        <p:nvCxnSpPr>
          <p:cNvPr id="10" name="Conector recto 9">
            <a:extLst>
              <a:ext uri="{FF2B5EF4-FFF2-40B4-BE49-F238E27FC236}">
                <a16:creationId xmlns:a16="http://schemas.microsoft.com/office/drawing/2014/main" id="{F1044420-DCBB-6055-E7B8-38DCFD7AC7BC}"/>
              </a:ext>
            </a:extLst>
          </p:cNvPr>
          <p:cNvCxnSpPr>
            <a:cxnSpLocks/>
          </p:cNvCxnSpPr>
          <p:nvPr/>
        </p:nvCxnSpPr>
        <p:spPr>
          <a:xfrm>
            <a:off x="663191" y="655561"/>
            <a:ext cx="11149880" cy="0"/>
          </a:xfrm>
          <a:prstGeom prst="line">
            <a:avLst/>
          </a:prstGeom>
          <a:ln w="28575">
            <a:solidFill>
              <a:srgbClr val="003C2E"/>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C15B9E1B-6CC7-1C75-DA08-2F8F575F58E2}"/>
              </a:ext>
            </a:extLst>
          </p:cNvPr>
          <p:cNvCxnSpPr>
            <a:cxnSpLocks/>
          </p:cNvCxnSpPr>
          <p:nvPr/>
        </p:nvCxnSpPr>
        <p:spPr>
          <a:xfrm>
            <a:off x="3449121" y="6568641"/>
            <a:ext cx="8046720" cy="0"/>
          </a:xfrm>
          <a:prstGeom prst="line">
            <a:avLst/>
          </a:prstGeom>
          <a:ln w="28575">
            <a:solidFill>
              <a:srgbClr val="4C8A8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6C93B9-295E-0949-B94C-D28534EC9633}"/>
              </a:ext>
            </a:extLst>
          </p:cNvPr>
          <p:cNvSpPr/>
          <p:nvPr/>
        </p:nvSpPr>
        <p:spPr>
          <a:xfrm>
            <a:off x="383673" y="2960623"/>
            <a:ext cx="3981392" cy="2935195"/>
          </a:xfrm>
          <a:prstGeom prst="rect">
            <a:avLst/>
          </a:prstGeom>
          <a:solidFill>
            <a:schemeClr val="accent4">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en-US" sz="900" dirty="0">
                <a:solidFill>
                  <a:schemeClr val="tx1"/>
                </a:solidFill>
                <a:latin typeface="Arial" panose="020B0604020202020204" pitchFamily="34" charset="0"/>
                <a:cs typeface="Arial" panose="020B0604020202020204" pitchFamily="34" charset="0"/>
              </a:rPr>
              <a:t>Rosanna Pangasnan</a:t>
            </a:r>
          </a:p>
          <a:p>
            <a:pPr algn="ctr"/>
            <a:r>
              <a:rPr lang="en-US" sz="900" dirty="0">
                <a:solidFill>
                  <a:schemeClr val="tx1"/>
                </a:solidFill>
                <a:latin typeface="Arial" panose="020B0604020202020204" pitchFamily="34" charset="0"/>
                <a:cs typeface="Arial" panose="020B0604020202020204" pitchFamily="34" charset="0"/>
              </a:rPr>
              <a:t>Kevin </a:t>
            </a:r>
            <a:r>
              <a:rPr lang="en-US" sz="900" dirty="0" err="1">
                <a:solidFill>
                  <a:schemeClr val="tx1"/>
                </a:solidFill>
                <a:latin typeface="Arial" panose="020B0604020202020204" pitchFamily="34" charset="0"/>
                <a:cs typeface="Arial" panose="020B0604020202020204" pitchFamily="34" charset="0"/>
              </a:rPr>
              <a:t>Lambrese</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Brandon Cruz</a:t>
            </a:r>
          </a:p>
          <a:p>
            <a:pPr algn="ctr"/>
            <a:r>
              <a:rPr lang="en-US" sz="900" dirty="0">
                <a:solidFill>
                  <a:schemeClr val="tx1"/>
                </a:solidFill>
                <a:latin typeface="Arial" panose="020B0604020202020204" pitchFamily="34" charset="0"/>
                <a:cs typeface="Arial" panose="020B0604020202020204" pitchFamily="34" charset="0"/>
              </a:rPr>
              <a:t>Michael Cheng</a:t>
            </a:r>
          </a:p>
          <a:p>
            <a:pPr algn="ctr"/>
            <a:r>
              <a:rPr lang="en-US" sz="900" dirty="0">
                <a:solidFill>
                  <a:schemeClr val="tx1"/>
                </a:solidFill>
                <a:latin typeface="Arial" panose="020B0604020202020204" pitchFamily="34" charset="0"/>
                <a:cs typeface="Arial" panose="020B0604020202020204" pitchFamily="34" charset="0"/>
              </a:rPr>
              <a:t>Susan Ng</a:t>
            </a:r>
          </a:p>
          <a:p>
            <a:pPr algn="ctr"/>
            <a:r>
              <a:rPr lang="en-US" sz="900" dirty="0">
                <a:solidFill>
                  <a:schemeClr val="tx1"/>
                </a:solidFill>
                <a:latin typeface="Arial" panose="020B0604020202020204" pitchFamily="34" charset="0"/>
                <a:cs typeface="Arial" panose="020B0604020202020204" pitchFamily="34" charset="0"/>
              </a:rPr>
              <a:t>Valerie Conner</a:t>
            </a:r>
          </a:p>
          <a:p>
            <a:pPr algn="ctr"/>
            <a:r>
              <a:rPr lang="en-US" sz="900" dirty="0" err="1">
                <a:solidFill>
                  <a:schemeClr val="tx1"/>
                </a:solidFill>
                <a:latin typeface="Arial" panose="020B0604020202020204" pitchFamily="34" charset="0"/>
                <a:cs typeface="Arial" panose="020B0604020202020204" pitchFamily="34" charset="0"/>
              </a:rPr>
              <a:t>Xinying</a:t>
            </a:r>
            <a:r>
              <a:rPr lang="en-US" sz="900" dirty="0">
                <a:solidFill>
                  <a:schemeClr val="tx1"/>
                </a:solidFill>
                <a:latin typeface="Arial" panose="020B0604020202020204" pitchFamily="34" charset="0"/>
                <a:cs typeface="Arial" panose="020B0604020202020204" pitchFamily="34" charset="0"/>
              </a:rPr>
              <a:t> Li</a:t>
            </a:r>
          </a:p>
          <a:p>
            <a:pPr algn="ctr"/>
            <a:r>
              <a:rPr lang="en-US" sz="900" dirty="0">
                <a:solidFill>
                  <a:schemeClr val="tx1"/>
                </a:solidFill>
                <a:latin typeface="Arial" panose="020B0604020202020204" pitchFamily="34" charset="0"/>
                <a:cs typeface="Arial" panose="020B0604020202020204" pitchFamily="34" charset="0"/>
              </a:rPr>
              <a:t>Tian Zhao</a:t>
            </a:r>
          </a:p>
          <a:p>
            <a:pPr algn="ctr"/>
            <a:r>
              <a:rPr lang="en-US" sz="900" dirty="0" err="1">
                <a:solidFill>
                  <a:schemeClr val="tx1"/>
                </a:solidFill>
                <a:latin typeface="Arial" panose="020B0604020202020204" pitchFamily="34" charset="0"/>
                <a:cs typeface="Arial" panose="020B0604020202020204" pitchFamily="34" charset="0"/>
              </a:rPr>
              <a:t>Hokyung</a:t>
            </a:r>
            <a:r>
              <a:rPr lang="en-US" sz="900" dirty="0">
                <a:solidFill>
                  <a:schemeClr val="tx1"/>
                </a:solidFill>
                <a:latin typeface="Arial" panose="020B0604020202020204" pitchFamily="34" charset="0"/>
                <a:cs typeface="Arial" panose="020B0604020202020204" pitchFamily="34" charset="0"/>
              </a:rPr>
              <a:t> Lee</a:t>
            </a:r>
          </a:p>
          <a:p>
            <a:pPr algn="ctr"/>
            <a:r>
              <a:rPr lang="en-US" sz="900" dirty="0">
                <a:solidFill>
                  <a:schemeClr val="tx1"/>
                </a:solidFill>
                <a:latin typeface="Arial" panose="020B0604020202020204" pitchFamily="34" charset="0"/>
                <a:cs typeface="Arial" panose="020B0604020202020204" pitchFamily="34" charset="0"/>
              </a:rPr>
              <a:t>David </a:t>
            </a:r>
            <a:r>
              <a:rPr lang="en-US" sz="900" dirty="0" err="1">
                <a:solidFill>
                  <a:schemeClr val="tx1"/>
                </a:solidFill>
                <a:latin typeface="Arial" panose="020B0604020202020204" pitchFamily="34" charset="0"/>
                <a:cs typeface="Arial" panose="020B0604020202020204" pitchFamily="34" charset="0"/>
              </a:rPr>
              <a:t>Slawny</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Ayesha Steward</a:t>
            </a:r>
          </a:p>
          <a:p>
            <a:pPr algn="ctr"/>
            <a:r>
              <a:rPr lang="en-US" sz="900" dirty="0">
                <a:solidFill>
                  <a:schemeClr val="tx1"/>
                </a:solidFill>
                <a:latin typeface="Arial" panose="020B0604020202020204" pitchFamily="34" charset="0"/>
                <a:cs typeface="Arial" panose="020B0604020202020204" pitchFamily="34" charset="0"/>
              </a:rPr>
              <a:t>Lauren </a:t>
            </a:r>
            <a:r>
              <a:rPr lang="en-US" sz="900" dirty="0" err="1">
                <a:solidFill>
                  <a:schemeClr val="tx1"/>
                </a:solidFill>
                <a:latin typeface="Arial" panose="020B0604020202020204" pitchFamily="34" charset="0"/>
                <a:cs typeface="Arial" panose="020B0604020202020204" pitchFamily="34" charset="0"/>
              </a:rPr>
              <a:t>Rary</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Andrea Guernon</a:t>
            </a:r>
          </a:p>
          <a:p>
            <a:pPr algn="ctr"/>
            <a:r>
              <a:rPr lang="en-US" sz="900" dirty="0">
                <a:solidFill>
                  <a:schemeClr val="tx1"/>
                </a:solidFill>
                <a:latin typeface="Arial" panose="020B0604020202020204" pitchFamily="34" charset="0"/>
                <a:cs typeface="Arial" panose="020B0604020202020204" pitchFamily="34" charset="0"/>
              </a:rPr>
              <a:t>Peter Thomann</a:t>
            </a:r>
          </a:p>
          <a:p>
            <a:pPr algn="ctr"/>
            <a:r>
              <a:rPr lang="en-US" sz="900" dirty="0">
                <a:solidFill>
                  <a:schemeClr val="tx1"/>
                </a:solidFill>
                <a:latin typeface="Arial" panose="020B0604020202020204" pitchFamily="34" charset="0"/>
                <a:cs typeface="Arial" panose="020B0604020202020204" pitchFamily="34" charset="0"/>
              </a:rPr>
              <a:t>Erin </a:t>
            </a:r>
            <a:r>
              <a:rPr lang="en-US" sz="900" dirty="0" err="1">
                <a:solidFill>
                  <a:schemeClr val="tx1"/>
                </a:solidFill>
                <a:latin typeface="Arial" panose="020B0604020202020204" pitchFamily="34" charset="0"/>
                <a:cs typeface="Arial" panose="020B0604020202020204" pitchFamily="34" charset="0"/>
              </a:rPr>
              <a:t>Dubell</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Sylwia Duarte</a:t>
            </a:r>
          </a:p>
          <a:p>
            <a:pPr algn="ctr"/>
            <a:r>
              <a:rPr lang="en-US" sz="900" dirty="0">
                <a:solidFill>
                  <a:schemeClr val="tx1"/>
                </a:solidFill>
                <a:latin typeface="Arial" panose="020B0604020202020204" pitchFamily="34" charset="0"/>
                <a:cs typeface="Arial" panose="020B0604020202020204" pitchFamily="34" charset="0"/>
              </a:rPr>
              <a:t>Samantha </a:t>
            </a:r>
            <a:r>
              <a:rPr lang="en-US" sz="900" dirty="0" err="1">
                <a:solidFill>
                  <a:schemeClr val="tx1"/>
                </a:solidFill>
                <a:latin typeface="Arial" panose="020B0604020202020204" pitchFamily="34" charset="0"/>
                <a:cs typeface="Arial" panose="020B0604020202020204" pitchFamily="34" charset="0"/>
              </a:rPr>
              <a:t>Mikos</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Nneka Niles</a:t>
            </a:r>
          </a:p>
          <a:p>
            <a:pPr algn="ctr"/>
            <a:r>
              <a:rPr lang="en-US" sz="900" dirty="0" err="1">
                <a:solidFill>
                  <a:schemeClr val="tx1"/>
                </a:solidFill>
                <a:latin typeface="Arial" panose="020B0604020202020204" pitchFamily="34" charset="0"/>
                <a:cs typeface="Arial" panose="020B0604020202020204" pitchFamily="34" charset="0"/>
              </a:rPr>
              <a:t>Hiroco</a:t>
            </a:r>
            <a:r>
              <a:rPr lang="en-US" sz="900" dirty="0">
                <a:solidFill>
                  <a:schemeClr val="tx1"/>
                </a:solidFill>
                <a:latin typeface="Arial" panose="020B0604020202020204" pitchFamily="34" charset="0"/>
                <a:cs typeface="Arial" panose="020B0604020202020204" pitchFamily="34" charset="0"/>
              </a:rPr>
              <a:t> </a:t>
            </a:r>
            <a:r>
              <a:rPr lang="en-US" sz="900" dirty="0" err="1">
                <a:solidFill>
                  <a:schemeClr val="tx1"/>
                </a:solidFill>
                <a:latin typeface="Arial" panose="020B0604020202020204" pitchFamily="34" charset="0"/>
                <a:cs typeface="Arial" panose="020B0604020202020204" pitchFamily="34" charset="0"/>
              </a:rPr>
              <a:t>Lemessa</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Jessica Brito</a:t>
            </a:r>
          </a:p>
          <a:p>
            <a:pPr algn="ctr"/>
            <a:r>
              <a:rPr lang="en-US" sz="900" dirty="0">
                <a:solidFill>
                  <a:schemeClr val="tx1"/>
                </a:solidFill>
                <a:latin typeface="Arial" panose="020B0604020202020204" pitchFamily="34" charset="0"/>
                <a:cs typeface="Arial" panose="020B0604020202020204" pitchFamily="34" charset="0"/>
              </a:rPr>
              <a:t>Stephanie </a:t>
            </a:r>
            <a:r>
              <a:rPr lang="en-US" sz="900" dirty="0" err="1">
                <a:solidFill>
                  <a:schemeClr val="tx1"/>
                </a:solidFill>
                <a:latin typeface="Arial" panose="020B0604020202020204" pitchFamily="34" charset="0"/>
                <a:cs typeface="Arial" panose="020B0604020202020204" pitchFamily="34" charset="0"/>
              </a:rPr>
              <a:t>Koep</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Gricelda Martinez-Maldonado</a:t>
            </a:r>
          </a:p>
          <a:p>
            <a:pPr algn="ctr"/>
            <a:r>
              <a:rPr lang="en-US" sz="900" dirty="0">
                <a:solidFill>
                  <a:schemeClr val="tx1"/>
                </a:solidFill>
                <a:latin typeface="Arial" panose="020B0604020202020204" pitchFamily="34" charset="0"/>
                <a:cs typeface="Arial" panose="020B0604020202020204" pitchFamily="34" charset="0"/>
              </a:rPr>
              <a:t>Sandra Suarez</a:t>
            </a:r>
          </a:p>
          <a:p>
            <a:pPr algn="ctr"/>
            <a:r>
              <a:rPr lang="en-US" sz="900" dirty="0">
                <a:solidFill>
                  <a:schemeClr val="tx1"/>
                </a:solidFill>
                <a:latin typeface="Arial" panose="020B0604020202020204" pitchFamily="34" charset="0"/>
                <a:cs typeface="Arial" panose="020B0604020202020204" pitchFamily="34" charset="0"/>
              </a:rPr>
              <a:t>Sajnee Vaidya</a:t>
            </a:r>
          </a:p>
          <a:p>
            <a:pPr algn="ctr"/>
            <a:r>
              <a:rPr lang="en-US" sz="900" dirty="0">
                <a:solidFill>
                  <a:schemeClr val="tx1"/>
                </a:solidFill>
                <a:latin typeface="Arial" panose="020B0604020202020204" pitchFamily="34" charset="0"/>
                <a:cs typeface="Arial" panose="020B0604020202020204" pitchFamily="34" charset="0"/>
              </a:rPr>
              <a:t>Michele Collado</a:t>
            </a:r>
          </a:p>
          <a:p>
            <a:pPr algn="ctr"/>
            <a:r>
              <a:rPr lang="en-US" sz="900" dirty="0">
                <a:solidFill>
                  <a:schemeClr val="tx1"/>
                </a:solidFill>
                <a:latin typeface="Arial" panose="020B0604020202020204" pitchFamily="34" charset="0"/>
                <a:cs typeface="Arial" panose="020B0604020202020204" pitchFamily="34" charset="0"/>
              </a:rPr>
              <a:t>Christian Pisco</a:t>
            </a:r>
          </a:p>
          <a:p>
            <a:pPr algn="ctr"/>
            <a:r>
              <a:rPr lang="en-US" sz="900" dirty="0">
                <a:solidFill>
                  <a:schemeClr val="tx1"/>
                </a:solidFill>
                <a:latin typeface="Arial" panose="020B0604020202020204" pitchFamily="34" charset="0"/>
                <a:cs typeface="Arial" panose="020B0604020202020204" pitchFamily="34" charset="0"/>
              </a:rPr>
              <a:t>Christina Lietz</a:t>
            </a:r>
          </a:p>
          <a:p>
            <a:pPr algn="ctr"/>
            <a:r>
              <a:rPr lang="en-US" sz="900" dirty="0">
                <a:solidFill>
                  <a:schemeClr val="tx1"/>
                </a:solidFill>
                <a:latin typeface="Arial" panose="020B0604020202020204" pitchFamily="34" charset="0"/>
                <a:cs typeface="Arial" panose="020B0604020202020204" pitchFamily="34" charset="0"/>
              </a:rPr>
              <a:t>Casie Bauer</a:t>
            </a:r>
          </a:p>
          <a:p>
            <a:pPr algn="ctr"/>
            <a:r>
              <a:rPr lang="en-US" sz="900" dirty="0">
                <a:solidFill>
                  <a:schemeClr val="tx1"/>
                </a:solidFill>
                <a:latin typeface="Arial" panose="020B0604020202020204" pitchFamily="34" charset="0"/>
                <a:cs typeface="Arial" panose="020B0604020202020204" pitchFamily="34" charset="0"/>
              </a:rPr>
              <a:t>Lori </a:t>
            </a:r>
            <a:r>
              <a:rPr lang="en-US" sz="900" dirty="0" err="1">
                <a:solidFill>
                  <a:schemeClr val="tx1"/>
                </a:solidFill>
                <a:latin typeface="Arial" panose="020B0604020202020204" pitchFamily="34" charset="0"/>
                <a:cs typeface="Arial" panose="020B0604020202020204" pitchFamily="34" charset="0"/>
              </a:rPr>
              <a:t>Baronian</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Teuta </a:t>
            </a:r>
            <a:r>
              <a:rPr lang="en-US" sz="900" dirty="0" err="1">
                <a:solidFill>
                  <a:schemeClr val="tx1"/>
                </a:solidFill>
                <a:latin typeface="Arial" panose="020B0604020202020204" pitchFamily="34" charset="0"/>
                <a:cs typeface="Arial" panose="020B0604020202020204" pitchFamily="34" charset="0"/>
              </a:rPr>
              <a:t>Hida</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Thomas Davis</a:t>
            </a:r>
          </a:p>
          <a:p>
            <a:pPr algn="ctr"/>
            <a:r>
              <a:rPr lang="en-US" sz="900" dirty="0">
                <a:solidFill>
                  <a:schemeClr val="tx1"/>
                </a:solidFill>
                <a:latin typeface="Arial" panose="020B0604020202020204" pitchFamily="34" charset="0"/>
                <a:cs typeface="Arial" panose="020B0604020202020204" pitchFamily="34" charset="0"/>
              </a:rPr>
              <a:t>Lacey Tierney</a:t>
            </a:r>
          </a:p>
          <a:p>
            <a:pPr algn="ctr"/>
            <a:r>
              <a:rPr lang="en-US" sz="900" dirty="0">
                <a:solidFill>
                  <a:schemeClr val="tx1"/>
                </a:solidFill>
                <a:latin typeface="Arial" panose="020B0604020202020204" pitchFamily="34" charset="0"/>
                <a:cs typeface="Arial" panose="020B0604020202020204" pitchFamily="34" charset="0"/>
              </a:rPr>
              <a:t>Beatriz Cabral</a:t>
            </a:r>
          </a:p>
          <a:p>
            <a:pPr algn="ctr"/>
            <a:r>
              <a:rPr lang="en-US" sz="900" dirty="0">
                <a:solidFill>
                  <a:schemeClr val="tx1"/>
                </a:solidFill>
                <a:latin typeface="Arial" panose="020B0604020202020204" pitchFamily="34" charset="0"/>
                <a:cs typeface="Arial" panose="020B0604020202020204" pitchFamily="34" charset="0"/>
              </a:rPr>
              <a:t>Aaron </a:t>
            </a:r>
            <a:r>
              <a:rPr lang="en-US" sz="900" dirty="0" err="1">
                <a:solidFill>
                  <a:schemeClr val="tx1"/>
                </a:solidFill>
                <a:latin typeface="Arial" panose="020B0604020202020204" pitchFamily="34" charset="0"/>
                <a:cs typeface="Arial" panose="020B0604020202020204" pitchFamily="34" charset="0"/>
              </a:rPr>
              <a:t>Bogdanovsky</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Brandon Cruz</a:t>
            </a:r>
          </a:p>
          <a:p>
            <a:pPr algn="ctr"/>
            <a:r>
              <a:rPr lang="en-US" sz="900" dirty="0">
                <a:solidFill>
                  <a:schemeClr val="tx1"/>
                </a:solidFill>
                <a:latin typeface="Arial" panose="020B0604020202020204" pitchFamily="34" charset="0"/>
                <a:cs typeface="Arial" panose="020B0604020202020204" pitchFamily="34" charset="0"/>
              </a:rPr>
              <a:t>Phillip </a:t>
            </a:r>
            <a:r>
              <a:rPr lang="en-US" sz="900" dirty="0" err="1">
                <a:solidFill>
                  <a:schemeClr val="tx1"/>
                </a:solidFill>
                <a:latin typeface="Arial" panose="020B0604020202020204" pitchFamily="34" charset="0"/>
                <a:cs typeface="Arial" panose="020B0604020202020204" pitchFamily="34" charset="0"/>
              </a:rPr>
              <a:t>Penzo</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Jamie </a:t>
            </a:r>
            <a:r>
              <a:rPr lang="en-US" sz="900" dirty="0" err="1">
                <a:solidFill>
                  <a:schemeClr val="tx1"/>
                </a:solidFill>
                <a:latin typeface="Arial" panose="020B0604020202020204" pitchFamily="34" charset="0"/>
                <a:cs typeface="Arial" panose="020B0604020202020204" pitchFamily="34" charset="0"/>
              </a:rPr>
              <a:t>Capelli</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Jessica Wall</a:t>
            </a:r>
          </a:p>
          <a:p>
            <a:pPr algn="ctr"/>
            <a:r>
              <a:rPr lang="en-US" sz="900" dirty="0">
                <a:solidFill>
                  <a:schemeClr val="tx1"/>
                </a:solidFill>
                <a:latin typeface="Arial" panose="020B0604020202020204" pitchFamily="34" charset="0"/>
                <a:cs typeface="Arial" panose="020B0604020202020204" pitchFamily="34" charset="0"/>
              </a:rPr>
              <a:t>Laura Vogel</a:t>
            </a:r>
          </a:p>
          <a:p>
            <a:pPr algn="ctr"/>
            <a:r>
              <a:rPr lang="en-US" sz="900" dirty="0">
                <a:solidFill>
                  <a:schemeClr val="tx1"/>
                </a:solidFill>
                <a:latin typeface="Arial" panose="020B0604020202020204" pitchFamily="34" charset="0"/>
                <a:cs typeface="Arial" panose="020B0604020202020204" pitchFamily="34" charset="0"/>
              </a:rPr>
              <a:t>Jadine Vallelunga</a:t>
            </a:r>
          </a:p>
        </p:txBody>
      </p:sp>
      <p:sp>
        <p:nvSpPr>
          <p:cNvPr id="16" name="Rectangle 15">
            <a:extLst>
              <a:ext uri="{FF2B5EF4-FFF2-40B4-BE49-F238E27FC236}">
                <a16:creationId xmlns:a16="http://schemas.microsoft.com/office/drawing/2014/main" id="{247B0F63-0903-A74C-B431-1B028D90C1EF}"/>
              </a:ext>
            </a:extLst>
          </p:cNvPr>
          <p:cNvSpPr/>
          <p:nvPr/>
        </p:nvSpPr>
        <p:spPr>
          <a:xfrm>
            <a:off x="7533339" y="2347542"/>
            <a:ext cx="1889491" cy="662484"/>
          </a:xfrm>
          <a:prstGeom prst="rect">
            <a:avLst/>
          </a:prstGeom>
          <a:solidFill>
            <a:schemeClr val="accent5">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200" dirty="0">
                <a:solidFill>
                  <a:schemeClr val="tx1"/>
                </a:solidFill>
                <a:latin typeface="Arial" panose="020B0604020202020204" pitchFamily="34" charset="0"/>
                <a:cs typeface="Arial" panose="020B0604020202020204" pitchFamily="34" charset="0"/>
              </a:rPr>
              <a:t>Christine Whitehead</a:t>
            </a:r>
          </a:p>
          <a:p>
            <a:pPr algn="ctr"/>
            <a:r>
              <a:rPr lang="en-US" sz="1200" dirty="0">
                <a:solidFill>
                  <a:schemeClr val="tx1"/>
                </a:solidFill>
                <a:latin typeface="Arial" panose="020B0604020202020204" pitchFamily="34" charset="0"/>
                <a:cs typeface="Arial" panose="020B0604020202020204" pitchFamily="34" charset="0"/>
              </a:rPr>
              <a:t>Caroline Zuckerman</a:t>
            </a:r>
          </a:p>
          <a:p>
            <a:pPr algn="ctr"/>
            <a:r>
              <a:rPr lang="en-US" sz="1200" dirty="0">
                <a:solidFill>
                  <a:schemeClr val="tx1"/>
                </a:solidFill>
                <a:latin typeface="Arial" panose="020B0604020202020204" pitchFamily="34" charset="0"/>
                <a:cs typeface="Arial" panose="020B0604020202020204" pitchFamily="34" charset="0"/>
              </a:rPr>
              <a:t>Amy </a:t>
            </a:r>
            <a:r>
              <a:rPr lang="en-US" sz="1200" dirty="0" err="1">
                <a:solidFill>
                  <a:schemeClr val="tx1"/>
                </a:solidFill>
                <a:latin typeface="Arial" panose="020B0604020202020204" pitchFamily="34" charset="0"/>
                <a:cs typeface="Arial" panose="020B0604020202020204" pitchFamily="34" charset="0"/>
              </a:rPr>
              <a:t>Hom</a:t>
            </a:r>
            <a:endParaRPr lang="en-US" sz="12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7299F54-3731-A446-B91B-D3DD91B529D6}"/>
              </a:ext>
            </a:extLst>
          </p:cNvPr>
          <p:cNvSpPr/>
          <p:nvPr/>
        </p:nvSpPr>
        <p:spPr>
          <a:xfrm>
            <a:off x="323171" y="1064998"/>
            <a:ext cx="1882990" cy="1486187"/>
          </a:xfrm>
          <a:prstGeom prst="rect">
            <a:avLst/>
          </a:prstGeom>
          <a:solidFill>
            <a:schemeClr val="accent1">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Francesca Barrett</a:t>
            </a:r>
          </a:p>
          <a:p>
            <a:pPr algn="ctr"/>
            <a:r>
              <a:rPr lang="en-US" sz="1200" dirty="0">
                <a:solidFill>
                  <a:schemeClr val="tx1"/>
                </a:solidFill>
                <a:latin typeface="Arial" panose="020B0604020202020204" pitchFamily="34" charset="0"/>
                <a:cs typeface="Arial" panose="020B0604020202020204" pitchFamily="34" charset="0"/>
              </a:rPr>
              <a:t>Blake </a:t>
            </a:r>
            <a:r>
              <a:rPr lang="en-US" sz="1200" dirty="0" err="1">
                <a:solidFill>
                  <a:schemeClr val="tx1"/>
                </a:solidFill>
                <a:latin typeface="Arial" panose="020B0604020202020204" pitchFamily="34" charset="0"/>
                <a:cs typeface="Arial" panose="020B0604020202020204" pitchFamily="34" charset="0"/>
              </a:rPr>
              <a:t>Vessa</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Lea George</a:t>
            </a:r>
          </a:p>
          <a:p>
            <a:pPr algn="ctr"/>
            <a:r>
              <a:rPr lang="en-US" sz="1200" dirty="0">
                <a:solidFill>
                  <a:schemeClr val="tx1"/>
                </a:solidFill>
                <a:latin typeface="Arial" panose="020B0604020202020204" pitchFamily="34" charset="0"/>
                <a:cs typeface="Arial" panose="020B0604020202020204" pitchFamily="34" charset="0"/>
              </a:rPr>
              <a:t>Devika Sachdev</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Amanda Kadesh</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Joelle </a:t>
            </a:r>
            <a:r>
              <a:rPr lang="en-US" sz="1200" dirty="0" err="1">
                <a:solidFill>
                  <a:schemeClr val="tx1"/>
                </a:solidFill>
                <a:latin typeface="Arial" panose="020B0604020202020204" pitchFamily="34" charset="0"/>
                <a:cs typeface="Arial" panose="020B0604020202020204" pitchFamily="34" charset="0"/>
              </a:rPr>
              <a:t>Mouhanna</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Rachel Martel</a:t>
            </a: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C7855A2-9F8A-2D41-8C83-7153684CFBEA}"/>
              </a:ext>
            </a:extLst>
          </p:cNvPr>
          <p:cNvSpPr/>
          <p:nvPr/>
        </p:nvSpPr>
        <p:spPr>
          <a:xfrm>
            <a:off x="7544508" y="3458633"/>
            <a:ext cx="1889491" cy="552327"/>
          </a:xfrm>
          <a:prstGeom prst="rect">
            <a:avLst/>
          </a:prstGeom>
          <a:solidFill>
            <a:schemeClr val="accent5">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200" dirty="0">
                <a:solidFill>
                  <a:schemeClr val="tx1"/>
                </a:solidFill>
                <a:latin typeface="Arial" panose="020B0604020202020204" pitchFamily="34" charset="0"/>
                <a:cs typeface="Arial" panose="020B0604020202020204" pitchFamily="34" charset="0"/>
              </a:rPr>
              <a:t>Nicolas Garrido</a:t>
            </a:r>
          </a:p>
          <a:p>
            <a:pPr algn="ctr"/>
            <a:r>
              <a:rPr lang="en-US" sz="1200" dirty="0">
                <a:solidFill>
                  <a:schemeClr val="tx1"/>
                </a:solidFill>
                <a:latin typeface="Arial" panose="020B0604020202020204" pitchFamily="34" charset="0"/>
                <a:cs typeface="Arial" panose="020B0604020202020204" pitchFamily="34" charset="0"/>
              </a:rPr>
              <a:t>Davinia </a:t>
            </a:r>
            <a:r>
              <a:rPr lang="en-US" sz="1200" dirty="0" err="1">
                <a:solidFill>
                  <a:schemeClr val="tx1"/>
                </a:solidFill>
                <a:latin typeface="Arial" panose="020B0604020202020204" pitchFamily="34" charset="0"/>
                <a:cs typeface="Arial" panose="020B0604020202020204" pitchFamily="34" charset="0"/>
              </a:rPr>
              <a:t>Oltra</a:t>
            </a:r>
            <a:endParaRPr lang="en-US" sz="1200" dirty="0">
              <a:solidFill>
                <a:schemeClr val="tx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70D53F8-8F85-B342-87A1-C4A9D6EA456A}"/>
              </a:ext>
            </a:extLst>
          </p:cNvPr>
          <p:cNvSpPr txBox="1"/>
          <p:nvPr/>
        </p:nvSpPr>
        <p:spPr>
          <a:xfrm>
            <a:off x="602349" y="112562"/>
            <a:ext cx="2930739" cy="502895"/>
          </a:xfrm>
          <a:prstGeom prst="rect">
            <a:avLst/>
          </a:prstGeom>
          <a:noFill/>
        </p:spPr>
        <p:txBody>
          <a:bodyPr wrap="none" rtlCol="0">
            <a:spAutoFit/>
          </a:bodyPr>
          <a:lstStyle/>
          <a:p>
            <a:r>
              <a:rPr lang="en-US" sz="2668" b="1" dirty="0">
                <a:solidFill>
                  <a:srgbClr val="034438"/>
                </a:solidFill>
                <a:latin typeface="Arial" panose="020B0604020202020204" pitchFamily="34" charset="0"/>
                <a:cs typeface="Arial" panose="020B0604020202020204" pitchFamily="34" charset="0"/>
              </a:rPr>
              <a:t>RMA New Jersey</a:t>
            </a:r>
          </a:p>
        </p:txBody>
      </p:sp>
      <p:sp>
        <p:nvSpPr>
          <p:cNvPr id="2" name="Rectangle 1">
            <a:extLst>
              <a:ext uri="{FF2B5EF4-FFF2-40B4-BE49-F238E27FC236}">
                <a16:creationId xmlns:a16="http://schemas.microsoft.com/office/drawing/2014/main" id="{BFEC9687-0BC9-FADF-EA53-4F5B7341143E}"/>
              </a:ext>
            </a:extLst>
          </p:cNvPr>
          <p:cNvSpPr/>
          <p:nvPr/>
        </p:nvSpPr>
        <p:spPr>
          <a:xfrm>
            <a:off x="9790167" y="1346239"/>
            <a:ext cx="1889491" cy="2351553"/>
          </a:xfrm>
          <a:prstGeom prst="rect">
            <a:avLst/>
          </a:prstGeom>
          <a:solidFill>
            <a:schemeClr val="accent6">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200" dirty="0">
                <a:solidFill>
                  <a:schemeClr val="tx1"/>
                </a:solidFill>
                <a:latin typeface="Arial" panose="020B0604020202020204" pitchFamily="34" charset="0"/>
                <a:cs typeface="Arial" panose="020B0604020202020204" pitchFamily="34" charset="0"/>
              </a:rPr>
              <a:t>Juan Garcia Velasco</a:t>
            </a:r>
          </a:p>
          <a:p>
            <a:pPr algn="ctr"/>
            <a:r>
              <a:rPr lang="en-US" sz="1200" dirty="0">
                <a:solidFill>
                  <a:schemeClr val="tx1"/>
                </a:solidFill>
                <a:latin typeface="Arial" panose="020B0604020202020204" pitchFamily="34" charset="0"/>
                <a:cs typeface="Arial" panose="020B0604020202020204" pitchFamily="34" charset="0"/>
              </a:rPr>
              <a:t>Antonio </a:t>
            </a:r>
            <a:r>
              <a:rPr lang="en-US" sz="1200" dirty="0" err="1">
                <a:solidFill>
                  <a:schemeClr val="tx1"/>
                </a:solidFill>
                <a:latin typeface="Arial" panose="020B0604020202020204" pitchFamily="34" charset="0"/>
                <a:cs typeface="Arial" panose="020B0604020202020204" pitchFamily="34" charset="0"/>
              </a:rPr>
              <a:t>Capalbo</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Robert Casper</a:t>
            </a:r>
          </a:p>
          <a:p>
            <a:pPr algn="ctr"/>
            <a:r>
              <a:rPr lang="en-US" sz="1200" dirty="0">
                <a:solidFill>
                  <a:schemeClr val="tx1"/>
                </a:solidFill>
                <a:latin typeface="Arial" panose="020B0604020202020204" pitchFamily="34" charset="0"/>
                <a:cs typeface="Arial" panose="020B0604020202020204" pitchFamily="34" charset="0"/>
              </a:rPr>
              <a:t>Nicolas Garrido</a:t>
            </a:r>
          </a:p>
          <a:p>
            <a:pPr algn="ctr"/>
            <a:r>
              <a:rPr lang="en-US" sz="1200" dirty="0">
                <a:solidFill>
                  <a:schemeClr val="tx1"/>
                </a:solidFill>
                <a:latin typeface="Arial" panose="020B0604020202020204" pitchFamily="34" charset="0"/>
                <a:cs typeface="Arial" panose="020B0604020202020204" pitchFamily="34" charset="0"/>
              </a:rPr>
              <a:t>Chaim </a:t>
            </a:r>
            <a:r>
              <a:rPr lang="en-US" sz="1200" dirty="0" err="1">
                <a:solidFill>
                  <a:schemeClr val="tx1"/>
                </a:solidFill>
                <a:latin typeface="Arial" panose="020B0604020202020204" pitchFamily="34" charset="0"/>
                <a:cs typeface="Arial" panose="020B0604020202020204" pitchFamily="34" charset="0"/>
              </a:rPr>
              <a:t>Jalas</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Thomas Molinaro</a:t>
            </a:r>
          </a:p>
          <a:p>
            <a:pPr algn="ctr"/>
            <a:r>
              <a:rPr lang="en-US" sz="1200" dirty="0">
                <a:solidFill>
                  <a:schemeClr val="tx1"/>
                </a:solidFill>
                <a:latin typeface="Arial" panose="020B0604020202020204" pitchFamily="34" charset="0"/>
                <a:cs typeface="Arial" panose="020B0604020202020204" pitchFamily="34" charset="0"/>
              </a:rPr>
              <a:t>Antonio </a:t>
            </a:r>
            <a:r>
              <a:rPr lang="en-US" sz="1200" dirty="0" err="1">
                <a:solidFill>
                  <a:schemeClr val="tx1"/>
                </a:solidFill>
                <a:latin typeface="Arial" panose="020B0604020202020204" pitchFamily="34" charset="0"/>
                <a:cs typeface="Arial" panose="020B0604020202020204" pitchFamily="34" charset="0"/>
              </a:rPr>
              <a:t>Pellicer</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Laura Rienzi</a:t>
            </a:r>
          </a:p>
          <a:p>
            <a:pPr algn="ctr"/>
            <a:r>
              <a:rPr lang="en-US" sz="1200" dirty="0">
                <a:solidFill>
                  <a:schemeClr val="tx1"/>
                </a:solidFill>
                <a:latin typeface="Arial" panose="020B0604020202020204" pitchFamily="34" charset="0"/>
                <a:cs typeface="Arial" panose="020B0604020202020204" pitchFamily="34" charset="0"/>
              </a:rPr>
              <a:t>Denny </a:t>
            </a:r>
            <a:r>
              <a:rPr lang="en-US" sz="1200" dirty="0" err="1">
                <a:solidFill>
                  <a:schemeClr val="tx1"/>
                </a:solidFill>
                <a:latin typeface="Arial" panose="020B0604020202020204" pitchFamily="34" charset="0"/>
                <a:cs typeface="Arial" panose="020B0604020202020204" pitchFamily="34" charset="0"/>
              </a:rPr>
              <a:t>Sakkas</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Emre Seli</a:t>
            </a:r>
          </a:p>
          <a:p>
            <a:pPr algn="ctr"/>
            <a:r>
              <a:rPr lang="en-US" sz="1200" dirty="0">
                <a:solidFill>
                  <a:schemeClr val="tx1"/>
                </a:solidFill>
                <a:latin typeface="Arial" panose="020B0604020202020204" pitchFamily="34" charset="0"/>
                <a:cs typeface="Arial" panose="020B0604020202020204" pitchFamily="34" charset="0"/>
              </a:rPr>
              <a:t>Filippo </a:t>
            </a:r>
            <a:r>
              <a:rPr lang="en-US" sz="1200" dirty="0" err="1">
                <a:solidFill>
                  <a:schemeClr val="tx1"/>
                </a:solidFill>
                <a:latin typeface="Arial" panose="020B0604020202020204" pitchFamily="34" charset="0"/>
                <a:cs typeface="Arial" panose="020B0604020202020204" pitchFamily="34" charset="0"/>
              </a:rPr>
              <a:t>Ubaldi</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Dagan Wells</a:t>
            </a:r>
          </a:p>
        </p:txBody>
      </p:sp>
      <p:sp>
        <p:nvSpPr>
          <p:cNvPr id="5" name="TextBox 4">
            <a:extLst>
              <a:ext uri="{FF2B5EF4-FFF2-40B4-BE49-F238E27FC236}">
                <a16:creationId xmlns:a16="http://schemas.microsoft.com/office/drawing/2014/main" id="{B183A5E2-3609-806D-954B-CEC190BEED5A}"/>
              </a:ext>
            </a:extLst>
          </p:cNvPr>
          <p:cNvSpPr txBox="1"/>
          <p:nvPr/>
        </p:nvSpPr>
        <p:spPr>
          <a:xfrm>
            <a:off x="602349" y="695666"/>
            <a:ext cx="1479892" cy="369332"/>
          </a:xfrm>
          <a:prstGeom prst="rect">
            <a:avLst/>
          </a:prstGeom>
          <a:noFill/>
        </p:spPr>
        <p:txBody>
          <a:bodyPr wrap="none" rtlCol="0">
            <a:spAutoFit/>
          </a:bodyPr>
          <a:lstStyle/>
          <a:p>
            <a:r>
              <a:rPr lang="en-US" b="1" dirty="0">
                <a:solidFill>
                  <a:srgbClr val="0070C0"/>
                </a:solidFill>
                <a:latin typeface="Arial" panose="020B0604020202020204" pitchFamily="34" charset="0"/>
                <a:cs typeface="Arial" panose="020B0604020202020204" pitchFamily="34" charset="0"/>
              </a:rPr>
              <a:t>REI Fellows</a:t>
            </a:r>
          </a:p>
        </p:txBody>
      </p:sp>
      <p:sp>
        <p:nvSpPr>
          <p:cNvPr id="6" name="TextBox 5">
            <a:extLst>
              <a:ext uri="{FF2B5EF4-FFF2-40B4-BE49-F238E27FC236}">
                <a16:creationId xmlns:a16="http://schemas.microsoft.com/office/drawing/2014/main" id="{58627C28-97AA-8012-CCD2-3E6843B3FCC1}"/>
              </a:ext>
            </a:extLst>
          </p:cNvPr>
          <p:cNvSpPr txBox="1"/>
          <p:nvPr/>
        </p:nvSpPr>
        <p:spPr>
          <a:xfrm>
            <a:off x="2735883" y="695666"/>
            <a:ext cx="1069524" cy="369332"/>
          </a:xfrm>
          <a:prstGeom prst="rect">
            <a:avLst/>
          </a:prstGeom>
          <a:noFill/>
        </p:spPr>
        <p:txBody>
          <a:bodyPr wrap="none" rtlCol="0">
            <a:spAutoFit/>
          </a:bodyPr>
          <a:lstStyle/>
          <a:p>
            <a:r>
              <a:rPr lang="en-US" b="1" dirty="0">
                <a:solidFill>
                  <a:srgbClr val="0070C0"/>
                </a:solidFill>
                <a:latin typeface="Arial" panose="020B0604020202020204" pitchFamily="34" charset="0"/>
                <a:cs typeface="Arial" panose="020B0604020202020204" pitchFamily="34" charset="0"/>
              </a:rPr>
              <a:t>Support</a:t>
            </a:r>
          </a:p>
        </p:txBody>
      </p:sp>
      <p:sp>
        <p:nvSpPr>
          <p:cNvPr id="7" name="TextBox 6">
            <a:extLst>
              <a:ext uri="{FF2B5EF4-FFF2-40B4-BE49-F238E27FC236}">
                <a16:creationId xmlns:a16="http://schemas.microsoft.com/office/drawing/2014/main" id="{4FF395E7-64EF-B69B-DDA5-BAF5132839BD}"/>
              </a:ext>
            </a:extLst>
          </p:cNvPr>
          <p:cNvSpPr txBox="1"/>
          <p:nvPr/>
        </p:nvSpPr>
        <p:spPr>
          <a:xfrm>
            <a:off x="5205040" y="695666"/>
            <a:ext cx="1390124" cy="369332"/>
          </a:xfrm>
          <a:prstGeom prst="rect">
            <a:avLst/>
          </a:prstGeom>
          <a:noFill/>
        </p:spPr>
        <p:txBody>
          <a:bodyPr wrap="none" rtlCol="0">
            <a:spAutoFit/>
          </a:bodyPr>
          <a:lstStyle/>
          <a:p>
            <a:r>
              <a:rPr lang="en-US" b="1" dirty="0">
                <a:solidFill>
                  <a:srgbClr val="0070C0"/>
                </a:solidFill>
                <a:latin typeface="Arial" panose="020B0604020202020204" pitchFamily="34" charset="0"/>
                <a:cs typeface="Arial" panose="020B0604020202020204" pitchFamily="34" charset="0"/>
              </a:rPr>
              <a:t>Physicians</a:t>
            </a:r>
          </a:p>
        </p:txBody>
      </p:sp>
      <p:sp>
        <p:nvSpPr>
          <p:cNvPr id="8" name="TextBox 7">
            <a:extLst>
              <a:ext uri="{FF2B5EF4-FFF2-40B4-BE49-F238E27FC236}">
                <a16:creationId xmlns:a16="http://schemas.microsoft.com/office/drawing/2014/main" id="{8C4C7EAA-7E9C-0FB8-76ED-42317FDAE3BD}"/>
              </a:ext>
            </a:extLst>
          </p:cNvPr>
          <p:cNvSpPr txBox="1"/>
          <p:nvPr/>
        </p:nvSpPr>
        <p:spPr>
          <a:xfrm>
            <a:off x="1264666" y="2573665"/>
            <a:ext cx="2403222" cy="369332"/>
          </a:xfrm>
          <a:prstGeom prst="rect">
            <a:avLst/>
          </a:prstGeom>
          <a:noFill/>
        </p:spPr>
        <p:txBody>
          <a:bodyPr wrap="none" rtlCol="0">
            <a:spAutoFit/>
          </a:bodyPr>
          <a:lstStyle/>
          <a:p>
            <a:r>
              <a:rPr lang="en-US" b="1" dirty="0">
                <a:solidFill>
                  <a:srgbClr val="0070C0"/>
                </a:solidFill>
                <a:latin typeface="Arial" panose="020B0604020202020204" pitchFamily="34" charset="0"/>
                <a:cs typeface="Arial" panose="020B0604020202020204" pitchFamily="34" charset="0"/>
              </a:rPr>
              <a:t>Clinical Embryology</a:t>
            </a:r>
          </a:p>
        </p:txBody>
      </p:sp>
      <p:sp>
        <p:nvSpPr>
          <p:cNvPr id="9" name="TextBox 8">
            <a:extLst>
              <a:ext uri="{FF2B5EF4-FFF2-40B4-BE49-F238E27FC236}">
                <a16:creationId xmlns:a16="http://schemas.microsoft.com/office/drawing/2014/main" id="{3945F93A-8C46-2A51-B1E9-37A699107F2B}"/>
              </a:ext>
            </a:extLst>
          </p:cNvPr>
          <p:cNvSpPr txBox="1"/>
          <p:nvPr/>
        </p:nvSpPr>
        <p:spPr>
          <a:xfrm>
            <a:off x="7403061" y="1713877"/>
            <a:ext cx="2172390" cy="646331"/>
          </a:xfrm>
          <a:prstGeom prst="rect">
            <a:avLst/>
          </a:prstGeom>
          <a:noFill/>
        </p:spPr>
        <p:txBody>
          <a:bodyPr wrap="none" rtlCol="0">
            <a:spAutoFit/>
          </a:bodyPr>
          <a:lstStyle/>
          <a:p>
            <a:pPr algn="ctr"/>
            <a:r>
              <a:rPr lang="en-US" b="1" dirty="0">
                <a:solidFill>
                  <a:srgbClr val="0070C0"/>
                </a:solidFill>
                <a:latin typeface="Arial" panose="020B0604020202020204" pitchFamily="34" charset="0"/>
                <a:cs typeface="Arial" panose="020B0604020202020204" pitchFamily="34" charset="0"/>
              </a:rPr>
              <a:t>Clinical Research </a:t>
            </a:r>
          </a:p>
          <a:p>
            <a:pPr algn="ctr"/>
            <a:r>
              <a:rPr lang="en-US" b="1" dirty="0">
                <a:solidFill>
                  <a:srgbClr val="0070C0"/>
                </a:solidFill>
                <a:latin typeface="Arial" panose="020B0604020202020204" pitchFamily="34" charset="0"/>
                <a:cs typeface="Arial" panose="020B0604020202020204" pitchFamily="34" charset="0"/>
              </a:rPr>
              <a:t>Team</a:t>
            </a:r>
          </a:p>
        </p:txBody>
      </p:sp>
      <p:sp>
        <p:nvSpPr>
          <p:cNvPr id="11" name="TextBox 10">
            <a:extLst>
              <a:ext uri="{FF2B5EF4-FFF2-40B4-BE49-F238E27FC236}">
                <a16:creationId xmlns:a16="http://schemas.microsoft.com/office/drawing/2014/main" id="{F87815C2-7F20-59A6-85D3-12445C3B2822}"/>
              </a:ext>
            </a:extLst>
          </p:cNvPr>
          <p:cNvSpPr txBox="1"/>
          <p:nvPr/>
        </p:nvSpPr>
        <p:spPr>
          <a:xfrm>
            <a:off x="9625249" y="677735"/>
            <a:ext cx="2317686" cy="646331"/>
          </a:xfrm>
          <a:prstGeom prst="rect">
            <a:avLst/>
          </a:prstGeom>
          <a:noFill/>
        </p:spPr>
        <p:txBody>
          <a:bodyPr wrap="none" rtlCol="0">
            <a:spAutoFit/>
          </a:bodyPr>
          <a:lstStyle/>
          <a:p>
            <a:pPr algn="ctr"/>
            <a:r>
              <a:rPr lang="en-US" b="1" dirty="0">
                <a:solidFill>
                  <a:srgbClr val="0070C0"/>
                </a:solidFill>
                <a:latin typeface="Arial" panose="020B0604020202020204" pitchFamily="34" charset="0"/>
                <a:cs typeface="Arial" panose="020B0604020202020204" pitchFamily="34" charset="0"/>
              </a:rPr>
              <a:t>Scientific Advisory </a:t>
            </a:r>
          </a:p>
          <a:p>
            <a:pPr algn="ctr"/>
            <a:r>
              <a:rPr lang="en-US" b="1" dirty="0">
                <a:solidFill>
                  <a:srgbClr val="0070C0"/>
                </a:solidFill>
                <a:latin typeface="Arial" panose="020B0604020202020204" pitchFamily="34" charset="0"/>
                <a:cs typeface="Arial" panose="020B0604020202020204" pitchFamily="34" charset="0"/>
              </a:rPr>
              <a:t>Board</a:t>
            </a:r>
          </a:p>
        </p:txBody>
      </p:sp>
      <p:sp>
        <p:nvSpPr>
          <p:cNvPr id="13" name="TextBox 12">
            <a:extLst>
              <a:ext uri="{FF2B5EF4-FFF2-40B4-BE49-F238E27FC236}">
                <a16:creationId xmlns:a16="http://schemas.microsoft.com/office/drawing/2014/main" id="{9C7E8BBF-6E11-736C-8E69-3C284FDF5AB5}"/>
              </a:ext>
            </a:extLst>
          </p:cNvPr>
          <p:cNvSpPr txBox="1"/>
          <p:nvPr/>
        </p:nvSpPr>
        <p:spPr>
          <a:xfrm>
            <a:off x="8108381" y="3089301"/>
            <a:ext cx="761747" cy="369332"/>
          </a:xfrm>
          <a:prstGeom prst="rect">
            <a:avLst/>
          </a:prstGeom>
          <a:noFill/>
        </p:spPr>
        <p:txBody>
          <a:bodyPr wrap="none" rtlCol="0">
            <a:spAutoFit/>
          </a:bodyPr>
          <a:lstStyle/>
          <a:p>
            <a:r>
              <a:rPr lang="en-US" b="1" dirty="0">
                <a:solidFill>
                  <a:srgbClr val="0070C0"/>
                </a:solidFill>
                <a:latin typeface="Arial" panose="020B0604020202020204" pitchFamily="34" charset="0"/>
                <a:cs typeface="Arial" panose="020B0604020202020204" pitchFamily="34" charset="0"/>
              </a:rPr>
              <a:t>UAGI</a:t>
            </a:r>
          </a:p>
        </p:txBody>
      </p:sp>
      <p:sp>
        <p:nvSpPr>
          <p:cNvPr id="18" name="Rectangle 17">
            <a:extLst>
              <a:ext uri="{FF2B5EF4-FFF2-40B4-BE49-F238E27FC236}">
                <a16:creationId xmlns:a16="http://schemas.microsoft.com/office/drawing/2014/main" id="{5CACFBA1-D3E8-8C81-7797-41A08E0F8C81}"/>
              </a:ext>
            </a:extLst>
          </p:cNvPr>
          <p:cNvSpPr/>
          <p:nvPr/>
        </p:nvSpPr>
        <p:spPr>
          <a:xfrm>
            <a:off x="7472481" y="1100433"/>
            <a:ext cx="1889491" cy="552327"/>
          </a:xfrm>
          <a:prstGeom prst="rect">
            <a:avLst/>
          </a:prstGeom>
          <a:solidFill>
            <a:schemeClr val="accent5">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200" dirty="0">
                <a:solidFill>
                  <a:schemeClr val="tx1"/>
                </a:solidFill>
                <a:latin typeface="Arial" panose="020B0604020202020204" pitchFamily="34" charset="0"/>
                <a:cs typeface="Arial" panose="020B0604020202020204" pitchFamily="34" charset="0"/>
              </a:rPr>
              <a:t>Kassie </a:t>
            </a:r>
            <a:r>
              <a:rPr lang="en-US" sz="1200" dirty="0" err="1">
                <a:solidFill>
                  <a:schemeClr val="tx1"/>
                </a:solidFill>
                <a:latin typeface="Arial" panose="020B0604020202020204" pitchFamily="34" charset="0"/>
                <a:cs typeface="Arial" panose="020B0604020202020204" pitchFamily="34" charset="0"/>
              </a:rPr>
              <a:t>Bollig</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Andres </a:t>
            </a:r>
            <a:r>
              <a:rPr lang="en-US" sz="1200" dirty="0" err="1">
                <a:solidFill>
                  <a:schemeClr val="tx1"/>
                </a:solidFill>
                <a:latin typeface="Arial" panose="020B0604020202020204" pitchFamily="34" charset="0"/>
                <a:cs typeface="Arial" panose="020B0604020202020204" pitchFamily="34" charset="0"/>
              </a:rPr>
              <a:t>Reig</a:t>
            </a:r>
            <a:endParaRPr lang="en-US" sz="12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84D08CA-882F-99DF-DE3F-9BDACCB305A7}"/>
              </a:ext>
            </a:extLst>
          </p:cNvPr>
          <p:cNvSpPr txBox="1"/>
          <p:nvPr/>
        </p:nvSpPr>
        <p:spPr>
          <a:xfrm>
            <a:off x="7209202" y="683931"/>
            <a:ext cx="2416047" cy="369332"/>
          </a:xfrm>
          <a:prstGeom prst="rect">
            <a:avLst/>
          </a:prstGeom>
          <a:noFill/>
        </p:spPr>
        <p:txBody>
          <a:bodyPr wrap="none" rtlCol="0">
            <a:spAutoFit/>
          </a:bodyPr>
          <a:lstStyle/>
          <a:p>
            <a:pPr algn="ctr"/>
            <a:r>
              <a:rPr lang="en-US" b="1" dirty="0">
                <a:solidFill>
                  <a:srgbClr val="0070C0"/>
                </a:solidFill>
                <a:latin typeface="Arial" panose="020B0604020202020204" pitchFamily="34" charset="0"/>
                <a:cs typeface="Arial" panose="020B0604020202020204" pitchFamily="34" charset="0"/>
              </a:rPr>
              <a:t>Physician Scientists</a:t>
            </a:r>
          </a:p>
        </p:txBody>
      </p:sp>
      <p:sp>
        <p:nvSpPr>
          <p:cNvPr id="21" name="Rectangle 20">
            <a:extLst>
              <a:ext uri="{FF2B5EF4-FFF2-40B4-BE49-F238E27FC236}">
                <a16:creationId xmlns:a16="http://schemas.microsoft.com/office/drawing/2014/main" id="{0BDF2050-4FB8-8753-8213-35D8AFC9A527}"/>
              </a:ext>
            </a:extLst>
          </p:cNvPr>
          <p:cNvSpPr/>
          <p:nvPr/>
        </p:nvSpPr>
        <p:spPr>
          <a:xfrm>
            <a:off x="2345541" y="1064997"/>
            <a:ext cx="2019281" cy="1486187"/>
          </a:xfrm>
          <a:prstGeom prst="rect">
            <a:avLst/>
          </a:prstGeom>
          <a:solidFill>
            <a:schemeClr val="accent6">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Andrology</a:t>
            </a:r>
          </a:p>
          <a:p>
            <a:pPr algn="ctr"/>
            <a:r>
              <a:rPr lang="en-US" sz="1200" dirty="0">
                <a:solidFill>
                  <a:schemeClr val="tx1"/>
                </a:solidFill>
                <a:latin typeface="Arial" panose="020B0604020202020204" pitchFamily="34" charset="0"/>
                <a:cs typeface="Arial" panose="020B0604020202020204" pitchFamily="34" charset="0"/>
              </a:rPr>
              <a:t>APPs</a:t>
            </a:r>
          </a:p>
          <a:p>
            <a:pPr algn="ctr"/>
            <a:r>
              <a:rPr lang="en-US" sz="1200" dirty="0">
                <a:solidFill>
                  <a:schemeClr val="tx1"/>
                </a:solidFill>
                <a:latin typeface="Arial" panose="020B0604020202020204" pitchFamily="34" charset="0"/>
                <a:cs typeface="Arial" panose="020B0604020202020204" pitchFamily="34" charset="0"/>
              </a:rPr>
              <a:t>Embryology</a:t>
            </a:r>
          </a:p>
          <a:p>
            <a:pPr algn="ctr"/>
            <a:r>
              <a:rPr lang="en-US" sz="1200" dirty="0">
                <a:solidFill>
                  <a:schemeClr val="tx1"/>
                </a:solidFill>
                <a:latin typeface="Arial" panose="020B0604020202020204" pitchFamily="34" charset="0"/>
                <a:cs typeface="Arial" panose="020B0604020202020204" pitchFamily="34" charset="0"/>
              </a:rPr>
              <a:t>Marketing</a:t>
            </a:r>
          </a:p>
          <a:p>
            <a:pPr algn="ctr"/>
            <a:r>
              <a:rPr lang="en-US" sz="1200" dirty="0">
                <a:solidFill>
                  <a:schemeClr val="tx1"/>
                </a:solidFill>
                <a:latin typeface="Arial" panose="020B0604020202020204" pitchFamily="34" charset="0"/>
                <a:cs typeface="Arial" panose="020B0604020202020204" pitchFamily="34" charset="0"/>
              </a:rPr>
              <a:t>Nursing</a:t>
            </a:r>
          </a:p>
          <a:p>
            <a:pPr algn="ctr"/>
            <a:r>
              <a:rPr lang="en-US" sz="1200" dirty="0">
                <a:solidFill>
                  <a:schemeClr val="tx1"/>
                </a:solidFill>
                <a:latin typeface="Arial" panose="020B0604020202020204" pitchFamily="34" charset="0"/>
                <a:cs typeface="Arial" panose="020B0604020202020204" pitchFamily="34" charset="0"/>
              </a:rPr>
              <a:t>Operations</a:t>
            </a:r>
            <a:br>
              <a:rPr lang="en-US" sz="1200" dirty="0">
                <a:solidFill>
                  <a:schemeClr val="tx1"/>
                </a:solidFill>
                <a:latin typeface="Arial" panose="020B0604020202020204" pitchFamily="34" charset="0"/>
                <a:cs typeface="Arial" panose="020B0604020202020204" pitchFamily="34" charset="0"/>
              </a:rPr>
            </a:br>
            <a:endParaRPr lang="en-US" sz="12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10BEFB0-03DB-6E26-3C1D-7439D3266201}"/>
              </a:ext>
            </a:extLst>
          </p:cNvPr>
          <p:cNvSpPr/>
          <p:nvPr/>
        </p:nvSpPr>
        <p:spPr>
          <a:xfrm>
            <a:off x="4755608" y="1053264"/>
            <a:ext cx="2410394" cy="5391968"/>
          </a:xfrm>
          <a:prstGeom prst="rect">
            <a:avLst/>
          </a:prstGeom>
          <a:solidFill>
            <a:schemeClr val="accent1">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Paul Bergh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Michael </a:t>
            </a:r>
            <a:r>
              <a:rPr lang="en-US" sz="1100" dirty="0" err="1">
                <a:solidFill>
                  <a:schemeClr val="tx1"/>
                </a:solidFill>
                <a:latin typeface="Arial" panose="020B0604020202020204" pitchFamily="34" charset="0"/>
                <a:cs typeface="Arial" panose="020B0604020202020204" pitchFamily="34" charset="0"/>
              </a:rPr>
              <a:t>Bohrer</a:t>
            </a:r>
            <a:endParaRPr lang="en-US" sz="1100" dirty="0">
              <a:solidFill>
                <a:schemeClr val="tx1"/>
              </a:solidFill>
              <a:latin typeface="Arial" panose="020B0604020202020204" pitchFamily="34" charset="0"/>
              <a:cs typeface="Arial" panose="020B0604020202020204" pitchFamily="34" charset="0"/>
            </a:endParaRPr>
          </a:p>
          <a:p>
            <a:pPr algn="ctr"/>
            <a:r>
              <a:rPr lang="en-US" sz="1100" dirty="0">
                <a:solidFill>
                  <a:schemeClr val="tx1"/>
                </a:solidFill>
                <a:latin typeface="Arial" panose="020B0604020202020204" pitchFamily="34" charset="0"/>
                <a:cs typeface="Arial" panose="020B0604020202020204" pitchFamily="34" charset="0"/>
              </a:rPr>
              <a:t>Kassie </a:t>
            </a:r>
            <a:r>
              <a:rPr lang="en-US" sz="1100" dirty="0" err="1">
                <a:solidFill>
                  <a:schemeClr val="tx1"/>
                </a:solidFill>
                <a:latin typeface="Arial" panose="020B0604020202020204" pitchFamily="34" charset="0"/>
                <a:cs typeface="Arial" panose="020B0604020202020204" pitchFamily="34" charset="0"/>
              </a:rPr>
              <a:t>Bollig</a:t>
            </a:r>
            <a:endParaRPr lang="en-US" sz="1100" dirty="0">
              <a:solidFill>
                <a:schemeClr val="tx1"/>
              </a:solidFill>
              <a:latin typeface="Arial" panose="020B0604020202020204" pitchFamily="34" charset="0"/>
              <a:cs typeface="Arial" panose="020B0604020202020204" pitchFamily="34" charset="0"/>
            </a:endParaRPr>
          </a:p>
          <a:p>
            <a:pPr algn="ctr"/>
            <a:r>
              <a:rPr lang="en-US" sz="1100" dirty="0">
                <a:solidFill>
                  <a:schemeClr val="tx1"/>
                </a:solidFill>
                <a:latin typeface="Arial" panose="020B0604020202020204" pitchFamily="34" charset="0"/>
                <a:cs typeface="Arial" panose="020B0604020202020204" pitchFamily="34" charset="0"/>
              </a:rPr>
              <a:t>Philip Cheng</a:t>
            </a:r>
          </a:p>
          <a:p>
            <a:pPr algn="ctr"/>
            <a:r>
              <a:rPr lang="en-US" sz="1100" dirty="0">
                <a:solidFill>
                  <a:schemeClr val="tx1"/>
                </a:solidFill>
                <a:latin typeface="Arial" panose="020B0604020202020204" pitchFamily="34" charset="0"/>
                <a:cs typeface="Arial" panose="020B0604020202020204" pitchFamily="34" charset="0"/>
              </a:rPr>
              <a:t>Micheline Chu</a:t>
            </a:r>
          </a:p>
          <a:p>
            <a:pPr algn="ctr"/>
            <a:r>
              <a:rPr lang="en-US" sz="1100" b="0" dirty="0">
                <a:solidFill>
                  <a:schemeClr val="tx1"/>
                </a:solidFill>
                <a:latin typeface="Arial" panose="020B0604020202020204" pitchFamily="34" charset="0"/>
                <a:cs typeface="Arial" panose="020B0604020202020204" pitchFamily="34" charset="0"/>
              </a:rPr>
              <a:t>Michael Drews</a:t>
            </a:r>
            <a:endParaRPr lang="en-US" sz="1100" dirty="0">
              <a:solidFill>
                <a:schemeClr val="tx1"/>
              </a:solidFill>
              <a:latin typeface="Arial" panose="020B0604020202020204" pitchFamily="34" charset="0"/>
              <a:cs typeface="Arial" panose="020B0604020202020204" pitchFamily="34" charset="0"/>
            </a:endParaRPr>
          </a:p>
          <a:p>
            <a:pPr algn="ctr"/>
            <a:r>
              <a:rPr lang="en-US" sz="1100" dirty="0">
                <a:solidFill>
                  <a:schemeClr val="tx1"/>
                </a:solidFill>
                <a:latin typeface="Arial" panose="020B0604020202020204" pitchFamily="34" charset="0"/>
                <a:cs typeface="Arial" panose="020B0604020202020204" pitchFamily="34" charset="0"/>
              </a:rPr>
              <a:t>Maria Costantini-Ferrando</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Leo Doherty</a:t>
            </a:r>
          </a:p>
          <a:p>
            <a:pPr algn="ctr"/>
            <a:r>
              <a:rPr lang="en-US" sz="1100" dirty="0">
                <a:solidFill>
                  <a:schemeClr val="tx1"/>
                </a:solidFill>
                <a:latin typeface="Arial" panose="020B0604020202020204" pitchFamily="34" charset="0"/>
                <a:cs typeface="Arial" panose="020B0604020202020204" pitchFamily="34" charset="0"/>
              </a:rPr>
              <a:t>Jason </a:t>
            </a:r>
            <a:r>
              <a:rPr lang="en-US" sz="1100" dirty="0" err="1">
                <a:solidFill>
                  <a:schemeClr val="tx1"/>
                </a:solidFill>
                <a:latin typeface="Arial" panose="020B0604020202020204" pitchFamily="34" charset="0"/>
                <a:cs typeface="Arial" panose="020B0604020202020204" pitchFamily="34" charset="0"/>
              </a:rPr>
              <a:t>Franasiak</a:t>
            </a:r>
            <a:br>
              <a:rPr lang="en-US" sz="1100" dirty="0">
                <a:solidFill>
                  <a:schemeClr val="tx1"/>
                </a:solidFill>
                <a:latin typeface="Arial" panose="020B0604020202020204" pitchFamily="34" charset="0"/>
                <a:cs typeface="Arial" panose="020B0604020202020204" pitchFamily="34" charset="0"/>
              </a:rPr>
            </a:br>
            <a:r>
              <a:rPr lang="en-US" sz="1100" dirty="0" err="1">
                <a:solidFill>
                  <a:schemeClr val="tx1"/>
                </a:solidFill>
                <a:latin typeface="Arial" panose="020B0604020202020204" pitchFamily="34" charset="0"/>
                <a:cs typeface="Arial" panose="020B0604020202020204" pitchFamily="34" charset="0"/>
              </a:rPr>
              <a:t>Ndeye-Aicha</a:t>
            </a:r>
            <a:r>
              <a:rPr lang="en-US" sz="1100" dirty="0">
                <a:solidFill>
                  <a:schemeClr val="tx1"/>
                </a:solidFill>
                <a:latin typeface="Arial" panose="020B0604020202020204" pitchFamily="34" charset="0"/>
                <a:cs typeface="Arial" panose="020B0604020202020204" pitchFamily="34" charset="0"/>
              </a:rPr>
              <a:t> </a:t>
            </a:r>
            <a:r>
              <a:rPr lang="en-US" sz="1100" dirty="0" err="1">
                <a:solidFill>
                  <a:schemeClr val="tx1"/>
                </a:solidFill>
                <a:latin typeface="Arial" panose="020B0604020202020204" pitchFamily="34" charset="0"/>
                <a:cs typeface="Arial" panose="020B0604020202020204" pitchFamily="34" charset="0"/>
              </a:rPr>
              <a:t>Gueye</a:t>
            </a:r>
            <a:endParaRPr lang="en-US" sz="1100" dirty="0">
              <a:solidFill>
                <a:schemeClr val="tx1"/>
              </a:solidFill>
              <a:latin typeface="Arial" panose="020B0604020202020204" pitchFamily="34" charset="0"/>
              <a:cs typeface="Arial" panose="020B0604020202020204" pitchFamily="34" charset="0"/>
            </a:endParaRPr>
          </a:p>
          <a:p>
            <a:pPr algn="ctr"/>
            <a:r>
              <a:rPr lang="en-US" sz="1100" dirty="0">
                <a:solidFill>
                  <a:schemeClr val="tx1"/>
                </a:solidFill>
                <a:latin typeface="Arial" panose="020B0604020202020204" pitchFamily="34" charset="0"/>
                <a:cs typeface="Arial" panose="020B0604020202020204" pitchFamily="34" charset="0"/>
              </a:rPr>
              <a:t>Doreen Hock</a:t>
            </a:r>
          </a:p>
          <a:p>
            <a:pPr algn="ctr"/>
            <a:r>
              <a:rPr lang="en-US" sz="1100" dirty="0">
                <a:solidFill>
                  <a:schemeClr val="tx1"/>
                </a:solidFill>
                <a:latin typeface="Arial" panose="020B0604020202020204" pitchFamily="34" charset="0"/>
                <a:cs typeface="Arial" panose="020B0604020202020204" pitchFamily="34" charset="0"/>
              </a:rPr>
              <a:t>Kathleen Hong</a:t>
            </a:r>
          </a:p>
          <a:p>
            <a:pPr algn="ctr"/>
            <a:r>
              <a:rPr lang="en-US" sz="1100" dirty="0">
                <a:solidFill>
                  <a:schemeClr val="tx1"/>
                </a:solidFill>
                <a:latin typeface="Arial" panose="020B0604020202020204" pitchFamily="34" charset="0"/>
                <a:cs typeface="Arial" panose="020B0604020202020204" pitchFamily="34" charset="0"/>
              </a:rPr>
              <a:t>James Hotaling</a:t>
            </a:r>
          </a:p>
          <a:p>
            <a:pPr algn="ctr"/>
            <a:r>
              <a:rPr lang="en-US" sz="1100" dirty="0">
                <a:solidFill>
                  <a:schemeClr val="tx1"/>
                </a:solidFill>
                <a:latin typeface="Arial" panose="020B0604020202020204" pitchFamily="34" charset="0"/>
                <a:cs typeface="Arial" panose="020B0604020202020204" pitchFamily="34" charset="0"/>
              </a:rPr>
              <a:t>Nirali Jain</a:t>
            </a:r>
          </a:p>
          <a:p>
            <a:pPr algn="ctr"/>
            <a:r>
              <a:rPr lang="en-US" sz="1100" dirty="0">
                <a:solidFill>
                  <a:schemeClr val="tx1"/>
                </a:solidFill>
                <a:latin typeface="Arial" panose="020B0604020202020204" pitchFamily="34" charset="0"/>
                <a:cs typeface="Arial" panose="020B0604020202020204" pitchFamily="34" charset="0"/>
              </a:rPr>
              <a:t>Marcus </a:t>
            </a:r>
            <a:r>
              <a:rPr lang="en-US" sz="1100" dirty="0" err="1">
                <a:solidFill>
                  <a:schemeClr val="tx1"/>
                </a:solidFill>
                <a:latin typeface="Arial" panose="020B0604020202020204" pitchFamily="34" charset="0"/>
                <a:cs typeface="Arial" panose="020B0604020202020204" pitchFamily="34" charset="0"/>
              </a:rPr>
              <a:t>Jurema</a:t>
            </a:r>
            <a:endParaRPr lang="en-US" sz="11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solidFill>
                <a:latin typeface="Arial" panose="020B0604020202020204" pitchFamily="34" charset="0"/>
                <a:cs typeface="Arial" panose="020B0604020202020204" pitchFamily="34" charset="0"/>
              </a:rPr>
              <a:t>Soorin</a:t>
            </a:r>
            <a:r>
              <a:rPr lang="en-US" sz="1100" dirty="0">
                <a:solidFill>
                  <a:schemeClr val="tx1"/>
                </a:solidFill>
                <a:latin typeface="Arial" panose="020B0604020202020204" pitchFamily="34" charset="0"/>
                <a:cs typeface="Arial" panose="020B0604020202020204" pitchFamily="34" charset="0"/>
              </a:rPr>
              <a:t> Kim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Angela Leung</a:t>
            </a:r>
          </a:p>
          <a:p>
            <a:pPr algn="ctr"/>
            <a:r>
              <a:rPr lang="en-US" sz="1100" dirty="0">
                <a:solidFill>
                  <a:schemeClr val="tx1"/>
                </a:solidFill>
                <a:latin typeface="Arial" panose="020B0604020202020204" pitchFamily="34" charset="0"/>
                <a:cs typeface="Arial" panose="020B0604020202020204" pitchFamily="34" charset="0"/>
              </a:rPr>
              <a:t>Bat-Sheva Maslow</a:t>
            </a:r>
          </a:p>
          <a:p>
            <a:pPr algn="ctr"/>
            <a:r>
              <a:rPr lang="en-US" sz="1100" dirty="0">
                <a:solidFill>
                  <a:schemeClr val="tx1"/>
                </a:solidFill>
                <a:latin typeface="Arial" panose="020B0604020202020204" pitchFamily="34" charset="0"/>
                <a:cs typeface="Arial" panose="020B0604020202020204" pitchFamily="34" charset="0"/>
              </a:rPr>
              <a:t>Marcy Maguire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Thomas Molinaro</a:t>
            </a:r>
            <a:endParaRPr lang="en-US" sz="1100" dirty="0">
              <a:solidFill>
                <a:schemeClr val="tx1"/>
              </a:solidFill>
              <a:latin typeface="Arial" panose="020B0604020202020204" pitchFamily="34" charset="0"/>
              <a:cs typeface="Arial" panose="020B0604020202020204" pitchFamily="34" charset="0"/>
            </a:endParaRPr>
          </a:p>
          <a:p>
            <a:pPr algn="ctr"/>
            <a:r>
              <a:rPr lang="en-US" sz="1100" dirty="0">
                <a:solidFill>
                  <a:schemeClr val="tx1"/>
                </a:solidFill>
                <a:latin typeface="Arial" panose="020B0604020202020204" pitchFamily="34" charset="0"/>
                <a:cs typeface="Arial" panose="020B0604020202020204" pitchFamily="34" charset="0"/>
              </a:rPr>
              <a:t>Jamie Morris</a:t>
            </a:r>
          </a:p>
          <a:p>
            <a:pPr algn="ctr"/>
            <a:r>
              <a:rPr lang="en-US" sz="1100" dirty="0">
                <a:solidFill>
                  <a:schemeClr val="tx1"/>
                </a:solidFill>
                <a:latin typeface="Arial" panose="020B0604020202020204" pitchFamily="34" charset="0"/>
                <a:cs typeface="Arial" panose="020B0604020202020204" pitchFamily="34" charset="0"/>
              </a:rPr>
              <a:t>Emily Osman</a:t>
            </a:r>
          </a:p>
          <a:p>
            <a:pPr algn="ctr"/>
            <a:r>
              <a:rPr lang="en-US" sz="1100" dirty="0">
                <a:solidFill>
                  <a:schemeClr val="tx1"/>
                </a:solidFill>
                <a:latin typeface="Arial" panose="020B0604020202020204" pitchFamily="34" charset="0"/>
                <a:cs typeface="Arial" panose="020B0604020202020204" pitchFamily="34" charset="0"/>
              </a:rPr>
              <a:t>Andres Reig</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Eli Rybak</a:t>
            </a:r>
          </a:p>
          <a:p>
            <a:pPr algn="ctr"/>
            <a:r>
              <a:rPr lang="en-US" sz="1100" dirty="0">
                <a:solidFill>
                  <a:schemeClr val="tx1"/>
                </a:solidFill>
                <a:latin typeface="Arial" panose="020B0604020202020204" pitchFamily="34" charset="0"/>
                <a:cs typeface="Arial" panose="020B0604020202020204" pitchFamily="34" charset="0"/>
              </a:rPr>
              <a:t>Adina Schwartz</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Michael Simoni</a:t>
            </a:r>
          </a:p>
          <a:p>
            <a:pPr algn="ctr"/>
            <a:r>
              <a:rPr lang="en-US" sz="1100" dirty="0">
                <a:solidFill>
                  <a:schemeClr val="tx1"/>
                </a:solidFill>
                <a:latin typeface="Arial" panose="020B0604020202020204" pitchFamily="34" charset="0"/>
                <a:cs typeface="Arial" panose="020B0604020202020204" pitchFamily="34" charset="0"/>
              </a:rPr>
              <a:t>Shefali Shastri</a:t>
            </a:r>
          </a:p>
          <a:p>
            <a:pPr algn="ctr"/>
            <a:r>
              <a:rPr lang="en-US" sz="1100" dirty="0">
                <a:solidFill>
                  <a:schemeClr val="tx1"/>
                </a:solidFill>
                <a:latin typeface="Arial" panose="020B0604020202020204" pitchFamily="34" charset="0"/>
                <a:cs typeface="Arial" panose="020B0604020202020204" pitchFamily="34" charset="0"/>
              </a:rPr>
              <a:t>Jessica </a:t>
            </a:r>
            <a:r>
              <a:rPr lang="en-US" sz="1100" dirty="0" err="1">
                <a:solidFill>
                  <a:schemeClr val="tx1"/>
                </a:solidFill>
                <a:latin typeface="Arial" panose="020B0604020202020204" pitchFamily="34" charset="0"/>
                <a:cs typeface="Arial" panose="020B0604020202020204" pitchFamily="34" charset="0"/>
              </a:rPr>
              <a:t>Tozour</a:t>
            </a:r>
            <a:endParaRPr lang="en-US" sz="1100" dirty="0">
              <a:solidFill>
                <a:schemeClr val="tx1"/>
              </a:solidFill>
              <a:latin typeface="Arial" panose="020B0604020202020204" pitchFamily="34" charset="0"/>
              <a:cs typeface="Arial" panose="020B0604020202020204" pitchFamily="34" charset="0"/>
            </a:endParaRPr>
          </a:p>
          <a:p>
            <a:pPr algn="ctr"/>
            <a:r>
              <a:rPr lang="en-US" sz="1100" dirty="0">
                <a:solidFill>
                  <a:schemeClr val="tx1"/>
                </a:solidFill>
                <a:latin typeface="Arial" panose="020B0604020202020204" pitchFamily="34" charset="0"/>
                <a:cs typeface="Arial" panose="020B0604020202020204" pitchFamily="34" charset="0"/>
              </a:rPr>
              <a:t>Susan </a:t>
            </a:r>
            <a:r>
              <a:rPr lang="en-US" sz="1100" dirty="0" err="1">
                <a:solidFill>
                  <a:schemeClr val="tx1"/>
                </a:solidFill>
                <a:latin typeface="Arial" panose="020B0604020202020204" pitchFamily="34" charset="0"/>
                <a:cs typeface="Arial" panose="020B0604020202020204" pitchFamily="34" charset="0"/>
              </a:rPr>
              <a:t>Treiser</a:t>
            </a:r>
            <a:endParaRPr lang="en-US" sz="1100" dirty="0">
              <a:solidFill>
                <a:schemeClr val="tx1"/>
              </a:solidFill>
              <a:latin typeface="Arial" panose="020B0604020202020204" pitchFamily="34" charset="0"/>
              <a:cs typeface="Arial" panose="020B0604020202020204" pitchFamily="34" charset="0"/>
            </a:endParaRPr>
          </a:p>
          <a:p>
            <a:pPr algn="ctr"/>
            <a:r>
              <a:rPr lang="en-US" sz="1100" dirty="0">
                <a:solidFill>
                  <a:schemeClr val="tx1"/>
                </a:solidFill>
                <a:latin typeface="Arial" panose="020B0604020202020204" pitchFamily="34" charset="0"/>
                <a:cs typeface="Arial" panose="020B0604020202020204" pitchFamily="34" charset="0"/>
              </a:rPr>
              <a:t>Marie Werner</a:t>
            </a:r>
          </a:p>
          <a:p>
            <a:pPr algn="ctr"/>
            <a:r>
              <a:rPr lang="en-US" sz="1100" dirty="0">
                <a:solidFill>
                  <a:schemeClr val="tx1"/>
                </a:solidFill>
                <a:latin typeface="Arial" panose="020B0604020202020204" pitchFamily="34" charset="0"/>
                <a:cs typeface="Arial" panose="020B0604020202020204" pitchFamily="34" charset="0"/>
              </a:rPr>
              <a:t>Stephanie Willson</a:t>
            </a:r>
          </a:p>
        </p:txBody>
      </p:sp>
      <p:pic>
        <p:nvPicPr>
          <p:cNvPr id="1026" name="22BC892B-34CE-430A-A403-922AD6CEC636" descr="IMG_8690.jpeg">
            <a:extLst>
              <a:ext uri="{FF2B5EF4-FFF2-40B4-BE49-F238E27FC236}">
                <a16:creationId xmlns:a16="http://schemas.microsoft.com/office/drawing/2014/main" id="{0FE7609D-B4A7-8432-2D89-B1017BFAF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418" y="4153205"/>
            <a:ext cx="3340102" cy="2292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8D04E35-94E0-1AC7-9EE8-B58290B5743E}"/>
              </a:ext>
            </a:extLst>
          </p:cNvPr>
          <p:cNvPicPr>
            <a:picLocks noChangeAspect="1"/>
          </p:cNvPicPr>
          <p:nvPr/>
        </p:nvPicPr>
        <p:blipFill>
          <a:blip r:embed="rId5"/>
          <a:stretch>
            <a:fillRect/>
          </a:stretch>
        </p:blipFill>
        <p:spPr>
          <a:xfrm>
            <a:off x="9923496" y="8207"/>
            <a:ext cx="2268504" cy="598406"/>
          </a:xfrm>
          <a:prstGeom prst="rect">
            <a:avLst/>
          </a:prstGeom>
        </p:spPr>
      </p:pic>
    </p:spTree>
    <p:extLst>
      <p:ext uri="{BB962C8B-B14F-4D97-AF65-F5344CB8AC3E}">
        <p14:creationId xmlns:p14="http://schemas.microsoft.com/office/powerpoint/2010/main" val="13432361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B2F99E-F333-B424-AD5C-17C27A73DD56}"/>
              </a:ext>
            </a:extLst>
          </p:cNvPr>
          <p:cNvPicPr>
            <a:picLocks noChangeAspect="1"/>
          </p:cNvPicPr>
          <p:nvPr/>
        </p:nvPicPr>
        <p:blipFill>
          <a:blip r:embed="rId2"/>
          <a:stretch>
            <a:fillRect/>
          </a:stretch>
        </p:blipFill>
        <p:spPr>
          <a:xfrm>
            <a:off x="4" y="0"/>
            <a:ext cx="12191996" cy="6858000"/>
          </a:xfrm>
          <a:prstGeom prst="rect">
            <a:avLst/>
          </a:prstGeom>
        </p:spPr>
      </p:pic>
    </p:spTree>
    <p:extLst>
      <p:ext uri="{BB962C8B-B14F-4D97-AF65-F5344CB8AC3E}">
        <p14:creationId xmlns:p14="http://schemas.microsoft.com/office/powerpoint/2010/main" val="221315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AA2050-1BA5-4075-BCFA-3166067BAD5A}"/>
              </a:ext>
            </a:extLst>
          </p:cNvPr>
          <p:cNvSpPr>
            <a:spLocks noGrp="1"/>
          </p:cNvSpPr>
          <p:nvPr>
            <p:ph idx="1"/>
          </p:nvPr>
        </p:nvSpPr>
        <p:spPr>
          <a:xfrm>
            <a:off x="609600" y="2089613"/>
            <a:ext cx="10972800" cy="4131109"/>
          </a:xfrm>
        </p:spPr>
        <p:txBody>
          <a:bodyPr>
            <a:normAutofit/>
          </a:bodyPr>
          <a:lstStyle/>
          <a:p>
            <a:r>
              <a:rPr lang="en-US" dirty="0"/>
              <a:t>Neither I nor members of my immediate family have any actual or potential financial interests to disclose relating to the content of this presentation.</a:t>
            </a:r>
            <a:br>
              <a:rPr lang="en-US" dirty="0"/>
            </a:br>
            <a:endParaRPr lang="en-US" dirty="0"/>
          </a:p>
        </p:txBody>
      </p:sp>
      <p:sp>
        <p:nvSpPr>
          <p:cNvPr id="3" name="Title 2">
            <a:extLst>
              <a:ext uri="{FF2B5EF4-FFF2-40B4-BE49-F238E27FC236}">
                <a16:creationId xmlns:a16="http://schemas.microsoft.com/office/drawing/2014/main" id="{2718D6C1-F50C-4313-AC4D-FC88CA1C43A5}"/>
              </a:ext>
            </a:extLst>
          </p:cNvPr>
          <p:cNvSpPr>
            <a:spLocks noGrp="1"/>
          </p:cNvSpPr>
          <p:nvPr>
            <p:ph type="title"/>
          </p:nvPr>
        </p:nvSpPr>
        <p:spPr>
          <a:xfrm>
            <a:off x="609600" y="988816"/>
            <a:ext cx="10972800" cy="1100797"/>
          </a:xfrm>
        </p:spPr>
        <p:txBody>
          <a:bodyPr/>
          <a:lstStyle/>
          <a:p>
            <a:r>
              <a:rPr lang="en-US" dirty="0"/>
              <a:t>Disclosure Slide</a:t>
            </a:r>
          </a:p>
        </p:txBody>
      </p:sp>
    </p:spTree>
    <p:extLst>
      <p:ext uri="{BB962C8B-B14F-4D97-AF65-F5344CB8AC3E}">
        <p14:creationId xmlns:p14="http://schemas.microsoft.com/office/powerpoint/2010/main" val="292575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CC0712F-58B0-4C62-801E-6C996089290D}"/>
              </a:ext>
            </a:extLst>
          </p:cNvPr>
          <p:cNvSpPr>
            <a:spLocks noGrp="1"/>
          </p:cNvSpPr>
          <p:nvPr>
            <p:ph idx="1"/>
          </p:nvPr>
        </p:nvSpPr>
        <p:spPr>
          <a:xfrm>
            <a:off x="609600" y="2254700"/>
            <a:ext cx="10972800" cy="4131109"/>
          </a:xfrm>
        </p:spPr>
        <p:txBody>
          <a:bodyPr>
            <a:normAutofit/>
          </a:bodyPr>
          <a:lstStyle/>
          <a:p>
            <a:r>
              <a:rPr lang="en-US" sz="2400" dirty="0"/>
              <a:t>Interpregnancy interval (IPI): the duration of time (in months) between delivery of one pregnancy and conception of a subsequent pregnancy</a:t>
            </a:r>
          </a:p>
          <a:p>
            <a:r>
              <a:rPr lang="en-US" sz="2400" dirty="0"/>
              <a:t>Lack of data on IPI’s effect on maternal morbidity in IVF pregnancies specifically</a:t>
            </a:r>
          </a:p>
          <a:p>
            <a:r>
              <a:rPr lang="en-US" sz="2400" dirty="0"/>
              <a:t>Learning Outcomes:</a:t>
            </a:r>
          </a:p>
          <a:p>
            <a:pPr marL="914400" lvl="1" indent="-457200">
              <a:buFont typeface="+mj-lt"/>
              <a:buAutoNum type="arabicPeriod"/>
            </a:pPr>
            <a:r>
              <a:rPr lang="en-US" dirty="0">
                <a:solidFill>
                  <a:srgbClr val="0C486E"/>
                </a:solidFill>
              </a:rPr>
              <a:t>To appraise the current data that exists evaluating the impact of IPI in IVF pregnancies</a:t>
            </a:r>
          </a:p>
          <a:p>
            <a:pPr marL="914400" lvl="1" indent="-457200">
              <a:buFont typeface="+mj-lt"/>
              <a:buAutoNum type="arabicPeriod"/>
            </a:pPr>
            <a:r>
              <a:rPr lang="en-US" dirty="0">
                <a:solidFill>
                  <a:srgbClr val="0C486E"/>
                </a:solidFill>
              </a:rPr>
              <a:t>To assess the impact of interpregnancy interval (IPI) on both live birth rate (LBR) and perinatal outcomes in single euploid embryo transfer cycles </a:t>
            </a:r>
          </a:p>
          <a:p>
            <a:endParaRPr lang="en-US" dirty="0"/>
          </a:p>
          <a:p>
            <a:endParaRPr lang="en-US" dirty="0"/>
          </a:p>
        </p:txBody>
      </p:sp>
      <p:sp>
        <p:nvSpPr>
          <p:cNvPr id="4" name="Title 3">
            <a:extLst>
              <a:ext uri="{FF2B5EF4-FFF2-40B4-BE49-F238E27FC236}">
                <a16:creationId xmlns:a16="http://schemas.microsoft.com/office/drawing/2014/main" id="{D8ADD91C-BB4E-4CE6-B2E9-801AEC4FD94F}"/>
              </a:ext>
            </a:extLst>
          </p:cNvPr>
          <p:cNvSpPr>
            <a:spLocks noGrp="1"/>
          </p:cNvSpPr>
          <p:nvPr>
            <p:ph type="title"/>
          </p:nvPr>
        </p:nvSpPr>
        <p:spPr/>
        <p:txBody>
          <a:bodyPr>
            <a:normAutofit fontScale="90000"/>
          </a:bodyPr>
          <a:lstStyle/>
          <a:p>
            <a:r>
              <a:rPr lang="en-US" altLang="en-US" dirty="0"/>
              <a:t>Needs Assessment Statement and Expected Learning Outcomes </a:t>
            </a:r>
            <a:endParaRPr lang="en-US" dirty="0"/>
          </a:p>
        </p:txBody>
      </p:sp>
    </p:spTree>
    <p:extLst>
      <p:ext uri="{BB962C8B-B14F-4D97-AF65-F5344CB8AC3E}">
        <p14:creationId xmlns:p14="http://schemas.microsoft.com/office/powerpoint/2010/main" val="107356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FB47-D9C9-B7D5-B5C5-D6376966E8D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26F26DA-D88D-F8EE-9052-5D99C681978E}"/>
              </a:ext>
            </a:extLst>
          </p:cNvPr>
          <p:cNvSpPr>
            <a:spLocks noGrp="1"/>
          </p:cNvSpPr>
          <p:nvPr>
            <p:ph idx="1"/>
          </p:nvPr>
        </p:nvSpPr>
        <p:spPr>
          <a:xfrm>
            <a:off x="609600" y="2049984"/>
            <a:ext cx="10972800" cy="4131109"/>
          </a:xfrm>
        </p:spPr>
        <p:txBody>
          <a:bodyPr>
            <a:normAutofit/>
          </a:bodyPr>
          <a:lstStyle/>
          <a:p>
            <a:r>
              <a:rPr lang="en-US" sz="2400" dirty="0"/>
              <a:t>Shorter IPI are associated with poor perinatal outcomes, including preterm delivery, low birth weight, and small for gestational age</a:t>
            </a:r>
            <a:r>
              <a:rPr lang="en-US" sz="2400" baseline="30000" dirty="0"/>
              <a:t>1</a:t>
            </a:r>
            <a:endParaRPr lang="en-US" sz="2400" dirty="0"/>
          </a:p>
          <a:p>
            <a:r>
              <a:rPr lang="en-US" sz="2400" dirty="0"/>
              <a:t>ACOG recommends an IPI of at least 18 months</a:t>
            </a:r>
            <a:r>
              <a:rPr lang="en-US" sz="2400" baseline="30000" dirty="0"/>
              <a:t>8</a:t>
            </a:r>
          </a:p>
          <a:p>
            <a:r>
              <a:rPr lang="en-US" sz="2400" dirty="0"/>
              <a:t>Timing is especially important in the infertile population, as they are often balancing IPI with other factors such as advanced maternal age </a:t>
            </a:r>
          </a:p>
          <a:p>
            <a:r>
              <a:rPr lang="en-US" sz="2400" dirty="0"/>
              <a:t>Previous studies looking at IPI in consecutive FETs in the in vitro fertilization (IVF) population have found conflicting results on live birth rate and other perinatal outcomes.</a:t>
            </a:r>
          </a:p>
          <a:p>
            <a:r>
              <a:rPr lang="en-US" sz="2400" dirty="0"/>
              <a:t>To our knowledge, IPI’s effect on both live birth outcomes and maternal morbidity has not yet been studied in IVF pregnancies. </a:t>
            </a:r>
            <a:endParaRPr lang="en-US" dirty="0"/>
          </a:p>
          <a:p>
            <a:endParaRPr lang="en-US" dirty="0"/>
          </a:p>
        </p:txBody>
      </p:sp>
      <p:sp>
        <p:nvSpPr>
          <p:cNvPr id="4" name="Title 3">
            <a:extLst>
              <a:ext uri="{FF2B5EF4-FFF2-40B4-BE49-F238E27FC236}">
                <a16:creationId xmlns:a16="http://schemas.microsoft.com/office/drawing/2014/main" id="{53DE0071-CA00-5708-2A69-74FBF6655CFD}"/>
              </a:ext>
            </a:extLst>
          </p:cNvPr>
          <p:cNvSpPr>
            <a:spLocks noGrp="1"/>
          </p:cNvSpPr>
          <p:nvPr>
            <p:ph type="title"/>
          </p:nvPr>
        </p:nvSpPr>
        <p:spPr/>
        <p:txBody>
          <a:bodyPr>
            <a:normAutofit/>
          </a:bodyPr>
          <a:lstStyle/>
          <a:p>
            <a:r>
              <a:rPr lang="en-US" altLang="en-US" dirty="0"/>
              <a:t>Background</a:t>
            </a:r>
            <a:endParaRPr lang="en-US" dirty="0"/>
          </a:p>
        </p:txBody>
      </p:sp>
    </p:spTree>
    <p:extLst>
      <p:ext uri="{BB962C8B-B14F-4D97-AF65-F5344CB8AC3E}">
        <p14:creationId xmlns:p14="http://schemas.microsoft.com/office/powerpoint/2010/main" val="297506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BB9750-1107-96F6-6EEC-5F52308C6140}"/>
              </a:ext>
            </a:extLst>
          </p:cNvPr>
          <p:cNvSpPr>
            <a:spLocks noGrp="1"/>
          </p:cNvSpPr>
          <p:nvPr>
            <p:ph idx="1"/>
          </p:nvPr>
        </p:nvSpPr>
        <p:spPr>
          <a:xfrm>
            <a:off x="609600" y="985121"/>
            <a:ext cx="10972800" cy="4131109"/>
          </a:xfrm>
        </p:spPr>
        <p:txBody>
          <a:bodyPr>
            <a:normAutofit fontScale="92500" lnSpcReduction="10000"/>
          </a:bodyPr>
          <a:lstStyle/>
          <a:p>
            <a:pPr marL="0" indent="0" algn="ctr">
              <a:buNone/>
            </a:pPr>
            <a:endParaRPr lang="en-US" dirty="0"/>
          </a:p>
          <a:p>
            <a:pPr marL="0" indent="0" algn="ctr">
              <a:buNone/>
            </a:pPr>
            <a:endParaRPr lang="en-US" dirty="0"/>
          </a:p>
          <a:p>
            <a:pPr marL="0" indent="0" algn="ctr">
              <a:buNone/>
            </a:pPr>
            <a:r>
              <a:rPr lang="en-US" dirty="0"/>
              <a:t>To determine the impact of IPI on both live birth rate and other perinatal and maternal outcomes in patients undergoing single euploid FET cycles after a previous assisted reproductive technology (ART)-derived live birth</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Our hypothesis was that shorter IPI may not be associated with a lower live birth rate but will be associated with worsened maternal morbidity. </a:t>
            </a:r>
          </a:p>
        </p:txBody>
      </p:sp>
      <p:sp>
        <p:nvSpPr>
          <p:cNvPr id="3" name="Title 2">
            <a:extLst>
              <a:ext uri="{FF2B5EF4-FFF2-40B4-BE49-F238E27FC236}">
                <a16:creationId xmlns:a16="http://schemas.microsoft.com/office/drawing/2014/main" id="{84706B0C-3851-EB6D-71AF-6B3EB5157280}"/>
              </a:ext>
            </a:extLst>
          </p:cNvPr>
          <p:cNvSpPr>
            <a:spLocks noGrp="1"/>
          </p:cNvSpPr>
          <p:nvPr>
            <p:ph type="title"/>
          </p:nvPr>
        </p:nvSpPr>
        <p:spPr/>
        <p:txBody>
          <a:bodyPr/>
          <a:lstStyle/>
          <a:p>
            <a:r>
              <a:rPr lang="en-US" dirty="0"/>
              <a:t>Objective</a:t>
            </a:r>
          </a:p>
        </p:txBody>
      </p:sp>
      <p:sp>
        <p:nvSpPr>
          <p:cNvPr id="4" name="Title 2">
            <a:extLst>
              <a:ext uri="{FF2B5EF4-FFF2-40B4-BE49-F238E27FC236}">
                <a16:creationId xmlns:a16="http://schemas.microsoft.com/office/drawing/2014/main" id="{A74CE20D-DC30-DFF6-7127-77DE44E269B4}"/>
              </a:ext>
            </a:extLst>
          </p:cNvPr>
          <p:cNvSpPr txBox="1">
            <a:spLocks/>
          </p:cNvSpPr>
          <p:nvPr/>
        </p:nvSpPr>
        <p:spPr>
          <a:xfrm>
            <a:off x="609600" y="3187152"/>
            <a:ext cx="10972800" cy="1100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Hypothesis</a:t>
            </a:r>
          </a:p>
        </p:txBody>
      </p:sp>
    </p:spTree>
    <p:extLst>
      <p:ext uri="{BB962C8B-B14F-4D97-AF65-F5344CB8AC3E}">
        <p14:creationId xmlns:p14="http://schemas.microsoft.com/office/powerpoint/2010/main" val="355955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FD57B5-4F64-39E6-27DF-0DB1929D6402}"/>
              </a:ext>
            </a:extLst>
          </p:cNvPr>
          <p:cNvSpPr>
            <a:spLocks noGrp="1"/>
          </p:cNvSpPr>
          <p:nvPr>
            <p:ph idx="1"/>
          </p:nvPr>
        </p:nvSpPr>
        <p:spPr>
          <a:xfrm>
            <a:off x="609600" y="1497513"/>
            <a:ext cx="10972800" cy="4131109"/>
          </a:xfrm>
        </p:spPr>
        <p:txBody>
          <a:bodyPr>
            <a:normAutofit/>
          </a:bodyPr>
          <a:lstStyle/>
          <a:p>
            <a:r>
              <a:rPr lang="en-US" dirty="0"/>
              <a:t>Retrospective cohort study at a single large academic-affiliated center analyzing all single euploid FETs in patients with a prior full-term live birth resulting from an FET</a:t>
            </a:r>
          </a:p>
          <a:p>
            <a:pPr lvl="1"/>
            <a:r>
              <a:rPr lang="en-US" dirty="0">
                <a:solidFill>
                  <a:srgbClr val="0C486E"/>
                </a:solidFill>
              </a:rPr>
              <a:t>2017-2023</a:t>
            </a:r>
          </a:p>
          <a:p>
            <a:pPr lvl="1"/>
            <a:r>
              <a:rPr lang="en-US" dirty="0">
                <a:solidFill>
                  <a:srgbClr val="0C486E"/>
                </a:solidFill>
              </a:rPr>
              <a:t>Grouped by IPI</a:t>
            </a:r>
            <a:endParaRPr lang="en-US" dirty="0"/>
          </a:p>
        </p:txBody>
      </p:sp>
      <p:sp>
        <p:nvSpPr>
          <p:cNvPr id="3" name="Title 2">
            <a:extLst>
              <a:ext uri="{FF2B5EF4-FFF2-40B4-BE49-F238E27FC236}">
                <a16:creationId xmlns:a16="http://schemas.microsoft.com/office/drawing/2014/main" id="{5B5B84EF-5E7B-3109-3673-DB92CC72ED37}"/>
              </a:ext>
            </a:extLst>
          </p:cNvPr>
          <p:cNvSpPr>
            <a:spLocks noGrp="1"/>
          </p:cNvSpPr>
          <p:nvPr>
            <p:ph type="title"/>
          </p:nvPr>
        </p:nvSpPr>
        <p:spPr>
          <a:xfrm>
            <a:off x="609600" y="285670"/>
            <a:ext cx="10972800" cy="1100797"/>
          </a:xfrm>
        </p:spPr>
        <p:txBody>
          <a:bodyPr/>
          <a:lstStyle/>
          <a:p>
            <a:r>
              <a:rPr lang="en-US" dirty="0"/>
              <a:t>Methods</a:t>
            </a:r>
          </a:p>
        </p:txBody>
      </p:sp>
      <p:sp>
        <p:nvSpPr>
          <p:cNvPr id="4" name="Rectangle 3">
            <a:extLst>
              <a:ext uri="{FF2B5EF4-FFF2-40B4-BE49-F238E27FC236}">
                <a16:creationId xmlns:a16="http://schemas.microsoft.com/office/drawing/2014/main" id="{C122EC05-0F04-D52A-78B5-8DC10780DC10}"/>
              </a:ext>
            </a:extLst>
          </p:cNvPr>
          <p:cNvSpPr/>
          <p:nvPr/>
        </p:nvSpPr>
        <p:spPr>
          <a:xfrm>
            <a:off x="1527715" y="3988887"/>
            <a:ext cx="1371600" cy="1371600"/>
          </a:xfrm>
          <a:prstGeom prst="rect">
            <a:avLst/>
          </a:prstGeom>
          <a:solidFill>
            <a:srgbClr val="FFB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 12 months</a:t>
            </a:r>
          </a:p>
        </p:txBody>
      </p:sp>
      <p:sp>
        <p:nvSpPr>
          <p:cNvPr id="5" name="Rectangle 4">
            <a:extLst>
              <a:ext uri="{FF2B5EF4-FFF2-40B4-BE49-F238E27FC236}">
                <a16:creationId xmlns:a16="http://schemas.microsoft.com/office/drawing/2014/main" id="{173DA1BD-334D-C77B-CC27-1B6559F5D735}"/>
              </a:ext>
            </a:extLst>
          </p:cNvPr>
          <p:cNvSpPr/>
          <p:nvPr/>
        </p:nvSpPr>
        <p:spPr>
          <a:xfrm>
            <a:off x="3817430" y="3988887"/>
            <a:ext cx="1371600" cy="137160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12-18 months</a:t>
            </a:r>
          </a:p>
        </p:txBody>
      </p:sp>
      <p:sp>
        <p:nvSpPr>
          <p:cNvPr id="6" name="Rectangle 5">
            <a:extLst>
              <a:ext uri="{FF2B5EF4-FFF2-40B4-BE49-F238E27FC236}">
                <a16:creationId xmlns:a16="http://schemas.microsoft.com/office/drawing/2014/main" id="{C8507F15-2BFB-AC20-4EB4-23D6DBFF2B50}"/>
              </a:ext>
            </a:extLst>
          </p:cNvPr>
          <p:cNvSpPr/>
          <p:nvPr/>
        </p:nvSpPr>
        <p:spPr>
          <a:xfrm>
            <a:off x="6107145" y="3988887"/>
            <a:ext cx="1371600" cy="1371600"/>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18-24 months</a:t>
            </a:r>
          </a:p>
        </p:txBody>
      </p:sp>
      <p:sp>
        <p:nvSpPr>
          <p:cNvPr id="7" name="Rectangle 6">
            <a:extLst>
              <a:ext uri="{FF2B5EF4-FFF2-40B4-BE49-F238E27FC236}">
                <a16:creationId xmlns:a16="http://schemas.microsoft.com/office/drawing/2014/main" id="{0E638697-6DDC-B6EB-A715-ACCC930C8D4C}"/>
              </a:ext>
            </a:extLst>
          </p:cNvPr>
          <p:cNvSpPr/>
          <p:nvPr/>
        </p:nvSpPr>
        <p:spPr>
          <a:xfrm>
            <a:off x="8396860" y="3988887"/>
            <a:ext cx="1371600" cy="1371600"/>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 24 months</a:t>
            </a:r>
          </a:p>
        </p:txBody>
      </p:sp>
    </p:spTree>
    <p:extLst>
      <p:ext uri="{BB962C8B-B14F-4D97-AF65-F5344CB8AC3E}">
        <p14:creationId xmlns:p14="http://schemas.microsoft.com/office/powerpoint/2010/main" val="329879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77FF6-5D9E-F9BA-E4FE-4AA88B787CC4}"/>
              </a:ext>
            </a:extLst>
          </p:cNvPr>
          <p:cNvSpPr>
            <a:spLocks noGrp="1"/>
          </p:cNvSpPr>
          <p:nvPr>
            <p:ph type="title"/>
          </p:nvPr>
        </p:nvSpPr>
        <p:spPr>
          <a:xfrm>
            <a:off x="609600" y="426636"/>
            <a:ext cx="10972800" cy="1100797"/>
          </a:xfrm>
        </p:spPr>
        <p:txBody>
          <a:bodyPr/>
          <a:lstStyle/>
          <a:p>
            <a:r>
              <a:rPr lang="en-US" dirty="0"/>
              <a:t>Methods</a:t>
            </a:r>
          </a:p>
        </p:txBody>
      </p:sp>
      <p:graphicFrame>
        <p:nvGraphicFramePr>
          <p:cNvPr id="4" name="Content Placeholder 1">
            <a:extLst>
              <a:ext uri="{FF2B5EF4-FFF2-40B4-BE49-F238E27FC236}">
                <a16:creationId xmlns:a16="http://schemas.microsoft.com/office/drawing/2014/main" id="{5ABABA53-FB4E-4FA2-CBE8-9B70F95DD925}"/>
              </a:ext>
            </a:extLst>
          </p:cNvPr>
          <p:cNvGraphicFramePr>
            <a:graphicFrameLocks noGrp="1"/>
          </p:cNvGraphicFramePr>
          <p:nvPr>
            <p:ph idx="1"/>
            <p:extLst>
              <p:ext uri="{D42A27DB-BD31-4B8C-83A1-F6EECF244321}">
                <p14:modId xmlns:p14="http://schemas.microsoft.com/office/powerpoint/2010/main" val="2257509662"/>
              </p:ext>
            </p:extLst>
          </p:nvPr>
        </p:nvGraphicFramePr>
        <p:xfrm>
          <a:off x="838200" y="152743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0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50C38-D089-AA0A-DB00-01AC640A580F}"/>
              </a:ext>
            </a:extLst>
          </p:cNvPr>
          <p:cNvSpPr>
            <a:spLocks noGrp="1"/>
          </p:cNvSpPr>
          <p:nvPr>
            <p:ph type="title"/>
          </p:nvPr>
        </p:nvSpPr>
        <p:spPr>
          <a:xfrm>
            <a:off x="130694" y="0"/>
            <a:ext cx="10972800" cy="1100797"/>
          </a:xfrm>
        </p:spPr>
        <p:txBody>
          <a:bodyPr>
            <a:normAutofit/>
          </a:bodyPr>
          <a:lstStyle/>
          <a:p>
            <a:r>
              <a:rPr lang="en-US" sz="3800" dirty="0"/>
              <a:t>Baseline characteristics</a:t>
            </a:r>
          </a:p>
        </p:txBody>
      </p:sp>
      <p:graphicFrame>
        <p:nvGraphicFramePr>
          <p:cNvPr id="4" name="Table 3">
            <a:extLst>
              <a:ext uri="{FF2B5EF4-FFF2-40B4-BE49-F238E27FC236}">
                <a16:creationId xmlns:a16="http://schemas.microsoft.com/office/drawing/2014/main" id="{19B4F670-21AB-BFE0-51D6-FCEBD577C559}"/>
              </a:ext>
            </a:extLst>
          </p:cNvPr>
          <p:cNvGraphicFramePr>
            <a:graphicFrameLocks noGrp="1"/>
          </p:cNvGraphicFramePr>
          <p:nvPr>
            <p:extLst>
              <p:ext uri="{D42A27DB-BD31-4B8C-83A1-F6EECF244321}">
                <p14:modId xmlns:p14="http://schemas.microsoft.com/office/powerpoint/2010/main" val="2479822086"/>
              </p:ext>
            </p:extLst>
          </p:nvPr>
        </p:nvGraphicFramePr>
        <p:xfrm>
          <a:off x="874642" y="851560"/>
          <a:ext cx="10442715" cy="5154879"/>
        </p:xfrm>
        <a:graphic>
          <a:graphicData uri="http://schemas.openxmlformats.org/drawingml/2006/table">
            <a:tbl>
              <a:tblPr firstRow="1" bandRow="1">
                <a:tableStyleId>{5C22544A-7EE6-4342-B048-85BDC9FD1C3A}</a:tableStyleId>
              </a:tblPr>
              <a:tblGrid>
                <a:gridCol w="1802772">
                  <a:extLst>
                    <a:ext uri="{9D8B030D-6E8A-4147-A177-3AD203B41FA5}">
                      <a16:colId xmlns:a16="http://schemas.microsoft.com/office/drawing/2014/main" val="1506625120"/>
                    </a:ext>
                  </a:extLst>
                </a:gridCol>
                <a:gridCol w="1979493">
                  <a:extLst>
                    <a:ext uri="{9D8B030D-6E8A-4147-A177-3AD203B41FA5}">
                      <a16:colId xmlns:a16="http://schemas.microsoft.com/office/drawing/2014/main" val="33811402"/>
                    </a:ext>
                  </a:extLst>
                </a:gridCol>
                <a:gridCol w="1979493">
                  <a:extLst>
                    <a:ext uri="{9D8B030D-6E8A-4147-A177-3AD203B41FA5}">
                      <a16:colId xmlns:a16="http://schemas.microsoft.com/office/drawing/2014/main" val="2739725557"/>
                    </a:ext>
                  </a:extLst>
                </a:gridCol>
                <a:gridCol w="1979493">
                  <a:extLst>
                    <a:ext uri="{9D8B030D-6E8A-4147-A177-3AD203B41FA5}">
                      <a16:colId xmlns:a16="http://schemas.microsoft.com/office/drawing/2014/main" val="1353754481"/>
                    </a:ext>
                  </a:extLst>
                </a:gridCol>
                <a:gridCol w="1979493">
                  <a:extLst>
                    <a:ext uri="{9D8B030D-6E8A-4147-A177-3AD203B41FA5}">
                      <a16:colId xmlns:a16="http://schemas.microsoft.com/office/drawing/2014/main" val="1465414224"/>
                    </a:ext>
                  </a:extLst>
                </a:gridCol>
                <a:gridCol w="721971">
                  <a:extLst>
                    <a:ext uri="{9D8B030D-6E8A-4147-A177-3AD203B41FA5}">
                      <a16:colId xmlns:a16="http://schemas.microsoft.com/office/drawing/2014/main" val="2026307806"/>
                    </a:ext>
                  </a:extLst>
                </a:gridCol>
              </a:tblGrid>
              <a:tr h="120163">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Variable</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x&lt;12 (n=272)</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12&lt;=x&lt;18 (n=793)</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18&lt;=x&lt;24 (n=530)</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24&lt;=x (n=582)</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p-value</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139306562"/>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Age at time of oocyte retrieval</a:t>
                      </a: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34.24 ± 4.01 [33.76, 34.72]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33.96 ± 3.97 [33.68, 34.24]</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33.69 ± 3.81 [33.37, 34.02]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33.72 ± 3.82 [33.40, 34.03]</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0.18</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4030549740"/>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Patient age </a:t>
                      </a: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35.94 ± 4.01 [35.46, 36.42]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36.09 ± 4.00 [35.81, 36.37]</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36.23 ± 3.78 [35.91, 36.55]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37.20 ± 3.76 [36.89, 37.51]</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&lt;0.0001*</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975582407"/>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BMI</a:t>
                      </a: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26.30 ± 5.10 [25.69, 26.91]</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26.33 ± 5.44 [25.95, 26.70]</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26.83 ± 5.78 [26.34, 27.32]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26.93 ± 5.84 [26.46, 27.41]</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0.13</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11265177"/>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Maximum endometrial thickness</a:t>
                      </a: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9.83 ± 1.80 [9.62, 10.05]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9.60 ± 1.92 [9.46, 9.73]</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9.68 ± 2.02 [9.51, 9.85]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9.54 ± 1.76 [9.39, 9.68]</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0.16</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596568184"/>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Embryo blastulation day</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0.96</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366432305"/>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5</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111 (40.81%) [34.96, 46.92]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299 (37.75%) [34.38, 41.24]</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203 (38.45%) [34.30, 42.76]</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229 (39.69%) [35.69, 43.82]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970198641"/>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6</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152 (55.88%) [49.76, 61.84]</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466 (58.84%) [55.31, 62.28]</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309 (58.52%) [54.18, 62.74]</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327 (56.67%) [52.51, 60.74]</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918095315"/>
                  </a:ext>
                </a:extLst>
              </a:tr>
              <a:tr h="240324">
                <a:tc>
                  <a:txBody>
                    <a:bodyPr/>
                    <a:lstStyle/>
                    <a:p>
                      <a:pPr marL="0" marR="0">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	7</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9 (3.31%) [1.62, 6.40]</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27 (3.41%) [2.30, 4.99]</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16 (3.03%) [1.80, 4.98]</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21 (3.64%) [2.32, 5.60]</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929303614"/>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Embryo expansion grade</a:t>
                      </a: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0.69</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42492611"/>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4</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110 (40.44%) [34.60, 46.55]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293 (36.99%) [33.64, 40.48]</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188 (35.61%) [31.55, 39.88]</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215 (37.33%) [33.39, 41.44]</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495923401"/>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5</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105 (38.60%) [32.84, 44.70]</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319 (40.28%) [36.85, 43.80]</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205 (38.83%) [34.67, 43.15]</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218 (37.85%) [33.89, 41.96]</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343207836"/>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6</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57 (20.96%) [16.37, 26.38]</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180 (22.73%) [19.88, 25.84]</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135 (25.57%) [21.94, 29.55]</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143 (24.83%) [21.39, 28.60]</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83454999"/>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Inner cell mass grade</a:t>
                      </a: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0.96</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082436052"/>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72 (26.47%) [21.41, 32.21]</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227 (28.66%) [25.56, 31.97]</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141 (26.70%) [23.02, 30.73]</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155 (26.86%) [23.33, 30.71]</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127321539"/>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B</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173 (63.60%) [57.55, 69.27]</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499 (63.01%) [59.52, 66.36]</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340 (64.39%) [60.12, 68.45]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371 (64.30%) [60.22, 68.19]</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615519867"/>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C</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27 (9.93%) [6.76, 14.27]</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66 (8.33%) [6.55, 10.53]</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47 (8.90%) [6.68, 11.74]</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51 (8.84%) [6.71, 11.53]</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71176391"/>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ea typeface="Times New Roman" panose="02020603050405020304" pitchFamily="18" charset="0"/>
                          <a:cs typeface="Calibri" panose="020F0502020204030204" pitchFamily="34" charset="0"/>
                        </a:rPr>
                        <a:t>Trophectoderm grade</a:t>
                      </a: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0.52</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631282694"/>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66 (24.26%) [19.38, 29.89]</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188 (23.74%) [20.85, 26.89]</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120 (22.73%) [19.27, 26.59]</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150 (26.00%) [22.50, 29.82]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010873107"/>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B</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166 (61.03%) [54.93, 66.81]</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512 (64.65%) [61.19, 67.96]</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351 (66.48%) [62.25, 70.46]</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356 (61.70%) [57.58, 65.66]</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590773943"/>
                  </a:ext>
                </a:extLst>
              </a:tr>
              <a:tr h="240324">
                <a:tc>
                  <a:txBody>
                    <a:bodyPr/>
                    <a:lstStyle/>
                    <a:p>
                      <a:pPr marL="0" marR="0">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C</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40 (14.71%) [10.83, 19.61]</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92 (11.62%) [9.51, 14.10]</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57 (10.80%) [8.34, 13.84]</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71 (12.31%) [9.79, 15.33]</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a:effectLst/>
                          <a:latin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54951399"/>
                  </a:ext>
                </a:extLst>
              </a:tr>
              <a:tr h="120163">
                <a:tc>
                  <a:txBody>
                    <a:bodyPr/>
                    <a:lstStyle/>
                    <a:p>
                      <a:pPr marL="0" marR="0">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Endometrial preparation protocol</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latin typeface="Calibri" panose="020F0502020204030204" pitchFamily="34" charset="0"/>
                          <a:cs typeface="Calibri" panose="020F0502020204030204" pitchFamily="34" charset="0"/>
                        </a:rPr>
                        <a:t>0.38</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490988866"/>
                  </a:ext>
                </a:extLst>
              </a:tr>
              <a:tr h="245187">
                <a:tc>
                  <a:txBody>
                    <a:bodyPr/>
                    <a:lstStyle/>
                    <a:p>
                      <a:pPr marL="0" marR="0">
                        <a:lnSpc>
                          <a:spcPct val="105000"/>
                        </a:lnSpc>
                        <a:spcBef>
                          <a:spcPts val="500"/>
                        </a:spcBef>
                        <a:spcAft>
                          <a:spcPts val="500"/>
                        </a:spcAft>
                        <a:buNone/>
                      </a:pPr>
                      <a:r>
                        <a:rPr lang="en-US" sz="1000" dirty="0">
                          <a:effectLst/>
                        </a:rPr>
                        <a:t>	Natural</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39 (14.34%) [10.51, 19.20]</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113 (14.25%) [11.93, 16.92]</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85 (16.04%) [13.07, 19.51]</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rPr>
                        <a:t>107 (18.38%) [15.37, 21.83]</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 </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05348255"/>
                  </a:ext>
                </a:extLst>
              </a:tr>
              <a:tr h="245187">
                <a:tc>
                  <a:txBody>
                    <a:bodyPr/>
                    <a:lstStyle/>
                    <a:p>
                      <a:pPr marL="0" marR="0">
                        <a:lnSpc>
                          <a:spcPct val="105000"/>
                        </a:lnSpc>
                        <a:spcBef>
                          <a:spcPts val="500"/>
                        </a:spcBef>
                        <a:spcAft>
                          <a:spcPts val="500"/>
                        </a:spcAft>
                        <a:buNone/>
                      </a:pPr>
                      <a:r>
                        <a:rPr lang="en-US" sz="1000" dirty="0">
                          <a:effectLst/>
                        </a:rPr>
                        <a:t>	Stimulated</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5 (1.84%) [0.68, 4.48]</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25 (3.15%) [2.09, 4.69]</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16 (3.02%) [1.79, 4.96]</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rPr>
                        <a:t>14 (2.41%) [1.37, 4.10]</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 </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37314650"/>
                  </a:ext>
                </a:extLst>
              </a:tr>
              <a:tr h="245187">
                <a:tc>
                  <a:txBody>
                    <a:bodyPr/>
                    <a:lstStyle/>
                    <a:p>
                      <a:pPr marL="0" marR="0">
                        <a:lnSpc>
                          <a:spcPct val="105000"/>
                        </a:lnSpc>
                        <a:spcBef>
                          <a:spcPts val="500"/>
                        </a:spcBef>
                        <a:spcAft>
                          <a:spcPts val="500"/>
                        </a:spcAft>
                        <a:buNone/>
                      </a:pPr>
                      <a:r>
                        <a:rPr lang="en-US" sz="1000" dirty="0">
                          <a:effectLst/>
                        </a:rPr>
                        <a:t>	Programmed</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228 (83.82%) [78.78, 87.89]</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655 (82.60%) [79.74, 85.14]</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a:effectLst/>
                        </a:rPr>
                        <a:t>429 (80.94%) [77.28, 84.15]</a:t>
                      </a:r>
                      <a:endParaRPr lang="en-U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rPr>
                        <a:t>461 (79.21%) [75.64, 82.39]</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5000"/>
                        </a:lnSpc>
                        <a:spcBef>
                          <a:spcPts val="500"/>
                        </a:spcBef>
                        <a:spcAft>
                          <a:spcPts val="500"/>
                        </a:spcAft>
                        <a:buNone/>
                      </a:pPr>
                      <a:r>
                        <a:rPr lang="en-US" sz="1000" dirty="0">
                          <a:effectLst/>
                        </a:rPr>
                        <a:t> </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88616406"/>
                  </a:ext>
                </a:extLst>
              </a:tr>
            </a:tbl>
          </a:graphicData>
        </a:graphic>
      </p:graphicFrame>
    </p:spTree>
    <p:extLst>
      <p:ext uri="{BB962C8B-B14F-4D97-AF65-F5344CB8AC3E}">
        <p14:creationId xmlns:p14="http://schemas.microsoft.com/office/powerpoint/2010/main" val="131939764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TotalTime>
  <Words>4208</Words>
  <Application>Microsoft Macintosh PowerPoint</Application>
  <PresentationFormat>Widescreen</PresentationFormat>
  <Paragraphs>617</Paragraphs>
  <Slides>23</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vt:lpstr>
      <vt:lpstr>Wingdings</vt:lpstr>
      <vt:lpstr>Office Theme</vt:lpstr>
      <vt:lpstr>PowerPoint Presentation</vt:lpstr>
      <vt:lpstr>PowerPoint Presentation</vt:lpstr>
      <vt:lpstr>Disclosure Slide</vt:lpstr>
      <vt:lpstr>Needs Assessment Statement and Expected Learning Outcomes </vt:lpstr>
      <vt:lpstr>Background</vt:lpstr>
      <vt:lpstr>Objective</vt:lpstr>
      <vt:lpstr>Methods</vt:lpstr>
      <vt:lpstr>Methods</vt:lpstr>
      <vt:lpstr>Baseline characteristics</vt:lpstr>
      <vt:lpstr>Baseline characteristics</vt:lpstr>
      <vt:lpstr>Outcomes</vt:lpstr>
      <vt:lpstr>Primary Outcome: Live birth rate (LBR)</vt:lpstr>
      <vt:lpstr>Secondary Pregnancy Outcomes</vt:lpstr>
      <vt:lpstr>Pregnancy Morbidities</vt:lpstr>
      <vt:lpstr>Subgroup analysis of IPI &lt; 12 months</vt:lpstr>
      <vt:lpstr>Conclusion</vt:lpstr>
      <vt:lpstr>Discussion</vt:lpstr>
      <vt:lpstr>Strengths and Limitations</vt:lpstr>
      <vt:lpstr>PowerPoint Presentation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Berry</dc:creator>
  <cp:lastModifiedBy>Kristin Blackledge</cp:lastModifiedBy>
  <cp:revision>112</cp:revision>
  <dcterms:created xsi:type="dcterms:W3CDTF">2021-10-01T00:12:33Z</dcterms:created>
  <dcterms:modified xsi:type="dcterms:W3CDTF">2026-02-27T22:56:27Z</dcterms:modified>
</cp:coreProperties>
</file>