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3" r:id="rId5"/>
    <p:sldId id="274" r:id="rId6"/>
    <p:sldId id="265" r:id="rId7"/>
    <p:sldId id="266" r:id="rId8"/>
    <p:sldId id="262" r:id="rId9"/>
    <p:sldId id="260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4AB"/>
    <a:srgbClr val="4296BD"/>
    <a:srgbClr val="498A91"/>
    <a:srgbClr val="4570BF"/>
    <a:srgbClr val="E69F1C"/>
    <a:srgbClr val="0C486E"/>
    <a:srgbClr val="A1CDDD"/>
    <a:srgbClr val="0B5069"/>
    <a:srgbClr val="006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F34C-8A4C-47FB-B93D-41CA7A40CC9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8225-B733-4F46-8CF0-E54F9670F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7895C7-729D-C399-EFA6-7CDE2518E7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9467" y="1705232"/>
            <a:ext cx="5596466" cy="3720328"/>
          </a:xfrm>
          <a:solidFill>
            <a:srgbClr val="4296BD"/>
          </a:solidFill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Speaker Name(s)</a:t>
            </a:r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BDE29AAC-FA93-7519-325B-6042C76EE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0"/>
            <a:ext cx="12192000" cy="683491"/>
          </a:xfrm>
          <a:prstGeom prst="rect">
            <a:avLst/>
          </a:prstGeom>
        </p:spPr>
      </p:pic>
      <p:pic>
        <p:nvPicPr>
          <p:cNvPr id="3" name="Picture 2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FE26378C-BC72-3275-1244-1C35BE20D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174509"/>
            <a:ext cx="12192000" cy="683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503A2-3EDA-5B37-C977-12C104DC8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212"/>
            <a:ext cx="6047244" cy="13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F51579-5396-47CC-9AD2-55AE50CBF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88020"/>
            <a:ext cx="10972800" cy="41311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486E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2C80253-2929-49FE-BCA2-3F159AD3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9DB5329-AE83-1841-9BC9-3375E3614C4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9FD3171-5B81-4B6B-B63B-CFF66804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3A3A85B-0C31-4185-B888-9D3F43F7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0F89D05-04D1-2C41-989B-6CC7ABA472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40D80-2FBB-42D2-9E3C-3860F9A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9034"/>
            <a:ext cx="10972800" cy="11007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9D9AF32E-F1B5-1167-7221-53C8F5B69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0"/>
            <a:ext cx="12192000" cy="683491"/>
          </a:xfrm>
          <a:prstGeom prst="rect">
            <a:avLst/>
          </a:prstGeom>
        </p:spPr>
      </p:pic>
      <p:pic>
        <p:nvPicPr>
          <p:cNvPr id="7" name="Picture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42E4754C-9FFD-4D91-8919-70D2D2E01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0" y="173432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8" name="Picture 7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DC60ACE6-CC9A-973C-2589-E17C289D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32676"/>
            <a:ext cx="12192000" cy="6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F51579-5396-47CC-9AD2-55AE50CBF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995055"/>
            <a:ext cx="10972800" cy="41311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486E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40D80-2FBB-42D2-9E3C-3860F9A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069"/>
            <a:ext cx="10972800" cy="11007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B08CCDC8-D9BA-3027-3E60-44FF81E5F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40982"/>
            <a:ext cx="12192000" cy="683491"/>
          </a:xfrm>
          <a:prstGeom prst="rect">
            <a:avLst/>
          </a:prstGeom>
        </p:spPr>
      </p:pic>
      <p:pic>
        <p:nvPicPr>
          <p:cNvPr id="5" name="Picture 4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506B661E-18AA-220C-7435-95E49D568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06" y="6021931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4021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EBF805-5C10-40EB-A2F0-735540C88B1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095501"/>
            <a:ext cx="5384800" cy="4525963"/>
          </a:xfrm>
          <a:solidFill>
            <a:schemeClr val="accent5">
              <a:lumMod val="40000"/>
              <a:lumOff val="60000"/>
              <a:alpha val="10000"/>
            </a:schemeClr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428D5-A0E9-4E6C-9281-466FE6BA0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2095501"/>
            <a:ext cx="5384800" cy="4525963"/>
          </a:xfrm>
          <a:solidFill>
            <a:schemeClr val="accent5">
              <a:lumMod val="40000"/>
              <a:lumOff val="60000"/>
              <a:alpha val="10000"/>
            </a:schemeClr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2B6A4A-5FC5-47A1-A192-C192A077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069"/>
            <a:ext cx="10972800" cy="110079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F3E1BDB1-842D-E924-9116-FAEDA4577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-36265"/>
            <a:ext cx="12192000" cy="683491"/>
          </a:xfrm>
          <a:prstGeom prst="rect">
            <a:avLst/>
          </a:prstGeom>
        </p:spPr>
      </p:pic>
      <p:pic>
        <p:nvPicPr>
          <p:cNvPr id="4" name="Picture 3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1D454A2-1A3F-F7CB-42CA-ED6804F72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" y="124664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5327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3F9B-5274-4510-AEF0-655815C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900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98C22-04E3-4F5A-B685-7306D87B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5042"/>
            <a:ext cx="5157787" cy="823912"/>
          </a:xfrm>
          <a:solidFill>
            <a:srgbClr val="4296B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F3E26-ABD7-4D14-9FF7-596C7D8EF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48954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A0D67-8F41-4465-8EBF-D1ED3DEC6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5042"/>
            <a:ext cx="5183188" cy="823912"/>
          </a:xfrm>
          <a:solidFill>
            <a:srgbClr val="4296B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7BEC1-14C7-4030-944A-51BEBC751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48954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1F7EAA77-61D8-2878-49F5-1559ABE9B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" y="124664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786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F8B77D-51CF-40FC-44D0-0770C3545C38}"/>
              </a:ext>
            </a:extLst>
          </p:cNvPr>
          <p:cNvSpPr/>
          <p:nvPr userDrawn="1"/>
        </p:nvSpPr>
        <p:spPr>
          <a:xfrm>
            <a:off x="3376056" y="1501538"/>
            <a:ext cx="52998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50" dirty="0">
                <a:ln w="0"/>
                <a:solidFill>
                  <a:srgbClr val="4296BD"/>
                </a:solidFill>
                <a:effectLst/>
              </a:rPr>
              <a:t>Q&amp;A</a:t>
            </a:r>
          </a:p>
        </p:txBody>
      </p:sp>
      <p:pic>
        <p:nvPicPr>
          <p:cNvPr id="6" name="Picture 5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751FA18D-58A5-432C-8F44-043761C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-36265"/>
            <a:ext cx="12192000" cy="683491"/>
          </a:xfrm>
          <a:prstGeom prst="rect">
            <a:avLst/>
          </a:prstGeom>
        </p:spPr>
      </p:pic>
      <p:pic>
        <p:nvPicPr>
          <p:cNvPr id="7" name="Picture 6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1DBB8E71-55B9-1761-7873-978967CE1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174509"/>
            <a:ext cx="12192000" cy="683491"/>
          </a:xfrm>
          <a:prstGeom prst="rect">
            <a:avLst/>
          </a:prstGeom>
        </p:spPr>
      </p:pic>
      <p:pic>
        <p:nvPicPr>
          <p:cNvPr id="10" name="Picture 9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907A9024-06DB-9B1C-3910-27E361635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06" y="5920327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4138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CB6A-8CCE-4CF9-B151-EB412E95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C48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6471-DE01-4BCB-B820-183E01BA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C486E"/>
                </a:solidFill>
              </a:defRPr>
            </a:lvl1pPr>
            <a:lvl2pPr>
              <a:defRPr sz="2800">
                <a:solidFill>
                  <a:srgbClr val="0C486E"/>
                </a:solidFill>
              </a:defRPr>
            </a:lvl2pPr>
            <a:lvl3pPr>
              <a:defRPr sz="2400">
                <a:solidFill>
                  <a:srgbClr val="0C486E"/>
                </a:solidFill>
              </a:defRPr>
            </a:lvl3pPr>
            <a:lvl4pPr>
              <a:defRPr sz="2000">
                <a:solidFill>
                  <a:srgbClr val="0C486E"/>
                </a:solidFill>
              </a:defRPr>
            </a:lvl4pPr>
            <a:lvl5pPr>
              <a:defRPr sz="2000">
                <a:solidFill>
                  <a:srgbClr val="0C486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F065-61A4-4E18-A745-D234CCB16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9155E-BFA4-435C-8921-CE0E6A1C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05AD-7D23-461E-8514-47005AA5F73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D0593-5791-49D2-892A-E3345CBB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5CB3F-383A-448D-9082-C10B707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E9A1-591E-494D-8DB0-1D44D720BB4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27952351-EAE1-7E51-8B3C-4C27240FE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40982"/>
            <a:ext cx="12192000" cy="683491"/>
          </a:xfrm>
          <a:prstGeom prst="rect">
            <a:avLst/>
          </a:prstGeom>
        </p:spPr>
      </p:pic>
      <p:pic>
        <p:nvPicPr>
          <p:cNvPr id="11" name="Picture 10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AB7CA5C-AEAA-7BEA-3CC4-F73E43698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06" y="6021931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419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1F3C5-5F95-42EB-BE76-3ABAB16A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EDAA-F7CB-4729-AC2D-697C5DC5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F90A-CA8C-445E-890B-900875275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05AD-7D23-461E-8514-47005AA5F73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1385-71F5-46F0-8BA4-6F179072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FAA7-3262-460D-8177-1D9944561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E9A1-591E-494D-8DB0-1D44D720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7C1DE-E55B-4A55-B9DC-AA063655E1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5731" y="4135438"/>
            <a:ext cx="9753601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Stylianos Vagios</a:t>
            </a:r>
            <a:r>
              <a:rPr lang="en-US" sz="1600" u="sng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16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Christopher K. Arkfeld</a:t>
            </a:r>
            <a:r>
              <a:rPr lang="en-US" sz="16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16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Andriana H. Velmahos</a:t>
            </a:r>
            <a:r>
              <a:rPr lang="en-US" sz="16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6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Zeinab Kassem</a:t>
            </a:r>
            <a:r>
              <a:rPr lang="en-US" sz="16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6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Michael House</a:t>
            </a:r>
            <a:r>
              <a:rPr lang="en-US" sz="16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US" sz="1600" dirty="0"/>
          </a:p>
          <a:p>
            <a:pPr marL="0" indent="0">
              <a:buNone/>
            </a:pPr>
            <a:r>
              <a:rPr lang="en-US" sz="12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12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Massachusetts General Hospital-Harvard Medical School; </a:t>
            </a:r>
            <a:r>
              <a:rPr lang="en-US" sz="12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2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Boston University, School of Medicine; </a:t>
            </a:r>
            <a:r>
              <a:rPr lang="en-US" sz="1200" baseline="300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200" dirty="0">
                <a:solidFill>
                  <a:srgbClr val="003A9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Tufts Medical Center, Tufts Medicine</a:t>
            </a:r>
            <a:endParaRPr lang="en-US" sz="1200" baseline="30000" dirty="0">
              <a:solidFill>
                <a:srgbClr val="003A9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9B8A19C2-7372-48C8-B156-EA35E3602E26}"/>
              </a:ext>
            </a:extLst>
          </p:cNvPr>
          <p:cNvSpPr txBox="1">
            <a:spLocks/>
          </p:cNvSpPr>
          <p:nvPr/>
        </p:nvSpPr>
        <p:spPr>
          <a:xfrm>
            <a:off x="575732" y="1452948"/>
            <a:ext cx="5520267" cy="253922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3A96"/>
                </a:solidFill>
                <a:latin typeface="Roboto Slab Light" pitchFamily="2" charset="0"/>
                <a:ea typeface="Roboto Slab Light" pitchFamily="2" charset="0"/>
              </a:rPr>
              <a:t>Anxiety and Depression in Pregnancies Conceived with ART: A Secondary Analysis of the nuMoM2b Study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E7BE5-3131-E56B-7CEC-BC8A63EE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1" y="5260622"/>
            <a:ext cx="4592684" cy="518266"/>
          </a:xfrm>
          <a:prstGeom prst="rect">
            <a:avLst/>
          </a:prstGeom>
        </p:spPr>
      </p:pic>
      <p:pic>
        <p:nvPicPr>
          <p:cNvPr id="5" name="Picture 134" descr="HMS LOGO WITH TEXT.png">
            <a:extLst>
              <a:ext uri="{FF2B5EF4-FFF2-40B4-BE49-F238E27FC236}">
                <a16:creationId xmlns:a16="http://schemas.microsoft.com/office/drawing/2014/main" id="{EB959DA6-5435-DB73-BF66-D1013907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63" y="5260622"/>
            <a:ext cx="2053937" cy="51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3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AAE8-9F62-05E9-5D28-78718F43E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1658F0-CA84-AC0F-CCAB-D722E5DD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measures: maternal depressive and anxiety symptoms</a:t>
            </a:r>
          </a:p>
          <a:p>
            <a:pPr lvl="1"/>
            <a:r>
              <a:rPr lang="en-US" dirty="0"/>
              <a:t>Groups: ART (IVF/IUI): n=366 vs. unassisted conceptions: n=8,922</a:t>
            </a:r>
          </a:p>
          <a:p>
            <a:pPr lvl="2"/>
            <a:r>
              <a:rPr lang="en-US" dirty="0"/>
              <a:t>EPDS (visits 1 &amp; 3): interval and categorical variable (score ≥10)</a:t>
            </a:r>
          </a:p>
          <a:p>
            <a:pPr lvl="2"/>
            <a:r>
              <a:rPr lang="en-US" dirty="0"/>
              <a:t>PSS (visits 1 &amp; 3): interval and categorical variable (score ≥27)</a:t>
            </a:r>
          </a:p>
          <a:p>
            <a:pPr lvl="2"/>
            <a:r>
              <a:rPr lang="en-US" dirty="0"/>
              <a:t>STAI-T: interval only</a:t>
            </a:r>
          </a:p>
          <a:p>
            <a:r>
              <a:rPr lang="en-US" dirty="0"/>
              <a:t>Statistics</a:t>
            </a:r>
          </a:p>
          <a:p>
            <a:pPr lvl="1"/>
            <a:r>
              <a:rPr lang="en-US" dirty="0"/>
              <a:t>Parametric and non-parametric tests, as appropriate</a:t>
            </a:r>
          </a:p>
          <a:p>
            <a:pPr lvl="1"/>
            <a:r>
              <a:rPr lang="en-US" dirty="0"/>
              <a:t>Linear and logistic regression models controlling for age, BMI, educational level, history of mental health condition, and treatment for anxiety or depression prior to pregnancy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AEA8F-D264-8E87-FEA1-E784DA88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Materials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6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96CFE-C0EA-C8B3-EBA2-7675B58E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764E0-DC0A-3223-EE6D-46F172D4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5482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/>
              <a:t>Results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ECF647-712B-BD55-A0DF-FD8343FF5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28991"/>
              </p:ext>
            </p:extLst>
          </p:nvPr>
        </p:nvGraphicFramePr>
        <p:xfrm>
          <a:off x="3668857" y="662051"/>
          <a:ext cx="6694344" cy="52646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50660">
                  <a:extLst>
                    <a:ext uri="{9D8B030D-6E8A-4147-A177-3AD203B41FA5}">
                      <a16:colId xmlns:a16="http://schemas.microsoft.com/office/drawing/2014/main" val="189728819"/>
                    </a:ext>
                  </a:extLst>
                </a:gridCol>
                <a:gridCol w="1400393">
                  <a:extLst>
                    <a:ext uri="{9D8B030D-6E8A-4147-A177-3AD203B41FA5}">
                      <a16:colId xmlns:a16="http://schemas.microsoft.com/office/drawing/2014/main" val="198466136"/>
                    </a:ext>
                  </a:extLst>
                </a:gridCol>
                <a:gridCol w="1487336">
                  <a:extLst>
                    <a:ext uri="{9D8B030D-6E8A-4147-A177-3AD203B41FA5}">
                      <a16:colId xmlns:a16="http://schemas.microsoft.com/office/drawing/2014/main" val="2383625894"/>
                    </a:ext>
                  </a:extLst>
                </a:gridCol>
                <a:gridCol w="955955">
                  <a:extLst>
                    <a:ext uri="{9D8B030D-6E8A-4147-A177-3AD203B41FA5}">
                      <a16:colId xmlns:a16="http://schemas.microsoft.com/office/drawing/2014/main" val="677951398"/>
                    </a:ext>
                  </a:extLst>
                </a:gridCol>
              </a:tblGrid>
              <a:tr h="33295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ART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(n=366)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Unassisted conception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(n=8,922)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p-value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2613725079"/>
                  </a:ext>
                </a:extLst>
              </a:tr>
              <a:tr h="16647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Age, mean (SD)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33.0 (4.0)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26.7 (5.6)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480327006"/>
                  </a:ext>
                </a:extLst>
              </a:tr>
              <a:tr h="16647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BMI, mean (SD)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26.3 (5.5)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26.4 (6.4)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0.769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884087865"/>
                  </a:ext>
                </a:extLst>
              </a:tr>
              <a:tr h="99886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Race, n (%)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White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Black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Hispanic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Asian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Other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288 (78.7%)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11 (3.0%)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29 (7.9%)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26 (7.1%)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12 (3.3%)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5,306 (59.5%)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1,237 (13.9%)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1,570 (17.6%)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339 (3.8%)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460 (5.2%)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&lt;0.001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1329436319"/>
                  </a:ext>
                </a:extLst>
              </a:tr>
              <a:tr h="1165341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Education, n (%)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Less than high school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High school diploma or GED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Some college, no degree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Associate degree of technology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College degree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Graduate or doctoral degree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0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6 (1.6%)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29 (7.9%)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16 (4.4%)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139 (38.0%)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176 (48.1%)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755 (8.5%)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1,089 (12.2%)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1,801 (20.2%)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918 (10.3%)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2,404 (27.0%)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1,937 (21.8%)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&lt;0.001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4251076429"/>
                  </a:ext>
                </a:extLst>
              </a:tr>
              <a:tr h="133181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Marital Status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Single, never married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Married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Widowed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Divorced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Separated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Refused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(Missing n=16)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30 (8.2%)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333 (91.0%)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0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3 (0.8%)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0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0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3,628 (40.7%)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5,159 (57.9%)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8 (0.1%)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83 (0.9%)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20 (0.2%)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9 (0.1%)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&lt;0.001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2918917012"/>
                  </a:ext>
                </a:extLst>
              </a:tr>
              <a:tr h="16647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History of pregnancy loss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125 (34.2%)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2,240 (25.1%)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1131579296"/>
                  </a:ext>
                </a:extLst>
              </a:tr>
              <a:tr h="33295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Mental Health Condition, (n%)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(Missing n=271)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52 (14.5%)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1,237 (14.3%)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br>
                        <a:rPr lang="en-US" sz="1050" kern="100">
                          <a:effectLst/>
                        </a:rPr>
                      </a:br>
                      <a:r>
                        <a:rPr lang="en-US" sz="1050" kern="100">
                          <a:effectLst/>
                        </a:rPr>
                        <a:t>0.916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1363671491"/>
                  </a:ext>
                </a:extLst>
              </a:tr>
              <a:tr h="33295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Treatment for Depression prior to pregnancy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33 (9.5%)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1,003 (11.9%)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0.168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483905538"/>
                  </a:ext>
                </a:extLst>
              </a:tr>
              <a:tr h="27029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Treatment for Anxiety prior to pregnancy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32 (9.2%)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715 (8.5%)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0.646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2" marR="24482" marT="0" marB="0"/>
                </a:tc>
                <a:extLst>
                  <a:ext uri="{0D108BD9-81ED-4DB2-BD59-A6C34878D82A}">
                    <a16:rowId xmlns:a16="http://schemas.microsoft.com/office/drawing/2014/main" val="372347900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79857BE-E16E-9468-7CCA-C0CD9FE58C5C}"/>
              </a:ext>
            </a:extLst>
          </p:cNvPr>
          <p:cNvSpPr/>
          <p:nvPr/>
        </p:nvSpPr>
        <p:spPr>
          <a:xfrm>
            <a:off x="9291258" y="944660"/>
            <a:ext cx="652140" cy="245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9E16F2-07F5-98FF-15D3-DBAFA94088D6}"/>
              </a:ext>
            </a:extLst>
          </p:cNvPr>
          <p:cNvSpPr/>
          <p:nvPr/>
        </p:nvSpPr>
        <p:spPr>
          <a:xfrm>
            <a:off x="9284908" y="1441025"/>
            <a:ext cx="652140" cy="245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17C150-1848-ECF4-4CE9-0E86238B1862}"/>
              </a:ext>
            </a:extLst>
          </p:cNvPr>
          <p:cNvSpPr/>
          <p:nvPr/>
        </p:nvSpPr>
        <p:spPr>
          <a:xfrm>
            <a:off x="9284908" y="2441208"/>
            <a:ext cx="652140" cy="245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4C39DD-AE5F-A481-5FF3-0EAF4A7D6FA7}"/>
              </a:ext>
            </a:extLst>
          </p:cNvPr>
          <p:cNvSpPr/>
          <p:nvPr/>
        </p:nvSpPr>
        <p:spPr>
          <a:xfrm>
            <a:off x="9294286" y="3612726"/>
            <a:ext cx="652140" cy="245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50EC12-89FF-F357-2BAC-2374719DB261}"/>
              </a:ext>
            </a:extLst>
          </p:cNvPr>
          <p:cNvSpPr/>
          <p:nvPr/>
        </p:nvSpPr>
        <p:spPr>
          <a:xfrm>
            <a:off x="9284908" y="4769696"/>
            <a:ext cx="652140" cy="245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561E4-8686-2C83-B75F-6556C2A6F519}"/>
              </a:ext>
            </a:extLst>
          </p:cNvPr>
          <p:cNvSpPr txBox="1"/>
          <p:nvPr/>
        </p:nvSpPr>
        <p:spPr>
          <a:xfrm>
            <a:off x="3567257" y="84314"/>
            <a:ext cx="4415014" cy="462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Table 1. Demographics and basic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64477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4A49-06DF-63AE-846C-A2CD43699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0D5EAE-E28E-8030-BCED-2EE0620E2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8646"/>
              </p:ext>
            </p:extLst>
          </p:nvPr>
        </p:nvGraphicFramePr>
        <p:xfrm>
          <a:off x="3856671" y="655399"/>
          <a:ext cx="6506528" cy="52261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52751">
                  <a:extLst>
                    <a:ext uri="{9D8B030D-6E8A-4147-A177-3AD203B41FA5}">
                      <a16:colId xmlns:a16="http://schemas.microsoft.com/office/drawing/2014/main" val="2780566638"/>
                    </a:ext>
                  </a:extLst>
                </a:gridCol>
                <a:gridCol w="1550817">
                  <a:extLst>
                    <a:ext uri="{9D8B030D-6E8A-4147-A177-3AD203B41FA5}">
                      <a16:colId xmlns:a16="http://schemas.microsoft.com/office/drawing/2014/main" val="3432436586"/>
                    </a:ext>
                  </a:extLst>
                </a:gridCol>
                <a:gridCol w="1551480">
                  <a:extLst>
                    <a:ext uri="{9D8B030D-6E8A-4147-A177-3AD203B41FA5}">
                      <a16:colId xmlns:a16="http://schemas.microsoft.com/office/drawing/2014/main" val="3997047872"/>
                    </a:ext>
                  </a:extLst>
                </a:gridCol>
                <a:gridCol w="1551480">
                  <a:extLst>
                    <a:ext uri="{9D8B030D-6E8A-4147-A177-3AD203B41FA5}">
                      <a16:colId xmlns:a16="http://schemas.microsoft.com/office/drawing/2014/main" val="4233928128"/>
                    </a:ext>
                  </a:extLst>
                </a:gridCol>
              </a:tblGrid>
              <a:tr h="62713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ART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(n=366)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Unassisted conception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(n=8,922)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p-value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3639704230"/>
                  </a:ext>
                </a:extLst>
              </a:tr>
              <a:tr h="418089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EPDS visit 1 (total), mean (SD)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5.0 (3.5)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5.8 (4.3)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0.003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3324490283"/>
                  </a:ext>
                </a:extLst>
              </a:tr>
              <a:tr h="20904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EPDS ≥10 visit 1, n (%)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29 (8.2%)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1,577 (18.3%)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1233783106"/>
                  </a:ext>
                </a:extLst>
              </a:tr>
              <a:tr h="418089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EPDS visit 3 (total), mean (SD)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4.8 (3.6)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5.6 (4.2)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0.005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95601217"/>
                  </a:ext>
                </a:extLst>
              </a:tr>
              <a:tr h="20904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EPDS ≥10 visit 3, n (%)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29 (8.6%)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1,327 (16.5%)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320635445"/>
                  </a:ext>
                </a:extLst>
              </a:tr>
              <a:tr h="62713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PSS total visit 1 (total),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mean (SD)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11.1 (5.5)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12.9 (6.7)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597737789"/>
                  </a:ext>
                </a:extLst>
              </a:tr>
              <a:tr h="83617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PSS visit 1, n (%)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Low stress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Moderate stress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High stress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256 (70.3%)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106 (29.1%)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2 (0.5%)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5,099 (57.6%)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3,419 (38.7%)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327 (3.7%)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2801828400"/>
                  </a:ext>
                </a:extLst>
              </a:tr>
              <a:tr h="62713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PSS total visit 3 (total),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mean (SD)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9.9 (5.8)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11.5 (6.6)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3034183887"/>
                  </a:ext>
                </a:extLst>
              </a:tr>
              <a:tr h="836178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PSS visit 3, n (%)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Low stress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Moderate stress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High stress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263 (77.6%)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74 (21.8%)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 (0.6%)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5,366 (65.7%)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2,611 (32.0%)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195 (2.4%)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&lt;0.001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1341789829"/>
                  </a:ext>
                </a:extLst>
              </a:tr>
              <a:tr h="418089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STAI total,</a:t>
                      </a:r>
                    </a:p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mean (SD)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45.0 (3.5)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>
                          <a:effectLst/>
                        </a:rPr>
                        <a:t>44.8 (4.2)</a:t>
                      </a:r>
                      <a:endParaRPr lang="en-US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050" kern="100" dirty="0">
                          <a:effectLst/>
                        </a:rPr>
                        <a:t>0.531</a:t>
                      </a:r>
                      <a:endParaRPr lang="en-US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/>
                </a:tc>
                <a:extLst>
                  <a:ext uri="{0D108BD9-81ED-4DB2-BD59-A6C34878D82A}">
                    <a16:rowId xmlns:a16="http://schemas.microsoft.com/office/drawing/2014/main" val="1807499028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44943209-B421-FD85-0359-01D04DDF6E0E}"/>
              </a:ext>
            </a:extLst>
          </p:cNvPr>
          <p:cNvSpPr/>
          <p:nvPr/>
        </p:nvSpPr>
        <p:spPr>
          <a:xfrm>
            <a:off x="8665633" y="1266520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7244D5-CAC1-5ECF-7B1F-DB6ABDA05DB7}"/>
              </a:ext>
            </a:extLst>
          </p:cNvPr>
          <p:cNvSpPr/>
          <p:nvPr/>
        </p:nvSpPr>
        <p:spPr>
          <a:xfrm>
            <a:off x="8665633" y="1635514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762C1D-7CD4-9202-0AA2-3B1D432F765D}"/>
              </a:ext>
            </a:extLst>
          </p:cNvPr>
          <p:cNvSpPr/>
          <p:nvPr/>
        </p:nvSpPr>
        <p:spPr>
          <a:xfrm>
            <a:off x="8663609" y="1893622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1C4BC5-8116-919C-1A22-41EED4544050}"/>
              </a:ext>
            </a:extLst>
          </p:cNvPr>
          <p:cNvSpPr/>
          <p:nvPr/>
        </p:nvSpPr>
        <p:spPr>
          <a:xfrm>
            <a:off x="8663609" y="2235401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ACD0A6-EB23-4871-CD0A-57DD4C50C84A}"/>
              </a:ext>
            </a:extLst>
          </p:cNvPr>
          <p:cNvSpPr/>
          <p:nvPr/>
        </p:nvSpPr>
        <p:spPr>
          <a:xfrm>
            <a:off x="8665633" y="2494050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0C8082-95BB-018D-C836-6048BEE31BF1}"/>
              </a:ext>
            </a:extLst>
          </p:cNvPr>
          <p:cNvSpPr/>
          <p:nvPr/>
        </p:nvSpPr>
        <p:spPr>
          <a:xfrm>
            <a:off x="8665633" y="3274097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BC3E507-0E63-8B19-DBEC-4F8A9585474C}"/>
              </a:ext>
            </a:extLst>
          </p:cNvPr>
          <p:cNvSpPr/>
          <p:nvPr/>
        </p:nvSpPr>
        <p:spPr>
          <a:xfrm>
            <a:off x="8665633" y="3929672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8F8863-E7EF-63DF-CC29-101935196EDE}"/>
              </a:ext>
            </a:extLst>
          </p:cNvPr>
          <p:cNvSpPr/>
          <p:nvPr/>
        </p:nvSpPr>
        <p:spPr>
          <a:xfrm>
            <a:off x="8665633" y="4736393"/>
            <a:ext cx="724698" cy="26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AF875-36D4-9FF3-4DEC-9AB74267DDAA}"/>
              </a:ext>
            </a:extLst>
          </p:cNvPr>
          <p:cNvSpPr txBox="1"/>
          <p:nvPr/>
        </p:nvSpPr>
        <p:spPr>
          <a:xfrm>
            <a:off x="3761316" y="96437"/>
            <a:ext cx="6697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Table 2. Crude analysis comparing symptoms of depression and anxiety between pregnancies conceived ART versus unassisted conceptions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7E552323-48B6-307C-F30A-867FF781C827}"/>
              </a:ext>
            </a:extLst>
          </p:cNvPr>
          <p:cNvSpPr txBox="1">
            <a:spLocks/>
          </p:cNvSpPr>
          <p:nvPr/>
        </p:nvSpPr>
        <p:spPr>
          <a:xfrm>
            <a:off x="609600" y="585482"/>
            <a:ext cx="10972800" cy="110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0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1E5E-5487-DB20-5989-29D01F8D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blue lines and white text&#10;&#10;AI-generated content may be incorrect.">
            <a:extLst>
              <a:ext uri="{FF2B5EF4-FFF2-40B4-BE49-F238E27FC236}">
                <a16:creationId xmlns:a16="http://schemas.microsoft.com/office/drawing/2014/main" id="{E71ED2F3-2405-7E2B-0F18-CB894B09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46" y="1373387"/>
            <a:ext cx="6811053" cy="4648544"/>
          </a:xfrm>
          <a:prstGeom prst="rect">
            <a:avLst/>
          </a:prstGeom>
          <a:noFill/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06FBFFE-8822-A64C-3AF5-AD140FAFC052}"/>
              </a:ext>
            </a:extLst>
          </p:cNvPr>
          <p:cNvSpPr txBox="1">
            <a:spLocks/>
          </p:cNvSpPr>
          <p:nvPr/>
        </p:nvSpPr>
        <p:spPr>
          <a:xfrm>
            <a:off x="609600" y="836069"/>
            <a:ext cx="10972800" cy="110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b="1" kern="1200">
                <a:latin typeface="+mj-lt"/>
                <a:ea typeface="+mj-ea"/>
                <a:cs typeface="+mj-cs"/>
              </a:rPr>
              <a:t>Results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921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8D1E-9B76-E072-5B19-6B7109B3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5814C-DF92-4FF1-5B18-5ABABEB16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 conception does not increase perinatal psychological risk</a:t>
            </a:r>
          </a:p>
          <a:p>
            <a:r>
              <a:rPr lang="en-US" dirty="0"/>
              <a:t>Possible relief after successful conception</a:t>
            </a:r>
          </a:p>
          <a:p>
            <a:r>
              <a:rPr lang="en-US" dirty="0"/>
              <a:t>Pregnancy stressors become universal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3359C7-9424-2FCC-2879-2D35C462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1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06D6C-6E1C-2C64-58E7-57541D06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B04E7-D53C-BCE0-6CF2-918406F6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parent nuMoM2b study was not designed to assess specifically our study question</a:t>
            </a:r>
          </a:p>
          <a:p>
            <a:r>
              <a:rPr lang="en-US" dirty="0"/>
              <a:t>Data were collected between 2010 and 2013</a:t>
            </a:r>
          </a:p>
          <a:p>
            <a:r>
              <a:rPr lang="en-US" dirty="0"/>
              <a:t>No data on the State sub-scale of the STAI questionnaire</a:t>
            </a:r>
          </a:p>
          <a:p>
            <a:r>
              <a:rPr lang="en-US" dirty="0"/>
              <a:t>No data on post-partum anxiety and depression</a:t>
            </a:r>
          </a:p>
          <a:p>
            <a:r>
              <a:rPr lang="en-US" dirty="0"/>
              <a:t>Generalizability in Europe or other regions with different baseline rates of depression and anxiety.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44D3F4-67CA-C788-54A1-5DA3BE7C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3095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2B3E-1352-B2A0-37C8-B8E5D049F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C8B08D-FC35-5697-784F-C5940FAF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ART show comparable mental health profiles</a:t>
            </a:r>
          </a:p>
          <a:p>
            <a:r>
              <a:rPr lang="en-US" dirty="0"/>
              <a:t>Important findings for patient counseling &amp; stigma reduction</a:t>
            </a:r>
          </a:p>
          <a:p>
            <a:r>
              <a:rPr lang="en-US" dirty="0"/>
              <a:t>Supports reassurance during ART prenatal care</a:t>
            </a:r>
          </a:p>
          <a:p>
            <a:r>
              <a:rPr lang="en-US" dirty="0"/>
              <a:t>Prospective pre-conception &amp; Post-partum studies needed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NICHD Data and Specimen Hub (DASH) is a centralized resource that allows researchers to share and access de-identified data from studies funded by NICHD</a:t>
            </a:r>
          </a:p>
          <a:p>
            <a:r>
              <a:rPr lang="en-US" dirty="0"/>
              <a:t>https://</a:t>
            </a:r>
            <a:r>
              <a:rPr lang="en-US" dirty="0" err="1"/>
              <a:t>dash.nichd.nih.gov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61162D-AC43-44DF-CC22-1C67B6F9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039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D0DAA-0738-725E-A9F5-4FB83268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44"/>
            <a:ext cx="12165724" cy="68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A2050-1BA5-4075-BCFA-3166067B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9613"/>
            <a:ext cx="10972800" cy="4131109"/>
          </a:xfrm>
        </p:spPr>
        <p:txBody>
          <a:bodyPr>
            <a:normAutofit/>
          </a:bodyPr>
          <a:lstStyle/>
          <a:p>
            <a:r>
              <a:rPr lang="en-US" dirty="0"/>
              <a:t>Neither I nor members of my immediate family have any actual or potential financial interests to disclose relating to the content of this presentation.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8D6C1-F50C-4313-AC4D-FC88CA1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8816"/>
            <a:ext cx="10972800" cy="1100797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92575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C0712F-58B0-4C62-801E-6C9960892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 use continues to rise in the United States</a:t>
            </a:r>
          </a:p>
          <a:p>
            <a:r>
              <a:rPr lang="en-US" dirty="0"/>
              <a:t>Infertility treatment is linked to increased anxiety &amp; depression</a:t>
            </a:r>
          </a:p>
          <a:p>
            <a:r>
              <a:rPr lang="en-US" dirty="0"/>
              <a:t>Perinatal mental health disorders affect up to 20% of all pregnancies</a:t>
            </a:r>
          </a:p>
          <a:p>
            <a:r>
              <a:rPr lang="en-US" dirty="0"/>
              <a:t>Most literature on ART focuses on treatment &amp; livebirth outcomes</a:t>
            </a:r>
          </a:p>
          <a:p>
            <a:r>
              <a:rPr lang="en-US" dirty="0"/>
              <a:t>Limited studies on the incidence of anxiety and depression in ART conceptions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DD91C-BB4E-4CE6-B2E9-801AEC4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Background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496F9-E335-1BC9-30A2-D65D9C404321}"/>
              </a:ext>
            </a:extLst>
          </p:cNvPr>
          <p:cNvSpPr txBox="1"/>
          <p:nvPr/>
        </p:nvSpPr>
        <p:spPr>
          <a:xfrm>
            <a:off x="203199" y="5818387"/>
            <a:ext cx="11469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 N, Bai J, Wang L, Chen M, Zhu H, Dong J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et al.</a:t>
            </a:r>
            <a:r>
              <a:rPr lang="en-US" sz="7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Factors influencing the anxiety and depression status in patients undergoing in vitro fertilization-embryo transfer assisted pregnancy. Sci Rep 2025;15:16303; </a:t>
            </a:r>
            <a:r>
              <a:rPr lang="en-US" sz="700" dirty="0"/>
              <a:t>Terlizzi EP, </a:t>
            </a:r>
            <a:r>
              <a:rPr lang="en-US" sz="700" dirty="0" err="1"/>
              <a:t>Zlablotsky</a:t>
            </a:r>
            <a:r>
              <a:rPr lang="en-US" sz="700" dirty="0"/>
              <a:t> B. Symptoms of Anxiety and Depression Among Adults: United States, 2019 and 2022. National Health Statistics Reports. Number 213. November 7, 2024. </a:t>
            </a:r>
          </a:p>
        </p:txBody>
      </p:sp>
    </p:spTree>
    <p:extLst>
      <p:ext uri="{BB962C8B-B14F-4D97-AF65-F5344CB8AC3E}">
        <p14:creationId xmlns:p14="http://schemas.microsoft.com/office/powerpoint/2010/main" val="107356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05E25-BD27-0E8B-9EF2-238E2580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060974-1603-A81B-E002-6F0B29AA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whether ART is associated with perinatal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Perceived Stress</a:t>
            </a:r>
          </a:p>
          <a:p>
            <a:pPr lvl="1"/>
            <a:r>
              <a:rPr lang="en-US" dirty="0"/>
              <a:t>Dispositional Anxiety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C7F3C3-76A2-402B-E947-CF32052A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9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2615-32F1-0211-9425-2DA8C0D2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44452-F4E9-FB22-DBF8-C4B800758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Nulliparous Pregnancy Outcomes Study: Monitoring Mothers-to-Be (nuMoM2B)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D797D9-F6DF-0F84-13D7-CAC97B0B40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Secondary Analysis</a:t>
            </a:r>
          </a:p>
          <a:p>
            <a:r>
              <a:rPr lang="en-US" sz="2600" dirty="0"/>
              <a:t>Prospective multicenter U.S. cohort (2010-2013)</a:t>
            </a:r>
          </a:p>
          <a:p>
            <a:r>
              <a:rPr lang="en-US" sz="2600" dirty="0"/>
              <a:t>Nulliparous singleton pregnancies</a:t>
            </a:r>
          </a:p>
          <a:p>
            <a:r>
              <a:rPr lang="en-US" sz="2600" dirty="0"/>
              <a:t>Recruitment GA: 6w0d to 13w6d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30A7A7-CE04-C1E0-E4D4-2AB535F6C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Exclusion criteria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601529-32B1-8B94-8311-CDEBD944D3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Age &lt;13 </a:t>
            </a:r>
            <a:r>
              <a:rPr lang="en-US" dirty="0" err="1"/>
              <a:t>yo</a:t>
            </a:r>
            <a:endParaRPr lang="en-US" dirty="0"/>
          </a:p>
          <a:p>
            <a:r>
              <a:rPr lang="en-US" dirty="0"/>
              <a:t>3+ SABs</a:t>
            </a:r>
          </a:p>
          <a:p>
            <a:r>
              <a:rPr lang="en-US" dirty="0"/>
              <a:t>Likely fatal fetal malformation</a:t>
            </a:r>
          </a:p>
          <a:p>
            <a:r>
              <a:rPr lang="en-US" dirty="0"/>
              <a:t>Fetal aneuploidy</a:t>
            </a:r>
          </a:p>
          <a:p>
            <a:r>
              <a:rPr lang="en-US" dirty="0"/>
              <a:t>Multifetal reduction</a:t>
            </a:r>
          </a:p>
          <a:p>
            <a:r>
              <a:rPr lang="en-US" dirty="0"/>
              <a:t>Donor oocyte</a:t>
            </a:r>
          </a:p>
          <a:p>
            <a:r>
              <a:rPr lang="en-US" dirty="0"/>
              <a:t>Plans for termination</a:t>
            </a:r>
          </a:p>
          <a:p>
            <a:r>
              <a:rPr lang="en-US" dirty="0"/>
              <a:t>Inability to provide consent </a:t>
            </a:r>
          </a:p>
        </p:txBody>
      </p:sp>
    </p:spTree>
    <p:extLst>
      <p:ext uri="{BB962C8B-B14F-4D97-AF65-F5344CB8AC3E}">
        <p14:creationId xmlns:p14="http://schemas.microsoft.com/office/powerpoint/2010/main" val="347504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3FB7-698C-81A9-FC9A-CDE4A9AF1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ABC909-05AA-E4A0-E746-9D2137AC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Materials and Methods</a:t>
            </a:r>
            <a:endParaRPr lang="en-US" dirty="0"/>
          </a:p>
        </p:txBody>
      </p:sp>
      <p:pic>
        <p:nvPicPr>
          <p:cNvPr id="2" name="Picture 1" descr="A blue bar with black text&#10;&#10;AI-generated content may be incorrect.">
            <a:extLst>
              <a:ext uri="{FF2B5EF4-FFF2-40B4-BE49-F238E27FC236}">
                <a16:creationId xmlns:a16="http://schemas.microsoft.com/office/drawing/2014/main" id="{B2EE46D2-2A82-E4CE-EAED-E2A909CE9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1" y="2434228"/>
            <a:ext cx="11125377" cy="21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F46BE-9821-90A9-700D-74B13989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5208F3-02E7-EDC3-9E9B-41A35F0A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34284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/>
              <a:t>Psychometric Measures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2FF83-68F7-3F63-BECF-0BF0B192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161299"/>
            <a:ext cx="6568722" cy="4875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D02EC-3F76-0E08-7FA4-1352510D89F5}"/>
              </a:ext>
            </a:extLst>
          </p:cNvPr>
          <p:cNvSpPr/>
          <p:nvPr/>
        </p:nvSpPr>
        <p:spPr>
          <a:xfrm>
            <a:off x="3251201" y="4787900"/>
            <a:ext cx="6477000" cy="908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B1FD11-5DB3-4740-AD75-C466A405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08869"/>
            <a:ext cx="3932237" cy="578556"/>
          </a:xfrm>
        </p:spPr>
        <p:txBody>
          <a:bodyPr/>
          <a:lstStyle/>
          <a:p>
            <a:r>
              <a:rPr lang="en-US" dirty="0"/>
              <a:t>EPDS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58869A44-5AED-08BF-E3E7-7818AFF79AF9}"/>
              </a:ext>
            </a:extLst>
          </p:cNvPr>
          <p:cNvSpPr txBox="1">
            <a:spLocks/>
          </p:cNvSpPr>
          <p:nvPr/>
        </p:nvSpPr>
        <p:spPr>
          <a:xfrm>
            <a:off x="7423153" y="408869"/>
            <a:ext cx="3932237" cy="578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C48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PSS</a:t>
            </a:r>
          </a:p>
        </p:txBody>
      </p:sp>
      <p:pic>
        <p:nvPicPr>
          <p:cNvPr id="3" name="Picture 2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5B36DC22-6469-4DD9-98E4-670247AD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6" y="1304544"/>
            <a:ext cx="5600565" cy="4368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943B1-69AE-DA56-C75D-812755C91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60988"/>
            <a:ext cx="5260622" cy="43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2615-32F1-0211-9425-2DA8C0D2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Trait Anxiety Inventory- Trait Subscale (STAI-T)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23ADA-CD24-0F9C-0286-6E646927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93" y="2134566"/>
            <a:ext cx="2674232" cy="426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D32FF-980B-A25A-4407-3770B27CB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42" y="2134566"/>
            <a:ext cx="2759513" cy="39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1102</Words>
  <Application>Microsoft Office PowerPoint</Application>
  <PresentationFormat>Widescreen</PresentationFormat>
  <Paragraphs>240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Roboto</vt:lpstr>
      <vt:lpstr>Roboto Slab Light</vt:lpstr>
      <vt:lpstr>Times New Roman</vt:lpstr>
      <vt:lpstr>Office Theme</vt:lpstr>
      <vt:lpstr>PowerPoint Presentation</vt:lpstr>
      <vt:lpstr>Disclosures</vt:lpstr>
      <vt:lpstr>Background</vt:lpstr>
      <vt:lpstr>Objective</vt:lpstr>
      <vt:lpstr>Materials and Methods</vt:lpstr>
      <vt:lpstr>Materials and Methods</vt:lpstr>
      <vt:lpstr>Psychometric Measures</vt:lpstr>
      <vt:lpstr>EPDS</vt:lpstr>
      <vt:lpstr>State Trait Anxiety Inventory- Trait Subscale (STAI-T)</vt:lpstr>
      <vt:lpstr>Materials and Methods</vt:lpstr>
      <vt:lpstr>Results</vt:lpstr>
      <vt:lpstr>PowerPoint Presentation</vt:lpstr>
      <vt:lpstr>PowerPoint Presentation</vt:lpstr>
      <vt:lpstr>Discussion</vt:lpstr>
      <vt:lpstr>Limitations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Berry</dc:creator>
  <cp:lastModifiedBy>Mandi Morrison</cp:lastModifiedBy>
  <cp:revision>61</cp:revision>
  <dcterms:created xsi:type="dcterms:W3CDTF">2021-10-01T00:12:33Z</dcterms:created>
  <dcterms:modified xsi:type="dcterms:W3CDTF">2026-03-11T15:47:40Z</dcterms:modified>
</cp:coreProperties>
</file>