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695" r:id="rId2"/>
    <p:sldId id="257" r:id="rId3"/>
    <p:sldId id="258" r:id="rId4"/>
    <p:sldId id="696" r:id="rId5"/>
    <p:sldId id="259" r:id="rId6"/>
    <p:sldId id="697" r:id="rId7"/>
    <p:sldId id="699" r:id="rId8"/>
    <p:sldId id="698" r:id="rId9"/>
    <p:sldId id="700" r:id="rId10"/>
    <p:sldId id="704" r:id="rId11"/>
    <p:sldId id="705" r:id="rId12"/>
    <p:sldId id="706" r:id="rId13"/>
    <p:sldId id="701" r:id="rId14"/>
    <p:sldId id="707" r:id="rId15"/>
    <p:sldId id="709" r:id="rId16"/>
    <p:sldId id="708" r:id="rId17"/>
    <p:sldId id="702" r:id="rId18"/>
    <p:sldId id="710"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86E"/>
    <a:srgbClr val="A1CDDD"/>
    <a:srgbClr val="4570BF"/>
    <a:srgbClr val="4296BD"/>
    <a:srgbClr val="498A91"/>
    <a:srgbClr val="E69F1C"/>
    <a:srgbClr val="3A54AB"/>
    <a:srgbClr val="0B5069"/>
    <a:srgbClr val="006A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65357-820B-189C-85F6-9997E02BB218}" v="220" dt="2026-02-24T19:28:09.730"/>
    <p1510:client id="{75D2BD45-C895-3ED5-3584-2C2F944CF732}" v="61" dt="2026-02-26T17:51:24.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0F34C-8A4C-47FB-B93D-41CA7A40CC93}"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B8225-B733-4F46-8CF0-E54F9670F978}" type="slidenum">
              <a:rPr lang="en-US" smtClean="0"/>
              <a:t>‹#›</a:t>
            </a:fld>
            <a:endParaRPr lang="en-US"/>
          </a:p>
        </p:txBody>
      </p:sp>
    </p:spTree>
    <p:extLst>
      <p:ext uri="{BB962C8B-B14F-4D97-AF65-F5344CB8AC3E}">
        <p14:creationId xmlns:p14="http://schemas.microsoft.com/office/powerpoint/2010/main" val="188238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bi.ac.uk/merop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1DCE03-7468-4B56-8430-298B49E114B8}" type="slidenum">
              <a:rPr lang="en-US" smtClean="0"/>
              <a:t>1</a:t>
            </a:fld>
            <a:endParaRPr lang="en-US"/>
          </a:p>
        </p:txBody>
      </p:sp>
    </p:spTree>
    <p:extLst>
      <p:ext uri="{BB962C8B-B14F-4D97-AF65-F5344CB8AC3E}">
        <p14:creationId xmlns:p14="http://schemas.microsoft.com/office/powerpoint/2010/main" val="122747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CASA machine – equipment, takes away the subjective component of semen analysis and also allows to assess additional sperm kinetic parameters</a:t>
            </a:r>
          </a:p>
          <a:p>
            <a:endParaRPr lang="en-US" dirty="0">
              <a:ea typeface="Calibri"/>
              <a:cs typeface="Calibri"/>
            </a:endParaRPr>
          </a:p>
          <a:p>
            <a:r>
              <a:rPr lang="en-US" dirty="0" err="1">
                <a:ea typeface="Calibri"/>
                <a:cs typeface="Calibri"/>
              </a:rPr>
              <a:t>Eventhough</a:t>
            </a:r>
            <a:r>
              <a:rPr lang="en-US" dirty="0">
                <a:ea typeface="Calibri"/>
                <a:cs typeface="Calibri"/>
              </a:rPr>
              <a:t> there is an increase in TM,PM, these changes were non significant in mixed effects linear regression due to small sample size ( n=8)</a:t>
            </a:r>
          </a:p>
        </p:txBody>
      </p:sp>
      <p:sp>
        <p:nvSpPr>
          <p:cNvPr id="4" name="Slide Number Placeholder 3"/>
          <p:cNvSpPr>
            <a:spLocks noGrp="1"/>
          </p:cNvSpPr>
          <p:nvPr>
            <p:ph type="sldNum" sz="quarter" idx="5"/>
          </p:nvPr>
        </p:nvSpPr>
        <p:spPr/>
        <p:txBody>
          <a:bodyPr/>
          <a:lstStyle/>
          <a:p>
            <a:fld id="{8FEB8225-B733-4F46-8CF0-E54F9670F978}" type="slidenum">
              <a:rPr lang="en-US" smtClean="0"/>
              <a:t>13</a:t>
            </a:fld>
            <a:endParaRPr lang="en-US"/>
          </a:p>
        </p:txBody>
      </p:sp>
    </p:spTree>
    <p:extLst>
      <p:ext uri="{BB962C8B-B14F-4D97-AF65-F5344CB8AC3E}">
        <p14:creationId xmlns:p14="http://schemas.microsoft.com/office/powerpoint/2010/main" val="41552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2</a:t>
            </a:fld>
            <a:endParaRPr lang="en-US"/>
          </a:p>
        </p:txBody>
      </p:sp>
    </p:spTree>
    <p:extLst>
      <p:ext uri="{BB962C8B-B14F-4D97-AF65-F5344CB8AC3E}">
        <p14:creationId xmlns:p14="http://schemas.microsoft.com/office/powerpoint/2010/main" val="74557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highlight>
                  <a:srgbClr val="FFFFFF"/>
                </a:highlight>
              </a:rPr>
              <a:t>Infertility affects 13% of couples in the United States, with male factor infertility contributing to 30.4% of assisted reproductive technology (ART) cycles in 2017–2018 (1)</a:t>
            </a:r>
            <a:endParaRPr lang="en-US" dirty="0"/>
          </a:p>
          <a:p>
            <a:pPr marL="285750" indent="-285750">
              <a:lnSpc>
                <a:spcPct val="90000"/>
              </a:lnSpc>
              <a:spcBef>
                <a:spcPts val="1000"/>
              </a:spcBef>
              <a:buFont typeface="Arial"/>
              <a:buChar char="•"/>
            </a:pPr>
            <a:r>
              <a:rPr lang="en-US" dirty="0">
                <a:highlight>
                  <a:srgbClr val="FFFFFF"/>
                </a:highlight>
              </a:rPr>
              <a:t>Semenogelin-1 and -2, the main proteins in semen, initially form a coagulum that restricts sperm movement but are later cleaved into bioactive peptides capable of modulating motility</a:t>
            </a:r>
            <a:r>
              <a:rPr lang="en-US" u="sng" dirty="0">
                <a:solidFill>
                  <a:srgbClr val="D13438"/>
                </a:solidFill>
                <a:highlight>
                  <a:srgbClr val="FFFFFF"/>
                </a:highlight>
              </a:rPr>
              <a:t> </a:t>
            </a:r>
            <a:r>
              <a:rPr lang="en-US" dirty="0">
                <a:highlight>
                  <a:srgbClr val="FFFFFF"/>
                </a:highlight>
              </a:rPr>
              <a:t>(</a:t>
            </a:r>
            <a:r>
              <a:rPr lang="en-US" strike="sngStrike" dirty="0">
                <a:solidFill>
                  <a:srgbClr val="D13438"/>
                </a:solidFill>
                <a:highlight>
                  <a:srgbClr val="FFFFFF"/>
                </a:highlight>
              </a:rPr>
              <a:t> </a:t>
            </a:r>
            <a:r>
              <a:rPr lang="en-US" dirty="0">
                <a:highlight>
                  <a:srgbClr val="FFFFFF"/>
                </a:highlight>
              </a:rPr>
              <a:t>2). </a:t>
            </a:r>
            <a:endParaRPr lang="en-US" dirty="0">
              <a:ea typeface="Calibri"/>
              <a:cs typeface="Calibri"/>
            </a:endParaRPr>
          </a:p>
          <a:p>
            <a:pPr marL="285750" indent="-285750">
              <a:lnSpc>
                <a:spcPct val="90000"/>
              </a:lnSpc>
              <a:spcBef>
                <a:spcPts val="1000"/>
              </a:spcBef>
              <a:buFont typeface="Arial"/>
              <a:buChar char="•"/>
            </a:pPr>
            <a:r>
              <a:rPr lang="en-US" dirty="0">
                <a:highlight>
                  <a:srgbClr val="FFFFFF"/>
                </a:highlight>
              </a:rPr>
              <a:t>Since sperm motility parameters strongly predict IVF and IUI success, identifying factors that influence motility, such as </a:t>
            </a:r>
            <a:r>
              <a:rPr lang="en-US" dirty="0" err="1">
                <a:highlight>
                  <a:srgbClr val="FFFFFF"/>
                </a:highlight>
              </a:rPr>
              <a:t>semenogelin</a:t>
            </a:r>
            <a:r>
              <a:rPr lang="en-US" dirty="0">
                <a:highlight>
                  <a:srgbClr val="FFFFFF"/>
                </a:highlight>
              </a:rPr>
              <a:t>-derived peptides, is clinically important.</a:t>
            </a:r>
            <a:endParaRPr lang="en-US" dirty="0"/>
          </a:p>
          <a:p>
            <a:pPr marL="285750" indent="-285750">
              <a:lnSpc>
                <a:spcPct val="90000"/>
              </a:lnSpc>
              <a:spcBef>
                <a:spcPts val="1000"/>
              </a:spcBef>
              <a:buFont typeface="Arial"/>
              <a:buChar char="•"/>
            </a:pPr>
            <a:r>
              <a:rPr lang="en-US" dirty="0">
                <a:highlight>
                  <a:srgbClr val="FFFFFF"/>
                </a:highlight>
              </a:rPr>
              <a:t> Using </a:t>
            </a:r>
            <a:r>
              <a:rPr lang="en-US" dirty="0" err="1">
                <a:highlight>
                  <a:srgbClr val="FFFFFF"/>
                </a:highlight>
              </a:rPr>
              <a:t>peptidomic</a:t>
            </a:r>
            <a:r>
              <a:rPr lang="en-US" dirty="0">
                <a:highlight>
                  <a:srgbClr val="FFFFFF"/>
                </a:highlight>
              </a:rPr>
              <a:t> analysis, we previously identified RSIY-11, a </a:t>
            </a:r>
            <a:r>
              <a:rPr lang="en-US" dirty="0" err="1">
                <a:highlight>
                  <a:srgbClr val="FFFFFF"/>
                </a:highlight>
              </a:rPr>
              <a:t>semenogelin</a:t>
            </a:r>
            <a:r>
              <a:rPr lang="en-US" dirty="0">
                <a:highlight>
                  <a:srgbClr val="FFFFFF"/>
                </a:highlight>
              </a:rPr>
              <a:t>-derived peptide that enhances motility by inhibiting neutral endopeptidase (NEP) (3). Subsequent studies revealed additional novel </a:t>
            </a:r>
            <a:r>
              <a:rPr lang="en-US" dirty="0" err="1">
                <a:highlight>
                  <a:srgbClr val="FFFFFF"/>
                </a:highlight>
              </a:rPr>
              <a:t>semenogelin</a:t>
            </a:r>
            <a:r>
              <a:rPr lang="en-US" dirty="0">
                <a:highlight>
                  <a:srgbClr val="FFFFFF"/>
                </a:highlight>
              </a:rPr>
              <a:t>-derived peptides that, based on sequence analysis, may also act as NEP inhibitors and influence sperm motility.</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EB8225-B733-4F46-8CF0-E54F9670F978}" type="slidenum">
              <a:rPr lang="en-US" smtClean="0"/>
              <a:t>4</a:t>
            </a:fld>
            <a:endParaRPr lang="en-US"/>
          </a:p>
        </p:txBody>
      </p:sp>
    </p:spTree>
    <p:extLst>
      <p:ext uri="{BB962C8B-B14F-4D97-AF65-F5344CB8AC3E}">
        <p14:creationId xmlns:p14="http://schemas.microsoft.com/office/powerpoint/2010/main" val="343043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 normal samples analyzed and low motility samples </a:t>
            </a:r>
            <a:r>
              <a:rPr lang="en-US" dirty="0" err="1"/>
              <a:t>analysed</a:t>
            </a:r>
            <a:r>
              <a:rPr lang="en-US" dirty="0"/>
              <a:t> –manual and CASA machine</a:t>
            </a:r>
          </a:p>
        </p:txBody>
      </p:sp>
      <p:sp>
        <p:nvSpPr>
          <p:cNvPr id="4" name="Slide Number Placeholder 3"/>
          <p:cNvSpPr>
            <a:spLocks noGrp="1"/>
          </p:cNvSpPr>
          <p:nvPr>
            <p:ph type="sldNum" sz="quarter" idx="5"/>
          </p:nvPr>
        </p:nvSpPr>
        <p:spPr/>
        <p:txBody>
          <a:bodyPr/>
          <a:lstStyle/>
          <a:p>
            <a:fld id="{8FEB8225-B733-4F46-8CF0-E54F9670F978}" type="slidenum">
              <a:rPr lang="en-US" smtClean="0"/>
              <a:t>6</a:t>
            </a:fld>
            <a:endParaRPr lang="en-US"/>
          </a:p>
        </p:txBody>
      </p:sp>
    </p:spTree>
    <p:extLst>
      <p:ext uri="{BB962C8B-B14F-4D97-AF65-F5344CB8AC3E}">
        <p14:creationId xmlns:p14="http://schemas.microsoft.com/office/powerpoint/2010/main" val="274911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Peptides identified by LC-MS were screened as potential substrates/inhibitors of NEP through use of the MEROPS database (</a:t>
            </a:r>
            <a:r>
              <a:rPr lang="en-US" dirty="0">
                <a:solidFill>
                  <a:srgbClr val="444444"/>
                </a:solidFill>
                <a:hlinkClick r:id="rId3"/>
              </a:rPr>
              <a:t>https://www.ebi.ac.uk/merops/</a:t>
            </a:r>
            <a:r>
              <a:rPr lang="en-US" dirty="0"/>
              <a:t>)</a:t>
            </a:r>
            <a:endParaRPr lang="en-US">
              <a:solidFill>
                <a:srgbClr val="444444"/>
              </a:solidFill>
              <a:ea typeface="Calibri"/>
              <a:cs typeface="Calibri"/>
            </a:endParaRPr>
          </a:p>
          <a:p>
            <a:r>
              <a:rPr lang="en-US" dirty="0">
                <a:solidFill>
                  <a:srgbClr val="B71E42"/>
                </a:solidFill>
              </a:rPr>
              <a:t>•</a:t>
            </a:r>
            <a:r>
              <a:rPr lang="en-US" dirty="0"/>
              <a:t>To avoid possibility of having a contaminating peptide, the three peptides under investigation (RSIY 11,RSIY15, SSIY 15) were synthesized by </a:t>
            </a:r>
            <a:r>
              <a:rPr lang="en-US" dirty="0" err="1"/>
              <a:t>GenScript</a:t>
            </a:r>
            <a:r>
              <a:rPr lang="en-US" dirty="0"/>
              <a:t> (Piscataway, NJ, USA) and used in the enzymatic and motility assays</a:t>
            </a:r>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EB8225-B733-4F46-8CF0-E54F9670F978}" type="slidenum">
              <a:rPr lang="en-US" smtClean="0"/>
              <a:t>7</a:t>
            </a:fld>
            <a:endParaRPr lang="en-US"/>
          </a:p>
        </p:txBody>
      </p:sp>
    </p:spTree>
    <p:extLst>
      <p:ext uri="{BB962C8B-B14F-4D97-AF65-F5344CB8AC3E}">
        <p14:creationId xmlns:p14="http://schemas.microsoft.com/office/powerpoint/2010/main" val="82077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This is a cartoon of competitive inhibition – the peptide is the red triangle.  The white triangle is the substrate.  Green are the breakdown products</a:t>
            </a:r>
            <a:endParaRPr lang="en-US" dirty="0">
              <a:ea typeface="Calibri"/>
              <a:cs typeface="Calibri"/>
            </a:endParaRPr>
          </a:p>
          <a:p>
            <a:pPr>
              <a:buFont typeface="Arial"/>
              <a:buChar char="•"/>
            </a:pPr>
            <a:r>
              <a:rPr lang="en-US" b="1"/>
              <a:t>Ki (Inhibitory constant):</a:t>
            </a:r>
            <a:r>
              <a:rPr lang="en-US"/>
              <a:t>Quantifies inhibitor potency =↓ Ki → stronger inhibitor </a:t>
            </a:r>
            <a:endParaRPr lang="en-US" dirty="0">
              <a:ea typeface="Calibri"/>
              <a:cs typeface="Calibri"/>
            </a:endParaRPr>
          </a:p>
          <a:p>
            <a:pPr>
              <a:buFont typeface="Arial"/>
              <a:buChar char="•"/>
            </a:pPr>
            <a:endParaRPr lang="en-US" dirty="0">
              <a:ea typeface="Calibri"/>
              <a:cs typeface="Calibri"/>
            </a:endParaRP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8FEB8225-B733-4F46-8CF0-E54F9670F978}" type="slidenum">
              <a:rPr lang="en-US" smtClean="0"/>
              <a:t>8</a:t>
            </a:fld>
            <a:endParaRPr lang="en-US"/>
          </a:p>
        </p:txBody>
      </p:sp>
    </p:spTree>
    <p:extLst>
      <p:ext uri="{BB962C8B-B14F-4D97-AF65-F5344CB8AC3E}">
        <p14:creationId xmlns:p14="http://schemas.microsoft.com/office/powerpoint/2010/main" val="98066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 inhibition – most obvious type, the inhibitor prevents the enzyme from binding to the substrate. The lines should all intersect at the Y axis</a:t>
            </a:r>
          </a:p>
          <a:p>
            <a:r>
              <a:rPr lang="en-US" dirty="0"/>
              <a:t>Non-competitive inhibition – the inhibitor binds to the enzyme itself and reduces its ability to bind to the substrate. The lines should all have different slopes, but then intersect at the same point on the X axis</a:t>
            </a:r>
            <a:endParaRPr lang="en-US" dirty="0">
              <a:ea typeface="Calibri"/>
              <a:cs typeface="Calibri"/>
            </a:endParaRPr>
          </a:p>
          <a:p>
            <a:r>
              <a:rPr lang="en-US" dirty="0"/>
              <a:t>Mixed – once the protein is cleaved by NEP, may become a different substrate which has different properties (competitive at first, then non-competitive after)</a:t>
            </a:r>
            <a:endParaRPr lang="en-US" dirty="0">
              <a:ea typeface="Calibri"/>
              <a:cs typeface="Calibri"/>
            </a:endParaRPr>
          </a:p>
          <a:p>
            <a:r>
              <a:rPr lang="en-US" dirty="0"/>
              <a:t>Hard to say what’s going on here, or if there is a different mechanism at different concentration of inhibitors</a:t>
            </a:r>
            <a:endParaRPr lang="en-US" dirty="0">
              <a:ea typeface="Calibri"/>
              <a:cs typeface="Calibri"/>
            </a:endParaRPr>
          </a:p>
          <a:p>
            <a:pPr marL="171450" indent="-171450">
              <a:lnSpc>
                <a:spcPct val="90000"/>
              </a:lnSpc>
              <a:spcBef>
                <a:spcPts val="1000"/>
              </a:spcBef>
              <a:buFont typeface="Arial"/>
              <a:buChar char="•"/>
            </a:pPr>
            <a:r>
              <a:rPr lang="en-US" dirty="0">
                <a:highlight>
                  <a:srgbClr val="FFFFFF"/>
                </a:highlight>
              </a:rPr>
              <a:t>Lineweaver-Burk analysis showed RSIY-15 and SSIY-15 act as competitive </a:t>
            </a:r>
            <a:r>
              <a:rPr lang="en-US" dirty="0" err="1">
                <a:highlight>
                  <a:srgbClr val="FFFFFF"/>
                </a:highlight>
              </a:rPr>
              <a:t>NEPinhibitors</a:t>
            </a:r>
            <a:r>
              <a:rPr lang="en-US" dirty="0">
                <a:highlight>
                  <a:srgbClr val="FFFFFF"/>
                </a:highlight>
              </a:rPr>
              <a:t>. </a:t>
            </a:r>
            <a:endParaRPr lang="en-US" dirty="0"/>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EB8225-B733-4F46-8CF0-E54F9670F978}" type="slidenum">
              <a:rPr lang="en-US" smtClean="0"/>
              <a:t>10</a:t>
            </a:fld>
            <a:endParaRPr lang="en-US"/>
          </a:p>
        </p:txBody>
      </p:sp>
    </p:spTree>
    <p:extLst>
      <p:ext uri="{BB962C8B-B14F-4D97-AF65-F5344CB8AC3E}">
        <p14:creationId xmlns:p14="http://schemas.microsoft.com/office/powerpoint/2010/main" val="18644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plots are used to calculate the Ki of the peptide.  In these cases, it is similar to RSIY-11.  Within an order of magnitude of two or so  is considered within the margin of error</a:t>
            </a:r>
          </a:p>
          <a:p>
            <a:r>
              <a:rPr lang="en-US" dirty="0"/>
              <a:t>The inhibitor constant, Ki, is an indication of how potent an inhibitor is; it is the concentration required to produce half maximum inhibition. </a:t>
            </a:r>
            <a:endParaRPr lang="en-US" dirty="0">
              <a:ea typeface="Calibri"/>
              <a:cs typeface="Calibri"/>
            </a:endParaRPr>
          </a:p>
          <a:p>
            <a:pPr marL="171450" indent="-171450">
              <a:lnSpc>
                <a:spcPct val="90000"/>
              </a:lnSpc>
              <a:spcBef>
                <a:spcPts val="1000"/>
              </a:spcBef>
              <a:buFont typeface="Arial"/>
              <a:buChar char="•"/>
            </a:pPr>
            <a:r>
              <a:rPr lang="en-US" dirty="0">
                <a:highlight>
                  <a:srgbClr val="FFFFFF"/>
                </a:highlight>
              </a:rPr>
              <a:t>Dixon plots revealed Ki values of 12.58 ± 1.67 </a:t>
            </a:r>
            <a:r>
              <a:rPr lang="en-US" dirty="0" err="1">
                <a:highlight>
                  <a:srgbClr val="FFFFFF"/>
                </a:highlight>
              </a:rPr>
              <a:t>μM</a:t>
            </a:r>
            <a:r>
              <a:rPr lang="en-US" dirty="0">
                <a:highlight>
                  <a:srgbClr val="FFFFFF"/>
                </a:highlight>
              </a:rPr>
              <a:t> for RSIY-15 and13.69 ± 2.5 </a:t>
            </a:r>
            <a:r>
              <a:rPr lang="en-US" dirty="0" err="1">
                <a:highlight>
                  <a:srgbClr val="FFFFFF"/>
                </a:highlight>
              </a:rPr>
              <a:t>μM</a:t>
            </a:r>
            <a:r>
              <a:rPr lang="en-US" dirty="0">
                <a:highlight>
                  <a:srgbClr val="FFFFFF"/>
                </a:highlight>
              </a:rPr>
              <a:t> for SSIY-15, both lower than RSIY-11 (18.4 ± 1.6 </a:t>
            </a:r>
            <a:r>
              <a:rPr lang="en-US" dirty="0" err="1">
                <a:highlight>
                  <a:srgbClr val="FFFFFF"/>
                </a:highlight>
              </a:rPr>
              <a:t>μM</a:t>
            </a:r>
            <a:r>
              <a:rPr lang="en-US" dirty="0">
                <a:highlight>
                  <a:srgbClr val="FFFFFF"/>
                </a:highlight>
              </a:rPr>
              <a:t>). </a:t>
            </a:r>
            <a:endParaRPr lang="en-US" dirty="0"/>
          </a:p>
          <a:p>
            <a:pPr>
              <a:buFont typeface="Arial"/>
              <a:buChar char="•"/>
            </a:pPr>
            <a:r>
              <a:rPr lang="en-US" dirty="0">
                <a:highlight>
                  <a:srgbClr val="FFFFFF"/>
                </a:highlight>
              </a:rPr>
              <a:t>Ki of RSIY-11 is about 15X more potent.</a:t>
            </a:r>
            <a:endParaRPr lang="en-US" dirty="0">
              <a:highlight>
                <a:srgbClr val="FFFFFF"/>
              </a:highlight>
              <a:ea typeface="Calibri"/>
              <a:cs typeface="Calibri"/>
            </a:endParaRPr>
          </a:p>
          <a:p>
            <a:pPr>
              <a:buFont typeface="Arial"/>
              <a:buChar char="•"/>
            </a:pPr>
            <a:r>
              <a:rPr lang="en-US" dirty="0">
                <a:highlight>
                  <a:srgbClr val="FFFFFF"/>
                </a:highlight>
              </a:rPr>
              <a:t>The inhibitor constant, Ki, is an indication of how potent an inhibitor is; it is the concentration required to produce half maximum inhibition. </a:t>
            </a:r>
          </a:p>
          <a:p>
            <a:pPr>
              <a:buFont typeface="Arial"/>
              <a:buChar char="•"/>
            </a:pPr>
            <a:r>
              <a:rPr lang="en-US" dirty="0">
                <a:highlight>
                  <a:srgbClr val="FFFFFF"/>
                </a:highlight>
              </a:rPr>
              <a:t>Bottomline – RSIY-11 and SSIY-15 act as competitive NEP </a:t>
            </a:r>
            <a:r>
              <a:rPr lang="en-US" dirty="0" err="1">
                <a:highlight>
                  <a:srgbClr val="FFFFFF"/>
                </a:highlight>
              </a:rPr>
              <a:t>inhibitos</a:t>
            </a:r>
            <a:endParaRPr lang="en-US" dirty="0"/>
          </a:p>
          <a:p>
            <a:pPr marL="171450" indent="-171450">
              <a:lnSpc>
                <a:spcPct val="90000"/>
              </a:lnSpc>
              <a:spcBef>
                <a:spcPts val="1000"/>
              </a:spcBef>
              <a:buFont typeface="Arial"/>
              <a:buChar char="•"/>
            </a:pPr>
            <a:endParaRPr lang="en-US" dirty="0">
              <a:highlight>
                <a:srgbClr val="FFFFFF"/>
              </a:highlight>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EB8225-B733-4F46-8CF0-E54F9670F978}" type="slidenum">
              <a:rPr lang="en-US" smtClean="0"/>
              <a:t>11</a:t>
            </a:fld>
            <a:endParaRPr lang="en-US"/>
          </a:p>
        </p:txBody>
      </p:sp>
    </p:spTree>
    <p:extLst>
      <p:ext uri="{BB962C8B-B14F-4D97-AF65-F5344CB8AC3E}">
        <p14:creationId xmlns:p14="http://schemas.microsoft.com/office/powerpoint/2010/main" val="16961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SSIY15 increase total motility. Non-significant RSIY11 0.23, RSIY15 0.07. Mixed effects linear regression, adjusting for time, peptide, and time x peptide interaction.  P-values presented correspond to the joint effect of peptide and time x peptide interaction terms.</a:t>
            </a:r>
          </a:p>
          <a:p>
            <a:r>
              <a:rPr lang="en-US" dirty="0"/>
              <a:t>Significant RSIY15 &amp; SSIY15 increase progressive motility. Non-significant RSIY11 0.17 (looks like it would be based on 60 min mark, but very close at 30 minutes, so controlling for time </a:t>
            </a:r>
            <a:r>
              <a:rPr lang="en-US" dirty="0" err="1"/>
              <a:t>etc</a:t>
            </a:r>
            <a:r>
              <a:rPr lang="en-US" dirty="0"/>
              <a:t>, not significant). Mixed effects linear regression, adjusting for time, peptide, and time x peptide interaction.  P-values presented correspond to the joint effect of peptide and time x peptide interaction terms.</a:t>
            </a:r>
          </a:p>
          <a:p>
            <a:r>
              <a:rPr lang="en-US" dirty="0"/>
              <a:t>So, a trend towards increasing motility, with significant increases in those who start off </a:t>
            </a:r>
            <a:r>
              <a:rPr lang="en-US" dirty="0" err="1"/>
              <a:t>asthenospermic</a:t>
            </a:r>
            <a:r>
              <a:rPr lang="en-US" dirty="0"/>
              <a:t>.  Do these improvements lead to clinical significance? </a:t>
            </a:r>
            <a:r>
              <a:rPr lang="en-US" dirty="0" err="1"/>
              <a:t>ie</a:t>
            </a:r>
            <a:r>
              <a:rPr lang="en-US" dirty="0"/>
              <a:t>, how many who start off with low motility get above 40% motility after addition of peptides?</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EB8225-B733-4F46-8CF0-E54F9670F978}" type="slidenum">
              <a:rPr lang="en-US" smtClean="0"/>
              <a:t>12</a:t>
            </a:fld>
            <a:endParaRPr lang="en-US"/>
          </a:p>
        </p:txBody>
      </p:sp>
    </p:spTree>
    <p:extLst>
      <p:ext uri="{BB962C8B-B14F-4D97-AF65-F5344CB8AC3E}">
        <p14:creationId xmlns:p14="http://schemas.microsoft.com/office/powerpoint/2010/main" val="1687340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A7895C7-729D-C399-EFA6-7CDE2518E7F5}"/>
              </a:ext>
            </a:extLst>
          </p:cNvPr>
          <p:cNvSpPr>
            <a:spLocks noGrp="1"/>
          </p:cNvSpPr>
          <p:nvPr>
            <p:ph type="body" idx="10"/>
          </p:nvPr>
        </p:nvSpPr>
        <p:spPr>
          <a:xfrm>
            <a:off x="389467" y="1705232"/>
            <a:ext cx="5596466" cy="3720328"/>
          </a:xfrm>
          <a:solidFill>
            <a:srgbClr val="4296BD"/>
          </a:solidFill>
        </p:spPr>
        <p:txBody>
          <a:bodyPr anchor="t"/>
          <a:lstStyle>
            <a:lvl1pPr marL="0" indent="0">
              <a:buNone/>
              <a:defRPr sz="200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a:p>
            <a:pPr lvl="0"/>
            <a:endParaRPr lang="en-US"/>
          </a:p>
          <a:p>
            <a:pPr lvl="0"/>
            <a:endParaRPr lang="en-US"/>
          </a:p>
          <a:p>
            <a:pPr lvl="0"/>
            <a:endParaRPr lang="en-US"/>
          </a:p>
          <a:p>
            <a:pPr lvl="0"/>
            <a:endParaRPr lang="en-US"/>
          </a:p>
          <a:p>
            <a:pPr lvl="0"/>
            <a:endParaRPr lang="en-US"/>
          </a:p>
          <a:p>
            <a:pPr lvl="0"/>
            <a:r>
              <a:rPr lang="en-US"/>
              <a:t>Speaker Name(s)</a:t>
            </a:r>
          </a:p>
        </p:txBody>
      </p:sp>
      <p:pic>
        <p:nvPicPr>
          <p:cNvPr id="2" name="Picture 1" descr="A yellow and green background&#10;&#10;AI-generated content may be incorrect.">
            <a:extLst>
              <a:ext uri="{FF2B5EF4-FFF2-40B4-BE49-F238E27FC236}">
                <a16:creationId xmlns:a16="http://schemas.microsoft.com/office/drawing/2014/main" id="{BDE29AAC-FA93-7519-325B-6042C76EE44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0"/>
            <a:ext cx="12192000" cy="683491"/>
          </a:xfrm>
          <a:prstGeom prst="rect">
            <a:avLst/>
          </a:prstGeom>
        </p:spPr>
      </p:pic>
      <p:pic>
        <p:nvPicPr>
          <p:cNvPr id="3" name="Picture 2" descr="A yellow and green background&#10;&#10;AI-generated content may be incorrect.">
            <a:extLst>
              <a:ext uri="{FF2B5EF4-FFF2-40B4-BE49-F238E27FC236}">
                <a16:creationId xmlns:a16="http://schemas.microsoft.com/office/drawing/2014/main" id="{FE26378C-BC72-3275-1244-1C35BE20D30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174509"/>
            <a:ext cx="12192000" cy="683491"/>
          </a:xfrm>
          <a:prstGeom prst="rect">
            <a:avLst/>
          </a:prstGeom>
        </p:spPr>
      </p:pic>
      <p:pic>
        <p:nvPicPr>
          <p:cNvPr id="6" name="Picture 5">
            <a:extLst>
              <a:ext uri="{FF2B5EF4-FFF2-40B4-BE49-F238E27FC236}">
                <a16:creationId xmlns:a16="http://schemas.microsoft.com/office/drawing/2014/main" id="{026503A2-3EDA-5B37-C977-12C104DC85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2638212"/>
            <a:ext cx="6047244" cy="1310643"/>
          </a:xfrm>
          <a:prstGeom prst="rect">
            <a:avLst/>
          </a:prstGeom>
        </p:spPr>
      </p:pic>
    </p:spTree>
    <p:extLst>
      <p:ext uri="{BB962C8B-B14F-4D97-AF65-F5344CB8AC3E}">
        <p14:creationId xmlns:p14="http://schemas.microsoft.com/office/powerpoint/2010/main" val="262008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6F51579-5396-47CC-9AD2-55AE50CBF786}"/>
              </a:ext>
            </a:extLst>
          </p:cNvPr>
          <p:cNvSpPr>
            <a:spLocks noGrp="1"/>
          </p:cNvSpPr>
          <p:nvPr>
            <p:ph idx="1" hasCustomPrompt="1"/>
          </p:nvPr>
        </p:nvSpPr>
        <p:spPr>
          <a:xfrm>
            <a:off x="609600" y="2288020"/>
            <a:ext cx="10972800" cy="4131109"/>
          </a:xfrm>
        </p:spPr>
        <p:txBody>
          <a:bodyPr>
            <a:normAutofit/>
          </a:bodyPr>
          <a:lstStyle>
            <a:lvl1pPr>
              <a:defRPr sz="2800">
                <a:solidFill>
                  <a:srgbClr val="0C486E"/>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add text</a:t>
            </a:r>
          </a:p>
        </p:txBody>
      </p:sp>
      <p:sp>
        <p:nvSpPr>
          <p:cNvPr id="13" name="Date Placeholder 3">
            <a:extLst>
              <a:ext uri="{FF2B5EF4-FFF2-40B4-BE49-F238E27FC236}">
                <a16:creationId xmlns:a16="http://schemas.microsoft.com/office/drawing/2014/main" id="{A2C80253-2929-49FE-BCA2-3F159AD37166}"/>
              </a:ext>
            </a:extLst>
          </p:cNvPr>
          <p:cNvSpPr>
            <a:spLocks noGrp="1"/>
          </p:cNvSpPr>
          <p:nvPr>
            <p:ph type="dt" sz="half" idx="10"/>
          </p:nvPr>
        </p:nvSpPr>
        <p:spPr>
          <a:xfrm>
            <a:off x="609600" y="6356351"/>
            <a:ext cx="2844800" cy="365125"/>
          </a:xfrm>
        </p:spPr>
        <p:txBody>
          <a:bodyPr/>
          <a:lstStyle/>
          <a:p>
            <a:fld id="{39DB5329-AE83-1841-9BC9-3375E3614C4F}" type="datetimeFigureOut">
              <a:rPr lang="en-US" smtClean="0"/>
              <a:t>2/27/2026</a:t>
            </a:fld>
            <a:endParaRPr lang="en-US"/>
          </a:p>
        </p:txBody>
      </p:sp>
      <p:sp>
        <p:nvSpPr>
          <p:cNvPr id="14" name="Footer Placeholder 4">
            <a:extLst>
              <a:ext uri="{FF2B5EF4-FFF2-40B4-BE49-F238E27FC236}">
                <a16:creationId xmlns:a16="http://schemas.microsoft.com/office/drawing/2014/main" id="{39FD3171-5B81-4B6B-B63B-CFF668048506}"/>
              </a:ext>
            </a:extLst>
          </p:cNvPr>
          <p:cNvSpPr>
            <a:spLocks noGrp="1"/>
          </p:cNvSpPr>
          <p:nvPr>
            <p:ph type="ftr" sz="quarter" idx="11"/>
          </p:nvPr>
        </p:nvSpPr>
        <p:spPr>
          <a:xfrm>
            <a:off x="4165600" y="6356351"/>
            <a:ext cx="3860800" cy="365125"/>
          </a:xfrm>
        </p:spPr>
        <p:txBody>
          <a:bodyPr/>
          <a:lstStyle/>
          <a:p>
            <a:endParaRPr lang="en-US"/>
          </a:p>
        </p:txBody>
      </p:sp>
      <p:sp>
        <p:nvSpPr>
          <p:cNvPr id="15" name="Slide Number Placeholder 5">
            <a:extLst>
              <a:ext uri="{FF2B5EF4-FFF2-40B4-BE49-F238E27FC236}">
                <a16:creationId xmlns:a16="http://schemas.microsoft.com/office/drawing/2014/main" id="{03A3A85B-0C31-4185-B888-9D3F43F74D1C}"/>
              </a:ext>
            </a:extLst>
          </p:cNvPr>
          <p:cNvSpPr>
            <a:spLocks noGrp="1"/>
          </p:cNvSpPr>
          <p:nvPr>
            <p:ph type="sldNum" sz="quarter" idx="12"/>
          </p:nvPr>
        </p:nvSpPr>
        <p:spPr>
          <a:xfrm>
            <a:off x="8737600" y="6356351"/>
            <a:ext cx="2844800" cy="365125"/>
          </a:xfrm>
        </p:spPr>
        <p:txBody>
          <a:bodyPr/>
          <a:lstStyle/>
          <a:p>
            <a:fld id="{40F89D05-04D1-2C41-989B-6CC7ABA47232}" type="slidenum">
              <a:rPr lang="en-US" smtClean="0"/>
              <a:t>‹#›</a:t>
            </a:fld>
            <a:endParaRPr lang="en-US"/>
          </a:p>
        </p:txBody>
      </p:sp>
      <p:sp>
        <p:nvSpPr>
          <p:cNvPr id="16" name="Title 1">
            <a:extLst>
              <a:ext uri="{FF2B5EF4-FFF2-40B4-BE49-F238E27FC236}">
                <a16:creationId xmlns:a16="http://schemas.microsoft.com/office/drawing/2014/main" id="{21A40D80-2FBB-42D2-9E3C-3860F9A82D7C}"/>
              </a:ext>
            </a:extLst>
          </p:cNvPr>
          <p:cNvSpPr>
            <a:spLocks noGrp="1"/>
          </p:cNvSpPr>
          <p:nvPr>
            <p:ph type="title"/>
          </p:nvPr>
        </p:nvSpPr>
        <p:spPr>
          <a:xfrm>
            <a:off x="609600" y="1129034"/>
            <a:ext cx="10972800" cy="1100797"/>
          </a:xfrm>
        </p:spPr>
        <p:txBody>
          <a:bodyPr/>
          <a:lstStyle>
            <a:lvl1pPr>
              <a:defRPr b="1">
                <a:solidFill>
                  <a:schemeClr val="tx2"/>
                </a:solidFill>
                <a:latin typeface="+mj-lt"/>
              </a:defRPr>
            </a:lvl1pPr>
          </a:lstStyle>
          <a:p>
            <a:endParaRPr lang="en-US"/>
          </a:p>
        </p:txBody>
      </p:sp>
      <p:pic>
        <p:nvPicPr>
          <p:cNvPr id="2" name="Picture 1" descr="A yellow and green background&#10;&#10;AI-generated content may be incorrect.">
            <a:extLst>
              <a:ext uri="{FF2B5EF4-FFF2-40B4-BE49-F238E27FC236}">
                <a16:creationId xmlns:a16="http://schemas.microsoft.com/office/drawing/2014/main" id="{9D9AF32E-F1B5-1167-7221-53C8F5B690C5}"/>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0"/>
            <a:ext cx="12192000" cy="683491"/>
          </a:xfrm>
          <a:prstGeom prst="rect">
            <a:avLst/>
          </a:prstGeom>
        </p:spPr>
      </p:pic>
      <p:pic>
        <p:nvPicPr>
          <p:cNvPr id="7" name="Picture 6" descr="A black background with blue and orange text&#10;&#10;AI-generated content may be incorrect.">
            <a:extLst>
              <a:ext uri="{FF2B5EF4-FFF2-40B4-BE49-F238E27FC236}">
                <a16:creationId xmlns:a16="http://schemas.microsoft.com/office/drawing/2014/main" id="{42E4754C-9FFD-4D91-8919-70D2D2E01E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790" y="173432"/>
            <a:ext cx="3676794" cy="796886"/>
          </a:xfrm>
          <a:prstGeom prst="rect">
            <a:avLst/>
          </a:prstGeom>
          <a:effectLst>
            <a:glow rad="114300">
              <a:schemeClr val="bg1"/>
            </a:glow>
          </a:effectLst>
        </p:spPr>
      </p:pic>
      <p:pic>
        <p:nvPicPr>
          <p:cNvPr id="8" name="Picture 7" descr="A yellow and green background&#10;&#10;AI-generated content may be incorrect.">
            <a:extLst>
              <a:ext uri="{FF2B5EF4-FFF2-40B4-BE49-F238E27FC236}">
                <a16:creationId xmlns:a16="http://schemas.microsoft.com/office/drawing/2014/main" id="{DC60ACE6-CC9A-973C-2589-E17C289D6652}"/>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32676"/>
            <a:ext cx="12192000" cy="683491"/>
          </a:xfrm>
          <a:prstGeom prst="rect">
            <a:avLst/>
          </a:prstGeom>
        </p:spPr>
      </p:pic>
    </p:spTree>
    <p:extLst>
      <p:ext uri="{BB962C8B-B14F-4D97-AF65-F5344CB8AC3E}">
        <p14:creationId xmlns:p14="http://schemas.microsoft.com/office/powerpoint/2010/main" val="61579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6F51579-5396-47CC-9AD2-55AE50CBF786}"/>
              </a:ext>
            </a:extLst>
          </p:cNvPr>
          <p:cNvSpPr>
            <a:spLocks noGrp="1"/>
          </p:cNvSpPr>
          <p:nvPr>
            <p:ph idx="1" hasCustomPrompt="1"/>
          </p:nvPr>
        </p:nvSpPr>
        <p:spPr>
          <a:xfrm>
            <a:off x="609600" y="1995055"/>
            <a:ext cx="10972800" cy="4131109"/>
          </a:xfrm>
        </p:spPr>
        <p:txBody>
          <a:bodyPr>
            <a:normAutofit/>
          </a:bodyPr>
          <a:lstStyle>
            <a:lvl1pPr>
              <a:defRPr sz="2800">
                <a:solidFill>
                  <a:srgbClr val="0C486E"/>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add text</a:t>
            </a:r>
          </a:p>
        </p:txBody>
      </p:sp>
      <p:sp>
        <p:nvSpPr>
          <p:cNvPr id="16" name="Title 1">
            <a:extLst>
              <a:ext uri="{FF2B5EF4-FFF2-40B4-BE49-F238E27FC236}">
                <a16:creationId xmlns:a16="http://schemas.microsoft.com/office/drawing/2014/main" id="{21A40D80-2FBB-42D2-9E3C-3860F9A82D7C}"/>
              </a:ext>
            </a:extLst>
          </p:cNvPr>
          <p:cNvSpPr>
            <a:spLocks noGrp="1"/>
          </p:cNvSpPr>
          <p:nvPr>
            <p:ph type="title"/>
          </p:nvPr>
        </p:nvSpPr>
        <p:spPr>
          <a:xfrm>
            <a:off x="609600" y="836069"/>
            <a:ext cx="10972800" cy="1100797"/>
          </a:xfrm>
        </p:spPr>
        <p:txBody>
          <a:bodyPr/>
          <a:lstStyle>
            <a:lvl1pPr>
              <a:defRPr b="1">
                <a:solidFill>
                  <a:schemeClr val="tx2"/>
                </a:solidFill>
                <a:latin typeface="+mj-lt"/>
              </a:defRPr>
            </a:lvl1pPr>
          </a:lstStyle>
          <a:p>
            <a:endParaRPr lang="en-US"/>
          </a:p>
        </p:txBody>
      </p:sp>
      <p:pic>
        <p:nvPicPr>
          <p:cNvPr id="2" name="Picture 1" descr="A yellow and green background&#10;&#10;AI-generated content may be incorrect.">
            <a:extLst>
              <a:ext uri="{FF2B5EF4-FFF2-40B4-BE49-F238E27FC236}">
                <a16:creationId xmlns:a16="http://schemas.microsoft.com/office/drawing/2014/main" id="{B08CCDC8-D9BA-3027-3E60-44FF81E5F5DF}"/>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40982"/>
            <a:ext cx="12192000" cy="683491"/>
          </a:xfrm>
          <a:prstGeom prst="rect">
            <a:avLst/>
          </a:prstGeom>
        </p:spPr>
      </p:pic>
      <p:pic>
        <p:nvPicPr>
          <p:cNvPr id="5" name="Picture 4" descr="A black background with blue and orange text&#10;&#10;AI-generated content may be incorrect.">
            <a:extLst>
              <a:ext uri="{FF2B5EF4-FFF2-40B4-BE49-F238E27FC236}">
                <a16:creationId xmlns:a16="http://schemas.microsoft.com/office/drawing/2014/main" id="{506B661E-18AA-220C-7435-95E49D5687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5206" y="6021931"/>
            <a:ext cx="3676794" cy="796886"/>
          </a:xfrm>
          <a:prstGeom prst="rect">
            <a:avLst/>
          </a:prstGeom>
          <a:effectLst>
            <a:glow rad="114300">
              <a:schemeClr val="bg1"/>
            </a:glow>
          </a:effectLst>
        </p:spPr>
      </p:pic>
    </p:spTree>
    <p:extLst>
      <p:ext uri="{BB962C8B-B14F-4D97-AF65-F5344CB8AC3E}">
        <p14:creationId xmlns:p14="http://schemas.microsoft.com/office/powerpoint/2010/main" val="374021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5EBF805-5C10-40EB-A2F0-735540C88B11}"/>
              </a:ext>
            </a:extLst>
          </p:cNvPr>
          <p:cNvSpPr>
            <a:spLocks noGrp="1"/>
          </p:cNvSpPr>
          <p:nvPr>
            <p:ph sz="half" idx="1" hasCustomPrompt="1"/>
          </p:nvPr>
        </p:nvSpPr>
        <p:spPr>
          <a:xfrm>
            <a:off x="609600" y="2095501"/>
            <a:ext cx="5384800" cy="4525963"/>
          </a:xfrm>
          <a:solidFill>
            <a:schemeClr val="accent5">
              <a:lumMod val="40000"/>
              <a:lumOff val="60000"/>
              <a:alpha val="10000"/>
            </a:schemeClr>
          </a:solidFill>
        </p:spPr>
        <p:txBody>
          <a:bodyPr/>
          <a:lstStyle>
            <a:lvl1pPr>
              <a:defRPr sz="2800">
                <a:solidFill>
                  <a:schemeClr val="tx1"/>
                </a:solidFill>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add text</a:t>
            </a:r>
          </a:p>
        </p:txBody>
      </p:sp>
      <p:sp>
        <p:nvSpPr>
          <p:cNvPr id="9" name="Content Placeholder 3">
            <a:extLst>
              <a:ext uri="{FF2B5EF4-FFF2-40B4-BE49-F238E27FC236}">
                <a16:creationId xmlns:a16="http://schemas.microsoft.com/office/drawing/2014/main" id="{8D8428D5-A0E9-4E6C-9281-466FE6BA0601}"/>
              </a:ext>
            </a:extLst>
          </p:cNvPr>
          <p:cNvSpPr>
            <a:spLocks noGrp="1"/>
          </p:cNvSpPr>
          <p:nvPr>
            <p:ph sz="half" idx="2" hasCustomPrompt="1"/>
          </p:nvPr>
        </p:nvSpPr>
        <p:spPr>
          <a:xfrm>
            <a:off x="6197600" y="2095501"/>
            <a:ext cx="5384800" cy="4525963"/>
          </a:xfrm>
          <a:solidFill>
            <a:schemeClr val="accent5">
              <a:lumMod val="40000"/>
              <a:lumOff val="60000"/>
              <a:alpha val="10000"/>
            </a:schemeClr>
          </a:solidFill>
        </p:spPr>
        <p:txBody>
          <a:bodyPr/>
          <a:lstStyle>
            <a:lvl1pPr>
              <a:defRPr sz="2800">
                <a:solidFill>
                  <a:schemeClr val="tx1"/>
                </a:solidFill>
                <a:latin typeface="+mn-lt"/>
              </a:defRPr>
            </a:lvl1pPr>
            <a:lvl2pPr marL="457200" indent="0">
              <a:buNone/>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add text</a:t>
            </a:r>
          </a:p>
        </p:txBody>
      </p:sp>
      <p:sp>
        <p:nvSpPr>
          <p:cNvPr id="10" name="Title 1">
            <a:extLst>
              <a:ext uri="{FF2B5EF4-FFF2-40B4-BE49-F238E27FC236}">
                <a16:creationId xmlns:a16="http://schemas.microsoft.com/office/drawing/2014/main" id="{0E2B6A4A-5FC5-47A1-A192-C192A077393B}"/>
              </a:ext>
            </a:extLst>
          </p:cNvPr>
          <p:cNvSpPr>
            <a:spLocks noGrp="1"/>
          </p:cNvSpPr>
          <p:nvPr>
            <p:ph type="title"/>
          </p:nvPr>
        </p:nvSpPr>
        <p:spPr>
          <a:xfrm>
            <a:off x="609600" y="836069"/>
            <a:ext cx="10972800" cy="1100798"/>
          </a:xfrm>
        </p:spPr>
        <p:txBody>
          <a:bodyPr/>
          <a:lstStyle>
            <a:lvl1pPr>
              <a:defRPr b="1">
                <a:solidFill>
                  <a:schemeClr val="tx2"/>
                </a:solidFill>
                <a:latin typeface="+mj-lt"/>
              </a:defRPr>
            </a:lvl1pPr>
          </a:lstStyle>
          <a:p>
            <a:endParaRPr lang="en-US"/>
          </a:p>
        </p:txBody>
      </p:sp>
      <p:pic>
        <p:nvPicPr>
          <p:cNvPr id="2" name="Picture 1" descr="A yellow and green background&#10;&#10;AI-generated content may be incorrect.">
            <a:extLst>
              <a:ext uri="{FF2B5EF4-FFF2-40B4-BE49-F238E27FC236}">
                <a16:creationId xmlns:a16="http://schemas.microsoft.com/office/drawing/2014/main" id="{F3E1BDB1-842D-E924-9116-FAEDA457792A}"/>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36265"/>
            <a:ext cx="12192000" cy="683491"/>
          </a:xfrm>
          <a:prstGeom prst="rect">
            <a:avLst/>
          </a:prstGeom>
        </p:spPr>
      </p:pic>
      <p:pic>
        <p:nvPicPr>
          <p:cNvPr id="4" name="Picture 3" descr="A black background with blue and orange text&#10;&#10;AI-generated content may be incorrect.">
            <a:extLst>
              <a:ext uri="{FF2B5EF4-FFF2-40B4-BE49-F238E27FC236}">
                <a16:creationId xmlns:a16="http://schemas.microsoft.com/office/drawing/2014/main" id="{81D454A2-1A3F-F7CB-42CA-ED6804F725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413" y="124664"/>
            <a:ext cx="3676794" cy="796886"/>
          </a:xfrm>
          <a:prstGeom prst="rect">
            <a:avLst/>
          </a:prstGeom>
          <a:effectLst>
            <a:glow rad="114300">
              <a:schemeClr val="bg1"/>
            </a:glow>
          </a:effectLst>
        </p:spPr>
      </p:pic>
    </p:spTree>
    <p:extLst>
      <p:ext uri="{BB962C8B-B14F-4D97-AF65-F5344CB8AC3E}">
        <p14:creationId xmlns:p14="http://schemas.microsoft.com/office/powerpoint/2010/main" val="165327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3F9B-5274-4510-AEF0-655815C86CA1}"/>
              </a:ext>
            </a:extLst>
          </p:cNvPr>
          <p:cNvSpPr>
            <a:spLocks noGrp="1"/>
          </p:cNvSpPr>
          <p:nvPr>
            <p:ph type="title"/>
          </p:nvPr>
        </p:nvSpPr>
        <p:spPr>
          <a:xfrm>
            <a:off x="839788" y="809004"/>
            <a:ext cx="10515600" cy="1325563"/>
          </a:xfrm>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38198C22-04E3-4F5A-B685-7306D87B1026}"/>
              </a:ext>
            </a:extLst>
          </p:cNvPr>
          <p:cNvSpPr>
            <a:spLocks noGrp="1"/>
          </p:cNvSpPr>
          <p:nvPr>
            <p:ph type="body" idx="1"/>
          </p:nvPr>
        </p:nvSpPr>
        <p:spPr>
          <a:xfrm>
            <a:off x="839788" y="2125042"/>
            <a:ext cx="5157787" cy="823912"/>
          </a:xfrm>
          <a:solidFill>
            <a:srgbClr val="4296B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F3E26-ABD7-4D14-9FF7-596C7D8EFDB9}"/>
              </a:ext>
            </a:extLst>
          </p:cNvPr>
          <p:cNvSpPr>
            <a:spLocks noGrp="1"/>
          </p:cNvSpPr>
          <p:nvPr>
            <p:ph sz="half" idx="2"/>
          </p:nvPr>
        </p:nvSpPr>
        <p:spPr>
          <a:xfrm>
            <a:off x="839788" y="2948954"/>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0A0D67-8F41-4465-8EBF-D1ED3DEC6DBE}"/>
              </a:ext>
            </a:extLst>
          </p:cNvPr>
          <p:cNvSpPr>
            <a:spLocks noGrp="1"/>
          </p:cNvSpPr>
          <p:nvPr>
            <p:ph type="body" sz="quarter" idx="3"/>
          </p:nvPr>
        </p:nvSpPr>
        <p:spPr>
          <a:xfrm>
            <a:off x="6172200" y="2125042"/>
            <a:ext cx="5183188" cy="823912"/>
          </a:xfrm>
          <a:solidFill>
            <a:srgbClr val="4296B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7BEC1-14C7-4030-944A-51BEBC751436}"/>
              </a:ext>
            </a:extLst>
          </p:cNvPr>
          <p:cNvSpPr>
            <a:spLocks noGrp="1"/>
          </p:cNvSpPr>
          <p:nvPr>
            <p:ph sz="quarter" idx="4"/>
          </p:nvPr>
        </p:nvSpPr>
        <p:spPr>
          <a:xfrm>
            <a:off x="6172200" y="2948954"/>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black background with blue and orange text&#10;&#10;AI-generated content may be incorrect.">
            <a:extLst>
              <a:ext uri="{FF2B5EF4-FFF2-40B4-BE49-F238E27FC236}">
                <a16:creationId xmlns:a16="http://schemas.microsoft.com/office/drawing/2014/main" id="{1F7EAA77-61D8-2878-49F5-1559ABE9BF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413" y="124664"/>
            <a:ext cx="3676794" cy="796886"/>
          </a:xfrm>
          <a:prstGeom prst="rect">
            <a:avLst/>
          </a:prstGeom>
          <a:effectLst>
            <a:glow rad="114300">
              <a:schemeClr val="bg1"/>
            </a:glow>
          </a:effectLst>
        </p:spPr>
      </p:pic>
    </p:spTree>
    <p:extLst>
      <p:ext uri="{BB962C8B-B14F-4D97-AF65-F5344CB8AC3E}">
        <p14:creationId xmlns:p14="http://schemas.microsoft.com/office/powerpoint/2010/main" val="97868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F8B77D-51CF-40FC-44D0-0770C3545C38}"/>
              </a:ext>
            </a:extLst>
          </p:cNvPr>
          <p:cNvSpPr/>
          <p:nvPr userDrawn="1"/>
        </p:nvSpPr>
        <p:spPr>
          <a:xfrm>
            <a:off x="3376056" y="1501538"/>
            <a:ext cx="5299849" cy="3154710"/>
          </a:xfrm>
          <a:prstGeom prst="rect">
            <a:avLst/>
          </a:prstGeom>
          <a:noFill/>
        </p:spPr>
        <p:txBody>
          <a:bodyPr wrap="none" lIns="91440" tIns="45720" rIns="91440" bIns="45720">
            <a:spAutoFit/>
          </a:bodyPr>
          <a:lstStyle/>
          <a:p>
            <a:pPr algn="ctr"/>
            <a:r>
              <a:rPr lang="en-US" sz="19900" b="1" cap="none" spc="50">
                <a:ln w="0"/>
                <a:solidFill>
                  <a:srgbClr val="4296BD"/>
                </a:solidFill>
                <a:effectLst/>
              </a:rPr>
              <a:t>Q&amp;A</a:t>
            </a:r>
          </a:p>
        </p:txBody>
      </p:sp>
      <p:pic>
        <p:nvPicPr>
          <p:cNvPr id="6" name="Picture 5" descr="A yellow and green background&#10;&#10;AI-generated content may be incorrect.">
            <a:extLst>
              <a:ext uri="{FF2B5EF4-FFF2-40B4-BE49-F238E27FC236}">
                <a16:creationId xmlns:a16="http://schemas.microsoft.com/office/drawing/2014/main" id="{751FA18D-58A5-432C-8F44-043761CD04B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36265"/>
            <a:ext cx="12192000" cy="683491"/>
          </a:xfrm>
          <a:prstGeom prst="rect">
            <a:avLst/>
          </a:prstGeom>
        </p:spPr>
      </p:pic>
      <p:pic>
        <p:nvPicPr>
          <p:cNvPr id="7" name="Picture 6" descr="A yellow and green background&#10;&#10;AI-generated content may be incorrect.">
            <a:extLst>
              <a:ext uri="{FF2B5EF4-FFF2-40B4-BE49-F238E27FC236}">
                <a16:creationId xmlns:a16="http://schemas.microsoft.com/office/drawing/2014/main" id="{1DBB8E71-55B9-1761-7873-978967CE164B}"/>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174509"/>
            <a:ext cx="12192000" cy="683491"/>
          </a:xfrm>
          <a:prstGeom prst="rect">
            <a:avLst/>
          </a:prstGeom>
        </p:spPr>
      </p:pic>
      <p:pic>
        <p:nvPicPr>
          <p:cNvPr id="10" name="Picture 9" descr="A black background with blue and orange text&#10;&#10;AI-generated content may be incorrect.">
            <a:extLst>
              <a:ext uri="{FF2B5EF4-FFF2-40B4-BE49-F238E27FC236}">
                <a16:creationId xmlns:a16="http://schemas.microsoft.com/office/drawing/2014/main" id="{907A9024-06DB-9B1C-3910-27E3616357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7406" y="5920327"/>
            <a:ext cx="3676794" cy="796886"/>
          </a:xfrm>
          <a:prstGeom prst="rect">
            <a:avLst/>
          </a:prstGeom>
          <a:effectLst>
            <a:glow rad="114300">
              <a:schemeClr val="bg1"/>
            </a:glow>
          </a:effectLst>
        </p:spPr>
      </p:pic>
    </p:spTree>
    <p:extLst>
      <p:ext uri="{BB962C8B-B14F-4D97-AF65-F5344CB8AC3E}">
        <p14:creationId xmlns:p14="http://schemas.microsoft.com/office/powerpoint/2010/main" val="134138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CB6A-8CCE-4CF9-B151-EB412E958FA3}"/>
              </a:ext>
            </a:extLst>
          </p:cNvPr>
          <p:cNvSpPr>
            <a:spLocks noGrp="1"/>
          </p:cNvSpPr>
          <p:nvPr>
            <p:ph type="title"/>
          </p:nvPr>
        </p:nvSpPr>
        <p:spPr>
          <a:xfrm>
            <a:off x="839788" y="457200"/>
            <a:ext cx="3932237" cy="1600200"/>
          </a:xfrm>
        </p:spPr>
        <p:txBody>
          <a:bodyPr anchor="b"/>
          <a:lstStyle>
            <a:lvl1pPr>
              <a:defRPr sz="3200">
                <a:solidFill>
                  <a:srgbClr val="0C486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4FD6471-DE01-4BCB-B820-183E01BA3232}"/>
              </a:ext>
            </a:extLst>
          </p:cNvPr>
          <p:cNvSpPr>
            <a:spLocks noGrp="1"/>
          </p:cNvSpPr>
          <p:nvPr>
            <p:ph idx="1"/>
          </p:nvPr>
        </p:nvSpPr>
        <p:spPr>
          <a:xfrm>
            <a:off x="5183188" y="987425"/>
            <a:ext cx="6172200" cy="4873625"/>
          </a:xfrm>
        </p:spPr>
        <p:txBody>
          <a:bodyPr/>
          <a:lstStyle>
            <a:lvl1pPr>
              <a:defRPr sz="3200">
                <a:solidFill>
                  <a:srgbClr val="0C486E"/>
                </a:solidFill>
              </a:defRPr>
            </a:lvl1pPr>
            <a:lvl2pPr>
              <a:defRPr sz="2800">
                <a:solidFill>
                  <a:srgbClr val="0C486E"/>
                </a:solidFill>
              </a:defRPr>
            </a:lvl2pPr>
            <a:lvl3pPr>
              <a:defRPr sz="2400">
                <a:solidFill>
                  <a:srgbClr val="0C486E"/>
                </a:solidFill>
              </a:defRPr>
            </a:lvl3pPr>
            <a:lvl4pPr>
              <a:defRPr sz="2000">
                <a:solidFill>
                  <a:srgbClr val="0C486E"/>
                </a:solidFill>
              </a:defRPr>
            </a:lvl4pPr>
            <a:lvl5pPr>
              <a:defRPr sz="2000">
                <a:solidFill>
                  <a:srgbClr val="0C486E"/>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1DF065-61A4-4E18-A745-D234CCB1643F}"/>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29155E-BFA4-435C-8921-CE0E6A1C8E81}"/>
              </a:ext>
            </a:extLst>
          </p:cNvPr>
          <p:cNvSpPr>
            <a:spLocks noGrp="1"/>
          </p:cNvSpPr>
          <p:nvPr>
            <p:ph type="dt" sz="half" idx="10"/>
          </p:nvPr>
        </p:nvSpPr>
        <p:spPr/>
        <p:txBody>
          <a:bodyPr/>
          <a:lstStyle/>
          <a:p>
            <a:fld id="{39D505AD-7D23-461E-8514-47005AA5F73B}" type="datetimeFigureOut">
              <a:rPr lang="en-US" smtClean="0"/>
              <a:t>2/27/2026</a:t>
            </a:fld>
            <a:endParaRPr lang="en-US"/>
          </a:p>
        </p:txBody>
      </p:sp>
      <p:sp>
        <p:nvSpPr>
          <p:cNvPr id="6" name="Footer Placeholder 5">
            <a:extLst>
              <a:ext uri="{FF2B5EF4-FFF2-40B4-BE49-F238E27FC236}">
                <a16:creationId xmlns:a16="http://schemas.microsoft.com/office/drawing/2014/main" id="{030D0593-5791-49D2-892A-E3345CBB8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5CB3F-383A-448D-9082-C10B7071EEAA}"/>
              </a:ext>
            </a:extLst>
          </p:cNvPr>
          <p:cNvSpPr>
            <a:spLocks noGrp="1"/>
          </p:cNvSpPr>
          <p:nvPr>
            <p:ph type="sldNum" sz="quarter" idx="12"/>
          </p:nvPr>
        </p:nvSpPr>
        <p:spPr/>
        <p:txBody>
          <a:bodyPr/>
          <a:lstStyle/>
          <a:p>
            <a:fld id="{5E78E9A1-591E-494D-8DB0-1D44D720BB42}" type="slidenum">
              <a:rPr lang="en-US" smtClean="0"/>
              <a:t>‹#›</a:t>
            </a:fld>
            <a:endParaRPr lang="en-US"/>
          </a:p>
        </p:txBody>
      </p:sp>
      <p:pic>
        <p:nvPicPr>
          <p:cNvPr id="9" name="Picture 8" descr="A yellow and green background&#10;&#10;AI-generated content may be incorrect.">
            <a:extLst>
              <a:ext uri="{FF2B5EF4-FFF2-40B4-BE49-F238E27FC236}">
                <a16:creationId xmlns:a16="http://schemas.microsoft.com/office/drawing/2014/main" id="{27952351-EAE1-7E51-8B3C-4C27240FE649}"/>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40982"/>
            <a:ext cx="12192000" cy="683491"/>
          </a:xfrm>
          <a:prstGeom prst="rect">
            <a:avLst/>
          </a:prstGeom>
        </p:spPr>
      </p:pic>
      <p:pic>
        <p:nvPicPr>
          <p:cNvPr id="11" name="Picture 10" descr="A black background with blue and orange text&#10;&#10;AI-generated content may be incorrect.">
            <a:extLst>
              <a:ext uri="{FF2B5EF4-FFF2-40B4-BE49-F238E27FC236}">
                <a16:creationId xmlns:a16="http://schemas.microsoft.com/office/drawing/2014/main" id="{8AB7CA5C-AEAA-7BEA-3CC4-F73E436988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5206" y="6021931"/>
            <a:ext cx="3676794" cy="796886"/>
          </a:xfrm>
          <a:prstGeom prst="rect">
            <a:avLst/>
          </a:prstGeom>
          <a:effectLst>
            <a:glow rad="114300">
              <a:schemeClr val="bg1"/>
            </a:glow>
          </a:effectLst>
        </p:spPr>
      </p:pic>
    </p:spTree>
    <p:extLst>
      <p:ext uri="{BB962C8B-B14F-4D97-AF65-F5344CB8AC3E}">
        <p14:creationId xmlns:p14="http://schemas.microsoft.com/office/powerpoint/2010/main" val="264199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3A1E6-01D7-4399-A390-108AD43F7F1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773B-E1F7-4409-BE2E-EC1F9575DD90}" type="slidenum">
              <a:rPr lang="en-US" smtClean="0"/>
              <a:t>‹#›</a:t>
            </a:fld>
            <a:endParaRPr lang="en-US"/>
          </a:p>
        </p:txBody>
      </p:sp>
    </p:spTree>
    <p:extLst>
      <p:ext uri="{BB962C8B-B14F-4D97-AF65-F5344CB8AC3E}">
        <p14:creationId xmlns:p14="http://schemas.microsoft.com/office/powerpoint/2010/main" val="175525943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1F3C5-5F95-42EB-BE76-3ABAB16AF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6DEDAA-F7CB-4729-AC2D-697C5DC59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1F90A-CA8C-445E-890B-900875275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505AD-7D23-461E-8514-47005AA5F73B}" type="datetimeFigureOut">
              <a:rPr lang="en-US" smtClean="0"/>
              <a:t>2/27/2026</a:t>
            </a:fld>
            <a:endParaRPr lang="en-US"/>
          </a:p>
        </p:txBody>
      </p:sp>
      <p:sp>
        <p:nvSpPr>
          <p:cNvPr id="5" name="Footer Placeholder 4">
            <a:extLst>
              <a:ext uri="{FF2B5EF4-FFF2-40B4-BE49-F238E27FC236}">
                <a16:creationId xmlns:a16="http://schemas.microsoft.com/office/drawing/2014/main" id="{065B1385-71F5-46F0-8BA4-6F179072F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52FAA7-3262-460D-8177-1D99445615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8E9A1-591E-494D-8DB0-1D44D720BB42}" type="slidenum">
              <a:rPr lang="en-US" smtClean="0"/>
              <a:t>‹#›</a:t>
            </a:fld>
            <a:endParaRPr lang="en-US"/>
          </a:p>
        </p:txBody>
      </p:sp>
    </p:spTree>
    <p:extLst>
      <p:ext uri="{BB962C8B-B14F-4D97-AF65-F5344CB8AC3E}">
        <p14:creationId xmlns:p14="http://schemas.microsoft.com/office/powerpoint/2010/main" val="78147808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0" r:id="rId3"/>
    <p:sldLayoutId id="2147483652" r:id="rId4"/>
    <p:sldLayoutId id="2147483653" r:id="rId5"/>
    <p:sldLayoutId id="2147483655" r:id="rId6"/>
    <p:sldLayoutId id="2147483656" r:id="rId7"/>
    <p:sldLayoutId id="214748366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72F17C-D04E-7740-6C3F-4D0BEC6F40EB}"/>
              </a:ext>
            </a:extLst>
          </p:cNvPr>
          <p:cNvSpPr/>
          <p:nvPr/>
        </p:nvSpPr>
        <p:spPr>
          <a:xfrm>
            <a:off x="-1561672" y="0"/>
            <a:ext cx="5137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olorful gradient&#10;&#10;AI-generated content may be incorrect.">
            <a:extLst>
              <a:ext uri="{FF2B5EF4-FFF2-40B4-BE49-F238E27FC236}">
                <a16:creationId xmlns:a16="http://schemas.microsoft.com/office/drawing/2014/main" id="{270912CE-5728-3E32-BEC9-0109E3E7BB3D}"/>
              </a:ext>
            </a:extLst>
          </p:cNvPr>
          <p:cNvPicPr>
            <a:picLocks noChangeAspect="1"/>
          </p:cNvPicPr>
          <p:nvPr/>
        </p:nvPicPr>
        <p:blipFill>
          <a:blip r:embed="rId3">
            <a:alphaModFix amt="99000"/>
            <a:extLst>
              <a:ext uri="{28A0092B-C50C-407E-A947-70E740481C1C}">
                <a14:useLocalDpi xmlns:a14="http://schemas.microsoft.com/office/drawing/2010/main" val="0"/>
              </a:ext>
            </a:extLst>
          </a:blip>
          <a:stretch>
            <a:fillRect/>
          </a:stretch>
        </p:blipFill>
        <p:spPr>
          <a:xfrm>
            <a:off x="0" y="0"/>
            <a:ext cx="12192000" cy="6903719"/>
          </a:xfrm>
          <a:prstGeom prst="rect">
            <a:avLst/>
          </a:prstGeom>
        </p:spPr>
      </p:pic>
      <p:pic>
        <p:nvPicPr>
          <p:cNvPr id="13" name="Picture 12">
            <a:extLst>
              <a:ext uri="{FF2B5EF4-FFF2-40B4-BE49-F238E27FC236}">
                <a16:creationId xmlns:a16="http://schemas.microsoft.com/office/drawing/2014/main" id="{DDE5302F-ACF7-94D8-60B7-ED1859506A55}"/>
              </a:ext>
            </a:extLst>
          </p:cNvPr>
          <p:cNvPicPr>
            <a:picLocks noChangeAspect="1"/>
          </p:cNvPicPr>
          <p:nvPr/>
        </p:nvPicPr>
        <p:blipFill>
          <a:blip r:embed="rId4"/>
          <a:stretch>
            <a:fillRect/>
          </a:stretch>
        </p:blipFill>
        <p:spPr>
          <a:xfrm>
            <a:off x="449948" y="5931389"/>
            <a:ext cx="2089130" cy="706618"/>
          </a:xfrm>
          <a:prstGeom prst="rect">
            <a:avLst/>
          </a:prstGeom>
        </p:spPr>
      </p:pic>
      <p:pic>
        <p:nvPicPr>
          <p:cNvPr id="24" name="Picture 23" descr="A white and orange text on a black background&#10;&#10;AI-generated content may be incorrect.">
            <a:extLst>
              <a:ext uri="{FF2B5EF4-FFF2-40B4-BE49-F238E27FC236}">
                <a16:creationId xmlns:a16="http://schemas.microsoft.com/office/drawing/2014/main" id="{CFE2A262-C303-D452-3593-2703F2C0D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20" y="953902"/>
            <a:ext cx="11570959" cy="5229184"/>
          </a:xfrm>
          <a:prstGeom prst="rect">
            <a:avLst/>
          </a:prstGeom>
        </p:spPr>
      </p:pic>
    </p:spTree>
    <p:extLst>
      <p:ext uri="{BB962C8B-B14F-4D97-AF65-F5344CB8AC3E}">
        <p14:creationId xmlns:p14="http://schemas.microsoft.com/office/powerpoint/2010/main" val="59805570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2F2C3A-AC7B-E644-0CC2-80CAAD0E066F}"/>
              </a:ext>
            </a:extLst>
          </p:cNvPr>
          <p:cNvSpPr>
            <a:spLocks noGrp="1"/>
          </p:cNvSpPr>
          <p:nvPr>
            <p:ph type="title"/>
          </p:nvPr>
        </p:nvSpPr>
        <p:spPr>
          <a:xfrm>
            <a:off x="279051" y="439987"/>
            <a:ext cx="8471106" cy="843648"/>
          </a:xfrm>
        </p:spPr>
        <p:txBody>
          <a:bodyPr anchor="b">
            <a:normAutofit/>
          </a:bodyPr>
          <a:lstStyle/>
          <a:p>
            <a:r>
              <a:rPr lang="en-US" sz="4400" b="1">
                <a:latin typeface="Calibri"/>
                <a:ea typeface="Calibri"/>
                <a:cs typeface="Calibri"/>
              </a:rPr>
              <a:t>Lineweaver-Burke Plots</a:t>
            </a:r>
          </a:p>
        </p:txBody>
      </p:sp>
      <p:pic>
        <p:nvPicPr>
          <p:cNvPr id="4" name="Content Placeholder 3">
            <a:extLst>
              <a:ext uri="{FF2B5EF4-FFF2-40B4-BE49-F238E27FC236}">
                <a16:creationId xmlns:a16="http://schemas.microsoft.com/office/drawing/2014/main" id="{043A257F-C4F2-6139-02D6-6A1F9174DDA5}"/>
              </a:ext>
            </a:extLst>
          </p:cNvPr>
          <p:cNvPicPr>
            <a:picLocks noGrp="1" noChangeAspect="1"/>
          </p:cNvPicPr>
          <p:nvPr>
            <p:ph idx="1"/>
          </p:nvPr>
        </p:nvPicPr>
        <p:blipFill>
          <a:blip r:embed="rId3"/>
          <a:srcRect r="10952" b="2"/>
          <a:stretch>
            <a:fillRect/>
          </a:stretch>
        </p:blipFill>
        <p:spPr>
          <a:xfrm>
            <a:off x="1519878" y="2062393"/>
            <a:ext cx="4372114" cy="3437974"/>
          </a:xfrm>
          <a:prstGeom prst="rect">
            <a:avLst/>
          </a:prstGeom>
          <a:noFill/>
        </p:spPr>
      </p:pic>
      <p:sp>
        <p:nvSpPr>
          <p:cNvPr id="9" name="Text Placeholder 3">
            <a:extLst>
              <a:ext uri="{FF2B5EF4-FFF2-40B4-BE49-F238E27FC236}">
                <a16:creationId xmlns:a16="http://schemas.microsoft.com/office/drawing/2014/main" id="{E5DF707A-A6DB-3A40-1C03-D128502A3D3B}"/>
              </a:ext>
            </a:extLst>
          </p:cNvPr>
          <p:cNvSpPr>
            <a:spLocks noGrp="1"/>
          </p:cNvSpPr>
          <p:nvPr>
            <p:ph type="body" sz="half" idx="2"/>
          </p:nvPr>
        </p:nvSpPr>
        <p:spPr>
          <a:xfrm>
            <a:off x="2456826" y="5679660"/>
            <a:ext cx="2658759" cy="407021"/>
          </a:xfrm>
        </p:spPr>
        <p:txBody>
          <a:bodyPr vert="horz" lIns="91440" tIns="45720" rIns="91440" bIns="45720" rtlCol="0" anchor="t">
            <a:normAutofit/>
          </a:bodyPr>
          <a:lstStyle/>
          <a:p>
            <a:r>
              <a:rPr lang="en-US" b="1" dirty="0">
                <a:ea typeface="Calibri"/>
                <a:cs typeface="Calibri"/>
              </a:rPr>
              <a:t>RSIY-15 Nature of Inhibition</a:t>
            </a:r>
            <a:endParaRPr lang="en-US" b="1" dirty="0"/>
          </a:p>
        </p:txBody>
      </p:sp>
      <p:pic>
        <p:nvPicPr>
          <p:cNvPr id="5" name="Picture 4">
            <a:extLst>
              <a:ext uri="{FF2B5EF4-FFF2-40B4-BE49-F238E27FC236}">
                <a16:creationId xmlns:a16="http://schemas.microsoft.com/office/drawing/2014/main" id="{93A8DF9A-6AB7-6E2F-31DB-1F4C1F749DB6}"/>
              </a:ext>
            </a:extLst>
          </p:cNvPr>
          <p:cNvPicPr>
            <a:picLocks noChangeAspect="1"/>
          </p:cNvPicPr>
          <p:nvPr/>
        </p:nvPicPr>
        <p:blipFill>
          <a:blip r:embed="rId4"/>
          <a:stretch>
            <a:fillRect/>
          </a:stretch>
        </p:blipFill>
        <p:spPr>
          <a:xfrm>
            <a:off x="7087807" y="2054503"/>
            <a:ext cx="4833336" cy="3437440"/>
          </a:xfrm>
          <a:prstGeom prst="rect">
            <a:avLst/>
          </a:prstGeom>
        </p:spPr>
      </p:pic>
      <p:sp>
        <p:nvSpPr>
          <p:cNvPr id="7" name="Text Placeholder 3">
            <a:extLst>
              <a:ext uri="{FF2B5EF4-FFF2-40B4-BE49-F238E27FC236}">
                <a16:creationId xmlns:a16="http://schemas.microsoft.com/office/drawing/2014/main" id="{D75DFA20-A245-6EC0-27AD-343E78F70AA8}"/>
              </a:ext>
            </a:extLst>
          </p:cNvPr>
          <p:cNvSpPr txBox="1">
            <a:spLocks/>
          </p:cNvSpPr>
          <p:nvPr/>
        </p:nvSpPr>
        <p:spPr>
          <a:xfrm>
            <a:off x="8613701" y="5677451"/>
            <a:ext cx="3305936" cy="40702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b="1" dirty="0">
                <a:ea typeface="Calibri"/>
                <a:cs typeface="Calibri"/>
              </a:rPr>
              <a:t>SSIY-15 Nature of Inhibition</a:t>
            </a:r>
            <a:endParaRPr lang="en-US" b="1" dirty="0"/>
          </a:p>
        </p:txBody>
      </p:sp>
    </p:spTree>
    <p:extLst>
      <p:ext uri="{BB962C8B-B14F-4D97-AF65-F5344CB8AC3E}">
        <p14:creationId xmlns:p14="http://schemas.microsoft.com/office/powerpoint/2010/main" val="247671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212C5E-D1F5-133E-4BBF-BBD244E8E047}"/>
              </a:ext>
            </a:extLst>
          </p:cNvPr>
          <p:cNvSpPr>
            <a:spLocks noGrp="1"/>
          </p:cNvSpPr>
          <p:nvPr>
            <p:ph type="title"/>
          </p:nvPr>
        </p:nvSpPr>
        <p:spPr>
          <a:xfrm>
            <a:off x="523103" y="230588"/>
            <a:ext cx="3551129" cy="985976"/>
          </a:xfrm>
        </p:spPr>
        <p:txBody>
          <a:bodyPr/>
          <a:lstStyle/>
          <a:p>
            <a:r>
              <a:rPr lang="en-US" dirty="0">
                <a:latin typeface="Calibri"/>
                <a:ea typeface="Calibri"/>
                <a:cs typeface="Calibri"/>
              </a:rPr>
              <a:t>Dixon Plots</a:t>
            </a:r>
          </a:p>
        </p:txBody>
      </p:sp>
      <p:pic>
        <p:nvPicPr>
          <p:cNvPr id="4" name="Picture 3" descr="A graph of a function&#10;&#10;AI-generated content may be incorrect.">
            <a:extLst>
              <a:ext uri="{FF2B5EF4-FFF2-40B4-BE49-F238E27FC236}">
                <a16:creationId xmlns:a16="http://schemas.microsoft.com/office/drawing/2014/main" id="{AD54B866-1F1F-498B-C155-316A6D48BC65}"/>
              </a:ext>
            </a:extLst>
          </p:cNvPr>
          <p:cNvPicPr>
            <a:picLocks noChangeAspect="1"/>
          </p:cNvPicPr>
          <p:nvPr/>
        </p:nvPicPr>
        <p:blipFill>
          <a:blip r:embed="rId3"/>
          <a:stretch>
            <a:fillRect/>
          </a:stretch>
        </p:blipFill>
        <p:spPr>
          <a:xfrm>
            <a:off x="965621" y="1327128"/>
            <a:ext cx="5051937" cy="3158434"/>
          </a:xfrm>
          <a:prstGeom prst="rect">
            <a:avLst/>
          </a:prstGeom>
        </p:spPr>
      </p:pic>
      <p:pic>
        <p:nvPicPr>
          <p:cNvPr id="5" name="Picture 4">
            <a:extLst>
              <a:ext uri="{FF2B5EF4-FFF2-40B4-BE49-F238E27FC236}">
                <a16:creationId xmlns:a16="http://schemas.microsoft.com/office/drawing/2014/main" id="{D190F6EC-69A1-9844-1C3E-1A660E55BFFA}"/>
              </a:ext>
            </a:extLst>
          </p:cNvPr>
          <p:cNvPicPr>
            <a:picLocks noChangeAspect="1"/>
          </p:cNvPicPr>
          <p:nvPr/>
        </p:nvPicPr>
        <p:blipFill>
          <a:blip r:embed="rId4"/>
          <a:stretch>
            <a:fillRect/>
          </a:stretch>
        </p:blipFill>
        <p:spPr>
          <a:xfrm>
            <a:off x="6429916" y="1227736"/>
            <a:ext cx="5674825" cy="3434522"/>
          </a:xfrm>
          <a:prstGeom prst="rect">
            <a:avLst/>
          </a:prstGeom>
        </p:spPr>
      </p:pic>
      <p:sp>
        <p:nvSpPr>
          <p:cNvPr id="6" name="TextBox 5">
            <a:extLst>
              <a:ext uri="{FF2B5EF4-FFF2-40B4-BE49-F238E27FC236}">
                <a16:creationId xmlns:a16="http://schemas.microsoft.com/office/drawing/2014/main" id="{560C596C-37DE-01A5-B1A2-F6D2E7C712C8}"/>
              </a:ext>
            </a:extLst>
          </p:cNvPr>
          <p:cNvSpPr txBox="1"/>
          <p:nvPr/>
        </p:nvSpPr>
        <p:spPr>
          <a:xfrm>
            <a:off x="3490291" y="4656736"/>
            <a:ext cx="97832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i="0" u="none" strike="noStrike" baseline="0" dirty="0">
                <a:solidFill>
                  <a:srgbClr val="17406D"/>
                </a:solidFill>
                <a:latin typeface="Calibri"/>
              </a:rPr>
              <a:t>RSIY-15</a:t>
            </a:r>
            <a:r>
              <a:rPr sz="1600" b="0" i="0" dirty="0">
                <a:solidFill>
                  <a:srgbClr val="000000"/>
                </a:solidFill>
                <a:latin typeface="Calibri"/>
                <a:ea typeface="Calibri"/>
                <a:cs typeface="Calibri"/>
              </a:rPr>
              <a:t>​</a:t>
            </a:r>
            <a:endParaRPr lang="en-US" dirty="0"/>
          </a:p>
          <a:p>
            <a:pPr algn="ctr"/>
            <a:endParaRPr lang="en-US"/>
          </a:p>
        </p:txBody>
      </p:sp>
      <p:sp>
        <p:nvSpPr>
          <p:cNvPr id="7" name="TextBox 6">
            <a:extLst>
              <a:ext uri="{FF2B5EF4-FFF2-40B4-BE49-F238E27FC236}">
                <a16:creationId xmlns:a16="http://schemas.microsoft.com/office/drawing/2014/main" id="{EDA2F598-B831-4BB8-9387-AAB0A2E12781}"/>
              </a:ext>
            </a:extLst>
          </p:cNvPr>
          <p:cNvSpPr txBox="1"/>
          <p:nvPr/>
        </p:nvSpPr>
        <p:spPr>
          <a:xfrm>
            <a:off x="8903483" y="4656736"/>
            <a:ext cx="95266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17406D"/>
                </a:solidFill>
                <a:latin typeface="Calibri"/>
              </a:rPr>
              <a:t>SSIY-15</a:t>
            </a:r>
            <a:r>
              <a:rPr sz="1600" b="0" i="0" dirty="0">
                <a:solidFill>
                  <a:srgbClr val="000000"/>
                </a:solidFill>
                <a:latin typeface="Calibri"/>
                <a:ea typeface="Calibri"/>
                <a:cs typeface="Calibri"/>
              </a:rPr>
              <a:t>​</a:t>
            </a:r>
            <a:endParaRPr lang="en-US" dirty="0"/>
          </a:p>
          <a:p>
            <a:pPr algn="ctr"/>
            <a:endParaRPr lang="en-US"/>
          </a:p>
        </p:txBody>
      </p:sp>
      <p:sp>
        <p:nvSpPr>
          <p:cNvPr id="8" name="TextBox 7">
            <a:extLst>
              <a:ext uri="{FF2B5EF4-FFF2-40B4-BE49-F238E27FC236}">
                <a16:creationId xmlns:a16="http://schemas.microsoft.com/office/drawing/2014/main" id="{6A70DF8B-6956-FACA-1E73-D23E014DB618}"/>
              </a:ext>
            </a:extLst>
          </p:cNvPr>
          <p:cNvSpPr txBox="1"/>
          <p:nvPr/>
        </p:nvSpPr>
        <p:spPr>
          <a:xfrm>
            <a:off x="2045692" y="5160424"/>
            <a:ext cx="9544325" cy="584775"/>
          </a:xfrm>
          <a:prstGeom prst="rect">
            <a:avLst/>
          </a:prstGeom>
          <a:noFill/>
        </p:spPr>
        <p:txBody>
          <a:bodyPr wrap="square" lIns="91440" tIns="45720" rIns="91440" bIns="45720" anchor="t">
            <a:spAutoFit/>
          </a:bodyPr>
          <a:lstStyle/>
          <a:p>
            <a:r>
              <a:rPr lang="en-US" sz="3200" b="1">
                <a:solidFill>
                  <a:srgbClr val="0C486E"/>
                </a:solidFill>
              </a:rPr>
              <a:t>RSIY-11 and SSIY-15 act as competitive NEP inhibitors</a:t>
            </a:r>
            <a:endParaRPr lang="en-US" sz="3200">
              <a:solidFill>
                <a:srgbClr val="0C486E"/>
              </a:solidFill>
              <a:ea typeface="Calibri"/>
              <a:cs typeface="Calibri"/>
            </a:endParaRPr>
          </a:p>
        </p:txBody>
      </p:sp>
    </p:spTree>
    <p:extLst>
      <p:ext uri="{BB962C8B-B14F-4D97-AF65-F5344CB8AC3E}">
        <p14:creationId xmlns:p14="http://schemas.microsoft.com/office/powerpoint/2010/main" val="28074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581104-BF76-8D39-99DF-AECD89169A56}"/>
              </a:ext>
            </a:extLst>
          </p:cNvPr>
          <p:cNvSpPr>
            <a:spLocks noGrp="1"/>
          </p:cNvSpPr>
          <p:nvPr>
            <p:ph type="title"/>
          </p:nvPr>
        </p:nvSpPr>
        <p:spPr>
          <a:xfrm>
            <a:off x="265777" y="365125"/>
            <a:ext cx="11714324" cy="1346439"/>
          </a:xfrm>
        </p:spPr>
        <p:txBody>
          <a:bodyPr anchor="ctr">
            <a:normAutofit/>
          </a:bodyPr>
          <a:lstStyle/>
          <a:p>
            <a:r>
              <a:rPr lang="en-US" b="1" dirty="0">
                <a:solidFill>
                  <a:srgbClr val="0C486E"/>
                </a:solidFill>
                <a:latin typeface="Calibri"/>
                <a:ea typeface="Calibri"/>
                <a:cs typeface="Calibri"/>
              </a:rPr>
              <a:t>Manual Method - Total Motility(TM), </a:t>
            </a:r>
            <a:br>
              <a:rPr lang="en-US" b="1" dirty="0">
                <a:latin typeface="Calibri"/>
                <a:ea typeface="Calibri"/>
                <a:cs typeface="Calibri"/>
              </a:rPr>
            </a:br>
            <a:r>
              <a:rPr lang="en-US" b="1" dirty="0">
                <a:solidFill>
                  <a:srgbClr val="0C486E"/>
                </a:solidFill>
                <a:latin typeface="Calibri"/>
                <a:ea typeface="Calibri"/>
                <a:cs typeface="Calibri"/>
              </a:rPr>
              <a:t>Progressive Motility (PM) (n=36)</a:t>
            </a:r>
          </a:p>
        </p:txBody>
      </p:sp>
      <p:pic>
        <p:nvPicPr>
          <p:cNvPr id="4" name="Content Placeholder 3" descr="A graph of different colored bars&#10;&#10;AI-generated content may be incorrect.">
            <a:extLst>
              <a:ext uri="{FF2B5EF4-FFF2-40B4-BE49-F238E27FC236}">
                <a16:creationId xmlns:a16="http://schemas.microsoft.com/office/drawing/2014/main" id="{5F209DD1-FE6C-C79E-8AF6-6BCC62D8345A}"/>
              </a:ext>
            </a:extLst>
          </p:cNvPr>
          <p:cNvPicPr>
            <a:picLocks noGrp="1" noChangeAspect="1"/>
          </p:cNvPicPr>
          <p:nvPr>
            <p:ph idx="1"/>
          </p:nvPr>
        </p:nvPicPr>
        <p:blipFill>
          <a:blip r:embed="rId3"/>
          <a:stretch>
            <a:fillRect/>
          </a:stretch>
        </p:blipFill>
        <p:spPr>
          <a:xfrm>
            <a:off x="265777" y="2095491"/>
            <a:ext cx="5959234" cy="3692660"/>
          </a:xfrm>
          <a:prstGeom prst="rect">
            <a:avLst/>
          </a:prstGeom>
          <a:noFill/>
        </p:spPr>
      </p:pic>
      <p:sp>
        <p:nvSpPr>
          <p:cNvPr id="5" name="TextBox 4">
            <a:extLst>
              <a:ext uri="{FF2B5EF4-FFF2-40B4-BE49-F238E27FC236}">
                <a16:creationId xmlns:a16="http://schemas.microsoft.com/office/drawing/2014/main" id="{F7F0A1E8-0656-B73D-78EF-736B8AE1DC57}"/>
              </a:ext>
            </a:extLst>
          </p:cNvPr>
          <p:cNvSpPr txBox="1"/>
          <p:nvPr/>
        </p:nvSpPr>
        <p:spPr>
          <a:xfrm>
            <a:off x="4991652" y="6399696"/>
            <a:ext cx="6096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r" rtl="0"/>
            <a:r>
              <a:rPr lang="en-US" sz="1400" i="1" kern="1200">
                <a:solidFill>
                  <a:srgbClr val="003877"/>
                </a:solidFill>
                <a:latin typeface="Arial"/>
                <a:ea typeface="+mn-ea"/>
                <a:cs typeface="Arial"/>
              </a:rPr>
              <a:t>Mixed effects linear regression</a:t>
            </a:r>
          </a:p>
          <a:p>
            <a:pPr algn="ctr"/>
            <a:endParaRPr lang="en-US"/>
          </a:p>
        </p:txBody>
      </p:sp>
      <p:pic>
        <p:nvPicPr>
          <p:cNvPr id="6" name="Picture 5" descr="A graph of different colored bars&#10;&#10;AI-generated content may be incorrect.">
            <a:extLst>
              <a:ext uri="{FF2B5EF4-FFF2-40B4-BE49-F238E27FC236}">
                <a16:creationId xmlns:a16="http://schemas.microsoft.com/office/drawing/2014/main" id="{A4608F30-049F-795A-2005-F10BBC684316}"/>
              </a:ext>
            </a:extLst>
          </p:cNvPr>
          <p:cNvPicPr>
            <a:picLocks noChangeAspect="1"/>
          </p:cNvPicPr>
          <p:nvPr/>
        </p:nvPicPr>
        <p:blipFill>
          <a:blip r:embed="rId4"/>
          <a:stretch>
            <a:fillRect/>
          </a:stretch>
        </p:blipFill>
        <p:spPr>
          <a:xfrm>
            <a:off x="6477330" y="2092300"/>
            <a:ext cx="5420141" cy="3698832"/>
          </a:xfrm>
          <a:prstGeom prst="rect">
            <a:avLst/>
          </a:prstGeom>
        </p:spPr>
      </p:pic>
    </p:spTree>
    <p:extLst>
      <p:ext uri="{BB962C8B-B14F-4D97-AF65-F5344CB8AC3E}">
        <p14:creationId xmlns:p14="http://schemas.microsoft.com/office/powerpoint/2010/main" val="271376800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aph with different colored squares&#10;&#10;AI-generated content may be incorrect.">
            <a:extLst>
              <a:ext uri="{FF2B5EF4-FFF2-40B4-BE49-F238E27FC236}">
                <a16:creationId xmlns:a16="http://schemas.microsoft.com/office/drawing/2014/main" id="{6AD19F3D-E15F-14DD-6E1C-3A45E8749C9B}"/>
              </a:ext>
            </a:extLst>
          </p:cNvPr>
          <p:cNvPicPr>
            <a:picLocks noChangeAspect="1"/>
          </p:cNvPicPr>
          <p:nvPr/>
        </p:nvPicPr>
        <p:blipFill>
          <a:blip r:embed="rId3"/>
          <a:stretch>
            <a:fillRect/>
          </a:stretch>
        </p:blipFill>
        <p:spPr>
          <a:xfrm>
            <a:off x="351865" y="2403321"/>
            <a:ext cx="5754594" cy="3237969"/>
          </a:xfrm>
          <a:prstGeom prst="rect">
            <a:avLst/>
          </a:prstGeom>
          <a:noFill/>
        </p:spPr>
      </p:pic>
      <p:sp>
        <p:nvSpPr>
          <p:cNvPr id="14" name="TextBox 13">
            <a:extLst>
              <a:ext uri="{FF2B5EF4-FFF2-40B4-BE49-F238E27FC236}">
                <a16:creationId xmlns:a16="http://schemas.microsoft.com/office/drawing/2014/main" id="{4DB87D09-ABCD-85D8-1A05-871CD37F9D7A}"/>
              </a:ext>
            </a:extLst>
          </p:cNvPr>
          <p:cNvSpPr txBox="1"/>
          <p:nvPr/>
        </p:nvSpPr>
        <p:spPr>
          <a:xfrm>
            <a:off x="1629284" y="6108280"/>
            <a:ext cx="9542182" cy="402200"/>
          </a:xfrm>
          <a:prstGeom prst="rect">
            <a:avLst/>
          </a:prstGeom>
          <a:solidFill>
            <a:schemeClr val="accent5">
              <a:lumMod val="40000"/>
              <a:lumOff val="60000"/>
              <a:alpha val="10000"/>
            </a:schemeClr>
          </a:solidFill>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a:lnSpc>
                <a:spcPct val="90000"/>
              </a:lnSpc>
              <a:spcBef>
                <a:spcPts val="1000"/>
              </a:spcBef>
            </a:pPr>
            <a:r>
              <a:rPr lang="en-US" sz="2800" i="1" kern="1200" dirty="0">
                <a:solidFill>
                  <a:srgbClr val="0C486E"/>
                </a:solidFill>
                <a:latin typeface="+mn-lt"/>
                <a:ea typeface="+mn-ea"/>
                <a:cs typeface="+mn-cs"/>
              </a:rPr>
              <a:t>Mixed effects linear </a:t>
            </a:r>
            <a:r>
              <a:rPr lang="en-US" sz="2800" i="1" dirty="0">
                <a:solidFill>
                  <a:srgbClr val="0C486E"/>
                </a:solidFill>
              </a:rPr>
              <a:t>regression- neither TM nor PM were significant </a:t>
            </a:r>
            <a:endParaRPr lang="en-US">
              <a:ea typeface="+mn-ea"/>
              <a:cs typeface="+mn-cs"/>
            </a:endParaRPr>
          </a:p>
          <a:p>
            <a:pPr marL="228600" indent="-228600">
              <a:lnSpc>
                <a:spcPct val="90000"/>
              </a:lnSpc>
              <a:spcBef>
                <a:spcPts val="1000"/>
              </a:spcBef>
              <a:buFont typeface="Arial" panose="020B0604020202020204" pitchFamily="34" charset="0"/>
              <a:buChar char="•"/>
            </a:pPr>
            <a:endParaRPr lang="en-US" sz="2800" kern="1200">
              <a:latin typeface="+mn-lt"/>
              <a:ea typeface="+mn-ea"/>
              <a:cs typeface="+mn-cs"/>
            </a:endParaRPr>
          </a:p>
        </p:txBody>
      </p:sp>
      <p:sp>
        <p:nvSpPr>
          <p:cNvPr id="3" name="Title 2">
            <a:extLst>
              <a:ext uri="{FF2B5EF4-FFF2-40B4-BE49-F238E27FC236}">
                <a16:creationId xmlns:a16="http://schemas.microsoft.com/office/drawing/2014/main" id="{63FAAA49-3A49-65CE-4251-8CD1AA525983}"/>
              </a:ext>
            </a:extLst>
          </p:cNvPr>
          <p:cNvSpPr>
            <a:spLocks noGrp="1"/>
          </p:cNvSpPr>
          <p:nvPr>
            <p:ph type="title"/>
          </p:nvPr>
        </p:nvSpPr>
        <p:spPr>
          <a:xfrm>
            <a:off x="609600" y="836069"/>
            <a:ext cx="10972800" cy="1100798"/>
          </a:xfrm>
        </p:spPr>
        <p:txBody>
          <a:bodyPr vert="horz" lIns="91440" tIns="45720" rIns="91440" bIns="45720" rtlCol="0" anchor="ctr">
            <a:normAutofit fontScale="90000"/>
          </a:bodyPr>
          <a:lstStyle/>
          <a:p>
            <a:r>
              <a:rPr lang="en-US" b="1" kern="1200" dirty="0">
                <a:latin typeface="Calibri"/>
                <a:ea typeface="Calibri"/>
                <a:cs typeface="Calibri"/>
              </a:rPr>
              <a:t>CASA: Total Motility, Progressive Motility</a:t>
            </a:r>
            <a:r>
              <a:rPr lang="en-US" dirty="0">
                <a:latin typeface="Calibri"/>
                <a:ea typeface="Calibri"/>
                <a:cs typeface="Calibri"/>
              </a:rPr>
              <a:t> (n=8)</a:t>
            </a:r>
            <a:endParaRPr lang="en-US" b="1" kern="1200" dirty="0">
              <a:latin typeface="Calibri"/>
              <a:ea typeface="Calibri"/>
              <a:cs typeface="Calibri"/>
            </a:endParaRPr>
          </a:p>
        </p:txBody>
      </p:sp>
      <p:pic>
        <p:nvPicPr>
          <p:cNvPr id="16" name="Picture 15" descr="A graph with different colored squares and numbers&#10;&#10;AI-generated content may be incorrect.">
            <a:extLst>
              <a:ext uri="{FF2B5EF4-FFF2-40B4-BE49-F238E27FC236}">
                <a16:creationId xmlns:a16="http://schemas.microsoft.com/office/drawing/2014/main" id="{D72BB269-EF04-E98C-B46C-CFE0CCCB6747}"/>
              </a:ext>
            </a:extLst>
          </p:cNvPr>
          <p:cNvPicPr>
            <a:picLocks noChangeAspect="1"/>
          </p:cNvPicPr>
          <p:nvPr/>
        </p:nvPicPr>
        <p:blipFill>
          <a:blip r:embed="rId4"/>
          <a:stretch>
            <a:fillRect/>
          </a:stretch>
        </p:blipFill>
        <p:spPr>
          <a:xfrm>
            <a:off x="6116451" y="2408144"/>
            <a:ext cx="5830981" cy="3240741"/>
          </a:xfrm>
          <a:prstGeom prst="rect">
            <a:avLst/>
          </a:prstGeom>
        </p:spPr>
      </p:pic>
    </p:spTree>
    <p:extLst>
      <p:ext uri="{BB962C8B-B14F-4D97-AF65-F5344CB8AC3E}">
        <p14:creationId xmlns:p14="http://schemas.microsoft.com/office/powerpoint/2010/main" val="378794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015D4-5E58-5932-1D53-E38F944982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EB172D-DE80-93B4-A588-999F608EFB92}"/>
              </a:ext>
            </a:extLst>
          </p:cNvPr>
          <p:cNvSpPr>
            <a:spLocks noGrp="1"/>
          </p:cNvSpPr>
          <p:nvPr>
            <p:ph type="title"/>
          </p:nvPr>
        </p:nvSpPr>
        <p:spPr>
          <a:xfrm>
            <a:off x="400833" y="397658"/>
            <a:ext cx="10972800" cy="1100797"/>
          </a:xfrm>
        </p:spPr>
        <p:txBody>
          <a:bodyPr/>
          <a:lstStyle/>
          <a:p>
            <a:r>
              <a:rPr lang="en-US" dirty="0">
                <a:ea typeface="Calibri Light"/>
                <a:cs typeface="Calibri Light"/>
              </a:rPr>
              <a:t> </a:t>
            </a:r>
            <a:r>
              <a:rPr lang="en-US" dirty="0">
                <a:latin typeface="Calibri"/>
                <a:ea typeface="Calibri"/>
                <a:cs typeface="Calibri"/>
              </a:rPr>
              <a:t>VAP: Velocity Along the Average Path (n=8)</a:t>
            </a:r>
          </a:p>
        </p:txBody>
      </p:sp>
      <p:graphicFrame>
        <p:nvGraphicFramePr>
          <p:cNvPr id="6" name="Table 5">
            <a:extLst>
              <a:ext uri="{FF2B5EF4-FFF2-40B4-BE49-F238E27FC236}">
                <a16:creationId xmlns:a16="http://schemas.microsoft.com/office/drawing/2014/main" id="{C5EA9D0D-7E07-5AAE-45E3-BFB5A86F9FCA}"/>
              </a:ext>
            </a:extLst>
          </p:cNvPr>
          <p:cNvGraphicFramePr>
            <a:graphicFrameLocks noGrp="1"/>
          </p:cNvGraphicFramePr>
          <p:nvPr>
            <p:extLst>
              <p:ext uri="{D42A27DB-BD31-4B8C-83A1-F6EECF244321}">
                <p14:modId xmlns:p14="http://schemas.microsoft.com/office/powerpoint/2010/main" val="2916402745"/>
              </p:ext>
            </p:extLst>
          </p:nvPr>
        </p:nvGraphicFramePr>
        <p:xfrm>
          <a:off x="7907130" y="1921565"/>
          <a:ext cx="4070369" cy="3942334"/>
        </p:xfrm>
        <a:graphic>
          <a:graphicData uri="http://schemas.openxmlformats.org/drawingml/2006/table">
            <a:tbl>
              <a:tblPr bandRow="1">
                <a:tableStyleId>{5C22544A-7EE6-4342-B048-85BDC9FD1C3A}</a:tableStyleId>
              </a:tblPr>
              <a:tblGrid>
                <a:gridCol w="1255180">
                  <a:extLst>
                    <a:ext uri="{9D8B030D-6E8A-4147-A177-3AD203B41FA5}">
                      <a16:colId xmlns:a16="http://schemas.microsoft.com/office/drawing/2014/main" val="3862432073"/>
                    </a:ext>
                  </a:extLst>
                </a:gridCol>
                <a:gridCol w="1255180">
                  <a:extLst>
                    <a:ext uri="{9D8B030D-6E8A-4147-A177-3AD203B41FA5}">
                      <a16:colId xmlns:a16="http://schemas.microsoft.com/office/drawing/2014/main" val="3568021199"/>
                    </a:ext>
                  </a:extLst>
                </a:gridCol>
                <a:gridCol w="1560009">
                  <a:extLst>
                    <a:ext uri="{9D8B030D-6E8A-4147-A177-3AD203B41FA5}">
                      <a16:colId xmlns:a16="http://schemas.microsoft.com/office/drawing/2014/main" val="1171768060"/>
                    </a:ext>
                  </a:extLst>
                </a:gridCol>
              </a:tblGrid>
              <a:tr h="853440">
                <a:tc>
                  <a:txBody>
                    <a:bodyPr/>
                    <a:lstStyle/>
                    <a:p>
                      <a:pPr marL="0" algn="ctr" rtl="0" eaLnBrk="1" fontAlgn="b" latinLnBrk="0" hangingPunct="1">
                        <a:buNone/>
                      </a:pPr>
                      <a:r>
                        <a:rPr lang="en-US" sz="1800" b="1" i="0" kern="1200" dirty="0">
                          <a:solidFill>
                            <a:srgbClr val="000000"/>
                          </a:solidFill>
                          <a:effectLst/>
                          <a:latin typeface="Arial"/>
                          <a:ea typeface="Arial" panose="020B0604020202020204" pitchFamily="34" charset="0"/>
                          <a:cs typeface="Arial"/>
                        </a:rPr>
                        <a:t>VAP</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gridSpan="2">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p - value </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extLst>
                  <a:ext uri="{0D108BD9-81ED-4DB2-BD59-A6C34878D82A}">
                    <a16:rowId xmlns:a16="http://schemas.microsoft.com/office/drawing/2014/main" val="1245844596"/>
                  </a:ext>
                </a:extLst>
              </a:tr>
              <a:tr h="449326">
                <a:tc>
                  <a:txBody>
                    <a:bodyPr/>
                    <a:lstStyle/>
                    <a:p>
                      <a:pPr>
                        <a:buNone/>
                      </a:pPr>
                      <a:endParaRPr lang="en-US">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i="0" kern="1200">
                          <a:solidFill>
                            <a:srgbClr val="000000"/>
                          </a:solidFill>
                          <a:effectLst/>
                          <a:latin typeface="Arial"/>
                          <a:ea typeface="Arial" panose="020B0604020202020204" pitchFamily="34" charset="0"/>
                          <a:cs typeface="Arial"/>
                        </a:rPr>
                        <a:t>30min</a:t>
                      </a:r>
                      <a:endParaRPr lang="en-US">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i="0" kern="1200">
                          <a:solidFill>
                            <a:srgbClr val="000000"/>
                          </a:solidFill>
                          <a:effectLst/>
                          <a:latin typeface="Arial"/>
                          <a:ea typeface="Arial" panose="020B0604020202020204" pitchFamily="34" charset="0"/>
                          <a:cs typeface="Arial"/>
                        </a:rPr>
                        <a:t>  60min  </a:t>
                      </a:r>
                      <a:endParaRPr lang="en-US">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52261227"/>
                  </a:ext>
                </a:extLst>
              </a:tr>
              <a:tr h="879856">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RSIY-11</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0.221</a:t>
                      </a:r>
                      <a:endParaRPr lang="en-US" sz="180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0.215</a:t>
                      </a:r>
                      <a:endParaRPr lang="en-US" sz="180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950966245"/>
                  </a:ext>
                </a:extLst>
              </a:tr>
              <a:tr h="879856">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RSIY-15</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0.532</a:t>
                      </a:r>
                      <a:endParaRPr lang="en-US" sz="180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CC3300"/>
                          </a:solidFill>
                          <a:effectLst/>
                          <a:latin typeface="Arial"/>
                          <a:ea typeface="Arial" panose="020B0604020202020204" pitchFamily="34" charset="0"/>
                          <a:cs typeface="Arial"/>
                        </a:rPr>
                        <a:t>0.042</a:t>
                      </a:r>
                      <a:endParaRPr lang="en-US" sz="1800">
                        <a:solidFill>
                          <a:srgbClr val="CC3300"/>
                        </a:solidFill>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862553553"/>
                  </a:ext>
                </a:extLst>
              </a:tr>
              <a:tr h="879856">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SSIY-15</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0.909</a:t>
                      </a:r>
                      <a:endParaRPr lang="en-US" sz="180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chemeClr val="accent4">
                              <a:lumMod val="50000"/>
                            </a:schemeClr>
                          </a:solidFill>
                          <a:effectLst/>
                          <a:latin typeface="Arial"/>
                          <a:ea typeface="Arial" panose="020B0604020202020204" pitchFamily="34" charset="0"/>
                          <a:cs typeface="Arial"/>
                        </a:rPr>
                        <a:t>0.086</a:t>
                      </a:r>
                      <a:endParaRPr lang="en-US" sz="1800">
                        <a:solidFill>
                          <a:schemeClr val="accent4">
                            <a:lumMod val="50000"/>
                          </a:schemeClr>
                        </a:solidFill>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109279358"/>
                  </a:ext>
                </a:extLst>
              </a:tr>
            </a:tbl>
          </a:graphicData>
        </a:graphic>
      </p:graphicFrame>
      <p:pic>
        <p:nvPicPr>
          <p:cNvPr id="14" name="Content Placeholder 13" descr="A graph of different colored squares&#10;&#10;AI-generated content may be incorrect.">
            <a:extLst>
              <a:ext uri="{FF2B5EF4-FFF2-40B4-BE49-F238E27FC236}">
                <a16:creationId xmlns:a16="http://schemas.microsoft.com/office/drawing/2014/main" id="{574FA121-BAAB-D3A5-3362-AC5BA801AD01}"/>
              </a:ext>
            </a:extLst>
          </p:cNvPr>
          <p:cNvPicPr>
            <a:picLocks noGrp="1" noChangeAspect="1"/>
          </p:cNvPicPr>
          <p:nvPr>
            <p:ph idx="1"/>
          </p:nvPr>
        </p:nvPicPr>
        <p:blipFill>
          <a:blip r:embed="rId2"/>
          <a:stretch>
            <a:fillRect/>
          </a:stretch>
        </p:blipFill>
        <p:spPr>
          <a:xfrm>
            <a:off x="480874" y="1924524"/>
            <a:ext cx="7232511" cy="4216951"/>
          </a:xfrm>
          <a:prstGeom prst="rect">
            <a:avLst/>
          </a:prstGeom>
        </p:spPr>
      </p:pic>
      <p:pic>
        <p:nvPicPr>
          <p:cNvPr id="8" name="Picture 7">
            <a:extLst>
              <a:ext uri="{FF2B5EF4-FFF2-40B4-BE49-F238E27FC236}">
                <a16:creationId xmlns:a16="http://schemas.microsoft.com/office/drawing/2014/main" id="{E22090C6-844B-14D1-51F5-E3B53568E13D}"/>
              </a:ext>
            </a:extLst>
          </p:cNvPr>
          <p:cNvPicPr>
            <a:picLocks noChangeAspect="1"/>
          </p:cNvPicPr>
          <p:nvPr/>
        </p:nvPicPr>
        <p:blipFill>
          <a:blip r:embed="rId3"/>
          <a:stretch>
            <a:fillRect/>
          </a:stretch>
        </p:blipFill>
        <p:spPr>
          <a:xfrm>
            <a:off x="6312520" y="5582341"/>
            <a:ext cx="1400175" cy="552450"/>
          </a:xfrm>
          <a:prstGeom prst="rect">
            <a:avLst/>
          </a:prstGeom>
        </p:spPr>
      </p:pic>
      <p:sp>
        <p:nvSpPr>
          <p:cNvPr id="15" name="TextBox 14">
            <a:extLst>
              <a:ext uri="{FF2B5EF4-FFF2-40B4-BE49-F238E27FC236}">
                <a16:creationId xmlns:a16="http://schemas.microsoft.com/office/drawing/2014/main" id="{88ADF81A-1DF0-4D1A-D534-BFB5E43F0F69}"/>
              </a:ext>
            </a:extLst>
          </p:cNvPr>
          <p:cNvSpPr txBox="1"/>
          <p:nvPr/>
        </p:nvSpPr>
        <p:spPr>
          <a:xfrm>
            <a:off x="1612348" y="6234043"/>
            <a:ext cx="60960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0"/>
            <a:r>
              <a:rPr lang="en-US" sz="1400" b="0" i="1" u="none" strike="noStrike" baseline="0">
                <a:solidFill>
                  <a:srgbClr val="003877"/>
                </a:solidFill>
                <a:latin typeface="Arial"/>
                <a:ea typeface="Segoe UI"/>
                <a:cs typeface="Segoe UI"/>
              </a:rPr>
              <a:t>Mixed effects linear regression</a:t>
            </a:r>
            <a:r>
              <a:rPr lang="en-US" sz="1400" b="0" i="0">
                <a:solidFill>
                  <a:srgbClr val="000000"/>
                </a:solidFill>
                <a:latin typeface="Arial"/>
                <a:ea typeface="Segoe UI"/>
                <a:cs typeface="Segoe UI"/>
              </a:rPr>
              <a:t>​</a:t>
            </a:r>
          </a:p>
          <a:p>
            <a:pPr algn="ctr" rtl="0"/>
            <a:r>
              <a:rPr lang="en-US" sz="1800" b="0" i="0">
                <a:solidFill>
                  <a:srgbClr val="000000"/>
                </a:solidFill>
                <a:latin typeface="Calibri"/>
                <a:ea typeface="Segoe UI"/>
                <a:cs typeface="Segoe UI"/>
              </a:rPr>
              <a:t>​</a:t>
            </a:r>
          </a:p>
          <a:p>
            <a:pPr algn="ctr"/>
            <a:endParaRPr lang="en-US"/>
          </a:p>
        </p:txBody>
      </p:sp>
    </p:spTree>
    <p:extLst>
      <p:ext uri="{BB962C8B-B14F-4D97-AF65-F5344CB8AC3E}">
        <p14:creationId xmlns:p14="http://schemas.microsoft.com/office/powerpoint/2010/main" val="282538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0823B3-2C0B-52E6-8B7E-725A0604CAA9}"/>
              </a:ext>
            </a:extLst>
          </p:cNvPr>
          <p:cNvSpPr>
            <a:spLocks noGrp="1"/>
          </p:cNvSpPr>
          <p:nvPr>
            <p:ph type="title"/>
          </p:nvPr>
        </p:nvSpPr>
        <p:spPr>
          <a:xfrm>
            <a:off x="484340" y="418535"/>
            <a:ext cx="10972800" cy="871154"/>
          </a:xfrm>
        </p:spPr>
        <p:txBody>
          <a:bodyPr>
            <a:normAutofit fontScale="90000"/>
          </a:bodyPr>
          <a:lstStyle/>
          <a:p>
            <a:r>
              <a:rPr lang="en-US" dirty="0">
                <a:latin typeface="Calibri"/>
                <a:ea typeface="Calibri"/>
                <a:cs typeface="Calibri"/>
              </a:rPr>
              <a:t>VSL: Velocity Along the Straight-Line Path (n=8)</a:t>
            </a:r>
          </a:p>
        </p:txBody>
      </p:sp>
      <p:graphicFrame>
        <p:nvGraphicFramePr>
          <p:cNvPr id="6" name="Table 5">
            <a:extLst>
              <a:ext uri="{FF2B5EF4-FFF2-40B4-BE49-F238E27FC236}">
                <a16:creationId xmlns:a16="http://schemas.microsoft.com/office/drawing/2014/main" id="{B7ADBBB6-185D-2BC7-E083-FEB641465CC3}"/>
              </a:ext>
            </a:extLst>
          </p:cNvPr>
          <p:cNvGraphicFramePr>
            <a:graphicFrameLocks noGrp="1"/>
          </p:cNvGraphicFramePr>
          <p:nvPr>
            <p:extLst>
              <p:ext uri="{D42A27DB-BD31-4B8C-83A1-F6EECF244321}">
                <p14:modId xmlns:p14="http://schemas.microsoft.com/office/powerpoint/2010/main" val="375870069"/>
              </p:ext>
            </p:extLst>
          </p:nvPr>
        </p:nvGraphicFramePr>
        <p:xfrm>
          <a:off x="7819992" y="1692526"/>
          <a:ext cx="4097952" cy="3961894"/>
        </p:xfrm>
        <a:graphic>
          <a:graphicData uri="http://schemas.openxmlformats.org/drawingml/2006/table">
            <a:tbl>
              <a:tblPr bandRow="1">
                <a:tableStyleId>{5C22544A-7EE6-4342-B048-85BDC9FD1C3A}</a:tableStyleId>
              </a:tblPr>
              <a:tblGrid>
                <a:gridCol w="1263686">
                  <a:extLst>
                    <a:ext uri="{9D8B030D-6E8A-4147-A177-3AD203B41FA5}">
                      <a16:colId xmlns:a16="http://schemas.microsoft.com/office/drawing/2014/main" val="3938628678"/>
                    </a:ext>
                  </a:extLst>
                </a:gridCol>
                <a:gridCol w="1263686">
                  <a:extLst>
                    <a:ext uri="{9D8B030D-6E8A-4147-A177-3AD203B41FA5}">
                      <a16:colId xmlns:a16="http://schemas.microsoft.com/office/drawing/2014/main" val="4047720343"/>
                    </a:ext>
                  </a:extLst>
                </a:gridCol>
                <a:gridCol w="1570580">
                  <a:extLst>
                    <a:ext uri="{9D8B030D-6E8A-4147-A177-3AD203B41FA5}">
                      <a16:colId xmlns:a16="http://schemas.microsoft.com/office/drawing/2014/main" val="1382654943"/>
                    </a:ext>
                  </a:extLst>
                </a:gridCol>
              </a:tblGrid>
              <a:tr h="805369">
                <a:tc>
                  <a:txBody>
                    <a:bodyPr/>
                    <a:lstStyle/>
                    <a:p>
                      <a:pPr marL="0" algn="ctr" rtl="0" eaLnBrk="1" fontAlgn="b" latinLnBrk="0" hangingPunct="1">
                        <a:buNone/>
                      </a:pPr>
                      <a:r>
                        <a:rPr lang="en-US" sz="1800" b="1" i="0" kern="1200" dirty="0">
                          <a:solidFill>
                            <a:srgbClr val="000000"/>
                          </a:solidFill>
                          <a:effectLst/>
                          <a:latin typeface="Arial"/>
                          <a:ea typeface="Arial" panose="020B0604020202020204" pitchFamily="34" charset="0"/>
                          <a:cs typeface="Arial"/>
                        </a:rPr>
                        <a:t>VSL</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gridSpan="2">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p - value </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extLst>
                  <a:ext uri="{0D108BD9-81ED-4DB2-BD59-A6C34878D82A}">
                    <a16:rowId xmlns:a16="http://schemas.microsoft.com/office/drawing/2014/main" val="1874609636"/>
                  </a:ext>
                </a:extLst>
              </a:tr>
              <a:tr h="662481">
                <a:tc>
                  <a:txBody>
                    <a:bodyPr/>
                    <a:lstStyle/>
                    <a:p>
                      <a:pPr>
                        <a:buNone/>
                      </a:pPr>
                      <a:endParaRPr lang="en-US">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i="0" kern="1200">
                          <a:solidFill>
                            <a:srgbClr val="000000"/>
                          </a:solidFill>
                          <a:effectLst/>
                          <a:latin typeface="Arial"/>
                          <a:ea typeface="Arial" panose="020B0604020202020204" pitchFamily="34" charset="0"/>
                          <a:cs typeface="Arial"/>
                        </a:rPr>
                        <a:t> 30min</a:t>
                      </a:r>
                      <a:endParaRPr lang="en-US">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i="0" kern="1200">
                          <a:solidFill>
                            <a:srgbClr val="000000"/>
                          </a:solidFill>
                          <a:effectLst/>
                          <a:latin typeface="Arial"/>
                          <a:ea typeface="Arial" panose="020B0604020202020204" pitchFamily="34" charset="0"/>
                          <a:cs typeface="Arial"/>
                        </a:rPr>
                        <a:t>   60min  </a:t>
                      </a:r>
                      <a:endParaRPr lang="en-US">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744178690"/>
                  </a:ext>
                </a:extLst>
              </a:tr>
              <a:tr h="831348">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RSIY-11</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0.264</a:t>
                      </a:r>
                      <a:endParaRPr lang="en-US" sz="180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0.247</a:t>
                      </a:r>
                      <a:endParaRPr lang="en-US" sz="180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430131542"/>
                  </a:ext>
                </a:extLst>
              </a:tr>
              <a:tr h="831348">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RSIY-15</a:t>
                      </a:r>
                      <a:endParaRPr lang="en-US" dirty="0">
                        <a:effectLst/>
                        <a:latin typeface="Arial"/>
                        <a:cs typeface="Arial"/>
                      </a:endParaRP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0.982</a:t>
                      </a:r>
                      <a:endParaRPr lang="en-US" sz="1800">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algn="ctr" rtl="0" eaLnBrk="1" fontAlgn="b" latinLnBrk="0" hangingPunct="1">
                        <a:buNone/>
                      </a:pPr>
                      <a:r>
                        <a:rPr lang="en-US" sz="1800" b="1" kern="1200" dirty="0">
                          <a:solidFill>
                            <a:srgbClr val="CC3300"/>
                          </a:solidFill>
                          <a:effectLst/>
                          <a:latin typeface="Arial"/>
                          <a:ea typeface="Arial" panose="020B0604020202020204" pitchFamily="34" charset="0"/>
                          <a:cs typeface="Arial"/>
                        </a:rPr>
                        <a:t>0.059</a:t>
                      </a:r>
                      <a:endParaRPr lang="en-US" sz="1800">
                        <a:solidFill>
                          <a:srgbClr val="CC3300"/>
                        </a:solidFill>
                        <a:effectLst/>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31253030"/>
                  </a:ext>
                </a:extLst>
              </a:tr>
              <a:tr h="831348">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SSIY-15</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0.666</a:t>
                      </a:r>
                      <a:endParaRPr lang="en-US" sz="180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chemeClr val="accent4">
                              <a:lumMod val="50000"/>
                            </a:schemeClr>
                          </a:solidFill>
                          <a:effectLst/>
                          <a:latin typeface="Arial"/>
                          <a:ea typeface="Arial" panose="020B0604020202020204" pitchFamily="34" charset="0"/>
                          <a:cs typeface="Arial"/>
                        </a:rPr>
                        <a:t>0.089</a:t>
                      </a:r>
                      <a:endParaRPr lang="en-US" sz="1800">
                        <a:solidFill>
                          <a:schemeClr val="accent4">
                            <a:lumMod val="50000"/>
                          </a:schemeClr>
                        </a:solidFill>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49644485"/>
                  </a:ext>
                </a:extLst>
              </a:tr>
            </a:tbl>
          </a:graphicData>
        </a:graphic>
      </p:graphicFrame>
      <p:pic>
        <p:nvPicPr>
          <p:cNvPr id="13" name="Content Placeholder 12" descr="A graph of different colored squares&#10;&#10;AI-generated content may be incorrect.">
            <a:extLst>
              <a:ext uri="{FF2B5EF4-FFF2-40B4-BE49-F238E27FC236}">
                <a16:creationId xmlns:a16="http://schemas.microsoft.com/office/drawing/2014/main" id="{B129A31D-0EC2-337F-128F-066FFB775DCA}"/>
              </a:ext>
            </a:extLst>
          </p:cNvPr>
          <p:cNvPicPr>
            <a:picLocks noGrp="1" noChangeAspect="1"/>
          </p:cNvPicPr>
          <p:nvPr>
            <p:ph idx="1"/>
          </p:nvPr>
        </p:nvPicPr>
        <p:blipFill>
          <a:blip r:embed="rId2"/>
          <a:stretch>
            <a:fillRect/>
          </a:stretch>
        </p:blipFill>
        <p:spPr>
          <a:xfrm>
            <a:off x="394251" y="1691552"/>
            <a:ext cx="7206973" cy="4202733"/>
          </a:xfrm>
          <a:prstGeom prst="rect">
            <a:avLst/>
          </a:prstGeom>
        </p:spPr>
      </p:pic>
      <p:pic>
        <p:nvPicPr>
          <p:cNvPr id="15" name="Picture 14">
            <a:extLst>
              <a:ext uri="{FF2B5EF4-FFF2-40B4-BE49-F238E27FC236}">
                <a16:creationId xmlns:a16="http://schemas.microsoft.com/office/drawing/2014/main" id="{83C6D729-67D1-B05B-F036-C1846EFB5EFF}"/>
              </a:ext>
            </a:extLst>
          </p:cNvPr>
          <p:cNvPicPr>
            <a:picLocks noChangeAspect="1"/>
          </p:cNvPicPr>
          <p:nvPr/>
        </p:nvPicPr>
        <p:blipFill>
          <a:blip r:embed="rId3"/>
          <a:stretch>
            <a:fillRect/>
          </a:stretch>
        </p:blipFill>
        <p:spPr>
          <a:xfrm>
            <a:off x="6202085" y="5471906"/>
            <a:ext cx="1400175" cy="552450"/>
          </a:xfrm>
          <a:prstGeom prst="rect">
            <a:avLst/>
          </a:prstGeom>
        </p:spPr>
      </p:pic>
      <p:sp>
        <p:nvSpPr>
          <p:cNvPr id="16" name="TextBox 15">
            <a:extLst>
              <a:ext uri="{FF2B5EF4-FFF2-40B4-BE49-F238E27FC236}">
                <a16:creationId xmlns:a16="http://schemas.microsoft.com/office/drawing/2014/main" id="{568F3290-785C-03B0-7AC4-2112B1689B4E}"/>
              </a:ext>
            </a:extLst>
          </p:cNvPr>
          <p:cNvSpPr txBox="1"/>
          <p:nvPr/>
        </p:nvSpPr>
        <p:spPr>
          <a:xfrm>
            <a:off x="949739" y="6278217"/>
            <a:ext cx="60960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0"/>
            <a:r>
              <a:rPr lang="en-US" sz="1400" b="0" i="1" u="none" strike="noStrike" baseline="0">
                <a:solidFill>
                  <a:srgbClr val="003877"/>
                </a:solidFill>
                <a:latin typeface="Arial"/>
                <a:ea typeface="Segoe UI"/>
                <a:cs typeface="Segoe UI"/>
              </a:rPr>
              <a:t>Mixed effects linear regression</a:t>
            </a:r>
            <a:r>
              <a:rPr lang="en-US" sz="1400" b="0" i="0">
                <a:solidFill>
                  <a:srgbClr val="000000"/>
                </a:solidFill>
                <a:latin typeface="Arial"/>
                <a:ea typeface="Segoe UI"/>
                <a:cs typeface="Segoe UI"/>
              </a:rPr>
              <a:t>​</a:t>
            </a:r>
          </a:p>
          <a:p>
            <a:pPr algn="ctr" rtl="0"/>
            <a:r>
              <a:rPr lang="en-US" sz="1800" b="0" i="0">
                <a:solidFill>
                  <a:srgbClr val="000000"/>
                </a:solidFill>
                <a:latin typeface="Calibri"/>
                <a:ea typeface="Segoe UI"/>
                <a:cs typeface="Segoe UI"/>
              </a:rPr>
              <a:t>​</a:t>
            </a:r>
          </a:p>
          <a:p>
            <a:pPr algn="ctr"/>
            <a:endParaRPr lang="en-US"/>
          </a:p>
        </p:txBody>
      </p:sp>
    </p:spTree>
    <p:extLst>
      <p:ext uri="{BB962C8B-B14F-4D97-AF65-F5344CB8AC3E}">
        <p14:creationId xmlns:p14="http://schemas.microsoft.com/office/powerpoint/2010/main" val="223284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1212EC-AF1C-0785-4280-4BCE879734B6}"/>
              </a:ext>
            </a:extLst>
          </p:cNvPr>
          <p:cNvSpPr>
            <a:spLocks noGrp="1"/>
          </p:cNvSpPr>
          <p:nvPr>
            <p:ph type="title"/>
          </p:nvPr>
        </p:nvSpPr>
        <p:spPr>
          <a:xfrm>
            <a:off x="463463" y="418535"/>
            <a:ext cx="10972800" cy="1100797"/>
          </a:xfrm>
        </p:spPr>
        <p:txBody>
          <a:bodyPr/>
          <a:lstStyle/>
          <a:p>
            <a:r>
              <a:rPr lang="en-US" dirty="0">
                <a:latin typeface="Calibri"/>
                <a:ea typeface="Calibri"/>
                <a:cs typeface="Calibri"/>
              </a:rPr>
              <a:t>VCL: Velocity Along the Curvilinear Path</a:t>
            </a:r>
          </a:p>
        </p:txBody>
      </p:sp>
      <p:graphicFrame>
        <p:nvGraphicFramePr>
          <p:cNvPr id="6" name="Table 5">
            <a:extLst>
              <a:ext uri="{FF2B5EF4-FFF2-40B4-BE49-F238E27FC236}">
                <a16:creationId xmlns:a16="http://schemas.microsoft.com/office/drawing/2014/main" id="{04A99AD8-2071-F2D8-293B-C25F842D6BE5}"/>
              </a:ext>
            </a:extLst>
          </p:cNvPr>
          <p:cNvGraphicFramePr>
            <a:graphicFrameLocks noGrp="1"/>
          </p:cNvGraphicFramePr>
          <p:nvPr>
            <p:extLst>
              <p:ext uri="{D42A27DB-BD31-4B8C-83A1-F6EECF244321}">
                <p14:modId xmlns:p14="http://schemas.microsoft.com/office/powerpoint/2010/main" val="401715893"/>
              </p:ext>
            </p:extLst>
          </p:nvPr>
        </p:nvGraphicFramePr>
        <p:xfrm>
          <a:off x="7929217" y="1636099"/>
          <a:ext cx="4072400" cy="4072959"/>
        </p:xfrm>
        <a:graphic>
          <a:graphicData uri="http://schemas.openxmlformats.org/drawingml/2006/table">
            <a:tbl>
              <a:tblPr bandRow="1">
                <a:tableStyleId>{5C22544A-7EE6-4342-B048-85BDC9FD1C3A}</a:tableStyleId>
              </a:tblPr>
              <a:tblGrid>
                <a:gridCol w="1250298">
                  <a:extLst>
                    <a:ext uri="{9D8B030D-6E8A-4147-A177-3AD203B41FA5}">
                      <a16:colId xmlns:a16="http://schemas.microsoft.com/office/drawing/2014/main" val="2382307907"/>
                    </a:ext>
                  </a:extLst>
                </a:gridCol>
                <a:gridCol w="1250298">
                  <a:extLst>
                    <a:ext uri="{9D8B030D-6E8A-4147-A177-3AD203B41FA5}">
                      <a16:colId xmlns:a16="http://schemas.microsoft.com/office/drawing/2014/main" val="3322479346"/>
                    </a:ext>
                  </a:extLst>
                </a:gridCol>
                <a:gridCol w="1571804">
                  <a:extLst>
                    <a:ext uri="{9D8B030D-6E8A-4147-A177-3AD203B41FA5}">
                      <a16:colId xmlns:a16="http://schemas.microsoft.com/office/drawing/2014/main" val="4033913476"/>
                    </a:ext>
                  </a:extLst>
                </a:gridCol>
              </a:tblGrid>
              <a:tr h="849754">
                <a:tc>
                  <a:txBody>
                    <a:bodyPr/>
                    <a:lstStyle/>
                    <a:p>
                      <a:pPr marL="0" algn="ctr" rtl="0" eaLnBrk="1" fontAlgn="b" latinLnBrk="0" hangingPunct="1">
                        <a:buNone/>
                      </a:pPr>
                      <a:r>
                        <a:rPr lang="en-US" sz="1800" b="1" i="0" kern="1200" dirty="0">
                          <a:solidFill>
                            <a:srgbClr val="000000"/>
                          </a:solidFill>
                          <a:effectLst/>
                          <a:latin typeface="Arial"/>
                          <a:ea typeface="Arial" panose="020B0604020202020204" pitchFamily="34" charset="0"/>
                          <a:cs typeface="Arial"/>
                        </a:rPr>
                        <a:t>VCL</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gridSpan="2">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p - value </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extLst>
                  <a:ext uri="{0D108BD9-81ED-4DB2-BD59-A6C34878D82A}">
                    <a16:rowId xmlns:a16="http://schemas.microsoft.com/office/drawing/2014/main" val="1270441115"/>
                  </a:ext>
                </a:extLst>
              </a:tr>
              <a:tr h="586037">
                <a:tc>
                  <a:txBody>
                    <a:bodyPr/>
                    <a:lstStyle/>
                    <a:p>
                      <a:pPr>
                        <a:buNone/>
                      </a:pPr>
                      <a:endParaRPr lang="en-US">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i="0" kern="1200">
                          <a:solidFill>
                            <a:srgbClr val="000000"/>
                          </a:solidFill>
                          <a:effectLst/>
                          <a:latin typeface="Arial"/>
                          <a:ea typeface="Arial" panose="020B0604020202020204" pitchFamily="34" charset="0"/>
                          <a:cs typeface="Arial"/>
                        </a:rPr>
                        <a:t>30 min</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i="0" kern="1200">
                          <a:solidFill>
                            <a:srgbClr val="000000"/>
                          </a:solidFill>
                          <a:effectLst/>
                          <a:latin typeface="Arial"/>
                          <a:ea typeface="Arial" panose="020B0604020202020204" pitchFamily="34" charset="0"/>
                          <a:cs typeface="Arial"/>
                        </a:rPr>
                        <a:t> 60min  </a:t>
                      </a:r>
                      <a:endParaRPr lang="en-US">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43879344"/>
                  </a:ext>
                </a:extLst>
              </a:tr>
              <a:tr h="879056">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RSIY-11</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0.443</a:t>
                      </a:r>
                      <a:endParaRPr lang="en-US" sz="180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0.138</a:t>
                      </a:r>
                      <a:endParaRPr lang="en-US" sz="180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177792600"/>
                  </a:ext>
                </a:extLst>
              </a:tr>
              <a:tr h="879056">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RSIY-15</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0.275</a:t>
                      </a:r>
                      <a:endParaRPr lang="en-US" sz="180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CC3300"/>
                          </a:solidFill>
                          <a:effectLst/>
                          <a:latin typeface="Arial"/>
                          <a:ea typeface="Arial" panose="020B0604020202020204" pitchFamily="34" charset="0"/>
                          <a:cs typeface="Arial"/>
                        </a:rPr>
                        <a:t>0.033</a:t>
                      </a:r>
                      <a:endParaRPr lang="en-US" sz="1800">
                        <a:solidFill>
                          <a:srgbClr val="CC3300"/>
                        </a:solidFill>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60488572"/>
                  </a:ext>
                </a:extLst>
              </a:tr>
              <a:tr h="879056">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SSIY-15</a:t>
                      </a:r>
                      <a:endParaRPr lang="en-US" dirty="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0000"/>
                          </a:solidFill>
                          <a:effectLst/>
                          <a:latin typeface="Arial"/>
                          <a:ea typeface="Arial" panose="020B0604020202020204" pitchFamily="34" charset="0"/>
                          <a:cs typeface="Arial"/>
                        </a:rPr>
                        <a:t>0.695</a:t>
                      </a:r>
                      <a:endParaRPr lang="en-US" sz="1800">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 latinLnBrk="0" hangingPunct="1">
                        <a:buNone/>
                      </a:pPr>
                      <a:r>
                        <a:rPr lang="en-US" sz="1800" b="1" kern="1200" dirty="0">
                          <a:solidFill>
                            <a:srgbClr val="00B050"/>
                          </a:solidFill>
                          <a:effectLst/>
                          <a:latin typeface="Arial"/>
                          <a:ea typeface="Arial" panose="020B0604020202020204" pitchFamily="34" charset="0"/>
                          <a:cs typeface="Arial"/>
                        </a:rPr>
                        <a:t>0.035</a:t>
                      </a:r>
                      <a:endParaRPr lang="en-US" sz="1800">
                        <a:solidFill>
                          <a:srgbClr val="00B050"/>
                        </a:solidFill>
                        <a:effectLst/>
                        <a:latin typeface="Arial"/>
                        <a:cs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41336144"/>
                  </a:ext>
                </a:extLst>
              </a:tr>
            </a:tbl>
          </a:graphicData>
        </a:graphic>
      </p:graphicFrame>
      <p:pic>
        <p:nvPicPr>
          <p:cNvPr id="7" name="Content Placeholder 6">
            <a:extLst>
              <a:ext uri="{FF2B5EF4-FFF2-40B4-BE49-F238E27FC236}">
                <a16:creationId xmlns:a16="http://schemas.microsoft.com/office/drawing/2014/main" id="{992AA956-38B6-0333-5D43-16FF16098071}"/>
              </a:ext>
            </a:extLst>
          </p:cNvPr>
          <p:cNvPicPr>
            <a:picLocks noGrp="1" noChangeAspect="1"/>
          </p:cNvPicPr>
          <p:nvPr>
            <p:ph idx="1"/>
          </p:nvPr>
        </p:nvPicPr>
        <p:blipFill>
          <a:blip r:embed="rId2"/>
          <a:stretch>
            <a:fillRect/>
          </a:stretch>
        </p:blipFill>
        <p:spPr>
          <a:xfrm>
            <a:off x="465689" y="1721271"/>
            <a:ext cx="7296010" cy="4284592"/>
          </a:xfrm>
          <a:prstGeom prst="rect">
            <a:avLst/>
          </a:prstGeom>
        </p:spPr>
      </p:pic>
      <p:pic>
        <p:nvPicPr>
          <p:cNvPr id="9" name="Picture 8">
            <a:extLst>
              <a:ext uri="{FF2B5EF4-FFF2-40B4-BE49-F238E27FC236}">
                <a16:creationId xmlns:a16="http://schemas.microsoft.com/office/drawing/2014/main" id="{75CCFCF3-38C9-C9D2-818B-93CAEDBA929B}"/>
              </a:ext>
            </a:extLst>
          </p:cNvPr>
          <p:cNvPicPr>
            <a:picLocks noChangeAspect="1"/>
          </p:cNvPicPr>
          <p:nvPr/>
        </p:nvPicPr>
        <p:blipFill>
          <a:blip r:embed="rId3"/>
          <a:stretch>
            <a:fillRect/>
          </a:stretch>
        </p:blipFill>
        <p:spPr>
          <a:xfrm>
            <a:off x="6257302" y="5571298"/>
            <a:ext cx="1400175" cy="552450"/>
          </a:xfrm>
          <a:prstGeom prst="rect">
            <a:avLst/>
          </a:prstGeom>
        </p:spPr>
      </p:pic>
      <p:sp>
        <p:nvSpPr>
          <p:cNvPr id="10" name="TextBox 9">
            <a:extLst>
              <a:ext uri="{FF2B5EF4-FFF2-40B4-BE49-F238E27FC236}">
                <a16:creationId xmlns:a16="http://schemas.microsoft.com/office/drawing/2014/main" id="{46E67996-EFA8-4403-1C5D-F991A5B7C8AE}"/>
              </a:ext>
            </a:extLst>
          </p:cNvPr>
          <p:cNvSpPr txBox="1"/>
          <p:nvPr/>
        </p:nvSpPr>
        <p:spPr>
          <a:xfrm>
            <a:off x="1667565" y="6245086"/>
            <a:ext cx="60960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0"/>
            <a:r>
              <a:rPr lang="en-US" sz="1400" b="0" i="1" u="none" strike="noStrike" baseline="0">
                <a:solidFill>
                  <a:srgbClr val="003877"/>
                </a:solidFill>
                <a:latin typeface="Arial"/>
                <a:ea typeface="Segoe UI"/>
                <a:cs typeface="Segoe UI"/>
              </a:rPr>
              <a:t>Mixed effects linear regression</a:t>
            </a:r>
            <a:r>
              <a:rPr lang="en-US" sz="1400" b="0" i="0">
                <a:solidFill>
                  <a:srgbClr val="000000"/>
                </a:solidFill>
                <a:latin typeface="Arial"/>
                <a:ea typeface="Segoe UI"/>
                <a:cs typeface="Segoe UI"/>
              </a:rPr>
              <a:t>​</a:t>
            </a:r>
          </a:p>
          <a:p>
            <a:pPr algn="ctr" rtl="0"/>
            <a:r>
              <a:rPr lang="en-US" sz="1800" b="0" i="0">
                <a:solidFill>
                  <a:srgbClr val="000000"/>
                </a:solidFill>
                <a:latin typeface="Calibri"/>
                <a:ea typeface="Segoe UI"/>
                <a:cs typeface="Segoe UI"/>
              </a:rPr>
              <a:t>​</a:t>
            </a:r>
          </a:p>
          <a:p>
            <a:pPr algn="ctr"/>
            <a:endParaRPr lang="en-US"/>
          </a:p>
        </p:txBody>
      </p:sp>
    </p:spTree>
    <p:extLst>
      <p:ext uri="{BB962C8B-B14F-4D97-AF65-F5344CB8AC3E}">
        <p14:creationId xmlns:p14="http://schemas.microsoft.com/office/powerpoint/2010/main" val="170602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7D2FCF-D4E8-8B4D-997C-20CF2A39E084}"/>
              </a:ext>
            </a:extLst>
          </p:cNvPr>
          <p:cNvSpPr>
            <a:spLocks noGrp="1"/>
          </p:cNvSpPr>
          <p:nvPr>
            <p:ph idx="1"/>
          </p:nvPr>
        </p:nvSpPr>
        <p:spPr>
          <a:xfrm>
            <a:off x="373117" y="1453433"/>
            <a:ext cx="11524593" cy="4541263"/>
          </a:xfrm>
        </p:spPr>
        <p:txBody>
          <a:bodyPr vert="horz" lIns="91440" tIns="45720" rIns="91440" bIns="45720" rtlCol="0" anchor="t">
            <a:normAutofit/>
          </a:bodyPr>
          <a:lstStyle/>
          <a:p>
            <a:r>
              <a:rPr lang="en-US" sz="3200" dirty="0">
                <a:highlight>
                  <a:srgbClr val="FFFFFF"/>
                </a:highlight>
                <a:latin typeface="Calibri Light"/>
                <a:ea typeface="Calibri Light"/>
                <a:cs typeface="Calibri Light"/>
              </a:rPr>
              <a:t>RSIY-15 and SSIY-15 -&gt; act as competitive NEP inhibitors</a:t>
            </a:r>
            <a:endParaRPr lang="en-US" sz="3200" i="1">
              <a:highlight>
                <a:srgbClr val="FFFFFF"/>
              </a:highlight>
              <a:latin typeface="Calibri Light"/>
              <a:ea typeface="Calibri Light"/>
              <a:cs typeface="Calibri Light"/>
            </a:endParaRPr>
          </a:p>
          <a:p>
            <a:r>
              <a:rPr lang="en-US" sz="3200" dirty="0">
                <a:highlight>
                  <a:srgbClr val="FFFFFF"/>
                </a:highlight>
                <a:latin typeface="Calibri Light"/>
                <a:ea typeface="Calibri Light"/>
                <a:cs typeface="Calibri Light"/>
              </a:rPr>
              <a:t>They increased sperm motility in </a:t>
            </a:r>
            <a:r>
              <a:rPr lang="en-US" sz="3200" err="1">
                <a:highlight>
                  <a:srgbClr val="FFFFFF"/>
                </a:highlight>
                <a:latin typeface="Calibri Light"/>
                <a:ea typeface="Calibri Light"/>
                <a:cs typeface="Calibri Light"/>
              </a:rPr>
              <a:t>asthenospermic</a:t>
            </a:r>
            <a:r>
              <a:rPr lang="en-US" sz="3200" dirty="0">
                <a:highlight>
                  <a:srgbClr val="FFFFFF"/>
                </a:highlight>
                <a:latin typeface="Calibri Light"/>
                <a:ea typeface="Calibri Light"/>
                <a:cs typeface="Calibri Light"/>
              </a:rPr>
              <a:t> samples</a:t>
            </a:r>
          </a:p>
          <a:p>
            <a:r>
              <a:rPr lang="en-US" sz="3200" dirty="0">
                <a:highlight>
                  <a:srgbClr val="FFFFFF"/>
                </a:highlight>
                <a:latin typeface="Calibri Light"/>
                <a:ea typeface="Calibri Light"/>
                <a:cs typeface="Calibri Light"/>
              </a:rPr>
              <a:t> This study uniquely confirms subjective visual assessment with objective CASA analysis</a:t>
            </a:r>
          </a:p>
          <a:p>
            <a:r>
              <a:rPr lang="en-US" sz="3200" dirty="0">
                <a:highlight>
                  <a:srgbClr val="FFFFFF"/>
                </a:highlight>
                <a:latin typeface="Calibri Light"/>
                <a:ea typeface="Calibri Light"/>
                <a:cs typeface="Calibri Light"/>
              </a:rPr>
              <a:t> Insight into sperm kinematic parameters-Improvements in VAP and VCL (key indicators of fertilizing potential)</a:t>
            </a:r>
          </a:p>
          <a:p>
            <a:r>
              <a:rPr lang="en-US" sz="3200">
                <a:highlight>
                  <a:srgbClr val="FFFFFF"/>
                </a:highlight>
                <a:latin typeface="Calibri Light"/>
                <a:ea typeface="Calibri Light"/>
                <a:cs typeface="Calibri Light"/>
              </a:rPr>
              <a:t>These findings support the potential clinical use of these peptides in improving </a:t>
            </a:r>
            <a:r>
              <a:rPr lang="en-US" sz="3200" dirty="0">
                <a:highlight>
                  <a:srgbClr val="FFFFFF"/>
                </a:highlight>
                <a:latin typeface="Calibri Light"/>
                <a:ea typeface="Calibri Light"/>
                <a:cs typeface="Calibri Light"/>
              </a:rPr>
              <a:t>ART outcomes</a:t>
            </a:r>
            <a:endParaRPr lang="en-US" sz="3200" u="sng">
              <a:highlight>
                <a:srgbClr val="A9D3F2"/>
              </a:highlight>
              <a:latin typeface="Calibri Light"/>
              <a:ea typeface="Calibri Light"/>
              <a:cs typeface="Calibri Light"/>
            </a:endParaRPr>
          </a:p>
        </p:txBody>
      </p:sp>
      <p:sp>
        <p:nvSpPr>
          <p:cNvPr id="3" name="Title 2">
            <a:extLst>
              <a:ext uri="{FF2B5EF4-FFF2-40B4-BE49-F238E27FC236}">
                <a16:creationId xmlns:a16="http://schemas.microsoft.com/office/drawing/2014/main" id="{78BE20F6-6E01-85DC-9CEA-917F1A204696}"/>
              </a:ext>
            </a:extLst>
          </p:cNvPr>
          <p:cNvSpPr>
            <a:spLocks noGrp="1"/>
          </p:cNvSpPr>
          <p:nvPr>
            <p:ph type="title"/>
          </p:nvPr>
        </p:nvSpPr>
        <p:spPr>
          <a:xfrm>
            <a:off x="373117" y="354155"/>
            <a:ext cx="3352800" cy="1100797"/>
          </a:xfrm>
        </p:spPr>
        <p:txBody>
          <a:bodyPr/>
          <a:lstStyle/>
          <a:p>
            <a:r>
              <a:rPr lang="en-US" dirty="0">
                <a:latin typeface="Calibri"/>
                <a:ea typeface="Calibri"/>
                <a:cs typeface="Calibri"/>
              </a:rPr>
              <a:t>Conclusion</a:t>
            </a:r>
          </a:p>
        </p:txBody>
      </p:sp>
    </p:spTree>
    <p:extLst>
      <p:ext uri="{BB962C8B-B14F-4D97-AF65-F5344CB8AC3E}">
        <p14:creationId xmlns:p14="http://schemas.microsoft.com/office/powerpoint/2010/main" val="2642095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D23A79-0814-53DB-0AA6-7D72E19CF4BF}"/>
              </a:ext>
            </a:extLst>
          </p:cNvPr>
          <p:cNvSpPr>
            <a:spLocks noGrp="1"/>
          </p:cNvSpPr>
          <p:nvPr>
            <p:ph idx="1"/>
          </p:nvPr>
        </p:nvSpPr>
        <p:spPr/>
        <p:txBody>
          <a:bodyPr vert="horz" lIns="91440" tIns="45720" rIns="91440" bIns="45720" rtlCol="0" anchor="t">
            <a:noAutofit/>
          </a:bodyPr>
          <a:lstStyle/>
          <a:p>
            <a:endParaRPr lang="en-US" sz="2000" b="1" dirty="0">
              <a:latin typeface="Calibri"/>
              <a:ea typeface="Calibri"/>
              <a:cs typeface="Calibri"/>
            </a:endParaRPr>
          </a:p>
          <a:p>
            <a:r>
              <a:rPr lang="en-US" sz="2000" b="1" dirty="0">
                <a:highlight>
                  <a:srgbClr val="FFFFFF"/>
                </a:highlight>
                <a:latin typeface="Calibri"/>
                <a:ea typeface="Calibri"/>
                <a:cs typeface="Calibri"/>
              </a:rPr>
              <a:t>Fritz R, Mukherjee A, Zaghi S, et al. Identification and characterization of RSIY-11, a novel seminal peptide derived from semenogelin-1, which acts as a neutral endopeptidase inhibitor modulating sperm motility. </a:t>
            </a:r>
            <a:r>
              <a:rPr lang="en-US" sz="2000" b="1" i="1" dirty="0">
                <a:highlight>
                  <a:srgbClr val="FFFFFF"/>
                </a:highlight>
                <a:latin typeface="Calibri"/>
                <a:ea typeface="Calibri"/>
                <a:cs typeface="Calibri"/>
              </a:rPr>
              <a:t>J Assist </a:t>
            </a:r>
            <a:r>
              <a:rPr lang="en-US" sz="2000" b="1" i="1" dirty="0" err="1">
                <a:highlight>
                  <a:srgbClr val="FFFFFF"/>
                </a:highlight>
                <a:latin typeface="Calibri"/>
                <a:ea typeface="Calibri"/>
                <a:cs typeface="Calibri"/>
              </a:rPr>
              <a:t>Reprod</a:t>
            </a:r>
            <a:r>
              <a:rPr lang="en-US" sz="2000" b="1" i="1" dirty="0">
                <a:highlight>
                  <a:srgbClr val="FFFFFF"/>
                </a:highlight>
                <a:latin typeface="Calibri"/>
                <a:ea typeface="Calibri"/>
                <a:cs typeface="Calibri"/>
              </a:rPr>
              <a:t> Genet</a:t>
            </a:r>
            <a:r>
              <a:rPr lang="en-US" sz="2000" b="1" dirty="0">
                <a:highlight>
                  <a:srgbClr val="FFFFFF"/>
                </a:highlight>
                <a:latin typeface="Calibri"/>
                <a:ea typeface="Calibri"/>
                <a:cs typeface="Calibri"/>
              </a:rPr>
              <a:t>. 2019;36(9):1891-1900. doi:10.1007/s10815-019-01524-8</a:t>
            </a:r>
          </a:p>
          <a:p>
            <a:r>
              <a:rPr lang="en-US" sz="2000" b="1" dirty="0">
                <a:latin typeface="Calibri"/>
                <a:ea typeface="Calibri"/>
                <a:cs typeface="Calibri"/>
              </a:rPr>
              <a:t>Agarwal A, et al. Validation of </a:t>
            </a:r>
            <a:r>
              <a:rPr lang="en-US" sz="2000" b="1" dirty="0" err="1">
                <a:latin typeface="Calibri"/>
                <a:ea typeface="Calibri"/>
                <a:cs typeface="Calibri"/>
              </a:rPr>
              <a:t>LensHooke</a:t>
            </a:r>
            <a:r>
              <a:rPr lang="en-US" sz="2000" b="1" dirty="0">
                <a:latin typeface="Calibri"/>
                <a:ea typeface="Calibri"/>
                <a:cs typeface="Calibri"/>
              </a:rPr>
              <a:t>® X1 PRO and computer-assisted semen analyzer compared with laboratory-based manual semen analysis. World J </a:t>
            </a:r>
            <a:r>
              <a:rPr lang="en-US" sz="2000" b="1" dirty="0" err="1">
                <a:latin typeface="Calibri"/>
                <a:ea typeface="Calibri"/>
                <a:cs typeface="Calibri"/>
              </a:rPr>
              <a:t>Mens</a:t>
            </a:r>
            <a:r>
              <a:rPr lang="en-US" sz="2000" b="1" dirty="0">
                <a:latin typeface="Calibri"/>
                <a:ea typeface="Calibri"/>
                <a:cs typeface="Calibri"/>
              </a:rPr>
              <a:t> Health. 2021;39.</a:t>
            </a:r>
          </a:p>
          <a:p>
            <a:r>
              <a:rPr lang="en-US" sz="2000" b="1">
                <a:latin typeface="Calibri"/>
                <a:ea typeface="Calibri"/>
                <a:cs typeface="Calibri"/>
              </a:rPr>
              <a:t>Mortimer, “CASA - Practical Aspects”  Andrology Lab Corner (2000)</a:t>
            </a:r>
          </a:p>
          <a:p>
            <a:r>
              <a:rPr lang="en-US" sz="2000" b="1" dirty="0" err="1">
                <a:highlight>
                  <a:srgbClr val="FFFFFF"/>
                </a:highlight>
                <a:latin typeface="Calibri"/>
                <a:ea typeface="Calibri"/>
                <a:cs typeface="Calibri"/>
              </a:rPr>
              <a:t>Björndahl</a:t>
            </a:r>
            <a:r>
              <a:rPr lang="en-US" sz="2000" b="1" dirty="0">
                <a:highlight>
                  <a:srgbClr val="FFFFFF"/>
                </a:highlight>
                <a:latin typeface="Calibri"/>
                <a:ea typeface="Calibri"/>
                <a:cs typeface="Calibri"/>
              </a:rPr>
              <a:t> L, Kirkman Brown J; other Editorial Board Members of the WHO Laboratory Manual for the Examination and Processing of Human Semen. The sixth edition of the WHO Laboratory Manual for the Examination and Processing of Human Semen: ensuring quality and standardization in basic examination of human ejaculates. </a:t>
            </a:r>
            <a:r>
              <a:rPr lang="en-US" sz="2000" b="1" i="1" dirty="0">
                <a:highlight>
                  <a:srgbClr val="FFFFFF"/>
                </a:highlight>
                <a:latin typeface="Calibri"/>
                <a:ea typeface="Calibri"/>
                <a:cs typeface="Calibri"/>
              </a:rPr>
              <a:t>Fertil </a:t>
            </a:r>
            <a:r>
              <a:rPr lang="en-US" sz="2000" b="1" i="1" dirty="0" err="1">
                <a:highlight>
                  <a:srgbClr val="FFFFFF"/>
                </a:highlight>
                <a:latin typeface="Calibri"/>
                <a:ea typeface="Calibri"/>
                <a:cs typeface="Calibri"/>
              </a:rPr>
              <a:t>Steril</a:t>
            </a:r>
            <a:r>
              <a:rPr lang="en-US" sz="2000" b="1" dirty="0">
                <a:highlight>
                  <a:srgbClr val="FFFFFF"/>
                </a:highlight>
                <a:latin typeface="Calibri"/>
                <a:ea typeface="Calibri"/>
                <a:cs typeface="Calibri"/>
              </a:rPr>
              <a:t>. 2022;117(2):246-251. doi:10.1016/j.fertnstert.2021.12.012</a:t>
            </a:r>
            <a:endParaRPr lang="en-US" sz="2000" b="1">
              <a:latin typeface="Calibri"/>
              <a:ea typeface="Calibri"/>
              <a:cs typeface="Calibri"/>
            </a:endParaRPr>
          </a:p>
          <a:p>
            <a:endParaRPr lang="en-US" sz="2000" b="1" dirty="0">
              <a:latin typeface="Calibri"/>
              <a:ea typeface="Calibri"/>
              <a:cs typeface="Calibri"/>
            </a:endParaRPr>
          </a:p>
        </p:txBody>
      </p:sp>
      <p:sp>
        <p:nvSpPr>
          <p:cNvPr id="3" name="Title 2">
            <a:extLst>
              <a:ext uri="{FF2B5EF4-FFF2-40B4-BE49-F238E27FC236}">
                <a16:creationId xmlns:a16="http://schemas.microsoft.com/office/drawing/2014/main" id="{7C688741-F764-C620-EE56-E5CAE52ECFD3}"/>
              </a:ext>
            </a:extLst>
          </p:cNvPr>
          <p:cNvSpPr>
            <a:spLocks noGrp="1"/>
          </p:cNvSpPr>
          <p:nvPr>
            <p:ph type="title"/>
          </p:nvPr>
        </p:nvSpPr>
        <p:spPr/>
        <p:txBody>
          <a:bodyPr/>
          <a:lstStyle/>
          <a:p>
            <a:r>
              <a:rPr lang="en-US">
                <a:latin typeface="Calibri"/>
                <a:ea typeface="Calibri"/>
                <a:cs typeface="Calibri"/>
              </a:rPr>
              <a:t>REFERENCES</a:t>
            </a:r>
            <a:endParaRPr lang="en-US" dirty="0">
              <a:latin typeface="Calibri"/>
              <a:ea typeface="Calibri"/>
              <a:cs typeface="Calibri"/>
            </a:endParaRPr>
          </a:p>
        </p:txBody>
      </p:sp>
    </p:spTree>
    <p:extLst>
      <p:ext uri="{BB962C8B-B14F-4D97-AF65-F5344CB8AC3E}">
        <p14:creationId xmlns:p14="http://schemas.microsoft.com/office/powerpoint/2010/main" val="51678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19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7C1DE-E55B-4A55-B9DC-AA063655E164}"/>
              </a:ext>
            </a:extLst>
          </p:cNvPr>
          <p:cNvSpPr>
            <a:spLocks noGrp="1"/>
          </p:cNvSpPr>
          <p:nvPr>
            <p:ph type="body" idx="4294967295"/>
          </p:nvPr>
        </p:nvSpPr>
        <p:spPr>
          <a:xfrm>
            <a:off x="200931" y="4370761"/>
            <a:ext cx="11708342" cy="1705270"/>
          </a:xfrm>
        </p:spPr>
        <p:txBody>
          <a:bodyPr vert="horz" lIns="91440" tIns="45720" rIns="91440" bIns="45720" rtlCol="0" anchor="t">
            <a:normAutofit fontScale="92500"/>
          </a:bodyPr>
          <a:lstStyle/>
          <a:p>
            <a:pPr marL="0" indent="0">
              <a:buNone/>
            </a:pPr>
            <a:r>
              <a:rPr lang="en-US" b="1" dirty="0">
                <a:solidFill>
                  <a:srgbClr val="0C486E"/>
                </a:solidFill>
                <a:ea typeface="+mn-lt"/>
                <a:cs typeface="+mn-lt"/>
              </a:rPr>
              <a:t>Laveena </a:t>
            </a:r>
            <a:r>
              <a:rPr lang="en-US" b="1" dirty="0" err="1">
                <a:solidFill>
                  <a:srgbClr val="0C486E"/>
                </a:solidFill>
                <a:ea typeface="+mn-lt"/>
                <a:cs typeface="+mn-lt"/>
              </a:rPr>
              <a:t>Kondagari</a:t>
            </a:r>
            <a:r>
              <a:rPr lang="en-US" b="1" dirty="0">
                <a:solidFill>
                  <a:srgbClr val="0C486E"/>
                </a:solidFill>
                <a:ea typeface="+mn-lt"/>
                <a:cs typeface="+mn-lt"/>
              </a:rPr>
              <a:t> MD</a:t>
            </a:r>
            <a:r>
              <a:rPr lang="en-US" b="1" baseline="30000" dirty="0">
                <a:solidFill>
                  <a:srgbClr val="0C486E"/>
                </a:solidFill>
                <a:ea typeface="+mn-lt"/>
                <a:cs typeface="+mn-lt"/>
              </a:rPr>
              <a:t>1</a:t>
            </a:r>
            <a:r>
              <a:rPr lang="en-US" b="1" dirty="0">
                <a:solidFill>
                  <a:srgbClr val="0C486E"/>
                </a:solidFill>
                <a:ea typeface="+mn-lt"/>
                <a:cs typeface="+mn-lt"/>
              </a:rPr>
              <a:t>, Alexander Kucherov MD</a:t>
            </a:r>
            <a:r>
              <a:rPr lang="en-US" b="1" baseline="30000" dirty="0">
                <a:solidFill>
                  <a:srgbClr val="0C486E"/>
                </a:solidFill>
                <a:ea typeface="+mn-lt"/>
                <a:cs typeface="+mn-lt"/>
              </a:rPr>
              <a:t>1</a:t>
            </a:r>
            <a:r>
              <a:rPr lang="en-US" b="1" dirty="0">
                <a:solidFill>
                  <a:srgbClr val="0C486E"/>
                </a:solidFill>
                <a:ea typeface="+mn-lt"/>
                <a:cs typeface="+mn-lt"/>
              </a:rPr>
              <a:t>, Melissa Fazzari PhD</a:t>
            </a:r>
            <a:r>
              <a:rPr lang="en-US" b="1" baseline="30000" dirty="0">
                <a:solidFill>
                  <a:srgbClr val="0C486E"/>
                </a:solidFill>
                <a:ea typeface="+mn-lt"/>
                <a:cs typeface="+mn-lt"/>
              </a:rPr>
              <a:t>2</a:t>
            </a:r>
            <a:r>
              <a:rPr lang="en-US" b="1" dirty="0">
                <a:solidFill>
                  <a:srgbClr val="0C486E"/>
                </a:solidFill>
                <a:ea typeface="+mn-lt"/>
                <a:cs typeface="+mn-lt"/>
              </a:rPr>
              <a:t>, Amarnath Mukherjee PhD</a:t>
            </a:r>
            <a:r>
              <a:rPr lang="en-US" b="1" baseline="30000" dirty="0">
                <a:solidFill>
                  <a:srgbClr val="0C486E"/>
                </a:solidFill>
                <a:ea typeface="+mn-lt"/>
                <a:cs typeface="+mn-lt"/>
              </a:rPr>
              <a:t>3</a:t>
            </a:r>
            <a:r>
              <a:rPr lang="en-US" b="1" dirty="0">
                <a:solidFill>
                  <a:srgbClr val="0C486E"/>
                </a:solidFill>
                <a:ea typeface="+mn-lt"/>
                <a:cs typeface="+mn-lt"/>
              </a:rPr>
              <a:t>, Sangita Jindal PhD</a:t>
            </a:r>
            <a:r>
              <a:rPr lang="en-US" b="1" baseline="30000" dirty="0">
                <a:solidFill>
                  <a:srgbClr val="0C486E"/>
                </a:solidFill>
                <a:ea typeface="+mn-lt"/>
                <a:cs typeface="+mn-lt"/>
              </a:rPr>
              <a:t>1</a:t>
            </a:r>
            <a:r>
              <a:rPr lang="en-US" b="1" dirty="0">
                <a:solidFill>
                  <a:srgbClr val="0C486E"/>
                </a:solidFill>
                <a:ea typeface="+mn-lt"/>
                <a:cs typeface="+mn-lt"/>
              </a:rPr>
              <a:t>, Lloyd Fricker PhD</a:t>
            </a:r>
            <a:r>
              <a:rPr lang="en-US" b="1" baseline="30000" dirty="0">
                <a:solidFill>
                  <a:srgbClr val="0C486E"/>
                </a:solidFill>
                <a:ea typeface="+mn-lt"/>
                <a:cs typeface="+mn-lt"/>
              </a:rPr>
              <a:t>4</a:t>
            </a:r>
            <a:r>
              <a:rPr lang="en-US" b="1" dirty="0">
                <a:solidFill>
                  <a:srgbClr val="0C486E"/>
                </a:solidFill>
                <a:ea typeface="+mn-lt"/>
                <a:cs typeface="+mn-lt"/>
              </a:rPr>
              <a:t>, Kelvin P. Davies PhD</a:t>
            </a:r>
            <a:r>
              <a:rPr lang="en-US" b="1" baseline="30000" dirty="0">
                <a:solidFill>
                  <a:srgbClr val="0C486E"/>
                </a:solidFill>
                <a:ea typeface="+mn-lt"/>
                <a:cs typeface="+mn-lt"/>
              </a:rPr>
              <a:t>3,4</a:t>
            </a:r>
            <a:endParaRPr lang="en-US">
              <a:solidFill>
                <a:srgbClr val="0C486E"/>
              </a:solidFill>
              <a:ea typeface="Calibri" panose="020F0502020204030204"/>
              <a:cs typeface="Calibri" panose="020F0502020204030204"/>
            </a:endParaRPr>
          </a:p>
          <a:p>
            <a:pPr marL="0" indent="0">
              <a:buNone/>
            </a:pPr>
            <a:r>
              <a:rPr lang="en-US" sz="1400" b="1" dirty="0">
                <a:solidFill>
                  <a:srgbClr val="0C486E"/>
                </a:solidFill>
                <a:latin typeface="Aptos"/>
              </a:rPr>
              <a:t>Affiliations: 1)Department of Obstetrics &amp; Gynecology and Women’s Health, Albert Einstein College of Medicine (AECOM) / Montefiore’s Institute for Reproductive Medicine and Health, Bronx, NY, 2)</a:t>
            </a:r>
            <a:r>
              <a:rPr lang="en-US" sz="1400" b="1" baseline="30000" dirty="0">
                <a:solidFill>
                  <a:srgbClr val="0C486E"/>
                </a:solidFill>
                <a:latin typeface="Aptos"/>
              </a:rPr>
              <a:t> </a:t>
            </a:r>
            <a:r>
              <a:rPr lang="en-US" sz="1400" b="1" dirty="0">
                <a:solidFill>
                  <a:srgbClr val="0C486E"/>
                </a:solidFill>
                <a:latin typeface="Aptos"/>
              </a:rPr>
              <a:t>Department of Epidemiology &amp; Population Health, AECOM / Montefiore Medical Center (MMC), Bronx, NY, 3)</a:t>
            </a:r>
            <a:r>
              <a:rPr lang="en-US" sz="1400" b="1" baseline="30000" dirty="0">
                <a:solidFill>
                  <a:srgbClr val="0C486E"/>
                </a:solidFill>
                <a:latin typeface="Aptos"/>
              </a:rPr>
              <a:t> </a:t>
            </a:r>
            <a:r>
              <a:rPr lang="en-US" sz="1400" b="1" dirty="0">
                <a:solidFill>
                  <a:srgbClr val="0C486E"/>
                </a:solidFill>
                <a:latin typeface="Aptos"/>
              </a:rPr>
              <a:t>Department of Urology, AECOM / MMC, Bronx, NY, 4)</a:t>
            </a:r>
            <a:r>
              <a:rPr lang="en-US" sz="1400" b="1" baseline="30000" dirty="0">
                <a:solidFill>
                  <a:srgbClr val="0C486E"/>
                </a:solidFill>
                <a:latin typeface="Aptos"/>
              </a:rPr>
              <a:t> </a:t>
            </a:r>
            <a:r>
              <a:rPr lang="en-US" sz="1400" b="1" dirty="0">
                <a:solidFill>
                  <a:srgbClr val="0C486E"/>
                </a:solidFill>
                <a:latin typeface="Aptos"/>
              </a:rPr>
              <a:t>Department of Molecular Pharmacology, AECOM / MMC, Bronx, NY.</a:t>
            </a:r>
            <a:endParaRPr lang="en-US" sz="4400" dirty="0">
              <a:solidFill>
                <a:srgbClr val="0C486E"/>
              </a:solidFill>
              <a:ea typeface="Calibri"/>
              <a:cs typeface="Calibri"/>
            </a:endParaRPr>
          </a:p>
        </p:txBody>
      </p:sp>
      <p:sp>
        <p:nvSpPr>
          <p:cNvPr id="3" name="Title 23">
            <a:extLst>
              <a:ext uri="{FF2B5EF4-FFF2-40B4-BE49-F238E27FC236}">
                <a16:creationId xmlns:a16="http://schemas.microsoft.com/office/drawing/2014/main" id="{9B8A19C2-7372-48C8-B156-EA35E3602E26}"/>
              </a:ext>
            </a:extLst>
          </p:cNvPr>
          <p:cNvSpPr txBox="1">
            <a:spLocks/>
          </p:cNvSpPr>
          <p:nvPr/>
        </p:nvSpPr>
        <p:spPr>
          <a:xfrm>
            <a:off x="200930" y="809472"/>
            <a:ext cx="11816257" cy="1681133"/>
          </a:xfrm>
          <a:prstGeom prst="rect">
            <a:avLst/>
          </a:prstGeom>
        </p:spPr>
        <p:txBody>
          <a:bodyPr lIns="91440" tIns="45720" rIns="91440" bIns="45720"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0C486E"/>
                </a:solidFill>
                <a:highlight>
                  <a:srgbClr val="FFFFFF"/>
                </a:highlight>
                <a:latin typeface="Aptos"/>
              </a:rPr>
              <a:t>Semenogelin</a:t>
            </a:r>
            <a:r>
              <a:rPr lang="en-US" sz="3600" b="1" dirty="0">
                <a:solidFill>
                  <a:srgbClr val="0C486E"/>
                </a:solidFill>
                <a:highlight>
                  <a:srgbClr val="FFFFFF"/>
                </a:highlight>
                <a:latin typeface="Aptos"/>
              </a:rPr>
              <a:t>-Derived Peptides (RSIY-15 and SSIY-15) Enhance Motility in </a:t>
            </a:r>
            <a:r>
              <a:rPr lang="en-US" sz="3600" b="1" dirty="0" err="1">
                <a:solidFill>
                  <a:srgbClr val="0C486E"/>
                </a:solidFill>
                <a:highlight>
                  <a:srgbClr val="FFFFFF"/>
                </a:highlight>
                <a:latin typeface="Aptos"/>
              </a:rPr>
              <a:t>Asthenospermic</a:t>
            </a:r>
            <a:r>
              <a:rPr lang="en-US" sz="3600" b="1" dirty="0">
                <a:solidFill>
                  <a:srgbClr val="0C486E"/>
                </a:solidFill>
                <a:highlight>
                  <a:srgbClr val="FFFFFF"/>
                </a:highlight>
                <a:latin typeface="Aptos"/>
              </a:rPr>
              <a:t> Semen: A Potential Therapeutic Approach for Male Factor Infertility</a:t>
            </a:r>
            <a:endParaRPr lang="en-US" sz="3600" dirty="0">
              <a:solidFill>
                <a:srgbClr val="0C486E"/>
              </a:solidFill>
              <a:ea typeface="Calibri Light"/>
              <a:cs typeface="Calibri Light"/>
            </a:endParaRPr>
          </a:p>
        </p:txBody>
      </p:sp>
      <p:sp>
        <p:nvSpPr>
          <p:cNvPr id="4" name="TextBox 3">
            <a:extLst>
              <a:ext uri="{FF2B5EF4-FFF2-40B4-BE49-F238E27FC236}">
                <a16:creationId xmlns:a16="http://schemas.microsoft.com/office/drawing/2014/main" id="{612677DC-A06C-3F04-8967-E9B1CDB18FF7}"/>
              </a:ext>
            </a:extLst>
          </p:cNvPr>
          <p:cNvSpPr txBox="1"/>
          <p:nvPr/>
        </p:nvSpPr>
        <p:spPr>
          <a:xfrm>
            <a:off x="9622733" y="6317946"/>
            <a:ext cx="22877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C486E"/>
                </a:solidFill>
                <a:ea typeface="Calibri"/>
                <a:cs typeface="Calibri"/>
              </a:rPr>
              <a:t>Oral Presentation O4</a:t>
            </a:r>
            <a:endParaRPr lang="en-US">
              <a:solidFill>
                <a:srgbClr val="0C486E"/>
              </a:solidFill>
            </a:endParaRPr>
          </a:p>
        </p:txBody>
      </p:sp>
    </p:spTree>
    <p:extLst>
      <p:ext uri="{BB962C8B-B14F-4D97-AF65-F5344CB8AC3E}">
        <p14:creationId xmlns:p14="http://schemas.microsoft.com/office/powerpoint/2010/main" val="142793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AA2050-1BA5-4075-BCFA-3166067BAD5A}"/>
              </a:ext>
            </a:extLst>
          </p:cNvPr>
          <p:cNvSpPr>
            <a:spLocks noGrp="1"/>
          </p:cNvSpPr>
          <p:nvPr>
            <p:ph idx="1"/>
          </p:nvPr>
        </p:nvSpPr>
        <p:spPr>
          <a:xfrm>
            <a:off x="609600" y="2299820"/>
            <a:ext cx="10972800" cy="1345868"/>
          </a:xfrm>
        </p:spPr>
        <p:txBody>
          <a:bodyPr vert="horz" lIns="91440" tIns="45720" rIns="91440" bIns="45720" rtlCol="0" anchor="t">
            <a:normAutofit lnSpcReduction="10000"/>
          </a:bodyPr>
          <a:lstStyle/>
          <a:p>
            <a:pPr marL="0" indent="0" algn="ctr">
              <a:buNone/>
            </a:pPr>
            <a:r>
              <a:rPr lang="en-US" dirty="0">
                <a:latin typeface="Calibri"/>
                <a:ea typeface="Calibri"/>
                <a:cs typeface="Calibri"/>
              </a:rPr>
              <a:t>Neither I nor members of my immediate family have any actual or potential financial interests to disclose relating to the content </a:t>
            </a:r>
            <a:endParaRPr lang="en-US" dirty="0">
              <a:latin typeface="Calibri Light" panose="020F0302020204030204"/>
              <a:ea typeface="Calibri Light"/>
              <a:cs typeface="Calibri Light"/>
            </a:endParaRPr>
          </a:p>
          <a:p>
            <a:pPr marL="0" indent="0" algn="ctr">
              <a:buNone/>
            </a:pPr>
            <a:r>
              <a:rPr lang="en-US">
                <a:latin typeface="Calibri"/>
                <a:ea typeface="Calibri"/>
                <a:cs typeface="Calibri"/>
              </a:rPr>
              <a:t>of this </a:t>
            </a:r>
            <a:r>
              <a:rPr lang="en-US" dirty="0">
                <a:latin typeface="Calibri"/>
                <a:ea typeface="Calibri"/>
                <a:cs typeface="Calibri"/>
              </a:rPr>
              <a:t>presentation</a:t>
            </a:r>
            <a:r>
              <a:rPr lang="en-US" dirty="0"/>
              <a:t>.</a:t>
            </a:r>
            <a:endParaRPr lang="en-US">
              <a:ea typeface="Calibri Light"/>
              <a:cs typeface="Calibri Light"/>
            </a:endParaRPr>
          </a:p>
        </p:txBody>
      </p:sp>
      <p:sp>
        <p:nvSpPr>
          <p:cNvPr id="3" name="Title 2">
            <a:extLst>
              <a:ext uri="{FF2B5EF4-FFF2-40B4-BE49-F238E27FC236}">
                <a16:creationId xmlns:a16="http://schemas.microsoft.com/office/drawing/2014/main" id="{2718D6C1-F50C-4313-AC4D-FC88CA1C43A5}"/>
              </a:ext>
            </a:extLst>
          </p:cNvPr>
          <p:cNvSpPr>
            <a:spLocks noGrp="1"/>
          </p:cNvSpPr>
          <p:nvPr>
            <p:ph type="title"/>
          </p:nvPr>
        </p:nvSpPr>
        <p:spPr>
          <a:xfrm>
            <a:off x="609600" y="988816"/>
            <a:ext cx="10972800" cy="1100797"/>
          </a:xfrm>
        </p:spPr>
        <p:txBody>
          <a:bodyPr/>
          <a:lstStyle/>
          <a:p>
            <a:r>
              <a:rPr lang="en-US" dirty="0">
                <a:solidFill>
                  <a:srgbClr val="0C486E"/>
                </a:solidFill>
                <a:latin typeface="Calibri"/>
                <a:ea typeface="Calibri"/>
                <a:cs typeface="Calibri"/>
              </a:rPr>
              <a:t>Disclosure Slide</a:t>
            </a:r>
          </a:p>
        </p:txBody>
      </p:sp>
    </p:spTree>
    <p:extLst>
      <p:ext uri="{BB962C8B-B14F-4D97-AF65-F5344CB8AC3E}">
        <p14:creationId xmlns:p14="http://schemas.microsoft.com/office/powerpoint/2010/main" val="292575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6ECAF-3EEE-45DE-0EA2-FA384824B91C}"/>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1FEE5FF-4DD5-CC5B-C5F3-28CFDC6C8F71}"/>
              </a:ext>
            </a:extLst>
          </p:cNvPr>
          <p:cNvSpPr>
            <a:spLocks noGrp="1"/>
          </p:cNvSpPr>
          <p:nvPr>
            <p:ph sz="half" idx="1"/>
          </p:nvPr>
        </p:nvSpPr>
        <p:spPr>
          <a:xfrm>
            <a:off x="-1647" y="1820324"/>
            <a:ext cx="8972652" cy="4525963"/>
          </a:xfrm>
        </p:spPr>
        <p:txBody>
          <a:bodyPr vert="horz" lIns="91440" tIns="45720" rIns="91440" bIns="45720" rtlCol="0" anchor="ctr">
            <a:noAutofit/>
          </a:bodyPr>
          <a:lstStyle/>
          <a:p>
            <a:pPr>
              <a:lnSpc>
                <a:spcPct val="100000"/>
              </a:lnSpc>
            </a:pPr>
            <a:r>
              <a:rPr lang="en-US" sz="2400" dirty="0">
                <a:solidFill>
                  <a:srgbClr val="0C486E"/>
                </a:solidFill>
                <a:highlight>
                  <a:srgbClr val="FFFFFF"/>
                </a:highlight>
              </a:rPr>
              <a:t>Male factor infertility comprised 30.4% of ART cycles in 2017–2018.</a:t>
            </a:r>
            <a:endParaRPr lang="en-US" sz="2400">
              <a:solidFill>
                <a:srgbClr val="0C486E"/>
              </a:solidFill>
              <a:highlight>
                <a:srgbClr val="FFFFFF"/>
              </a:highlight>
              <a:ea typeface="Calibri"/>
              <a:cs typeface="Calibri"/>
            </a:endParaRPr>
          </a:p>
          <a:p>
            <a:pPr>
              <a:lnSpc>
                <a:spcPct val="100000"/>
              </a:lnSpc>
            </a:pPr>
            <a:r>
              <a:rPr lang="en-US" sz="2400" dirty="0">
                <a:solidFill>
                  <a:srgbClr val="0C486E"/>
                </a:solidFill>
                <a:highlight>
                  <a:srgbClr val="FFFFFF"/>
                </a:highlight>
              </a:rPr>
              <a:t>Low sperm motility is a major cause, but the mechanisms effecting sperm motility are poorly defined.</a:t>
            </a:r>
            <a:endParaRPr lang="en-US" sz="2400">
              <a:solidFill>
                <a:srgbClr val="0C486E"/>
              </a:solidFill>
              <a:highlight>
                <a:srgbClr val="FFFFFF"/>
              </a:highlight>
              <a:ea typeface="Calibri"/>
              <a:cs typeface="Calibri"/>
            </a:endParaRPr>
          </a:p>
          <a:p>
            <a:pPr>
              <a:lnSpc>
                <a:spcPct val="100000"/>
              </a:lnSpc>
            </a:pPr>
            <a:r>
              <a:rPr lang="en-US" sz="2400" dirty="0">
                <a:solidFill>
                  <a:srgbClr val="0C486E"/>
                </a:solidFill>
                <a:highlight>
                  <a:srgbClr val="FFFFFF"/>
                </a:highlight>
              </a:rPr>
              <a:t>Semen parameters strongly predict IVF and IUI success.</a:t>
            </a:r>
            <a:endParaRPr lang="en-US" sz="2400">
              <a:solidFill>
                <a:srgbClr val="0C486E"/>
              </a:solidFill>
              <a:highlight>
                <a:srgbClr val="FFFFFF"/>
              </a:highlight>
              <a:ea typeface="Calibri"/>
              <a:cs typeface="Calibri"/>
            </a:endParaRPr>
          </a:p>
          <a:p>
            <a:pPr>
              <a:lnSpc>
                <a:spcPct val="100000"/>
              </a:lnSpc>
            </a:pPr>
            <a:r>
              <a:rPr lang="en-US" sz="2400" dirty="0">
                <a:solidFill>
                  <a:srgbClr val="0C486E"/>
                </a:solidFill>
                <a:highlight>
                  <a:srgbClr val="FFFFFF"/>
                </a:highlight>
              </a:rPr>
              <a:t>Semenogelin-1 and -2 are the major proteins found in semen, where they play a role in modulating motility. </a:t>
            </a:r>
            <a:endParaRPr lang="en-US" sz="2400">
              <a:solidFill>
                <a:srgbClr val="0C486E"/>
              </a:solidFill>
              <a:ea typeface="Calibri"/>
              <a:cs typeface="Calibri"/>
            </a:endParaRPr>
          </a:p>
          <a:p>
            <a:pPr>
              <a:lnSpc>
                <a:spcPct val="100000"/>
              </a:lnSpc>
            </a:pPr>
            <a:r>
              <a:rPr lang="en-US" sz="2400" dirty="0">
                <a:solidFill>
                  <a:srgbClr val="0C486E"/>
                </a:solidFill>
                <a:highlight>
                  <a:srgbClr val="FFFFFF"/>
                </a:highlight>
              </a:rPr>
              <a:t>Past studies show that RSIY-11, a </a:t>
            </a:r>
            <a:r>
              <a:rPr lang="en-US" sz="2400" dirty="0" err="1">
                <a:solidFill>
                  <a:srgbClr val="0C486E"/>
                </a:solidFill>
                <a:highlight>
                  <a:srgbClr val="FFFFFF"/>
                </a:highlight>
              </a:rPr>
              <a:t>semenogelin</a:t>
            </a:r>
            <a:r>
              <a:rPr lang="en-US" sz="2400" dirty="0">
                <a:solidFill>
                  <a:srgbClr val="0C486E"/>
                </a:solidFill>
                <a:highlight>
                  <a:srgbClr val="FFFFFF"/>
                </a:highlight>
              </a:rPr>
              <a:t>-derived peptide which acts as neutral endopeptidase (NEP) inhibitor, enhances sperm motility (Fritz, R. et al., 2019).</a:t>
            </a:r>
            <a:endParaRPr lang="en-US" sz="2400" dirty="0">
              <a:solidFill>
                <a:srgbClr val="0C486E"/>
              </a:solidFill>
              <a:highlight>
                <a:srgbClr val="FFFFFF"/>
              </a:highlight>
              <a:ea typeface="Calibri"/>
              <a:cs typeface="Calibri"/>
            </a:endParaRPr>
          </a:p>
          <a:p>
            <a:pPr>
              <a:lnSpc>
                <a:spcPct val="100000"/>
              </a:lnSpc>
            </a:pPr>
            <a:r>
              <a:rPr lang="en-US" sz="2400" dirty="0" err="1">
                <a:solidFill>
                  <a:srgbClr val="0C486E"/>
                </a:solidFill>
                <a:highlight>
                  <a:srgbClr val="FFFFFF"/>
                </a:highlight>
              </a:rPr>
              <a:t>Peptidomic</a:t>
            </a:r>
            <a:r>
              <a:rPr lang="en-US" sz="2400" dirty="0">
                <a:solidFill>
                  <a:srgbClr val="0C486E"/>
                </a:solidFill>
                <a:highlight>
                  <a:srgbClr val="FFFFFF"/>
                </a:highlight>
              </a:rPr>
              <a:t> analysis of semen has identified several additional novel and uncharacterized </a:t>
            </a:r>
            <a:r>
              <a:rPr lang="en-US" sz="2400" dirty="0" err="1">
                <a:solidFill>
                  <a:srgbClr val="0C486E"/>
                </a:solidFill>
                <a:highlight>
                  <a:srgbClr val="FFFFFF"/>
                </a:highlight>
              </a:rPr>
              <a:t>semenogelin</a:t>
            </a:r>
            <a:r>
              <a:rPr lang="en-US" sz="2400" dirty="0">
                <a:solidFill>
                  <a:srgbClr val="0C486E"/>
                </a:solidFill>
                <a:highlight>
                  <a:srgbClr val="FFFFFF"/>
                </a:highlight>
              </a:rPr>
              <a:t>-derived peptides, including RSIY-15 and SSIY-15, predicted to be NEP inhibitors.</a:t>
            </a:r>
            <a:endParaRPr lang="en-US" sz="2400">
              <a:solidFill>
                <a:srgbClr val="0C486E"/>
              </a:solidFill>
              <a:highlight>
                <a:srgbClr val="FFFFFF"/>
              </a:highlight>
              <a:ea typeface="Calibri"/>
              <a:cs typeface="Calibri"/>
            </a:endParaRPr>
          </a:p>
        </p:txBody>
      </p:sp>
      <p:pic>
        <p:nvPicPr>
          <p:cNvPr id="2" name="Picture 1" descr="A diagram of a psa&#10;&#10;AI-generated content may be incorrect.">
            <a:extLst>
              <a:ext uri="{FF2B5EF4-FFF2-40B4-BE49-F238E27FC236}">
                <a16:creationId xmlns:a16="http://schemas.microsoft.com/office/drawing/2014/main" id="{2DD41C75-5A51-6EFB-B8A2-3F31DF731354}"/>
              </a:ext>
            </a:extLst>
          </p:cNvPr>
          <p:cNvPicPr>
            <a:picLocks noChangeAspect="1"/>
          </p:cNvPicPr>
          <p:nvPr/>
        </p:nvPicPr>
        <p:blipFill>
          <a:blip r:embed="rId3"/>
          <a:stretch>
            <a:fillRect/>
          </a:stretch>
        </p:blipFill>
        <p:spPr>
          <a:xfrm>
            <a:off x="9106930" y="2029707"/>
            <a:ext cx="2979951" cy="2778854"/>
          </a:xfrm>
          <a:prstGeom prst="rect">
            <a:avLst/>
          </a:prstGeom>
          <a:noFill/>
        </p:spPr>
      </p:pic>
      <p:sp>
        <p:nvSpPr>
          <p:cNvPr id="4" name="Title 3">
            <a:extLst>
              <a:ext uri="{FF2B5EF4-FFF2-40B4-BE49-F238E27FC236}">
                <a16:creationId xmlns:a16="http://schemas.microsoft.com/office/drawing/2014/main" id="{0F40A56C-B85E-58F1-2ED9-3571D9F0371D}"/>
              </a:ext>
            </a:extLst>
          </p:cNvPr>
          <p:cNvSpPr>
            <a:spLocks noGrp="1"/>
          </p:cNvSpPr>
          <p:nvPr>
            <p:ph type="title"/>
          </p:nvPr>
        </p:nvSpPr>
        <p:spPr>
          <a:xfrm>
            <a:off x="136634" y="604250"/>
            <a:ext cx="4344444" cy="1111236"/>
          </a:xfrm>
        </p:spPr>
        <p:txBody>
          <a:bodyPr anchor="ctr">
            <a:normAutofit/>
          </a:bodyPr>
          <a:lstStyle/>
          <a:p>
            <a:r>
              <a:rPr lang="en-US" altLang="en-US" dirty="0">
                <a:latin typeface="Calibri"/>
                <a:ea typeface="Calibri"/>
                <a:cs typeface="Calibri"/>
              </a:rPr>
              <a:t>Background</a:t>
            </a:r>
            <a:endParaRPr lang="en-US" dirty="0">
              <a:latin typeface="Calibri"/>
              <a:ea typeface="Calibri"/>
              <a:cs typeface="Calibri"/>
            </a:endParaRPr>
          </a:p>
        </p:txBody>
      </p:sp>
      <p:sp>
        <p:nvSpPr>
          <p:cNvPr id="5" name="TextBox 4">
            <a:extLst>
              <a:ext uri="{FF2B5EF4-FFF2-40B4-BE49-F238E27FC236}">
                <a16:creationId xmlns:a16="http://schemas.microsoft.com/office/drawing/2014/main" id="{F93984D2-A5B8-01AE-3114-F61F5EA1CFE6}"/>
              </a:ext>
            </a:extLst>
          </p:cNvPr>
          <p:cNvSpPr txBox="1"/>
          <p:nvPr/>
        </p:nvSpPr>
        <p:spPr>
          <a:xfrm>
            <a:off x="9440563" y="4808561"/>
            <a:ext cx="2497052" cy="830997"/>
          </a:xfrm>
          <a:prstGeom prst="rect">
            <a:avLst/>
          </a:prstGeom>
          <a:noFill/>
        </p:spPr>
        <p:txBody>
          <a:bodyPr wrap="square">
            <a:spAutoFit/>
          </a:bodyPr>
          <a:lstStyle/>
          <a:p>
            <a:pPr marL="0" indent="0" algn="ctr">
              <a:lnSpc>
                <a:spcPct val="100000"/>
              </a:lnSpc>
              <a:buNone/>
            </a:pPr>
            <a:r>
              <a:rPr lang="en-US" sz="2400" i="1" dirty="0">
                <a:highlight>
                  <a:srgbClr val="FFFFFF"/>
                </a:highlight>
              </a:rPr>
              <a:t>What is their role in motility?</a:t>
            </a:r>
            <a:endParaRPr lang="en-US" sz="2400" i="1" dirty="0">
              <a:highlight>
                <a:srgbClr val="FFFFFF"/>
              </a:highlight>
              <a:ea typeface="Calibri"/>
              <a:cs typeface="Calibri"/>
            </a:endParaRPr>
          </a:p>
        </p:txBody>
      </p:sp>
    </p:spTree>
    <p:extLst>
      <p:ext uri="{BB962C8B-B14F-4D97-AF65-F5344CB8AC3E}">
        <p14:creationId xmlns:p14="http://schemas.microsoft.com/office/powerpoint/2010/main" val="273591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CC0712F-58B0-4C62-801E-6C996089290D}"/>
              </a:ext>
            </a:extLst>
          </p:cNvPr>
          <p:cNvSpPr>
            <a:spLocks noGrp="1"/>
          </p:cNvSpPr>
          <p:nvPr>
            <p:ph idx="1"/>
          </p:nvPr>
        </p:nvSpPr>
        <p:spPr>
          <a:xfrm>
            <a:off x="461319" y="1710849"/>
            <a:ext cx="10972800" cy="2638425"/>
          </a:xfrm>
        </p:spPr>
        <p:txBody>
          <a:bodyPr vert="horz" lIns="91440" tIns="45720" rIns="91440" bIns="45720" rtlCol="0" anchor="t">
            <a:normAutofit/>
          </a:bodyPr>
          <a:lstStyle/>
          <a:p>
            <a:pPr marL="0" indent="0">
              <a:buNone/>
            </a:pPr>
            <a:r>
              <a:rPr lang="en-US" dirty="0">
                <a:highlight>
                  <a:srgbClr val="FFFFFF"/>
                </a:highlight>
                <a:latin typeface="Calibri Light"/>
                <a:ea typeface="Calibri Light"/>
                <a:cs typeface="Calibri Light"/>
              </a:rPr>
              <a:t>T</a:t>
            </a:r>
            <a:r>
              <a:rPr lang="en-US" dirty="0">
                <a:highlight>
                  <a:srgbClr val="FFFFFF"/>
                </a:highlight>
                <a:latin typeface="Calibri"/>
                <a:ea typeface="Calibri"/>
                <a:cs typeface="Calibri"/>
              </a:rPr>
              <a:t>o identify if other </a:t>
            </a:r>
            <a:r>
              <a:rPr lang="en-US" dirty="0" err="1">
                <a:highlight>
                  <a:srgbClr val="FFFFFF"/>
                </a:highlight>
                <a:latin typeface="Calibri"/>
                <a:ea typeface="Calibri"/>
                <a:cs typeface="Calibri"/>
              </a:rPr>
              <a:t>semenogelin</a:t>
            </a:r>
            <a:r>
              <a:rPr lang="en-US" dirty="0">
                <a:highlight>
                  <a:srgbClr val="FFFFFF"/>
                </a:highlight>
                <a:latin typeface="Calibri"/>
                <a:ea typeface="Calibri"/>
                <a:cs typeface="Calibri"/>
              </a:rPr>
              <a:t>-derived peptides (RSIY-15 and SSIY-15):</a:t>
            </a:r>
            <a:endParaRPr lang="en-US" dirty="0">
              <a:latin typeface="Calibri"/>
              <a:ea typeface="Calibri"/>
              <a:cs typeface="Calibri"/>
            </a:endParaRPr>
          </a:p>
          <a:p>
            <a:pPr marL="0" indent="0">
              <a:buNone/>
            </a:pPr>
            <a:endParaRPr lang="en-US" sz="1400" dirty="0">
              <a:highlight>
                <a:srgbClr val="FFFFFF"/>
              </a:highlight>
              <a:latin typeface="Calibri"/>
              <a:ea typeface="Calibri"/>
              <a:cs typeface="Calibri"/>
            </a:endParaRPr>
          </a:p>
          <a:p>
            <a:pPr marL="0" indent="0">
              <a:buNone/>
            </a:pPr>
            <a:r>
              <a:rPr lang="en-US">
                <a:highlight>
                  <a:srgbClr val="FFFFFF"/>
                </a:highlight>
                <a:latin typeface="Calibri"/>
                <a:ea typeface="Calibri"/>
                <a:cs typeface="Calibri"/>
              </a:rPr>
              <a:t> 1. Act as NEP inhibitors</a:t>
            </a:r>
            <a:endParaRPr lang="en-US">
              <a:latin typeface="Calibri"/>
              <a:ea typeface="Calibri"/>
              <a:cs typeface="Calibri"/>
            </a:endParaRPr>
          </a:p>
          <a:p>
            <a:pPr marL="0" indent="0">
              <a:buNone/>
            </a:pPr>
            <a:endParaRPr lang="en-US" sz="1400" dirty="0">
              <a:latin typeface="Calibri"/>
              <a:ea typeface="Calibri"/>
              <a:cs typeface="Calibri"/>
            </a:endParaRPr>
          </a:p>
          <a:p>
            <a:pPr marL="0" indent="0">
              <a:buNone/>
            </a:pPr>
            <a:r>
              <a:rPr lang="en-US">
                <a:highlight>
                  <a:srgbClr val="FFFFFF"/>
                </a:highlight>
                <a:latin typeface="Calibri"/>
                <a:ea typeface="Calibri"/>
                <a:cs typeface="Calibri"/>
              </a:rPr>
              <a:t> 2. Enhance sperm motility</a:t>
            </a:r>
            <a:endParaRPr lang="en-US">
              <a:latin typeface="Calibri"/>
              <a:ea typeface="Calibri"/>
              <a:cs typeface="Calibri"/>
            </a:endParaRPr>
          </a:p>
        </p:txBody>
      </p:sp>
      <p:sp>
        <p:nvSpPr>
          <p:cNvPr id="4" name="Title 3">
            <a:extLst>
              <a:ext uri="{FF2B5EF4-FFF2-40B4-BE49-F238E27FC236}">
                <a16:creationId xmlns:a16="http://schemas.microsoft.com/office/drawing/2014/main" id="{D8ADD91C-BB4E-4CE6-B2E9-801AEC4FD94F}"/>
              </a:ext>
            </a:extLst>
          </p:cNvPr>
          <p:cNvSpPr>
            <a:spLocks noGrp="1"/>
          </p:cNvSpPr>
          <p:nvPr>
            <p:ph type="title"/>
          </p:nvPr>
        </p:nvSpPr>
        <p:spPr>
          <a:xfrm>
            <a:off x="461319" y="395288"/>
            <a:ext cx="2997896" cy="1163427"/>
          </a:xfrm>
        </p:spPr>
        <p:txBody>
          <a:bodyPr>
            <a:normAutofit/>
          </a:bodyPr>
          <a:lstStyle/>
          <a:p>
            <a:r>
              <a:rPr lang="en-US" altLang="en-US" dirty="0">
                <a:latin typeface="Calibri"/>
                <a:ea typeface="Calibri"/>
                <a:cs typeface="Calibri"/>
              </a:rPr>
              <a:t>Objective</a:t>
            </a:r>
          </a:p>
        </p:txBody>
      </p:sp>
    </p:spTree>
    <p:extLst>
      <p:ext uri="{BB962C8B-B14F-4D97-AF65-F5344CB8AC3E}">
        <p14:creationId xmlns:p14="http://schemas.microsoft.com/office/powerpoint/2010/main" val="1073562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503327-D682-7356-3FC7-44730C5CF989}"/>
              </a:ext>
            </a:extLst>
          </p:cNvPr>
          <p:cNvSpPr>
            <a:spLocks noGrp="1"/>
          </p:cNvSpPr>
          <p:nvPr>
            <p:ph sz="half" idx="1"/>
          </p:nvPr>
        </p:nvSpPr>
        <p:spPr>
          <a:xfrm>
            <a:off x="322470" y="1943456"/>
            <a:ext cx="11403493" cy="4678008"/>
          </a:xfrm>
        </p:spPr>
        <p:txBody>
          <a:bodyPr vert="horz" lIns="91440" tIns="45720" rIns="91440" bIns="45720" rtlCol="0" anchor="t">
            <a:noAutofit/>
          </a:bodyPr>
          <a:lstStyle/>
          <a:p>
            <a:r>
              <a:rPr lang="en-US" sz="2000" dirty="0">
                <a:solidFill>
                  <a:srgbClr val="0C486E"/>
                </a:solidFill>
              </a:rPr>
              <a:t>IRB approved</a:t>
            </a:r>
            <a:endParaRPr lang="en-US" sz="2000">
              <a:solidFill>
                <a:srgbClr val="0C486E"/>
              </a:solidFill>
              <a:ea typeface="Calibri"/>
              <a:cs typeface="Calibri"/>
            </a:endParaRPr>
          </a:p>
          <a:p>
            <a:r>
              <a:rPr lang="en-US" sz="2000" dirty="0">
                <a:solidFill>
                  <a:srgbClr val="0C486E"/>
                </a:solidFill>
              </a:rPr>
              <a:t>Site: Einstein Lab &amp; Hartsdale Andrology lab at Montefiore's Institute for Reproductive Medicine &amp; Health </a:t>
            </a:r>
            <a:endParaRPr lang="en-US" sz="2000">
              <a:solidFill>
                <a:srgbClr val="0C486E"/>
              </a:solidFill>
              <a:ea typeface="Calibri"/>
              <a:cs typeface="Calibri"/>
            </a:endParaRPr>
          </a:p>
          <a:p>
            <a:r>
              <a:rPr lang="en-US" sz="2000" dirty="0">
                <a:solidFill>
                  <a:srgbClr val="0C486E"/>
                </a:solidFill>
              </a:rPr>
              <a:t>Study population:</a:t>
            </a:r>
            <a:endParaRPr lang="en-US" sz="2000">
              <a:solidFill>
                <a:srgbClr val="0C486E"/>
              </a:solidFill>
              <a:ea typeface="Calibri"/>
              <a:cs typeface="Calibri"/>
            </a:endParaRPr>
          </a:p>
          <a:p>
            <a:pPr lvl="1"/>
            <a:r>
              <a:rPr lang="en-US" sz="2000" dirty="0">
                <a:solidFill>
                  <a:srgbClr val="0C486E"/>
                </a:solidFill>
              </a:rPr>
              <a:t>Inclusion criteria -infertility workup - &gt;18 yrs old </a:t>
            </a:r>
            <a:endParaRPr lang="en-US" sz="2000">
              <a:solidFill>
                <a:srgbClr val="0C486E"/>
              </a:solidFill>
              <a:ea typeface="Calibri"/>
              <a:cs typeface="Calibri"/>
            </a:endParaRPr>
          </a:p>
          <a:p>
            <a:pPr lvl="1"/>
            <a:r>
              <a:rPr lang="en-US" sz="2000" dirty="0">
                <a:solidFill>
                  <a:srgbClr val="0C486E"/>
                </a:solidFill>
              </a:rPr>
              <a:t>Exclusion criteria- &lt; 18 yrs, azoospermia, prostate surgery, benign prostatic hyperplasia, exogenous androgen use, untreated thyroid disease, HIV, hyperprolactinemia, marijuana or opioid use, clomiphene or HCG use within last 90 days, kidney failure, cirrhosis, history of gonadotoxic chemotherapy or testicular or prostate cancer, cystic fibrosis, abnormal karyotype and history of cryptorchidism</a:t>
            </a:r>
            <a:endParaRPr lang="en-US" sz="2000">
              <a:solidFill>
                <a:srgbClr val="0C486E"/>
              </a:solidFill>
              <a:ea typeface="Calibri"/>
              <a:cs typeface="Calibri"/>
            </a:endParaRPr>
          </a:p>
          <a:p>
            <a:r>
              <a:rPr lang="en-US" sz="2000" dirty="0">
                <a:solidFill>
                  <a:srgbClr val="0C486E"/>
                </a:solidFill>
              </a:rPr>
              <a:t>75 semen samples (</a:t>
            </a:r>
            <a:r>
              <a:rPr lang="en-US" sz="2000" dirty="0">
                <a:solidFill>
                  <a:srgbClr val="0C486E"/>
                </a:solidFill>
                <a:highlight>
                  <a:srgbClr val="FFFFFF"/>
                </a:highlight>
              </a:rPr>
              <a:t>31 normal motility, 44 low motility as per WHO 5</a:t>
            </a:r>
            <a:r>
              <a:rPr lang="en-US" sz="2000" baseline="30000" dirty="0">
                <a:solidFill>
                  <a:srgbClr val="0C486E"/>
                </a:solidFill>
                <a:highlight>
                  <a:srgbClr val="FFFFFF"/>
                </a:highlight>
              </a:rPr>
              <a:t>th</a:t>
            </a:r>
            <a:r>
              <a:rPr lang="en-US" sz="2000" dirty="0">
                <a:solidFill>
                  <a:srgbClr val="0C486E"/>
                </a:solidFill>
                <a:highlight>
                  <a:srgbClr val="FFFFFF"/>
                </a:highlight>
              </a:rPr>
              <a:t> edition)</a:t>
            </a:r>
            <a:endParaRPr lang="en-US" sz="2000">
              <a:solidFill>
                <a:srgbClr val="0C486E"/>
              </a:solidFill>
              <a:highlight>
                <a:srgbClr val="FFFFFF"/>
              </a:highlight>
              <a:ea typeface="Calibri"/>
              <a:cs typeface="Calibri"/>
            </a:endParaRPr>
          </a:p>
          <a:p>
            <a:r>
              <a:rPr lang="en-US" sz="2000" dirty="0">
                <a:solidFill>
                  <a:srgbClr val="0C486E"/>
                </a:solidFill>
                <a:highlight>
                  <a:srgbClr val="FFFFFF"/>
                </a:highlight>
              </a:rPr>
              <a:t>Manual analysis and CASA ( Computer Assessed Sperm Analysis) machine </a:t>
            </a:r>
            <a:endParaRPr lang="en-US" sz="2000">
              <a:solidFill>
                <a:srgbClr val="0C486E"/>
              </a:solidFill>
              <a:highlight>
                <a:srgbClr val="FFFFFF"/>
              </a:highlight>
              <a:ea typeface="Calibri"/>
              <a:cs typeface="Calibri"/>
            </a:endParaRPr>
          </a:p>
        </p:txBody>
      </p:sp>
      <p:sp>
        <p:nvSpPr>
          <p:cNvPr id="3" name="Title 2">
            <a:extLst>
              <a:ext uri="{FF2B5EF4-FFF2-40B4-BE49-F238E27FC236}">
                <a16:creationId xmlns:a16="http://schemas.microsoft.com/office/drawing/2014/main" id="{A6C0B1DA-C93F-E3A7-18E2-D75F4076698E}"/>
              </a:ext>
            </a:extLst>
          </p:cNvPr>
          <p:cNvSpPr>
            <a:spLocks noGrp="1"/>
          </p:cNvSpPr>
          <p:nvPr>
            <p:ph type="title"/>
          </p:nvPr>
        </p:nvSpPr>
        <p:spPr>
          <a:xfrm>
            <a:off x="609600" y="836069"/>
            <a:ext cx="10972800" cy="1100798"/>
          </a:xfrm>
        </p:spPr>
        <p:txBody>
          <a:bodyPr anchor="ctr">
            <a:normAutofit/>
          </a:bodyPr>
          <a:lstStyle/>
          <a:p>
            <a:r>
              <a:rPr lang="en-US" dirty="0">
                <a:latin typeface="Calibri"/>
                <a:ea typeface="Calibri"/>
                <a:cs typeface="Calibri"/>
              </a:rPr>
              <a:t>Study Design and Population</a:t>
            </a:r>
          </a:p>
        </p:txBody>
      </p:sp>
    </p:spTree>
    <p:extLst>
      <p:ext uri="{BB962C8B-B14F-4D97-AF65-F5344CB8AC3E}">
        <p14:creationId xmlns:p14="http://schemas.microsoft.com/office/powerpoint/2010/main" val="8730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D5562-0A5D-7FFE-93C8-13DB84669036}"/>
              </a:ext>
            </a:extLst>
          </p:cNvPr>
          <p:cNvSpPr>
            <a:spLocks noGrp="1"/>
          </p:cNvSpPr>
          <p:nvPr>
            <p:ph idx="1"/>
          </p:nvPr>
        </p:nvSpPr>
        <p:spPr>
          <a:xfrm>
            <a:off x="487136" y="1281803"/>
            <a:ext cx="7434943" cy="4253572"/>
          </a:xfrm>
        </p:spPr>
        <p:txBody>
          <a:bodyPr vert="horz" lIns="91440" tIns="45720" rIns="91440" bIns="45720" rtlCol="0" anchor="t">
            <a:noAutofit/>
          </a:bodyPr>
          <a:lstStyle/>
          <a:p>
            <a:r>
              <a:rPr lang="en-US" sz="2200" b="1" dirty="0">
                <a:latin typeface="Calibri"/>
                <a:ea typeface="Calibri"/>
                <a:cs typeface="Calibri"/>
              </a:rPr>
              <a:t>Peptide Identification:</a:t>
            </a:r>
            <a:r>
              <a:rPr lang="en-US" sz="2200" dirty="0">
                <a:latin typeface="Calibri"/>
                <a:ea typeface="Calibri"/>
                <a:cs typeface="Calibri"/>
              </a:rPr>
              <a:t> Seminal </a:t>
            </a:r>
            <a:r>
              <a:rPr lang="en-US" sz="2200" dirty="0" err="1">
                <a:latin typeface="Calibri"/>
                <a:ea typeface="Calibri"/>
                <a:cs typeface="Calibri"/>
              </a:rPr>
              <a:t>peptidomics</a:t>
            </a:r>
            <a:r>
              <a:rPr lang="en-US" sz="2200" dirty="0">
                <a:latin typeface="Calibri"/>
                <a:ea typeface="Calibri"/>
                <a:cs typeface="Calibri"/>
              </a:rPr>
              <a:t> performed using Liquid Chromatography-Mass Spectrometry (Einstein Lab)</a:t>
            </a:r>
            <a:endParaRPr lang="en-US" sz="2200">
              <a:latin typeface="Calibri"/>
              <a:ea typeface="Calibri"/>
              <a:cs typeface="Calibri"/>
            </a:endParaRPr>
          </a:p>
          <a:p>
            <a:endParaRPr lang="en-US" sz="1400" dirty="0">
              <a:latin typeface="Calibri"/>
              <a:ea typeface="Calibri"/>
              <a:cs typeface="Calibri"/>
            </a:endParaRPr>
          </a:p>
          <a:p>
            <a:r>
              <a:rPr lang="en-US" sz="2200" b="1" dirty="0">
                <a:latin typeface="Calibri"/>
                <a:ea typeface="Calibri"/>
                <a:cs typeface="Calibri"/>
              </a:rPr>
              <a:t>Peptide Selection &amp; Synthesis:</a:t>
            </a:r>
            <a:r>
              <a:rPr lang="en-US" sz="2200" dirty="0">
                <a:latin typeface="Calibri"/>
                <a:ea typeface="Calibri"/>
                <a:cs typeface="Calibri"/>
              </a:rPr>
              <a:t> Sequence analysis to identify potential NEP inhibitors; peptides synthesized (</a:t>
            </a:r>
            <a:r>
              <a:rPr lang="en-US" sz="2200" dirty="0" err="1">
                <a:latin typeface="Calibri"/>
                <a:ea typeface="Calibri"/>
                <a:cs typeface="Calibri"/>
              </a:rPr>
              <a:t>GenScript</a:t>
            </a:r>
            <a:r>
              <a:rPr lang="en-US" sz="2200" dirty="0">
                <a:latin typeface="Calibri"/>
                <a:ea typeface="Calibri"/>
                <a:cs typeface="Calibri"/>
              </a:rPr>
              <a:t>)</a:t>
            </a:r>
            <a:endParaRPr lang="en-US" sz="2200">
              <a:latin typeface="Calibri"/>
              <a:ea typeface="Calibri"/>
              <a:cs typeface="Calibri"/>
            </a:endParaRPr>
          </a:p>
          <a:p>
            <a:endParaRPr lang="en-US" sz="1400" dirty="0">
              <a:latin typeface="Calibri"/>
              <a:ea typeface="Calibri"/>
              <a:cs typeface="Calibri"/>
            </a:endParaRPr>
          </a:p>
          <a:p>
            <a:r>
              <a:rPr lang="en-US" sz="2200" b="1" dirty="0">
                <a:latin typeface="Calibri"/>
                <a:ea typeface="Calibri"/>
                <a:cs typeface="Calibri"/>
              </a:rPr>
              <a:t>Enzyme Kinetics:</a:t>
            </a:r>
            <a:r>
              <a:rPr lang="en-US" sz="2200">
                <a:latin typeface="Calibri"/>
                <a:ea typeface="Calibri"/>
                <a:cs typeface="Calibri"/>
              </a:rPr>
              <a:t> Determination of inhibition type &amp; </a:t>
            </a:r>
            <a:r>
              <a:rPr lang="en-US" sz="2200" dirty="0">
                <a:latin typeface="Calibri"/>
                <a:ea typeface="Calibri"/>
                <a:cs typeface="Calibri"/>
              </a:rPr>
              <a:t>strength (Einstein Lab)</a:t>
            </a:r>
            <a:endParaRPr lang="en-US" sz="2200">
              <a:latin typeface="Calibri"/>
              <a:ea typeface="Calibri"/>
              <a:cs typeface="Calibri"/>
            </a:endParaRPr>
          </a:p>
          <a:p>
            <a:endParaRPr lang="en-US" sz="1400" dirty="0">
              <a:latin typeface="Calibri"/>
              <a:ea typeface="Calibri"/>
              <a:cs typeface="Calibri"/>
            </a:endParaRPr>
          </a:p>
          <a:p>
            <a:r>
              <a:rPr lang="en-US" sz="2200" b="1" dirty="0">
                <a:latin typeface="Calibri"/>
                <a:ea typeface="Calibri"/>
                <a:cs typeface="Calibri"/>
              </a:rPr>
              <a:t>Functional Testing:</a:t>
            </a:r>
            <a:r>
              <a:rPr lang="en-US" sz="2200" dirty="0">
                <a:latin typeface="Calibri"/>
                <a:ea typeface="Calibri"/>
                <a:cs typeface="Calibri"/>
              </a:rPr>
              <a:t> Peptide addition to semen samples </a:t>
            </a:r>
            <a:r>
              <a:rPr lang="en-US" sz="2200">
                <a:latin typeface="Calibri"/>
                <a:ea typeface="Calibri"/>
                <a:cs typeface="Calibri"/>
              </a:rPr>
              <a:t>followed by motility assessment using manual analysis &amp; </a:t>
            </a:r>
            <a:r>
              <a:rPr lang="en-US" sz="2200" dirty="0">
                <a:latin typeface="Calibri"/>
                <a:ea typeface="Calibri"/>
                <a:cs typeface="Calibri"/>
              </a:rPr>
              <a:t>CASA (Hartsdale Andrology Lab)</a:t>
            </a:r>
            <a:endParaRPr lang="en-US" sz="2200">
              <a:latin typeface="Calibri"/>
              <a:ea typeface="Calibri"/>
              <a:cs typeface="Calibri"/>
            </a:endParaRPr>
          </a:p>
        </p:txBody>
      </p:sp>
      <p:sp>
        <p:nvSpPr>
          <p:cNvPr id="3" name="Title 2">
            <a:extLst>
              <a:ext uri="{FF2B5EF4-FFF2-40B4-BE49-F238E27FC236}">
                <a16:creationId xmlns:a16="http://schemas.microsoft.com/office/drawing/2014/main" id="{8734AB7E-A128-3260-05BF-E008847CBE80}"/>
              </a:ext>
            </a:extLst>
          </p:cNvPr>
          <p:cNvSpPr>
            <a:spLocks noGrp="1"/>
          </p:cNvSpPr>
          <p:nvPr>
            <p:ph type="title"/>
          </p:nvPr>
        </p:nvSpPr>
        <p:spPr>
          <a:xfrm>
            <a:off x="486032" y="181437"/>
            <a:ext cx="10972800" cy="1100797"/>
          </a:xfrm>
        </p:spPr>
        <p:txBody>
          <a:bodyPr/>
          <a:lstStyle/>
          <a:p>
            <a:r>
              <a:rPr lang="en-US" dirty="0">
                <a:latin typeface="Calibri"/>
                <a:ea typeface="Calibri"/>
                <a:cs typeface="Calibri"/>
              </a:rPr>
              <a:t>Study workflow</a:t>
            </a:r>
          </a:p>
        </p:txBody>
      </p:sp>
      <p:pic>
        <p:nvPicPr>
          <p:cNvPr id="5" name="Picture 4" descr="A white rectangular object with a yellow center&#10;&#10;AI-generated content may be incorrect.">
            <a:extLst>
              <a:ext uri="{FF2B5EF4-FFF2-40B4-BE49-F238E27FC236}">
                <a16:creationId xmlns:a16="http://schemas.microsoft.com/office/drawing/2014/main" id="{21100CD7-913B-86F0-BCFB-8CDCACE6E309}"/>
              </a:ext>
            </a:extLst>
          </p:cNvPr>
          <p:cNvPicPr>
            <a:picLocks noChangeAspect="1"/>
          </p:cNvPicPr>
          <p:nvPr/>
        </p:nvPicPr>
        <p:blipFill>
          <a:blip r:embed="rId3"/>
          <a:stretch>
            <a:fillRect/>
          </a:stretch>
        </p:blipFill>
        <p:spPr>
          <a:xfrm>
            <a:off x="7916586" y="1996719"/>
            <a:ext cx="1019175" cy="1962150"/>
          </a:xfrm>
          <a:prstGeom prst="rect">
            <a:avLst/>
          </a:prstGeom>
        </p:spPr>
      </p:pic>
      <p:pic>
        <p:nvPicPr>
          <p:cNvPr id="7" name="Picture 6" descr="LensHooke X1 Pro - The Worlds Smallest Semen Quality CASA Analyser. —  LogixX Fertility">
            <a:extLst>
              <a:ext uri="{FF2B5EF4-FFF2-40B4-BE49-F238E27FC236}">
                <a16:creationId xmlns:a16="http://schemas.microsoft.com/office/drawing/2014/main" id="{712DB4D9-3650-C12A-F58E-1CE80FE7E710}"/>
              </a:ext>
            </a:extLst>
          </p:cNvPr>
          <p:cNvPicPr>
            <a:picLocks noChangeAspect="1"/>
          </p:cNvPicPr>
          <p:nvPr/>
        </p:nvPicPr>
        <p:blipFill>
          <a:blip r:embed="rId4"/>
          <a:stretch>
            <a:fillRect/>
          </a:stretch>
        </p:blipFill>
        <p:spPr>
          <a:xfrm>
            <a:off x="9043069" y="1608958"/>
            <a:ext cx="2945178" cy="1531083"/>
          </a:xfrm>
          <a:prstGeom prst="rect">
            <a:avLst/>
          </a:prstGeom>
          <a:noFill/>
        </p:spPr>
      </p:pic>
      <p:pic>
        <p:nvPicPr>
          <p:cNvPr id="9" name="Picture 8" descr="A black rectangular device with white text and numbers&#10;&#10;AI-generated content may be incorrect.">
            <a:extLst>
              <a:ext uri="{FF2B5EF4-FFF2-40B4-BE49-F238E27FC236}">
                <a16:creationId xmlns:a16="http://schemas.microsoft.com/office/drawing/2014/main" id="{742B0B5D-66FE-FA63-6938-A9FFAE28D7C7}"/>
              </a:ext>
            </a:extLst>
          </p:cNvPr>
          <p:cNvPicPr>
            <a:picLocks noChangeAspect="1"/>
          </p:cNvPicPr>
          <p:nvPr/>
        </p:nvPicPr>
        <p:blipFill>
          <a:blip r:embed="rId5"/>
          <a:stretch>
            <a:fillRect/>
          </a:stretch>
        </p:blipFill>
        <p:spPr>
          <a:xfrm>
            <a:off x="8940453" y="3388937"/>
            <a:ext cx="3256309" cy="1677091"/>
          </a:xfrm>
          <a:prstGeom prst="rect">
            <a:avLst/>
          </a:prstGeom>
        </p:spPr>
      </p:pic>
    </p:spTree>
    <p:extLst>
      <p:ext uri="{BB962C8B-B14F-4D97-AF65-F5344CB8AC3E}">
        <p14:creationId xmlns:p14="http://schemas.microsoft.com/office/powerpoint/2010/main" val="225738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2B2B50-32C5-CEC3-127F-8DEBA43796CC}"/>
              </a:ext>
            </a:extLst>
          </p:cNvPr>
          <p:cNvSpPr>
            <a:spLocks noGrp="1"/>
          </p:cNvSpPr>
          <p:nvPr>
            <p:ph sz="half" idx="1"/>
          </p:nvPr>
        </p:nvSpPr>
        <p:spPr>
          <a:xfrm>
            <a:off x="108559" y="2095501"/>
            <a:ext cx="5938032" cy="3805717"/>
          </a:xfrm>
        </p:spPr>
        <p:txBody>
          <a:bodyPr vert="horz" lIns="91440" tIns="45720" rIns="91440" bIns="45720" rtlCol="0" anchor="t">
            <a:normAutofit/>
          </a:bodyPr>
          <a:lstStyle/>
          <a:p>
            <a:r>
              <a:rPr lang="en-US" sz="2600" dirty="0">
                <a:solidFill>
                  <a:srgbClr val="0C486E"/>
                </a:solidFill>
                <a:highlight>
                  <a:srgbClr val="FFFFFF"/>
                </a:highlight>
              </a:rPr>
              <a:t> A fluorogenic assay to determine the nature of inhibition and NEP inhibition constants (Ki)</a:t>
            </a:r>
            <a:endParaRPr lang="en-US" sz="2600">
              <a:solidFill>
                <a:srgbClr val="0C486E"/>
              </a:solidFill>
              <a:ea typeface="Calibri"/>
              <a:cs typeface="Calibri"/>
            </a:endParaRPr>
          </a:p>
          <a:p>
            <a:r>
              <a:rPr lang="en-US" sz="2600" dirty="0">
                <a:solidFill>
                  <a:srgbClr val="0C486E"/>
                </a:solidFill>
                <a:highlight>
                  <a:srgbClr val="FFFFFF"/>
                </a:highlight>
              </a:rPr>
              <a:t>A Dixon plot was generated to determine the Ki of RSIY-15 &amp; SSIY-15</a:t>
            </a:r>
            <a:endParaRPr lang="en-US" sz="2600">
              <a:solidFill>
                <a:srgbClr val="0C486E"/>
              </a:solidFill>
              <a:highlight>
                <a:srgbClr val="FFFFFF"/>
              </a:highlight>
              <a:ea typeface="Calibri"/>
              <a:cs typeface="Calibri"/>
            </a:endParaRPr>
          </a:p>
          <a:p>
            <a:r>
              <a:rPr lang="en-US" sz="2600" dirty="0">
                <a:solidFill>
                  <a:srgbClr val="0C486E"/>
                </a:solidFill>
                <a:highlight>
                  <a:srgbClr val="FFFFFF"/>
                </a:highlight>
              </a:rPr>
              <a:t> Lineweaver-Burke plot was generated to evaluate the inhibitory nature of RSIY-15 &amp; SSIY-15 (using GraphPad Prism, La Jolla, CA, USA)</a:t>
            </a:r>
            <a:endParaRPr lang="en-US" sz="2600">
              <a:solidFill>
                <a:srgbClr val="0C486E"/>
              </a:solidFill>
              <a:highlight>
                <a:srgbClr val="FFFFFF"/>
              </a:highlight>
              <a:ea typeface="Calibri"/>
              <a:cs typeface="Calibri"/>
            </a:endParaRPr>
          </a:p>
          <a:p>
            <a:endParaRPr lang="en-US" sz="2600" dirty="0">
              <a:solidFill>
                <a:srgbClr val="0C486E"/>
              </a:solidFill>
              <a:highlight>
                <a:srgbClr val="FFFFFF"/>
              </a:highlight>
              <a:ea typeface="Calibri"/>
              <a:cs typeface="Calibri"/>
            </a:endParaRPr>
          </a:p>
        </p:txBody>
      </p:sp>
      <p:sp>
        <p:nvSpPr>
          <p:cNvPr id="3" name="Title 2">
            <a:extLst>
              <a:ext uri="{FF2B5EF4-FFF2-40B4-BE49-F238E27FC236}">
                <a16:creationId xmlns:a16="http://schemas.microsoft.com/office/drawing/2014/main" id="{34F9FB61-6C4F-EE4D-8326-07C4193EACBF}"/>
              </a:ext>
            </a:extLst>
          </p:cNvPr>
          <p:cNvSpPr>
            <a:spLocks noGrp="1"/>
          </p:cNvSpPr>
          <p:nvPr>
            <p:ph type="title"/>
          </p:nvPr>
        </p:nvSpPr>
        <p:spPr>
          <a:xfrm>
            <a:off x="609600" y="836069"/>
            <a:ext cx="6056335" cy="1090360"/>
          </a:xfrm>
        </p:spPr>
        <p:txBody>
          <a:bodyPr anchor="ctr">
            <a:normAutofit/>
          </a:bodyPr>
          <a:lstStyle/>
          <a:p>
            <a:r>
              <a:rPr lang="en-US" dirty="0">
                <a:latin typeface="Calibri"/>
                <a:ea typeface="Calibri"/>
                <a:cs typeface="Calibri"/>
              </a:rPr>
              <a:t>NEP inhibition analysis</a:t>
            </a:r>
          </a:p>
        </p:txBody>
      </p:sp>
      <p:sp>
        <p:nvSpPr>
          <p:cNvPr id="8" name="Content Placeholder 1">
            <a:extLst>
              <a:ext uri="{FF2B5EF4-FFF2-40B4-BE49-F238E27FC236}">
                <a16:creationId xmlns:a16="http://schemas.microsoft.com/office/drawing/2014/main" id="{4FD9436C-80B4-E424-3B69-22C0A9B7FF66}"/>
              </a:ext>
            </a:extLst>
          </p:cNvPr>
          <p:cNvSpPr txBox="1">
            <a:spLocks/>
          </p:cNvSpPr>
          <p:nvPr/>
        </p:nvSpPr>
        <p:spPr>
          <a:xfrm>
            <a:off x="6195391" y="1927640"/>
            <a:ext cx="5384800" cy="4525963"/>
          </a:xfrm>
          <a:prstGeom prst="rect">
            <a:avLst/>
          </a:prstGeom>
          <a:solidFill>
            <a:schemeClr val="accent5">
              <a:lumMod val="40000"/>
              <a:lumOff val="60000"/>
              <a:alpha val="1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C486E"/>
                </a:solidFill>
                <a:highlight>
                  <a:srgbClr val="FFFFFF"/>
                </a:highlight>
                <a:latin typeface="Calibri"/>
                <a:ea typeface="Calibri"/>
                <a:cs typeface="Calibri"/>
              </a:rPr>
              <a:t>NEP Inhibition Assays</a:t>
            </a:r>
            <a:endParaRPr lang="en-US" sz="2600" b="1">
              <a:solidFill>
                <a:srgbClr val="0C486E"/>
              </a:solidFill>
              <a:highlight>
                <a:srgbClr val="FFFFFF"/>
              </a:highlight>
              <a:latin typeface="Calibri"/>
              <a:ea typeface="Calibri"/>
              <a:cs typeface="Calibri"/>
            </a:endParaRPr>
          </a:p>
          <a:p>
            <a:r>
              <a:rPr lang="en-US" sz="2000" dirty="0">
                <a:solidFill>
                  <a:srgbClr val="0C486E"/>
                </a:solidFill>
                <a:highlight>
                  <a:srgbClr val="FFFFFF"/>
                </a:highlight>
                <a:ea typeface="+mn-lt"/>
                <a:cs typeface="+mn-lt"/>
              </a:rPr>
              <a:t>-</a:t>
            </a:r>
            <a:r>
              <a:rPr lang="en-US" sz="2000" dirty="0">
                <a:solidFill>
                  <a:srgbClr val="0C486E"/>
                </a:solidFill>
                <a:highlight>
                  <a:srgbClr val="FFFFFF"/>
                </a:highlight>
                <a:latin typeface="Calibri"/>
                <a:ea typeface="Calibri"/>
                <a:cs typeface="Calibri"/>
              </a:rPr>
              <a:t>Negative Control – Substrate only</a:t>
            </a:r>
            <a:endParaRPr lang="en-US" sz="2000">
              <a:solidFill>
                <a:srgbClr val="0C486E"/>
              </a:solidFill>
              <a:latin typeface="Calibri"/>
              <a:ea typeface="Calibri"/>
              <a:cs typeface="Calibri"/>
            </a:endParaRPr>
          </a:p>
          <a:p>
            <a:r>
              <a:rPr lang="en-US" sz="2000" dirty="0">
                <a:solidFill>
                  <a:srgbClr val="0C486E"/>
                </a:solidFill>
                <a:highlight>
                  <a:srgbClr val="FFFFFF"/>
                </a:highlight>
                <a:ea typeface="+mn-lt"/>
                <a:cs typeface="+mn-lt"/>
              </a:rPr>
              <a:t>-</a:t>
            </a:r>
            <a:r>
              <a:rPr lang="en-US" sz="2000" dirty="0">
                <a:solidFill>
                  <a:srgbClr val="0C486E"/>
                </a:solidFill>
                <a:highlight>
                  <a:srgbClr val="FFFFFF"/>
                </a:highlight>
                <a:latin typeface="Calibri"/>
                <a:ea typeface="Calibri"/>
                <a:cs typeface="Calibri"/>
              </a:rPr>
              <a:t>Positive Control – Substrate + Enzyme only</a:t>
            </a:r>
            <a:endParaRPr lang="en-US" sz="2000">
              <a:solidFill>
                <a:srgbClr val="0C486E"/>
              </a:solidFill>
              <a:latin typeface="Calibri"/>
              <a:ea typeface="Calibri"/>
              <a:cs typeface="Calibri"/>
            </a:endParaRPr>
          </a:p>
          <a:p>
            <a:r>
              <a:rPr lang="en-US" sz="2000" dirty="0">
                <a:solidFill>
                  <a:srgbClr val="0C486E"/>
                </a:solidFill>
                <a:highlight>
                  <a:srgbClr val="FFFFFF"/>
                </a:highlight>
                <a:ea typeface="+mn-lt"/>
                <a:cs typeface="+mn-lt"/>
              </a:rPr>
              <a:t>-</a:t>
            </a:r>
            <a:r>
              <a:rPr lang="en-US" sz="2000" dirty="0">
                <a:solidFill>
                  <a:srgbClr val="0C486E"/>
                </a:solidFill>
                <a:highlight>
                  <a:srgbClr val="FFFFFF"/>
                </a:highlight>
                <a:latin typeface="Calibri"/>
                <a:ea typeface="Calibri"/>
                <a:cs typeface="Calibri"/>
              </a:rPr>
              <a:t>RSIY-15 and SSIY-15</a:t>
            </a:r>
            <a:endParaRPr lang="en-US" sz="2000">
              <a:solidFill>
                <a:srgbClr val="0C486E"/>
              </a:solidFill>
              <a:latin typeface="Calibri"/>
              <a:ea typeface="Calibri"/>
              <a:cs typeface="Calibri"/>
            </a:endParaRPr>
          </a:p>
          <a:p>
            <a:pPr marL="0" indent="0">
              <a:buNone/>
            </a:pPr>
            <a:endParaRPr lang="en-US" sz="1600" dirty="0">
              <a:highlight>
                <a:srgbClr val="FFFFFF"/>
              </a:highlight>
              <a:latin typeface="Arial"/>
              <a:ea typeface="Calibri"/>
              <a:cs typeface="Arial"/>
            </a:endParaRPr>
          </a:p>
          <a:p>
            <a:endParaRPr lang="en-US" sz="2600" dirty="0">
              <a:highlight>
                <a:srgbClr val="FFFFFF"/>
              </a:highlight>
              <a:ea typeface="Calibri"/>
              <a:cs typeface="Calibri"/>
            </a:endParaRPr>
          </a:p>
        </p:txBody>
      </p:sp>
      <p:pic>
        <p:nvPicPr>
          <p:cNvPr id="9" name="Picture 8" descr="A group of green triangles&#10;&#10;AI-generated content may be incorrect.">
            <a:extLst>
              <a:ext uri="{FF2B5EF4-FFF2-40B4-BE49-F238E27FC236}">
                <a16:creationId xmlns:a16="http://schemas.microsoft.com/office/drawing/2014/main" id="{50147631-A207-24DF-DA85-9A83D1DD24D5}"/>
              </a:ext>
            </a:extLst>
          </p:cNvPr>
          <p:cNvPicPr>
            <a:picLocks noChangeAspect="1"/>
          </p:cNvPicPr>
          <p:nvPr/>
        </p:nvPicPr>
        <p:blipFill>
          <a:blip r:embed="rId3"/>
          <a:stretch>
            <a:fillRect/>
          </a:stretch>
        </p:blipFill>
        <p:spPr>
          <a:xfrm>
            <a:off x="6046787" y="4013614"/>
            <a:ext cx="5686425" cy="1238250"/>
          </a:xfrm>
          <a:prstGeom prst="rect">
            <a:avLst/>
          </a:prstGeom>
        </p:spPr>
      </p:pic>
    </p:spTree>
    <p:extLst>
      <p:ext uri="{BB962C8B-B14F-4D97-AF65-F5344CB8AC3E}">
        <p14:creationId xmlns:p14="http://schemas.microsoft.com/office/powerpoint/2010/main" val="279148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8C772-246A-E262-160C-4E3D4136B1BC}"/>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322E100-0FF4-1EC1-8721-0FD7A8DD484D}"/>
              </a:ext>
            </a:extLst>
          </p:cNvPr>
          <p:cNvSpPr>
            <a:spLocks noGrp="1"/>
          </p:cNvSpPr>
          <p:nvPr>
            <p:ph sz="half" idx="1"/>
          </p:nvPr>
        </p:nvSpPr>
        <p:spPr>
          <a:xfrm>
            <a:off x="609600" y="1932216"/>
            <a:ext cx="6255658" cy="3968070"/>
          </a:xfrm>
        </p:spPr>
        <p:txBody>
          <a:bodyPr vert="horz" lIns="91440" tIns="45720" rIns="91440" bIns="45720" rtlCol="0" anchor="t">
            <a:normAutofit fontScale="92500" lnSpcReduction="10000"/>
          </a:bodyPr>
          <a:lstStyle/>
          <a:p>
            <a:pPr marL="0" indent="0">
              <a:buNone/>
            </a:pPr>
            <a:endParaRPr lang="en-US" sz="2200" dirty="0">
              <a:highlight>
                <a:srgbClr val="FFFFFF"/>
              </a:highlight>
              <a:ea typeface="Calibri" panose="020F0502020204030204"/>
              <a:cs typeface="Calibri" panose="020F0502020204030204"/>
            </a:endParaRPr>
          </a:p>
          <a:p>
            <a:r>
              <a:rPr lang="en-US" sz="2200" dirty="0">
                <a:solidFill>
                  <a:srgbClr val="0C486E"/>
                </a:solidFill>
                <a:highlight>
                  <a:srgbClr val="FFFFFF"/>
                </a:highlight>
              </a:rPr>
              <a:t>Semen samples: liquefy at 37C for 30 min</a:t>
            </a:r>
            <a:endParaRPr lang="en-US" sz="2200">
              <a:solidFill>
                <a:srgbClr val="0C486E"/>
              </a:solidFill>
              <a:highlight>
                <a:srgbClr val="FFFFFF"/>
              </a:highlight>
              <a:ea typeface="Calibri"/>
              <a:cs typeface="Calibri"/>
            </a:endParaRPr>
          </a:p>
          <a:p>
            <a:r>
              <a:rPr lang="en-US" sz="2200" dirty="0">
                <a:solidFill>
                  <a:srgbClr val="0C486E"/>
                </a:solidFill>
                <a:highlight>
                  <a:srgbClr val="FFFFFF"/>
                </a:highlight>
              </a:rPr>
              <a:t> 4 aliquots: PBS (control),  RSIY-11 (75 </a:t>
            </a:r>
            <a:r>
              <a:rPr lang="en-US" sz="2200" err="1">
                <a:solidFill>
                  <a:srgbClr val="0C486E"/>
                </a:solidFill>
                <a:highlight>
                  <a:srgbClr val="FFFFFF"/>
                </a:highlight>
              </a:rPr>
              <a:t>μM</a:t>
            </a:r>
            <a:r>
              <a:rPr lang="en-US" sz="2200" dirty="0">
                <a:solidFill>
                  <a:srgbClr val="0C486E"/>
                </a:solidFill>
                <a:highlight>
                  <a:srgbClr val="FFFFFF"/>
                </a:highlight>
              </a:rPr>
              <a:t>), RSIY-15 (75 </a:t>
            </a:r>
            <a:r>
              <a:rPr lang="en-US" sz="2200" err="1">
                <a:solidFill>
                  <a:srgbClr val="0C486E"/>
                </a:solidFill>
                <a:highlight>
                  <a:srgbClr val="FFFFFF"/>
                </a:highlight>
              </a:rPr>
              <a:t>μM</a:t>
            </a:r>
            <a:r>
              <a:rPr lang="en-US" sz="2200" dirty="0">
                <a:solidFill>
                  <a:srgbClr val="0C486E"/>
                </a:solidFill>
                <a:highlight>
                  <a:srgbClr val="FFFFFF"/>
                </a:highlight>
              </a:rPr>
              <a:t>), SSIY-15 (75 </a:t>
            </a:r>
            <a:r>
              <a:rPr lang="en-US" sz="2200" err="1">
                <a:solidFill>
                  <a:srgbClr val="0C486E"/>
                </a:solidFill>
                <a:highlight>
                  <a:srgbClr val="FFFFFF"/>
                </a:highlight>
              </a:rPr>
              <a:t>μM</a:t>
            </a:r>
            <a:r>
              <a:rPr lang="en-US" sz="2200" dirty="0">
                <a:solidFill>
                  <a:srgbClr val="0C486E"/>
                </a:solidFill>
                <a:highlight>
                  <a:srgbClr val="FFFFFF"/>
                </a:highlight>
              </a:rPr>
              <a:t>) </a:t>
            </a:r>
            <a:endParaRPr lang="en-US" sz="2200">
              <a:solidFill>
                <a:srgbClr val="0C486E"/>
              </a:solidFill>
              <a:highlight>
                <a:srgbClr val="FFFFFF"/>
              </a:highlight>
              <a:ea typeface="Calibri"/>
              <a:cs typeface="Calibri"/>
            </a:endParaRPr>
          </a:p>
          <a:p>
            <a:r>
              <a:rPr lang="en-US" sz="2200" dirty="0">
                <a:solidFill>
                  <a:srgbClr val="0C486E"/>
                </a:solidFill>
                <a:highlight>
                  <a:srgbClr val="FFFFFF"/>
                </a:highlight>
              </a:rPr>
              <a:t>Motility parameters: at 0, 30 and 60 min</a:t>
            </a:r>
            <a:endParaRPr lang="en-US" sz="2200">
              <a:solidFill>
                <a:srgbClr val="0C486E"/>
              </a:solidFill>
              <a:highlight>
                <a:srgbClr val="FFFFFF"/>
              </a:highlight>
              <a:ea typeface="Calibri"/>
              <a:cs typeface="Calibri"/>
            </a:endParaRPr>
          </a:p>
          <a:p>
            <a:r>
              <a:rPr lang="en-US" sz="2200" dirty="0">
                <a:solidFill>
                  <a:srgbClr val="0C486E"/>
                </a:solidFill>
                <a:highlight>
                  <a:srgbClr val="FFFFFF"/>
                </a:highlight>
              </a:rPr>
              <a:t>Manual method: Total Motility (TM) and Progressive Motility (PM)</a:t>
            </a:r>
            <a:endParaRPr lang="en-US" sz="2200">
              <a:solidFill>
                <a:srgbClr val="0C486E"/>
              </a:solidFill>
              <a:highlight>
                <a:srgbClr val="FFFFFF"/>
              </a:highlight>
              <a:ea typeface="Calibri"/>
              <a:cs typeface="Calibri"/>
            </a:endParaRPr>
          </a:p>
          <a:p>
            <a:r>
              <a:rPr lang="en-US" sz="2200" dirty="0">
                <a:solidFill>
                  <a:srgbClr val="0C486E"/>
                </a:solidFill>
                <a:highlight>
                  <a:srgbClr val="FFFFFF"/>
                </a:highlight>
              </a:rPr>
              <a:t>Computer Assisted Sperm Analysis (CASA) method: TM, PM , Sperm motility kinematic analysis (VAP, VCL and VSL)</a:t>
            </a:r>
          </a:p>
          <a:p>
            <a:r>
              <a:rPr lang="en-US" sz="2200" dirty="0">
                <a:solidFill>
                  <a:srgbClr val="0C486E"/>
                </a:solidFill>
                <a:highlight>
                  <a:srgbClr val="FFFFFF"/>
                </a:highlight>
                <a:ea typeface="Calibri"/>
                <a:cs typeface="Calibri"/>
              </a:rPr>
              <a:t>Mixed effects regression analysis was performed to assess difference in sperm motility parameters</a:t>
            </a:r>
          </a:p>
        </p:txBody>
      </p:sp>
      <p:pic>
        <p:nvPicPr>
          <p:cNvPr id="2" name="Picture 1" descr="A test tube with liquid in it&#10;&#10;AI-generated content may be incorrect.">
            <a:extLst>
              <a:ext uri="{FF2B5EF4-FFF2-40B4-BE49-F238E27FC236}">
                <a16:creationId xmlns:a16="http://schemas.microsoft.com/office/drawing/2014/main" id="{95526790-CD80-8769-8233-C3B456D49E61}"/>
              </a:ext>
            </a:extLst>
          </p:cNvPr>
          <p:cNvPicPr>
            <a:picLocks noChangeAspect="1"/>
          </p:cNvPicPr>
          <p:nvPr/>
        </p:nvPicPr>
        <p:blipFill>
          <a:blip r:embed="rId2"/>
          <a:stretch>
            <a:fillRect/>
          </a:stretch>
        </p:blipFill>
        <p:spPr>
          <a:xfrm>
            <a:off x="6701064" y="3270672"/>
            <a:ext cx="5126264" cy="2406942"/>
          </a:xfrm>
          <a:prstGeom prst="rect">
            <a:avLst/>
          </a:prstGeom>
          <a:noFill/>
        </p:spPr>
      </p:pic>
      <p:sp>
        <p:nvSpPr>
          <p:cNvPr id="4" name="Title 3">
            <a:extLst>
              <a:ext uri="{FF2B5EF4-FFF2-40B4-BE49-F238E27FC236}">
                <a16:creationId xmlns:a16="http://schemas.microsoft.com/office/drawing/2014/main" id="{B99E4A15-794F-B3C0-40B5-DA706D4C5DAD}"/>
              </a:ext>
            </a:extLst>
          </p:cNvPr>
          <p:cNvSpPr>
            <a:spLocks noGrp="1"/>
          </p:cNvSpPr>
          <p:nvPr>
            <p:ph type="title"/>
          </p:nvPr>
        </p:nvSpPr>
        <p:spPr>
          <a:xfrm>
            <a:off x="609600" y="836069"/>
            <a:ext cx="7204554" cy="1090360"/>
          </a:xfrm>
        </p:spPr>
        <p:txBody>
          <a:bodyPr anchor="ctr">
            <a:normAutofit/>
          </a:bodyPr>
          <a:lstStyle/>
          <a:p>
            <a:r>
              <a:rPr lang="en-US" altLang="en-US" dirty="0">
                <a:latin typeface="Calibri"/>
                <a:ea typeface="Calibri"/>
                <a:cs typeface="Calibri"/>
              </a:rPr>
              <a:t>Semen sample preparation </a:t>
            </a:r>
          </a:p>
        </p:txBody>
      </p:sp>
      <p:sp>
        <p:nvSpPr>
          <p:cNvPr id="3" name="TextBox 2">
            <a:extLst>
              <a:ext uri="{FF2B5EF4-FFF2-40B4-BE49-F238E27FC236}">
                <a16:creationId xmlns:a16="http://schemas.microsoft.com/office/drawing/2014/main" id="{88386281-5A8F-E6C2-9B78-939364BEE1C3}"/>
              </a:ext>
            </a:extLst>
          </p:cNvPr>
          <p:cNvSpPr txBox="1"/>
          <p:nvPr/>
        </p:nvSpPr>
        <p:spPr>
          <a:xfrm>
            <a:off x="6867663" y="5681869"/>
            <a:ext cx="561008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0" i="0" u="none" strike="noStrike" baseline="0" dirty="0">
                <a:solidFill>
                  <a:srgbClr val="000000"/>
                </a:solidFill>
                <a:highlight>
                  <a:srgbClr val="FFFFFF"/>
                </a:highlight>
                <a:latin typeface="Calibri"/>
                <a:ea typeface="Arial"/>
                <a:cs typeface="Arial"/>
              </a:rPr>
              <a:t> </a:t>
            </a:r>
            <a:r>
              <a:rPr lang="en-US" sz="1600" b="0" i="0" u="none" strike="noStrike" baseline="0" dirty="0">
                <a:solidFill>
                  <a:srgbClr val="000000"/>
                </a:solidFill>
                <a:highlight>
                  <a:srgbClr val="FFFFFF"/>
                </a:highlight>
                <a:latin typeface="Calibri"/>
                <a:ea typeface="Arial"/>
                <a:cs typeface="Arial"/>
              </a:rPr>
              <a:t>PBS</a:t>
            </a:r>
            <a:r>
              <a:rPr lang="en-US" sz="1600" dirty="0">
                <a:solidFill>
                  <a:srgbClr val="000000"/>
                </a:solidFill>
                <a:highlight>
                  <a:srgbClr val="FFFFFF"/>
                </a:highlight>
                <a:latin typeface="Calibri"/>
                <a:ea typeface="Arial"/>
                <a:cs typeface="Arial"/>
              </a:rPr>
              <a:t> </a:t>
            </a:r>
            <a:r>
              <a:rPr lang="en-US" sz="1600" b="0" i="0" u="none" strike="noStrike" baseline="0" dirty="0">
                <a:solidFill>
                  <a:srgbClr val="000000"/>
                </a:solidFill>
                <a:highlight>
                  <a:srgbClr val="FFFFFF"/>
                </a:highlight>
                <a:latin typeface="Calibri"/>
                <a:ea typeface="Arial"/>
                <a:cs typeface="Arial"/>
              </a:rPr>
              <a:t> </a:t>
            </a:r>
            <a:r>
              <a:rPr lang="en-US" sz="1600" dirty="0">
                <a:solidFill>
                  <a:srgbClr val="000000"/>
                </a:solidFill>
                <a:highlight>
                  <a:srgbClr val="FFFFFF"/>
                </a:highlight>
                <a:latin typeface="Calibri"/>
                <a:ea typeface="Arial"/>
                <a:cs typeface="Arial"/>
              </a:rPr>
              <a:t>      RSIY-11</a:t>
            </a:r>
            <a:r>
              <a:rPr lang="en-US" sz="1600" b="0" i="0" u="none" strike="noStrike" baseline="0" dirty="0">
                <a:solidFill>
                  <a:srgbClr val="000000"/>
                </a:solidFill>
                <a:highlight>
                  <a:srgbClr val="FFFFFF"/>
                </a:highlight>
                <a:latin typeface="Calibri"/>
                <a:ea typeface="Arial"/>
                <a:cs typeface="Arial"/>
              </a:rPr>
              <a:t> (75 </a:t>
            </a:r>
            <a:r>
              <a:rPr lang="en-US" sz="1600" b="0" i="0" u="none" strike="noStrike" baseline="0" dirty="0" err="1">
                <a:solidFill>
                  <a:srgbClr val="000000"/>
                </a:solidFill>
                <a:highlight>
                  <a:srgbClr val="FFFFFF"/>
                </a:highlight>
                <a:latin typeface="Calibri"/>
                <a:ea typeface="Arial"/>
                <a:cs typeface="Arial"/>
              </a:rPr>
              <a:t>μM</a:t>
            </a:r>
            <a:r>
              <a:rPr lang="en-US" sz="1600" dirty="0">
                <a:solidFill>
                  <a:srgbClr val="000000"/>
                </a:solidFill>
                <a:highlight>
                  <a:srgbClr val="FFFFFF"/>
                </a:highlight>
                <a:latin typeface="Calibri"/>
                <a:ea typeface="Arial"/>
                <a:cs typeface="Arial"/>
              </a:rPr>
              <a:t>)      </a:t>
            </a:r>
            <a:r>
              <a:rPr lang="en-US" sz="1600" b="0" i="0" u="none" strike="noStrike" baseline="0" dirty="0">
                <a:solidFill>
                  <a:srgbClr val="000000"/>
                </a:solidFill>
                <a:highlight>
                  <a:srgbClr val="FFFFFF"/>
                </a:highlight>
                <a:latin typeface="Calibri"/>
                <a:ea typeface="Arial"/>
                <a:cs typeface="Arial"/>
              </a:rPr>
              <a:t>RSIY-15 (75 </a:t>
            </a:r>
            <a:r>
              <a:rPr lang="en-US" sz="1600" b="0" i="0" u="none" strike="noStrike" baseline="0" dirty="0" err="1">
                <a:solidFill>
                  <a:srgbClr val="000000"/>
                </a:solidFill>
                <a:highlight>
                  <a:srgbClr val="FFFFFF"/>
                </a:highlight>
                <a:latin typeface="Calibri"/>
                <a:ea typeface="Arial"/>
                <a:cs typeface="Arial"/>
              </a:rPr>
              <a:t>μM</a:t>
            </a:r>
            <a:r>
              <a:rPr lang="en-US" sz="1600" dirty="0">
                <a:solidFill>
                  <a:srgbClr val="000000"/>
                </a:solidFill>
                <a:highlight>
                  <a:srgbClr val="FFFFFF"/>
                </a:highlight>
                <a:latin typeface="Calibri"/>
                <a:ea typeface="Arial"/>
                <a:cs typeface="Arial"/>
              </a:rPr>
              <a:t>) </a:t>
            </a:r>
            <a:r>
              <a:rPr lang="en-US" sz="1600" b="0" i="0" u="none" strike="noStrike" baseline="0" dirty="0">
                <a:solidFill>
                  <a:srgbClr val="000000"/>
                </a:solidFill>
                <a:highlight>
                  <a:srgbClr val="FFFFFF"/>
                </a:highlight>
                <a:latin typeface="Calibri"/>
                <a:ea typeface="Arial"/>
                <a:cs typeface="Arial"/>
              </a:rPr>
              <a:t> </a:t>
            </a:r>
            <a:r>
              <a:rPr lang="en-US" sz="1600" dirty="0">
                <a:solidFill>
                  <a:srgbClr val="000000"/>
                </a:solidFill>
                <a:highlight>
                  <a:srgbClr val="FFFFFF"/>
                </a:highlight>
                <a:latin typeface="Calibri"/>
                <a:ea typeface="Arial"/>
                <a:cs typeface="Arial"/>
              </a:rPr>
              <a:t>  </a:t>
            </a:r>
            <a:r>
              <a:rPr lang="en-US" sz="1600" b="0" i="0" u="none" strike="noStrike" baseline="0" dirty="0">
                <a:solidFill>
                  <a:srgbClr val="000000"/>
                </a:solidFill>
                <a:highlight>
                  <a:srgbClr val="FFFFFF"/>
                </a:highlight>
                <a:latin typeface="Calibri"/>
                <a:ea typeface="Arial"/>
                <a:cs typeface="Arial"/>
              </a:rPr>
              <a:t>SSIY-15 (75 </a:t>
            </a:r>
            <a:r>
              <a:rPr lang="en-US" sz="1600" b="0" i="0" u="none" strike="noStrike" baseline="0" dirty="0" err="1">
                <a:solidFill>
                  <a:srgbClr val="000000"/>
                </a:solidFill>
                <a:highlight>
                  <a:srgbClr val="FFFFFF"/>
                </a:highlight>
                <a:latin typeface="Calibri"/>
                <a:ea typeface="Arial"/>
                <a:cs typeface="Arial"/>
              </a:rPr>
              <a:t>μM</a:t>
            </a:r>
            <a:r>
              <a:rPr lang="en-US" sz="1600" b="0" i="0" u="none" strike="noStrike" baseline="0" dirty="0">
                <a:solidFill>
                  <a:srgbClr val="000000"/>
                </a:solidFill>
                <a:highlight>
                  <a:srgbClr val="FFFFFF"/>
                </a:highlight>
                <a:latin typeface="Calibri"/>
                <a:ea typeface="Arial"/>
                <a:cs typeface="Arial"/>
              </a:rPr>
              <a:t>) </a:t>
            </a:r>
            <a:r>
              <a:rPr sz="1600" b="0" i="0" dirty="0">
                <a:solidFill>
                  <a:srgbClr val="000000"/>
                </a:solidFill>
                <a:latin typeface="Calibri"/>
                <a:ea typeface="Calibri"/>
                <a:cs typeface="Calibri"/>
              </a:rPr>
              <a:t>​</a:t>
            </a:r>
            <a:endParaRPr lang="en-US" sz="1600">
              <a:ea typeface="Calibri"/>
              <a:cs typeface="Calibri"/>
            </a:endParaRPr>
          </a:p>
          <a:p>
            <a:pPr algn="ctr"/>
            <a:endParaRPr lang="en-US"/>
          </a:p>
        </p:txBody>
      </p:sp>
    </p:spTree>
    <p:extLst>
      <p:ext uri="{BB962C8B-B14F-4D97-AF65-F5344CB8AC3E}">
        <p14:creationId xmlns:p14="http://schemas.microsoft.com/office/powerpoint/2010/main" val="2277873499"/>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19</Slides>
  <Notes>10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Disclosure Slide</vt:lpstr>
      <vt:lpstr>Background</vt:lpstr>
      <vt:lpstr>Objective</vt:lpstr>
      <vt:lpstr>Study Design and Population</vt:lpstr>
      <vt:lpstr>Study workflow</vt:lpstr>
      <vt:lpstr>NEP inhibition analysis</vt:lpstr>
      <vt:lpstr>Semen sample preparation </vt:lpstr>
      <vt:lpstr>Lineweaver-Burke Plots</vt:lpstr>
      <vt:lpstr>Dixon Plots</vt:lpstr>
      <vt:lpstr>Manual Method - Total Motility(TM),  Progressive Motility (PM) (n=36)</vt:lpstr>
      <vt:lpstr>CASA: Total Motility, Progressive Motility (n=8)</vt:lpstr>
      <vt:lpstr> VAP: Velocity Along the Average Path (n=8)</vt:lpstr>
      <vt:lpstr>VSL: Velocity Along the Straight-Line Path (n=8)</vt:lpstr>
      <vt:lpstr>VCL: Velocity Along the Curvilinear Path</vt:lpstr>
      <vt:lpstr>Conclusion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Berry</dc:creator>
  <cp:revision>1038</cp:revision>
  <dcterms:created xsi:type="dcterms:W3CDTF">2021-10-01T00:12:33Z</dcterms:created>
  <dcterms:modified xsi:type="dcterms:W3CDTF">2026-02-27T17:27:06Z</dcterms:modified>
</cp:coreProperties>
</file>