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1106" r:id="rId2"/>
    <p:sldId id="2141412102" r:id="rId3"/>
    <p:sldId id="260" r:id="rId4"/>
    <p:sldId id="264" r:id="rId5"/>
    <p:sldId id="608" r:id="rId6"/>
    <p:sldId id="2141412109" r:id="rId7"/>
    <p:sldId id="2141412104" r:id="rId8"/>
    <p:sldId id="1105" r:id="rId9"/>
    <p:sldId id="2141412103" r:id="rId10"/>
    <p:sldId id="2141412042" r:id="rId11"/>
    <p:sldId id="2141412105" r:id="rId12"/>
    <p:sldId id="2141412106" r:id="rId13"/>
    <p:sldId id="2141412090" r:id="rId14"/>
    <p:sldId id="2141412068" r:id="rId15"/>
    <p:sldId id="639" r:id="rId16"/>
    <p:sldId id="21414121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84426E-C872-714E-8F18-3BC6F2CE3CCC}">
          <p14:sldIdLst>
            <p14:sldId id="1106"/>
            <p14:sldId id="2141412102"/>
            <p14:sldId id="260"/>
            <p14:sldId id="264"/>
            <p14:sldId id="608"/>
            <p14:sldId id="2141412109"/>
            <p14:sldId id="2141412104"/>
            <p14:sldId id="1105"/>
            <p14:sldId id="2141412103"/>
            <p14:sldId id="2141412042"/>
            <p14:sldId id="2141412105"/>
            <p14:sldId id="2141412106"/>
            <p14:sldId id="2141412090"/>
            <p14:sldId id="2141412068"/>
            <p14:sldId id="639"/>
            <p14:sldId id="21414121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59B7"/>
    <a:srgbClr val="BF4E15"/>
    <a:srgbClr val="DF7F7F"/>
    <a:srgbClr val="98CBFF"/>
    <a:srgbClr val="F03237"/>
    <a:srgbClr val="FBE5EB"/>
    <a:srgbClr val="D9F1F6"/>
    <a:srgbClr val="D5FC79"/>
    <a:srgbClr val="C8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3"/>
    <p:restoredTop sz="76190" autoAdjust="0"/>
  </p:normalViewPr>
  <p:slideViewPr>
    <p:cSldViewPr snapToGrid="0">
      <p:cViewPr varScale="1">
        <p:scale>
          <a:sx n="90" d="100"/>
          <a:sy n="90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2455A-EA73-824B-9BA7-0CCD033FDA4F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3EFDE-58D3-B74F-9102-423D2986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75102-931A-5643-A1C7-EA9CF85B6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25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D7AF2-BB2D-466F-C4E9-01F780081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A8477-9DC3-5833-EB08-BBE43FB77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3F3A0-9690-F86E-F090-8B609BA28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measured 5 proteomic ECM fingerprints implicated in tissue fibrosis – Green = formation and red = degradation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8E6F8-D093-138E-16C1-DE91C53DA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4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390B-67AF-5657-6D92-BD378E7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820E39-E22F-42A7-1589-E70B37108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2793C-BECB-EEFD-5C29-C80880C68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8F2E-8622-1FA8-BC39-16C2B2115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7EB0-1F1F-CA45-A74B-BAF66F80D3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D769C-279D-4ED5-2701-233BDDB5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A7D5A5-4AED-0958-316E-C9793816B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A714C-CDBB-AE0A-A876-AC7F87E75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examined by reproductively age cohort….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Among the formation neoepitopes,  there was a trend towards higher collagen VIII (ProC8) formation in the blood and follicular fluid.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was also a significantly higher C6M in the younger patients suggesting higher collagen 6 turn over compared to older. In other words, may suggest a higher accumulation of type 6 in older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459E2-271C-AF71-DA1E-135F1B184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3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43450-CD99-9634-5096-56C681AF9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9DB7D-DF22-22A1-2CD3-B95AA9EB8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6F202-A987-5292-F97D-9071CD007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we examined intraindividual relationship of the neoepitopes serum and follicular fluid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slide highlights two representative examples. We observed a positive association between compartments, suggesting that systemic and ovarian ECM dynamics may be biologically linked.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Notably, the formation marker PRO-C8 demonstrated a statistically significant correlation, while the degradation marker C6M showed a similar directional trend.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supports that circulating ECM fragments may reflect aspects of the ovarian microenvironment, reinforcing the potential for minimally invasive assessment of ovarian tissue remodeling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BFFBE-1CA0-ED6C-C51C-668B26367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85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To better capture the magnitude and direction of multiple analytes highlight biological patterning,  we created heatmap of Log2 fold change of (average old/average young) participants in FF (left) and serum (right)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heatmap demonstrated that among all ECM markers, PRO-C8 showed the most pronounced age-related increase (≈ 1.7-fold in pooled follicular fluid), whereas collagen degradation markers (C3M, C6M) trended lower with age.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reciprocal shifts indicate reduced ECM turnover and enhanced collagen VIII deposition in older patients, consistent with age-associated ovarian fibrosis.”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7EB0-1F1F-CA45-A74B-BAF66F80D3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84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sym typeface="Wingdings" pitchFamily="2" charset="2"/>
              </a:rPr>
              <a:t>novel biologic patterns observed in our data ….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study delivers the first paired circulating and ovarian ECM fingerprinting profile of reproductive aging, defining a molecular framework for quantifying ovarian fibrosis</a:t>
            </a:r>
            <a:r>
              <a:rPr lang="en-US" dirty="0">
                <a:effectLst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PROC8 stands out as the strongest age-related shift but warrants validation in larger cohort studies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Future directions include validating our data in a larger cohort and exploring additional analytes for collagens upregulated with age in our </a:t>
            </a:r>
            <a:r>
              <a:rPr lang="en-US" dirty="0" err="1">
                <a:effectLst/>
              </a:rPr>
              <a:t>scRNAseq</a:t>
            </a:r>
            <a:r>
              <a:rPr lang="en-US" dirty="0">
                <a:effectLst/>
              </a:rPr>
              <a:t> data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Given biological patterning observed in our data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explore development of a composite score of ECM analytes + SWE stiffness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minimally invasive </a:t>
            </a:r>
            <a:r>
              <a:rPr lang="en-US" b="0" dirty="0"/>
              <a:t>modality to monitor ovarian fibrosis and aging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BF584-B9AD-9D4E-AEBD-4D313A8874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7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4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C1591-B7E6-3E4E-AEB4-28B5D65EA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0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 female reproductive 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first to age in humans, with functional decline occurring decades prior to other organs.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rgbClr val="1F1F1F"/>
                </a:solidFill>
                <a:effectLst/>
                <a:latin typeface="ElsevierGulliver"/>
              </a:rPr>
              <a:t>F</a:t>
            </a:r>
            <a:r>
              <a:rPr lang="en-US" sz="1200" dirty="0"/>
              <a:t>ertility begins to decline in women in their mid-30s and reproductive function ceasing completely at the time of menopause.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Reproductive aging is characterized by a loss of gamete quantity and quality which contributes to infertility, spontaneous abortion, and birth defects. 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Ovarian aging also impacts systemic health </a:t>
            </a:r>
            <a:r>
              <a:rPr lang="en-US" dirty="0">
                <a:effectLst/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effectLst/>
                <a:latin typeface="Arial" panose="020B0604020202020204" pitchFamily="34" charset="0"/>
              </a:rPr>
              <a:t>due to decreasing ovarian follicular production of estrogen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The decline in estrogen with ovarian aging impacts bone, cardiovascular, metabolic, immune, and brain health </a:t>
            </a:r>
            <a:r>
              <a:rPr lang="en-US" dirty="0">
                <a:effectLst/>
                <a:latin typeface="Arial" panose="020B0604020202020204" pitchFamily="34" charset="0"/>
                <a:sym typeface="Wingdings" pitchFamily="2" charset="2"/>
              </a:rPr>
              <a:t> impacting </a:t>
            </a:r>
            <a:r>
              <a:rPr lang="en-US" dirty="0">
                <a:effectLst/>
                <a:latin typeface="Arial" panose="020B0604020202020204" pitchFamily="34" charset="0"/>
              </a:rPr>
              <a:t>quality of life and increasing risk of morbidity and mortality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BAB33-784D-274D-9058-36DA794CB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both human and mouse ex vivo models, increases in ECM collagen composition directly proportional to 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Picrosirius Red (PSR) specifically binds to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collagen 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fibrils with increasing staining noted with 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the mouse, there was a 1.7-fold increase in collagen in reproductively older versus younger mice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the human, there was an about  8% increase in collagen over ~30 years of age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This accumulation of collagen I and III is considered fibrosis and is the hallmark of aging in other organ systems such as the lung, liver, and heart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BAB33-784D-274D-9058-36DA794CB4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4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29CC5-68C8-6C2D-3B8E-BEFED135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44ED0-C4E7-128F-31D2-6E37E0249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ADE60-DA90-3EDD-52B0-93D3EB7D7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 ovary contains follicles which house an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oocyte,or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egg.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Supporting these follicles is a complex and rich microenvironment called the stroma which is crucial for oocyte development, ovulation and hormone production is incredibly complex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MT"/>
              </a:rPr>
              <a:t>Our group has demonstrated in ex vivo mouse ovaries that age related fibrosis leads to a physically stiffer ovary. To Instrumental indentation shows that ovaries from reproductively old mice are quantitatively stiffer.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This method is used to determine the amount of force required to indent a tissue at a given distance, which is a readout of tissue stiffness in Young’s Modulus</a:t>
            </a:r>
            <a:endParaRPr lang="en-US" sz="1200" b="0" i="0" u="none" strike="noStrike" dirty="0">
              <a:solidFill>
                <a:srgbClr val="333333"/>
              </a:solidFill>
              <a:effectLst/>
              <a:latin typeface="Aptos" panose="020B00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dirty="0">
              <a:solidFill>
                <a:srgbClr val="333333"/>
              </a:solidFill>
              <a:effectLst/>
              <a:latin typeface="Aptos" panose="020B00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en-US" sz="1200" dirty="0">
                <a:solidFill>
                  <a:srgbClr val="333333"/>
                </a:solidFill>
              </a:rPr>
              <a:t>excessive age related accumulation of ECM, fibroblasts, or immune cells can adversely impact tissue function. </a:t>
            </a:r>
            <a:endParaRPr lang="en-US" sz="1200" dirty="0"/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supports that ovarian fibrosis is pathologic has been implicated in ovarian cancer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predeposition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impaired follicle development, impaired ovulation, and reproductive disorders such as PCOS and endometriosis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However currently there are no noninvasive modalities to assess ovarian fibrosis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DBE9C-23CC-DD41-FB16-8BD188BA5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BAB33-784D-274D-9058-36DA794CB4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time approach to translate animal and histologic studies to human </a:t>
            </a:r>
          </a:p>
          <a:p>
            <a:pPr marL="171450" indent="-171450">
              <a:buFontTx/>
              <a:buChar char="-"/>
            </a:pPr>
            <a:r>
              <a:rPr lang="en-US" dirty="0"/>
              <a:t>1) demonstrate human ovarian stiffness </a:t>
            </a:r>
          </a:p>
          <a:p>
            <a:pPr marL="171450" indent="-171450">
              <a:buFontTx/>
              <a:buChar char="-"/>
            </a:pPr>
            <a:r>
              <a:rPr lang="en-US" dirty="0"/>
              <a:t>2)  novel ways to detect fibrosis noninvasively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Never had biomechanical read out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Never had ECM dynamic profiling – first application in ovary, first capture of dynamic fibrotic activity /ECM remodeling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0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C20B-1A28-A164-EBAA-DFF37374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1BE9B-55D8-03EF-2968-AC0A2AD3C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15858-04D7-B2D9-51A5-73927EADD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224EF-306F-B8A2-9C68-B5EF9DCB4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BF584-B9AD-9D4E-AEBD-4D313A8874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developed a transvaginal protocol for SWE where the target ovarian stroma is measured at a depth of &lt;3cm.</a:t>
            </a:r>
          </a:p>
          <a:p>
            <a:r>
              <a:rPr lang="en-US" dirty="0"/>
              <a:t>This generates a confidence map of High confidence in YELLOW and low confidence in RED which then corresponds to stiffness measurements </a:t>
            </a:r>
          </a:p>
          <a:p>
            <a:r>
              <a:rPr lang="en-US" dirty="0"/>
              <a:t>12 stromal measurements obtained per ovary in repro younger vs. older cohort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EFDE-58D3-B74F-9102-423D2986EC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77E9-3807-442C-C566-E6B47F26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546C9-6A97-ACFD-A1DE-0A38F45FE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8A8FB-8239-129D-7B6A-090B3FDAB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ECM is a complex and dynamic network of proteins and other molecules that provides essential structural and biochemical support to surrounding cells.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ECM is constantly remodeling through formation and degradation of collagens and proteoglycans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dysregulation leads to fibrosis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Fibrosis underlying ovarian aging involves an imbalance in ECM turnover.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Fingerprinting allows researchers to move beyond simple histological staining to a more detailed molecular understanding of disease progression.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immunoassay technology enables quantification of these neo-epitopes of collagen formation and degradation </a:t>
            </a: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F4FE2-FBFD-8942-974D-361814357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BF584-B9AD-9D4E-AEBD-4D313A8874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4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03D-DC66-4E81-8FE0-719A3A31F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BEA29-F959-4FAA-AAEF-0702CDAE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CEA22-9106-409E-B894-7BB95493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616EB-426A-4CF2-80DD-2F069D52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FBE8E-0A20-4631-BC30-35269282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245D-AEF1-40F6-9456-92DD1BEB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5860E-B3A0-478D-ADE1-6DB019367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56AA-E981-44E7-AA9F-8FF3BDB2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8A00-EFE8-4349-9CC7-93F6C9EE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01FBE-D6E3-483A-91D4-32EE1698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9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3D07E-3892-4354-8BF2-D500BEEEE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701B-D47A-423D-A127-8CE1AA044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DF24-1625-4E07-8FCD-A122217B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69B3E-3452-4E8B-88D9-5430FA32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0123A-A584-4B8F-97E8-F56449A8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4B2B-3F11-4104-8DBA-CC0781D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2BADC-956E-4587-942A-12417F4AB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3C902-CF99-49EE-B55D-A8948CF9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43C8-63DB-493F-B0FC-C4867D03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2C690-1F54-4A58-8DD4-4BF4661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5FA3-770D-41CF-A836-8C44B928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30F27-11AA-4C8C-9A04-C0FC30025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D71B2-4FB7-492F-849A-5FCF0B3C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D7987-FD1D-4B5D-806D-441E437C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730E7-0672-465C-A7A0-6F87F61A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4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F7F3-E0AB-45C2-8D5A-9E693A6E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0D17-0F9D-40D6-BE42-86802086B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B1FC8-4F5C-47F2-8EC3-A038B972C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335CA-C138-41E8-994A-D595A87E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CB061-3B64-40F3-8EF7-20C950E3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7A481-2857-45CA-8DD7-FAD1C9E0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8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E8E3-62F7-40AA-861D-E8FB91253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50A6A-8122-40AE-81D4-B45E11FF8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16D9D-9715-4E8D-880D-EE0FB4E05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3D20C-1F7C-42FF-BACC-1A97ECE8F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D9CD7-33D8-4252-960C-785941F4D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773C7-9B52-475E-88DE-A9084F40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2D78C-BB40-4309-B010-D493993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C88C8-DFD8-480C-A1FF-AB4F47D0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8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BCDF-3FE9-4A6A-8BE3-F482890A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487AD-1CDD-4374-91D5-DAD4781A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56D3F-EEBF-4B37-BE28-8628E9A9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7853-262D-48E1-A4AD-06613E8E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0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44428-445E-44C5-AD03-5ECA35BF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4928A-4F41-450E-A7AA-49FDF06C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D9DDE-9754-48B1-8A7E-941C38F7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3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565D-8EEF-44B0-8F5C-C40F0AE4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373E4-61B0-4208-99AE-8CF1FA6C0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F5382-E2C9-4738-97F8-6533A995D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F637D-0D23-4F9E-ADFC-89B5F6D8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3F6CC-0B73-4C03-A298-FFA28BEE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3F26E-D938-49DD-9C87-6EFBE680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8BA7-0859-47D4-859C-A8C08C9B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9BB52-F2EF-4ECF-8D04-613D92B83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2680-99D4-4195-9187-B1A011E94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06E4F-E0C8-46D9-A188-E25770B6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9E469-B411-4C4D-8E6D-C227B123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1AE54-A6F7-429C-825F-6F226868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3D11C-3257-4EE4-990C-4ED8C778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7EFD4-F8BC-4554-B66E-6E4391990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8ED4-F9D0-4BF3-9498-7F78BB305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2FC10-8A9E-F543-B256-323F2BF5E9E7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DF0CC-774C-44F4-AAAE-1566B819F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265A-E981-4BE3-9F83-81321DD25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E9C12-F047-E041-8A62-2AF435AB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0C29BD-187C-72EF-2119-017C2591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161"/>
          <a:stretch>
            <a:fillRect/>
          </a:stretch>
        </p:blipFill>
        <p:spPr>
          <a:xfrm>
            <a:off x="8894373" y="4489662"/>
            <a:ext cx="2685537" cy="1169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C4523-215F-5C5B-72CF-1E5C7C202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33" y="0"/>
            <a:ext cx="10399362" cy="419431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7030A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Serum and Follicular Fluid Extracelluar Matrix (ECM) Fingerprints Reveal New Fibrotic Signatures of Ovarian Aging</a:t>
            </a:r>
            <a:br>
              <a:rPr lang="en-US" sz="5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5069C-86C5-06CC-E591-D8EB7162A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608" y="4139876"/>
            <a:ext cx="8372627" cy="413432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/>
              <a:t>Lydia Hughes, MD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A2E6F-0D95-D7EE-745C-B783E45E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97" y="4489662"/>
            <a:ext cx="1395281" cy="13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8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EA578-FE2A-8624-511E-0DE56C4A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CC388C2-277B-6556-ABC6-52BDADD3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877" t="68209" r="19911" b="13574"/>
          <a:stretch>
            <a:fillRect/>
          </a:stretch>
        </p:blipFill>
        <p:spPr>
          <a:xfrm>
            <a:off x="1377664" y="1662978"/>
            <a:ext cx="1873821" cy="1873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7F668-9002-C7C9-7DCC-11DD922D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00" y="-201233"/>
            <a:ext cx="101833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ECM Fingerprinting Custom Analytes: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59E4-D5CB-338E-AB90-735942FBD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44" y="4729502"/>
            <a:ext cx="4350082" cy="2352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Correlated inter and intra individual ECM profiles by age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B339147-8305-14FD-21C8-DEA5C5423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41953"/>
              </p:ext>
            </p:extLst>
          </p:nvPr>
        </p:nvGraphicFramePr>
        <p:xfrm>
          <a:off x="5314403" y="826328"/>
          <a:ext cx="6164583" cy="483167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10940">
                  <a:extLst>
                    <a:ext uri="{9D8B030D-6E8A-4147-A177-3AD203B41FA5}">
                      <a16:colId xmlns:a16="http://schemas.microsoft.com/office/drawing/2014/main" val="42463336"/>
                    </a:ext>
                  </a:extLst>
                </a:gridCol>
                <a:gridCol w="1681843">
                  <a:extLst>
                    <a:ext uri="{9D8B030D-6E8A-4147-A177-3AD203B41FA5}">
                      <a16:colId xmlns:a16="http://schemas.microsoft.com/office/drawing/2014/main" val="294970972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4040033394"/>
                    </a:ext>
                  </a:extLst>
                </a:gridCol>
              </a:tblGrid>
              <a:tr h="4636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Neoepitope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7B59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ECM Process</a:t>
                      </a:r>
                    </a:p>
                  </a:txBody>
                  <a:tcPr marL="9525" marR="9525" marT="9525" marB="0" anchor="ctr">
                    <a:solidFill>
                      <a:srgbClr val="7B59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Source</a:t>
                      </a:r>
                    </a:p>
                  </a:txBody>
                  <a:tcPr marL="9525" marR="9525" marT="9525" marB="0" anchor="ctr">
                    <a:solidFill>
                      <a:srgbClr val="7B5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93812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MIM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Mimican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pr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</a:rPr>
                        <a:t>oteoglycan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2143216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BGM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Biglycan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p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</a:rPr>
                        <a:t>roteoglycan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9884858"/>
                  </a:ext>
                </a:extLst>
              </a:tr>
              <a:tr h="37782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C1M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I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2839137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dirty="0"/>
                        <a:t>Chondroitin sulfate proteoglycan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9071844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C4M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IV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402453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C6M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VI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5835638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C3M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Degradation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III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7418023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PRO-C1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493115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PRO-C3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III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3574415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PRO-C6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VI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644952"/>
                  </a:ext>
                </a:extLst>
              </a:tr>
              <a:tr h="39902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PRO-C8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Collagen type VIII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803798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28A3C85-7716-3656-32E8-E8EF2F74397C}"/>
              </a:ext>
            </a:extLst>
          </p:cNvPr>
          <p:cNvSpPr txBox="1"/>
          <p:nvPr/>
        </p:nvSpPr>
        <p:spPr>
          <a:xfrm>
            <a:off x="2647713" y="4360170"/>
            <a:ext cx="325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Follicular fluid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94876-C4FE-4A0B-66E8-9CCA19593047}"/>
              </a:ext>
            </a:extLst>
          </p:cNvPr>
          <p:cNvSpPr txBox="1"/>
          <p:nvPr/>
        </p:nvSpPr>
        <p:spPr>
          <a:xfrm>
            <a:off x="356580" y="440738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AE9AB-F099-13D4-5CC9-D7385434D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64" y="2972125"/>
            <a:ext cx="657642" cy="1517224"/>
          </a:xfrm>
          <a:prstGeom prst="rect">
            <a:avLst/>
          </a:prstGeom>
        </p:spPr>
      </p:pic>
      <p:pic>
        <p:nvPicPr>
          <p:cNvPr id="15" name="Picture 14" descr="A white ball in the air&#10;&#10;Description automatically generated">
            <a:extLst>
              <a:ext uri="{FF2B5EF4-FFF2-40B4-BE49-F238E27FC236}">
                <a16:creationId xmlns:a16="http://schemas.microsoft.com/office/drawing/2014/main" id="{8564EA58-13DB-27E6-6A52-33AD8CCA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75" y="3429000"/>
            <a:ext cx="1511993" cy="10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3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4029A-F544-4277-8900-EFADDFF8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9871-2751-3008-B9DF-B75B1086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45" y="408459"/>
            <a:ext cx="355182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Participant Demographics: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7BA591-64A0-13B6-1739-7FC467C0F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914850"/>
              </p:ext>
            </p:extLst>
          </p:nvPr>
        </p:nvGraphicFramePr>
        <p:xfrm>
          <a:off x="4303538" y="572505"/>
          <a:ext cx="7692475" cy="5224136"/>
        </p:xfrm>
        <a:graphic>
          <a:graphicData uri="http://schemas.openxmlformats.org/drawingml/2006/table">
            <a:tbl>
              <a:tblPr/>
              <a:tblGrid>
                <a:gridCol w="2472819">
                  <a:extLst>
                    <a:ext uri="{9D8B030D-6E8A-4147-A177-3AD203B41FA5}">
                      <a16:colId xmlns:a16="http://schemas.microsoft.com/office/drawing/2014/main" val="1957692341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4049674289"/>
                    </a:ext>
                  </a:extLst>
                </a:gridCol>
                <a:gridCol w="1996714">
                  <a:extLst>
                    <a:ext uri="{9D8B030D-6E8A-4147-A177-3AD203B41FA5}">
                      <a16:colId xmlns:a16="http://schemas.microsoft.com/office/drawing/2014/main" val="1809175116"/>
                    </a:ext>
                  </a:extLst>
                </a:gridCol>
                <a:gridCol w="1002256">
                  <a:extLst>
                    <a:ext uri="{9D8B030D-6E8A-4147-A177-3AD203B41FA5}">
                      <a16:colId xmlns:a16="http://schemas.microsoft.com/office/drawing/2014/main" val="2290409629"/>
                    </a:ext>
                  </a:extLst>
                </a:gridCol>
              </a:tblGrid>
              <a:tr h="63734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Younger Group, </a:t>
                      </a:r>
                      <a:r>
                        <a:rPr lang="en-US" sz="1600" b="1" dirty="0">
                          <a:latin typeface="+mn-lt"/>
                        </a:rPr>
                        <a:t>≤33 </a:t>
                      </a:r>
                    </a:p>
                    <a:p>
                      <a:pPr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(n = 10)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Older Group,  </a:t>
                      </a:r>
                      <a:r>
                        <a:rPr lang="en-US" sz="1600" b="1" dirty="0">
                          <a:latin typeface="+mn-lt"/>
                        </a:rPr>
                        <a:t>≥39</a:t>
                      </a:r>
                      <a:endParaRPr lang="en-US" sz="1600" b="1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(n = 10)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0746"/>
                  </a:ext>
                </a:extLst>
              </a:tr>
              <a:tr h="455861">
                <a:tc>
                  <a:txBody>
                    <a:bodyPr/>
                    <a:lstStyle/>
                    <a:p>
                      <a:pPr marL="0" algn="l" defTabSz="685800" rtl="0" eaLnBrk="1" fontAlgn="ctr" latinLnBrk="0" hangingPunct="1">
                        <a:buNone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 (years)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30.2 ± 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>
                          <a:latin typeface="+mn-lt"/>
                          <a:cs typeface="Arial" panose="020B0604020202020204" pitchFamily="34" charset="0"/>
                        </a:rPr>
                        <a:t>40.9 ± 2.1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*&lt;0.0001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58723"/>
                  </a:ext>
                </a:extLst>
              </a:tr>
              <a:tr h="455861">
                <a:tc>
                  <a:txBody>
                    <a:bodyPr/>
                    <a:lstStyle/>
                    <a:p>
                      <a:pPr marL="0" algn="l" defTabSz="685800" rtl="0" eaLnBrk="1" fontAlgn="ctr" latinLnBrk="0" hangingPunct="1">
                        <a:buNone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AMH (ng/mL)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2.8 ± 1.6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1.6 ± 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b="0" dirty="0">
                          <a:latin typeface="+mn-lt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923068"/>
                  </a:ext>
                </a:extLst>
              </a:tr>
              <a:tr h="455861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FSH (</a:t>
                      </a:r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7.2  ± 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7.2 ± 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417817"/>
                  </a:ext>
                </a:extLst>
              </a:tr>
              <a:tr h="455861">
                <a:tc>
                  <a:txBody>
                    <a:bodyPr/>
                    <a:lstStyle/>
                    <a:p>
                      <a:pPr marL="0" algn="l" defTabSz="685800" rtl="0" eaLnBrk="1" fontAlgn="ctr" latinLnBrk="0" hangingPunct="1">
                        <a:buNone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AFC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21.8 ± 7.0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13.4 ± 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*&lt;0.01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640184"/>
                  </a:ext>
                </a:extLst>
              </a:tr>
              <a:tr h="455861">
                <a:tc>
                  <a:txBody>
                    <a:bodyPr/>
                    <a:lstStyle/>
                    <a:p>
                      <a:pPr marL="0" algn="l" defTabSz="685800" rtl="0" eaLnBrk="1" fontAlgn="ctr" latinLnBrk="0" hangingPunct="1">
                        <a:buNone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 (kg/m²)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22.1 ± 1.8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25.4 ± 2.6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b="1" dirty="0">
                          <a:latin typeface="+mn-lt"/>
                          <a:cs typeface="Arial" panose="020B0604020202020204" pitchFamily="34" charset="0"/>
                        </a:rPr>
                        <a:t>*&lt;0.01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103862"/>
                  </a:ext>
                </a:extLst>
              </a:tr>
              <a:tr h="576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Total FSH Dose (IU)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4130  ± 1168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4538  ±  1074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934455"/>
                  </a:ext>
                </a:extLst>
              </a:tr>
              <a:tr h="576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Retrieved oocytes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20.2  ±  13.2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10.8  ± 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399756"/>
                  </a:ext>
                </a:extLst>
              </a:tr>
              <a:tr h="576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Mature (MII) oocytes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15.4  ±  10.9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8.6  ± 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646168"/>
                  </a:ext>
                </a:extLst>
              </a:tr>
              <a:tr h="576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Percent MII oocytes (%)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75.4  ±  14.4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78.6  ±  13.1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sz="1600" dirty="0">
                          <a:latin typeface="+mn-lt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8148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02D5B14-7AA1-2B6C-E495-660EB7D7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87" y="2792186"/>
            <a:ext cx="4107551" cy="18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1F20-579F-5D1E-ECC4-CAEC29C0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6873-6A6D-C9B2-75B0-AE461221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91569" y="2244231"/>
            <a:ext cx="9795533" cy="900011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7B59B7"/>
                </a:solidFill>
              </a:rPr>
              <a:t>Pooled Follicular Fluid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8F5A7D-0C7A-94BB-B20E-28EAD7061DD8}"/>
              </a:ext>
            </a:extLst>
          </p:cNvPr>
          <p:cNvCxnSpPr>
            <a:cxnSpLocks/>
          </p:cNvCxnSpPr>
          <p:nvPr/>
        </p:nvCxnSpPr>
        <p:spPr>
          <a:xfrm>
            <a:off x="6340930" y="796572"/>
            <a:ext cx="0" cy="5337131"/>
          </a:xfrm>
          <a:prstGeom prst="line">
            <a:avLst/>
          </a:prstGeom>
          <a:ln w="57150">
            <a:solidFill>
              <a:srgbClr val="7030A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6BC2C5B-B9B6-5838-AEDC-BAE14AECD865}"/>
              </a:ext>
            </a:extLst>
          </p:cNvPr>
          <p:cNvSpPr/>
          <p:nvPr/>
        </p:nvSpPr>
        <p:spPr>
          <a:xfrm>
            <a:off x="2470805" y="834001"/>
            <a:ext cx="3395193" cy="32290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FORMATION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9F3F6A-ECD8-EADF-4C1A-63789D2567ED}"/>
              </a:ext>
            </a:extLst>
          </p:cNvPr>
          <p:cNvSpPr/>
          <p:nvPr/>
        </p:nvSpPr>
        <p:spPr>
          <a:xfrm>
            <a:off x="6918120" y="840230"/>
            <a:ext cx="3395193" cy="32004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DEGRADATION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779FE-FEBA-0E21-0E70-538C211CB97A}"/>
              </a:ext>
            </a:extLst>
          </p:cNvPr>
          <p:cNvSpPr txBox="1"/>
          <p:nvPr/>
        </p:nvSpPr>
        <p:spPr>
          <a:xfrm>
            <a:off x="228352" y="640506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Mean ± SD (N=10 per group)</a:t>
            </a:r>
          </a:p>
        </p:txBody>
      </p:sp>
      <p:pic>
        <p:nvPicPr>
          <p:cNvPr id="8" name="Picture 7" descr="A white ball in the air&#10;&#10;Description automatically generated">
            <a:extLst>
              <a:ext uri="{FF2B5EF4-FFF2-40B4-BE49-F238E27FC236}">
                <a16:creationId xmlns:a16="http://schemas.microsoft.com/office/drawing/2014/main" id="{E52E6B75-334E-BC6C-6818-222573C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8" y="1744538"/>
            <a:ext cx="1085685" cy="7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657E43-4907-FEC9-EB84-3055F8A8AE9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05452" y="1183751"/>
            <a:ext cx="1525901" cy="2482212"/>
          </a:xfrm>
          <a:prstGeom prst="rect">
            <a:avLst/>
          </a:prstGeom>
          <a:ln w="28575"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D4EA5D-30D0-9B7D-D529-91D878F0CAA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91" y="1168575"/>
            <a:ext cx="1345116" cy="2429819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461C0-4BF2-A318-4800-3AC3442E748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224928" y="3837127"/>
            <a:ext cx="1555701" cy="24298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456054-BAFC-650F-E9CE-0FD9DF13F87E}"/>
              </a:ext>
            </a:extLst>
          </p:cNvPr>
          <p:cNvCxnSpPr>
            <a:cxnSpLocks/>
          </p:cNvCxnSpPr>
          <p:nvPr/>
        </p:nvCxnSpPr>
        <p:spPr>
          <a:xfrm flipH="1">
            <a:off x="5290459" y="3592285"/>
            <a:ext cx="2106385" cy="0"/>
          </a:xfrm>
          <a:prstGeom prst="line">
            <a:avLst/>
          </a:prstGeom>
          <a:ln w="57150">
            <a:solidFill>
              <a:srgbClr val="7030A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321A771-8B47-CAF0-E547-48737EAA7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118" y="3719948"/>
            <a:ext cx="1442649" cy="25830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CA7359-6A2A-09B4-3AF1-02B0368D9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001" y="4003879"/>
            <a:ext cx="584578" cy="134866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E7917E-6705-CB83-DD23-4511EA9EEC4D}"/>
              </a:ext>
            </a:extLst>
          </p:cNvPr>
          <p:cNvSpPr txBox="1">
            <a:spLocks/>
          </p:cNvSpPr>
          <p:nvPr/>
        </p:nvSpPr>
        <p:spPr>
          <a:xfrm>
            <a:off x="-3492477" y="5133470"/>
            <a:ext cx="9795533" cy="900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7B59B7"/>
                </a:solidFill>
              </a:rPr>
              <a:t>Serum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8A74F5-9C1B-5474-F9C7-C58646622B03}"/>
              </a:ext>
            </a:extLst>
          </p:cNvPr>
          <p:cNvSpPr txBox="1">
            <a:spLocks/>
          </p:cNvSpPr>
          <p:nvPr/>
        </p:nvSpPr>
        <p:spPr>
          <a:xfrm>
            <a:off x="201264" y="8290"/>
            <a:ext cx="11789471" cy="88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7B59B7"/>
                </a:solidFill>
              </a:rPr>
              <a:t>Trend towards higher Collagen VIII (PRO-C8) formation and lower Collagen VI degradation (C6M) </a:t>
            </a:r>
          </a:p>
        </p:txBody>
      </p:sp>
    </p:spTree>
    <p:extLst>
      <p:ext uri="{BB962C8B-B14F-4D97-AF65-F5344CB8AC3E}">
        <p14:creationId xmlns:p14="http://schemas.microsoft.com/office/powerpoint/2010/main" val="31452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1675-19EE-E57B-5BAD-DACBB570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E8D0-4F65-8790-FFAF-7A772575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50" y="-71462"/>
            <a:ext cx="11848097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B59B7"/>
                </a:solidFill>
              </a:rPr>
              <a:t>Representative ECM analytes demonstrate positive intra-individual associations between serum and follicular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03DC-5899-201F-AB8E-1C7E40AE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02" y="5848013"/>
            <a:ext cx="11504195" cy="1690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7030A0"/>
                </a:solidFill>
              </a:rPr>
              <a:t>These trends suggest a close relationship of ECM fragments between body fluids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3F7780-9303-3CAE-6174-81F25A33F93F}"/>
              </a:ext>
            </a:extLst>
          </p:cNvPr>
          <p:cNvGrpSpPr/>
          <p:nvPr/>
        </p:nvGrpSpPr>
        <p:grpSpPr>
          <a:xfrm>
            <a:off x="1409430" y="1830906"/>
            <a:ext cx="5915370" cy="3681345"/>
            <a:chOff x="12442289" y="440689"/>
            <a:chExt cx="4261288" cy="25845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8649E-8EB5-F5DD-B333-C01A0A73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5231"/>
            <a:stretch>
              <a:fillRect/>
            </a:stretch>
          </p:blipFill>
          <p:spPr>
            <a:xfrm>
              <a:off x="12442289" y="440689"/>
              <a:ext cx="2973607" cy="25845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E5EE39-F2A5-9EFC-BFEA-FBCE2909A91C}"/>
                </a:ext>
              </a:extLst>
            </p:cNvPr>
            <p:cNvSpPr txBox="1"/>
            <p:nvPr/>
          </p:nvSpPr>
          <p:spPr>
            <a:xfrm>
              <a:off x="14964235" y="812729"/>
              <a:ext cx="1739342" cy="41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R= 0.48</a:t>
              </a:r>
            </a:p>
            <a:p>
              <a:r>
                <a:rPr lang="en-US" sz="1600" b="1" dirty="0"/>
                <a:t>P=0.03*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3F7B1F-681D-0BD3-496B-68AC0084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519" t="13155" r="5961" b="66653"/>
          <a:stretch>
            <a:fillRect/>
          </a:stretch>
        </p:blipFill>
        <p:spPr>
          <a:xfrm>
            <a:off x="0" y="3034270"/>
            <a:ext cx="1409430" cy="1033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31206A-CECE-3163-1248-452D0E3747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682"/>
          <a:stretch>
            <a:fillRect/>
          </a:stretch>
        </p:blipFill>
        <p:spPr>
          <a:xfrm>
            <a:off x="6605728" y="1911006"/>
            <a:ext cx="4770556" cy="36270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1D2051-3E0F-6A94-D74D-CD28B108D652}"/>
              </a:ext>
            </a:extLst>
          </p:cNvPr>
          <p:cNvSpPr txBox="1"/>
          <p:nvPr/>
        </p:nvSpPr>
        <p:spPr>
          <a:xfrm>
            <a:off x="10230663" y="2350161"/>
            <a:ext cx="196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0.32</a:t>
            </a:r>
          </a:p>
          <a:p>
            <a:r>
              <a:rPr lang="en-US" sz="1600" dirty="0"/>
              <a:t>P=0.06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06394-F63B-A97B-5F1A-7A7442AA1B89}"/>
              </a:ext>
            </a:extLst>
          </p:cNvPr>
          <p:cNvSpPr/>
          <p:nvPr/>
        </p:nvSpPr>
        <p:spPr>
          <a:xfrm>
            <a:off x="7571263" y="1319990"/>
            <a:ext cx="3395193" cy="32004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DEGRADATION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0435ED-C018-A90B-C0E0-928D6ED2195C}"/>
              </a:ext>
            </a:extLst>
          </p:cNvPr>
          <p:cNvSpPr/>
          <p:nvPr/>
        </p:nvSpPr>
        <p:spPr>
          <a:xfrm>
            <a:off x="2235472" y="1323825"/>
            <a:ext cx="3395193" cy="32290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6677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F6F5-946C-0CD3-0C7B-78F74E7C3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0" y="293917"/>
            <a:ext cx="11373080" cy="72662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Log</a:t>
            </a:r>
            <a:r>
              <a:rPr lang="en-US" sz="2800" b="1" baseline="-25000" dirty="0">
                <a:solidFill>
                  <a:srgbClr val="7030A0"/>
                </a:solidFill>
              </a:rPr>
              <a:t>2  </a:t>
            </a:r>
            <a:r>
              <a:rPr lang="en-US" sz="2800" b="1" dirty="0">
                <a:solidFill>
                  <a:srgbClr val="7030A0"/>
                </a:solidFill>
              </a:rPr>
              <a:t>(Old/Young) Heatmap</a:t>
            </a:r>
            <a:br>
              <a:rPr lang="en-US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BFC9-2796-8762-08C3-345654C6C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93" y="5643273"/>
            <a:ext cx="10009414" cy="114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These reciprocal shifts indicate </a:t>
            </a:r>
            <a:r>
              <a:rPr lang="en-US" sz="2000" b="1" dirty="0"/>
              <a:t>reduced ECM turnover and enhanced collagen VIII deposition</a:t>
            </a:r>
            <a:r>
              <a:rPr lang="en-US" sz="2000" dirty="0"/>
              <a:t> in older patients, capturing a fibrotic ovarian microenvironment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03F6BD-9790-BDA3-DF78-2C4624E55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28735"/>
              </p:ext>
            </p:extLst>
          </p:nvPr>
        </p:nvGraphicFramePr>
        <p:xfrm>
          <a:off x="2743202" y="877663"/>
          <a:ext cx="5427210" cy="4634106"/>
        </p:xfrm>
        <a:graphic>
          <a:graphicData uri="http://schemas.openxmlformats.org/drawingml/2006/table">
            <a:tbl>
              <a:tblPr/>
              <a:tblGrid>
                <a:gridCol w="1734727">
                  <a:extLst>
                    <a:ext uri="{9D8B030D-6E8A-4147-A177-3AD203B41FA5}">
                      <a16:colId xmlns:a16="http://schemas.microsoft.com/office/drawing/2014/main" val="1783591409"/>
                    </a:ext>
                  </a:extLst>
                </a:gridCol>
                <a:gridCol w="1871023">
                  <a:extLst>
                    <a:ext uri="{9D8B030D-6E8A-4147-A177-3AD203B41FA5}">
                      <a16:colId xmlns:a16="http://schemas.microsoft.com/office/drawing/2014/main" val="8496081"/>
                    </a:ext>
                  </a:extLst>
                </a:gridCol>
                <a:gridCol w="1821460">
                  <a:extLst>
                    <a:ext uri="{9D8B030D-6E8A-4147-A177-3AD203B41FA5}">
                      <a16:colId xmlns:a16="http://schemas.microsoft.com/office/drawing/2014/main" val="1543122632"/>
                    </a:ext>
                  </a:extLst>
                </a:gridCol>
              </a:tblGrid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MIM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99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8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168786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BGM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01297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570528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C4M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D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580442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C6M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D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00689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C3M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C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38713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C1M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0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2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907641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BF4E15"/>
                          </a:solidFill>
                          <a:effectLst/>
                          <a:latin typeface="Arial" panose="020B0604020202020204" pitchFamily="34" charset="0"/>
                        </a:rPr>
                        <a:t>PRO-C1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41733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BF4E15"/>
                          </a:solidFill>
                          <a:effectLst/>
                          <a:latin typeface="Arial" panose="020B0604020202020204" pitchFamily="34" charset="0"/>
                        </a:rPr>
                        <a:t>PRO-C3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357246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BF4E15"/>
                          </a:solidFill>
                          <a:effectLst/>
                          <a:latin typeface="Arial" panose="020B0604020202020204" pitchFamily="34" charset="0"/>
                        </a:rPr>
                        <a:t>PRO-C6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22466"/>
                  </a:ext>
                </a:extLst>
              </a:tr>
              <a:tr h="3742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BF4E15"/>
                          </a:solidFill>
                          <a:effectLst/>
                          <a:latin typeface="Arial" panose="020B0604020202020204" pitchFamily="34" charset="0"/>
                        </a:rPr>
                        <a:t>PRO-C8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097924"/>
                  </a:ext>
                </a:extLst>
              </a:tr>
              <a:tr h="49097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Follicular Fluid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Serum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960006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542A86A-5408-A110-A4ED-7647279FF595}"/>
              </a:ext>
            </a:extLst>
          </p:cNvPr>
          <p:cNvSpPr/>
          <p:nvPr/>
        </p:nvSpPr>
        <p:spPr>
          <a:xfrm>
            <a:off x="2367644" y="1020540"/>
            <a:ext cx="751116" cy="240846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8948F-9BD9-73F5-A8C3-59210D465C6E}"/>
              </a:ext>
            </a:extLst>
          </p:cNvPr>
          <p:cNvSpPr txBox="1"/>
          <p:nvPr/>
        </p:nvSpPr>
        <p:spPr>
          <a:xfrm rot="16200000">
            <a:off x="1132899" y="1738030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ECM Degradation 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77EF889-C14D-BF18-AB1C-4B1990ADC4C6}"/>
              </a:ext>
            </a:extLst>
          </p:cNvPr>
          <p:cNvSpPr/>
          <p:nvPr/>
        </p:nvSpPr>
        <p:spPr>
          <a:xfrm>
            <a:off x="2367644" y="3580036"/>
            <a:ext cx="751116" cy="134214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FB40E-63C1-63F5-6A4D-0E33D48735DA}"/>
              </a:ext>
            </a:extLst>
          </p:cNvPr>
          <p:cNvSpPr txBox="1"/>
          <p:nvPr/>
        </p:nvSpPr>
        <p:spPr>
          <a:xfrm rot="16200000">
            <a:off x="1123559" y="3965427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ECM Formation </a:t>
            </a:r>
          </a:p>
        </p:txBody>
      </p:sp>
    </p:spTree>
    <p:extLst>
      <p:ext uri="{BB962C8B-B14F-4D97-AF65-F5344CB8AC3E}">
        <p14:creationId xmlns:p14="http://schemas.microsoft.com/office/powerpoint/2010/main" val="359310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F72D-588A-1B79-F855-F099723B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47"/>
            <a:ext cx="1051560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7030A0"/>
                </a:solidFill>
              </a:rPr>
              <a:t>Conclusions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34C4F-9074-98C0-A62F-62322AFC9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46" y="1554210"/>
            <a:ext cx="11354741" cy="4628227"/>
          </a:xfrm>
        </p:spPr>
        <p:txBody>
          <a:bodyPr>
            <a:normAutofit/>
          </a:bodyPr>
          <a:lstStyle/>
          <a:p>
            <a:r>
              <a:rPr lang="en-US" dirty="0"/>
              <a:t>Ovarian aging exhibits a dynamic fibrotic ECM signature -</a:t>
            </a:r>
            <a:r>
              <a:rPr lang="en-US" b="1" dirty="0"/>
              <a:t>trend towards ↑ collagen formation and ↓degradation</a:t>
            </a:r>
            <a:endParaRPr lang="en-US" b="1" u="sng" dirty="0">
              <a:solidFill>
                <a:srgbClr val="7030A0"/>
              </a:solidFill>
            </a:endParaRPr>
          </a:p>
          <a:p>
            <a:r>
              <a:rPr lang="en-US" b="1" u="sng" dirty="0">
                <a:solidFill>
                  <a:srgbClr val="7030A0"/>
                </a:solidFill>
              </a:rPr>
              <a:t>First</a:t>
            </a:r>
            <a:r>
              <a:rPr lang="en-US" b="1" dirty="0"/>
              <a:t> </a:t>
            </a:r>
            <a:r>
              <a:rPr lang="en-US" dirty="0"/>
              <a:t>paired circulating and ovarian ECM profile of reproductive aging</a:t>
            </a:r>
          </a:p>
          <a:p>
            <a:r>
              <a:rPr lang="en-US" b="1" u="sng" dirty="0">
                <a:solidFill>
                  <a:srgbClr val="7030A0"/>
                </a:solidFill>
              </a:rPr>
              <a:t>First</a:t>
            </a:r>
            <a:r>
              <a:rPr lang="en-US" dirty="0"/>
              <a:t> paired biomechanical and fibrotic index in a single individual  </a:t>
            </a:r>
            <a:endParaRPr lang="en-US" dirty="0">
              <a:sym typeface="Wingdings" pitchFamily="2" charset="2"/>
            </a:endParaRPr>
          </a:p>
          <a:p>
            <a:r>
              <a:rPr lang="en-US" b="1" dirty="0"/>
              <a:t>PRO-C8 </a:t>
            </a:r>
            <a:r>
              <a:rPr lang="en-US" dirty="0"/>
              <a:t>demonstrates the strongest age-related shift across biologic compartments</a:t>
            </a:r>
          </a:p>
          <a:p>
            <a:r>
              <a:rPr lang="en-US" dirty="0"/>
              <a:t>Larger sample size is needed for validation </a:t>
            </a:r>
          </a:p>
          <a:p>
            <a:r>
              <a:rPr lang="en-US" dirty="0">
                <a:sym typeface="Wingdings" pitchFamily="2" charset="2"/>
              </a:rPr>
              <a:t>Potential to serve as a </a:t>
            </a:r>
            <a:r>
              <a:rPr lang="en-US" b="1" dirty="0">
                <a:sym typeface="Wingdings" pitchFamily="2" charset="2"/>
              </a:rPr>
              <a:t>composite score</a:t>
            </a:r>
            <a:r>
              <a:rPr lang="en-US" dirty="0">
                <a:sym typeface="Wingdings" pitchFamily="2" charset="2"/>
              </a:rPr>
              <a:t> or in combination with SWE to monitor ovarian fibrosis and reproductive 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3F17-762E-8567-5C83-577EA04D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69" y="173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Acknowledgements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040C7-5754-E910-D9C2-328FE682CC46}"/>
              </a:ext>
            </a:extLst>
          </p:cNvPr>
          <p:cNvSpPr txBox="1"/>
          <p:nvPr/>
        </p:nvSpPr>
        <p:spPr>
          <a:xfrm>
            <a:off x="3046997" y="32443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B8774-FEE9-203A-CB01-FF4171633FDB}"/>
              </a:ext>
            </a:extLst>
          </p:cNvPr>
          <p:cNvSpPr txBox="1"/>
          <p:nvPr/>
        </p:nvSpPr>
        <p:spPr>
          <a:xfrm>
            <a:off x="619155" y="1051633"/>
            <a:ext cx="3189790" cy="563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400" b="1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Francesca Duncan, PhD​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spcBef>
                <a:spcPts val="200"/>
              </a:spcBef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Emily Gomez-Zaniker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​, PhD</a:t>
            </a:r>
          </a:p>
          <a:p>
            <a:pPr fontAlgn="base">
              <a:spcBef>
                <a:spcPts val="200"/>
              </a:spcBef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Tomiris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Atazhanova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MSc</a:t>
            </a:r>
          </a:p>
          <a:p>
            <a:pPr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Pooja 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Devrukhar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MBBS​​</a:t>
            </a:r>
          </a:p>
          <a:p>
            <a:pPr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Gokyer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Aubrey Converse, PhD​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Jeffery Pea, PhD​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Hannes Campo, PhD​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spcBef>
                <a:spcPts val="20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Victoria Zhu, MS​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spcBef>
                <a:spcPts val="200"/>
              </a:spcBef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Prianka H. Hashim, BA/BS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Caroline Kratka​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​, BA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Zhu, MS</a:t>
            </a:r>
          </a:p>
          <a:p>
            <a:pPr>
              <a:lnSpc>
                <a:spcPct val="80000"/>
              </a:lnSpc>
              <a:spcBef>
                <a:spcPts val="20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Heinrich, MS</a:t>
            </a:r>
          </a:p>
          <a:p>
            <a:pPr>
              <a:lnSpc>
                <a:spcPct val="80000"/>
              </a:lnSpc>
              <a:spcBef>
                <a:spcPts val="20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Haky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MSc</a:t>
            </a:r>
          </a:p>
          <a:p>
            <a:pPr>
              <a:lnSpc>
                <a:spcPct val="80000"/>
              </a:lnSpc>
              <a:spcBef>
                <a:spcPts val="2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Uyen Tran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Chang Lee, PhD​​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Tania Milagros Castro Modesto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 Marwah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Desiree Franklin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Ireen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Kooij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MS</a:t>
            </a:r>
          </a:p>
          <a:p>
            <a:pPr algn="l" rtl="0" fontAlgn="base"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Dylan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Hakken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endParaRPr lang="en-US" sz="1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88EE4-E202-1B4D-32D5-1169E878FB04}"/>
              </a:ext>
            </a:extLst>
          </p:cNvPr>
          <p:cNvSpPr txBox="1"/>
          <p:nvPr/>
        </p:nvSpPr>
        <p:spPr>
          <a:xfrm>
            <a:off x="3566838" y="1056670"/>
            <a:ext cx="226164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Elnur Babayev, MD, MSc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A5DD2-739B-C67E-A19B-C7D786E25D8B}"/>
              </a:ext>
            </a:extLst>
          </p:cNvPr>
          <p:cNvSpPr txBox="1"/>
          <p:nvPr/>
        </p:nvSpPr>
        <p:spPr>
          <a:xfrm>
            <a:off x="3566838" y="2766389"/>
            <a:ext cx="33660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Nordic Bioscience (Denmark):</a:t>
            </a:r>
            <a:endParaRPr lang="en-US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Signe Holm Nielsen, PhD</a:t>
            </a:r>
          </a:p>
          <a:p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Cecilie Møller Hausgaard</a:t>
            </a:r>
            <a:endParaRPr lang="en-US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7BE1C-4930-D6D2-B3E8-71D3FDC05C2E}"/>
              </a:ext>
            </a:extLst>
          </p:cNvPr>
          <p:cNvSpPr txBox="1"/>
          <p:nvPr/>
        </p:nvSpPr>
        <p:spPr>
          <a:xfrm>
            <a:off x="3566838" y="3833858"/>
            <a:ext cx="3142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Funding: </a:t>
            </a:r>
            <a:endParaRPr lang="en-US" sz="1400" b="1" u="sng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Friends of Prentice </a:t>
            </a:r>
          </a:p>
          <a:p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29F761-7128-7C57-FBD9-0F05BF2E5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9" t="19047" r="6647" b="16248"/>
          <a:stretch>
            <a:fillRect/>
          </a:stretch>
        </p:blipFill>
        <p:spPr>
          <a:xfrm>
            <a:off x="6554548" y="1051633"/>
            <a:ext cx="5120362" cy="2891717"/>
          </a:xfrm>
          <a:prstGeom prst="rect">
            <a:avLst/>
          </a:prstGeom>
          <a:ln w="127000" cap="sq">
            <a:solidFill>
              <a:srgbClr val="7B59B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FE5063C-FD6A-24CC-5207-ADD32C4E8AE3}"/>
              </a:ext>
            </a:extLst>
          </p:cNvPr>
          <p:cNvSpPr txBox="1">
            <a:spLocks/>
          </p:cNvSpPr>
          <p:nvPr/>
        </p:nvSpPr>
        <p:spPr>
          <a:xfrm>
            <a:off x="7974710" y="42256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7030A0"/>
                </a:solidFill>
              </a:rPr>
              <a:t>Thank you!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43065-4A8D-0A93-3ABB-AFFE7087246A}"/>
              </a:ext>
            </a:extLst>
          </p:cNvPr>
          <p:cNvSpPr txBox="1"/>
          <p:nvPr/>
        </p:nvSpPr>
        <p:spPr>
          <a:xfrm>
            <a:off x="3566838" y="1577592"/>
            <a:ext cx="9244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Northwestern FRM:</a:t>
            </a:r>
            <a:endParaRPr lang="en-US" sz="1400" b="1" u="sng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MaryEllen Pavone, MD </a:t>
            </a:r>
            <a:r>
              <a:rPr lang="en-US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REI Faculty </a:t>
            </a:r>
          </a:p>
          <a:p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Embryologists</a:t>
            </a:r>
            <a:endParaRPr lang="en-US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5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82" y="1530632"/>
            <a:ext cx="10515600" cy="4351338"/>
          </a:xfrm>
        </p:spPr>
        <p:txBody>
          <a:bodyPr/>
          <a:lstStyle/>
          <a:p>
            <a:r>
              <a:rPr lang="en-US" i="1" dirty="0"/>
              <a:t>ECM fingerprinting assays were performed by </a:t>
            </a:r>
            <a:r>
              <a:rPr lang="en-US" b="1" i="1" dirty="0"/>
              <a:t>Nordic Bioscience (Denmark)</a:t>
            </a:r>
            <a:r>
              <a:rPr lang="en-US" i="1" dirty="0"/>
              <a:t> as an in-kind scientific contribution </a:t>
            </a:r>
          </a:p>
          <a:p>
            <a:r>
              <a:rPr lang="en-US" i="1" dirty="0"/>
              <a:t>None of the authors or their immediate family members have financial relationships with Nordic Bioscience </a:t>
            </a:r>
          </a:p>
          <a:p>
            <a:r>
              <a:rPr lang="en-US" i="1" dirty="0"/>
              <a:t>No other disclosures 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Disclosures </a:t>
            </a:r>
          </a:p>
        </p:txBody>
      </p:sp>
    </p:spTree>
    <p:extLst>
      <p:ext uri="{BB962C8B-B14F-4D97-AF65-F5344CB8AC3E}">
        <p14:creationId xmlns:p14="http://schemas.microsoft.com/office/powerpoint/2010/main" val="299247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FDA593C-E8C8-2ADD-F711-FB2F90E1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88" y="-49808"/>
            <a:ext cx="1107986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ovary ages first and impacts reproductive and systemic health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9E6E3-F87B-1EDD-CA95-ADC3B8967F6B}"/>
              </a:ext>
            </a:extLst>
          </p:cNvPr>
          <p:cNvSpPr txBox="1"/>
          <p:nvPr/>
        </p:nvSpPr>
        <p:spPr>
          <a:xfrm>
            <a:off x="4760789" y="6381133"/>
            <a:ext cx="9906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Duncan et al, Handbook on Model's for Human Aging, 2018, Image re-vised by USA Today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393C3D-F5C2-D333-A75E-C6D1C5273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6171"/>
                    </a14:imgEffect>
                    <a14:imgEffect>
                      <a14:saturation sat="315000"/>
                    </a14:imgEffect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9" b="8922"/>
          <a:stretch>
            <a:fillRect/>
          </a:stretch>
        </p:blipFill>
        <p:spPr bwMode="auto">
          <a:xfrm>
            <a:off x="311388" y="1900032"/>
            <a:ext cx="4449401" cy="36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4F29D-C5DE-6A0C-23C1-8E354BB899A9}"/>
              </a:ext>
            </a:extLst>
          </p:cNvPr>
          <p:cNvGrpSpPr/>
          <p:nvPr/>
        </p:nvGrpSpPr>
        <p:grpSpPr>
          <a:xfrm>
            <a:off x="8506954" y="1670787"/>
            <a:ext cx="3207968" cy="4120413"/>
            <a:chOff x="8747773" y="1370182"/>
            <a:chExt cx="3234676" cy="4084051"/>
          </a:xfrm>
        </p:grpSpPr>
        <p:sp>
          <p:nvSpPr>
            <p:cNvPr id="2" name="Down Arrow Callout 1">
              <a:extLst>
                <a:ext uri="{FF2B5EF4-FFF2-40B4-BE49-F238E27FC236}">
                  <a16:creationId xmlns:a16="http://schemas.microsoft.com/office/drawing/2014/main" id="{9416811D-B1F4-C59D-16D3-AAFE5A9188B2}"/>
                </a:ext>
              </a:extLst>
            </p:cNvPr>
            <p:cNvSpPr/>
            <p:nvPr/>
          </p:nvSpPr>
          <p:spPr>
            <a:xfrm>
              <a:off x="9505198" y="1370182"/>
              <a:ext cx="1480853" cy="567629"/>
            </a:xfrm>
            <a:prstGeom prst="downArrowCallout">
              <a:avLst>
                <a:gd name="adj1" fmla="val 25000"/>
                <a:gd name="adj2" fmla="val 25000"/>
                <a:gd name="adj3" fmla="val 17738"/>
                <a:gd name="adj4" fmla="val 64977"/>
              </a:avLst>
            </a:prstGeom>
            <a:solidFill>
              <a:srgbClr val="7B59B7"/>
            </a:solidFill>
            <a:ln>
              <a:solidFill>
                <a:srgbClr val="7B59B7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↓ </a:t>
              </a:r>
              <a:r>
                <a:rPr lang="en-US" sz="1600" dirty="0"/>
                <a:t>Estrogen</a:t>
              </a:r>
              <a:r>
                <a:rPr lang="en-US" sz="1600" b="1" dirty="0"/>
                <a:t> </a:t>
              </a:r>
            </a:p>
          </p:txBody>
        </p:sp>
        <p:pic>
          <p:nvPicPr>
            <p:cNvPr id="3" name="Picture 2" descr="A diagram of a person's body&#10;&#10;AI-generated content may be incorrect.">
              <a:extLst>
                <a:ext uri="{FF2B5EF4-FFF2-40B4-BE49-F238E27FC236}">
                  <a16:creationId xmlns:a16="http://schemas.microsoft.com/office/drawing/2014/main" id="{F2C345FA-76D9-0A09-291F-41B06FA8F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773" y="2065823"/>
              <a:ext cx="3234676" cy="3388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Diagram of a diagram showing different types of oocyte&#10;&#10;AI-generated content may be incorrect.">
            <a:extLst>
              <a:ext uri="{FF2B5EF4-FFF2-40B4-BE49-F238E27FC236}">
                <a16:creationId xmlns:a16="http://schemas.microsoft.com/office/drawing/2014/main" id="{D5D181B9-B989-FFF3-5AEF-DFF84A228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139" y="1670787"/>
            <a:ext cx="3354471" cy="40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81BA-0998-63CE-E218-BEEBE210C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534-7B67-96A9-6B1C-50EEC4F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94"/>
            <a:ext cx="10515600" cy="53724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The ovary becomes fibrotic with age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313215-33A9-9A33-3D25-CBCC4C56B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7"/>
          <a:stretch/>
        </p:blipFill>
        <p:spPr bwMode="auto">
          <a:xfrm>
            <a:off x="3192165" y="801379"/>
            <a:ext cx="2077042" cy="19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6D983A-B198-FCB5-EDFA-4DE965F3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40" y="821307"/>
            <a:ext cx="2144238" cy="19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FE3510-26C9-F390-E3CB-5A4BF17C7729}"/>
              </a:ext>
            </a:extLst>
          </p:cNvPr>
          <p:cNvSpPr txBox="1"/>
          <p:nvPr/>
        </p:nvSpPr>
        <p:spPr>
          <a:xfrm>
            <a:off x="5081513" y="6429720"/>
            <a:ext cx="7607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Briley SM, et al., Reproduction,  2016,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Amargant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 et al.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Aging Cell,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2020</a:t>
            </a:r>
            <a:endParaRPr lang="en-US" sz="1400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3138DD0-6174-34AF-EE47-826A19DE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43" y="954666"/>
            <a:ext cx="2279058" cy="20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ABF6AE-1ECE-5E5D-B886-22F1857889CD}"/>
              </a:ext>
            </a:extLst>
          </p:cNvPr>
          <p:cNvSpPr txBox="1"/>
          <p:nvPr/>
        </p:nvSpPr>
        <p:spPr>
          <a:xfrm>
            <a:off x="1879252" y="5748482"/>
            <a:ext cx="8433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Collagen accumulation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increased fibrosis  decreased organ function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Rat with solid fill">
            <a:extLst>
              <a:ext uri="{FF2B5EF4-FFF2-40B4-BE49-F238E27FC236}">
                <a16:creationId xmlns:a16="http://schemas.microsoft.com/office/drawing/2014/main" id="{944E2273-1F9B-5DBC-C83E-6142CC86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4226" y="1400913"/>
            <a:ext cx="1171690" cy="11716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3CBBB82-0C33-C97A-8B4D-5CE9ABB6DFAF}"/>
              </a:ext>
            </a:extLst>
          </p:cNvPr>
          <p:cNvGrpSpPr/>
          <p:nvPr/>
        </p:nvGrpSpPr>
        <p:grpSpPr>
          <a:xfrm>
            <a:off x="3585737" y="3010762"/>
            <a:ext cx="4339064" cy="2441259"/>
            <a:chOff x="1974885" y="1319083"/>
            <a:chExt cx="4817527" cy="35518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544B9F1-FADB-625B-5EE5-713F0BC70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62" y="1712062"/>
              <a:ext cx="1543050" cy="15430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D9040C-936D-28F1-416F-B051A733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022" y="1712062"/>
              <a:ext cx="1543050" cy="15430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A814F7-E54D-D271-98C4-420C5C9D4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0" r="6479"/>
            <a:stretch/>
          </p:blipFill>
          <p:spPr>
            <a:xfrm>
              <a:off x="3605494" y="1712062"/>
              <a:ext cx="1543050" cy="154305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4E2CDB-45A2-81C8-622E-5CF6C1FC8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" r="7887"/>
            <a:stretch/>
          </p:blipFill>
          <p:spPr>
            <a:xfrm>
              <a:off x="3605494" y="3327833"/>
              <a:ext cx="1543050" cy="15430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1DFEE9-430F-839C-A26D-71029F3A9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022" y="3327833"/>
              <a:ext cx="1543050" cy="1543050"/>
            </a:xfrm>
            <a:prstGeom prst="rect">
              <a:avLst/>
            </a:prstGeom>
          </p:spPr>
        </p:pic>
        <p:pic>
          <p:nvPicPr>
            <p:cNvPr id="25" name="Picture 24" descr="A picture containing wall, red, indoor&#10;&#10;Description automatically generated">
              <a:extLst>
                <a:ext uri="{FF2B5EF4-FFF2-40B4-BE49-F238E27FC236}">
                  <a16:creationId xmlns:a16="http://schemas.microsoft.com/office/drawing/2014/main" id="{DEAA4DB6-D4DF-CC38-FE7A-B9FE0165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62" y="3327833"/>
              <a:ext cx="1543050" cy="154305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CE5169-95BF-AE07-9509-EBF576067C94}"/>
                </a:ext>
              </a:extLst>
            </p:cNvPr>
            <p:cNvSpPr txBox="1"/>
            <p:nvPr/>
          </p:nvSpPr>
          <p:spPr>
            <a:xfrm>
              <a:off x="1974885" y="1319835"/>
              <a:ext cx="1522109" cy="415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17 years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2DAD93-1D6C-BB56-C8FD-5C78004E3152}"/>
                </a:ext>
              </a:extLst>
            </p:cNvPr>
            <p:cNvSpPr txBox="1"/>
            <p:nvPr/>
          </p:nvSpPr>
          <p:spPr>
            <a:xfrm>
              <a:off x="3640034" y="1319835"/>
              <a:ext cx="1438096" cy="415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45 years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8B650A-D484-CA3E-BD94-8C4A6A6E23BB}"/>
                </a:ext>
              </a:extLst>
            </p:cNvPr>
            <p:cNvSpPr txBox="1"/>
            <p:nvPr/>
          </p:nvSpPr>
          <p:spPr>
            <a:xfrm>
              <a:off x="5228966" y="1319083"/>
              <a:ext cx="1530847" cy="415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58 years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C533B8-EC56-0331-A6AB-E7AA7A1C717A}"/>
                </a:ext>
              </a:extLst>
            </p:cNvPr>
            <p:cNvSpPr txBox="1"/>
            <p:nvPr/>
          </p:nvSpPr>
          <p:spPr>
            <a:xfrm>
              <a:off x="2799174" y="3327833"/>
              <a:ext cx="726303" cy="403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19.5%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880F97-F05E-E6B0-FE21-43157F0C4567}"/>
                </a:ext>
              </a:extLst>
            </p:cNvPr>
            <p:cNvSpPr txBox="1"/>
            <p:nvPr/>
          </p:nvSpPr>
          <p:spPr>
            <a:xfrm>
              <a:off x="4378745" y="3351746"/>
              <a:ext cx="762238" cy="374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20.8%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AB5872-FD59-D40C-BFE6-D83375E10B7B}"/>
                </a:ext>
              </a:extLst>
            </p:cNvPr>
            <p:cNvSpPr txBox="1"/>
            <p:nvPr/>
          </p:nvSpPr>
          <p:spPr>
            <a:xfrm>
              <a:off x="6062369" y="3351749"/>
              <a:ext cx="715884" cy="374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27.8%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BFC1522-9F38-853A-20B9-ED847DA30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l="11117" t="10853" r="8618" b="9386"/>
            <a:stretch/>
          </p:blipFill>
          <p:spPr>
            <a:xfrm>
              <a:off x="5249361" y="4535714"/>
              <a:ext cx="324041" cy="329184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3DF669-2167-A7FC-402A-1A42D82E04BE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3" t="10393" r="16489" b="12941"/>
            <a:stretch/>
          </p:blipFill>
          <p:spPr>
            <a:xfrm>
              <a:off x="1980533" y="4535714"/>
              <a:ext cx="324041" cy="329184"/>
            </a:xfrm>
            <a:prstGeom prst="rect">
              <a:avLst/>
            </a:prstGeom>
            <a:ln w="28575">
              <a:solidFill>
                <a:srgbClr val="F8F8F8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B3B0F0B-388E-02CC-1CC7-FD88D819C15F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9" t="15011" r="16780" b="10547"/>
            <a:stretch/>
          </p:blipFill>
          <p:spPr>
            <a:xfrm>
              <a:off x="3617646" y="4535714"/>
              <a:ext cx="324041" cy="329184"/>
            </a:xfrm>
            <a:prstGeom prst="rect">
              <a:avLst/>
            </a:prstGeom>
            <a:ln w="28575">
              <a:solidFill>
                <a:srgbClr val="F8F8F8"/>
              </a:solidFill>
            </a:ln>
          </p:spPr>
        </p:pic>
      </p:grpSp>
      <p:pic>
        <p:nvPicPr>
          <p:cNvPr id="36" name="Graphic 35" descr="Woman with solid fill">
            <a:extLst>
              <a:ext uri="{FF2B5EF4-FFF2-40B4-BE49-F238E27FC236}">
                <a16:creationId xmlns:a16="http://schemas.microsoft.com/office/drawing/2014/main" id="{FED7D4F2-D3AE-DB95-91A7-3F38A3D43E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14226" y="3766081"/>
            <a:ext cx="1171690" cy="11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B66DF-F200-52BF-1AB5-9A24D888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AF8B3EC-0328-3D57-CB7A-41D7E2CD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438" y="1952936"/>
            <a:ext cx="1968285" cy="2385327"/>
          </a:xfrm>
          <a:prstGeom prst="rect">
            <a:avLst/>
          </a:prstGeom>
        </p:spPr>
      </p:pic>
      <p:pic>
        <p:nvPicPr>
          <p:cNvPr id="23" name="Picture 22" descr="A diagram of a cell&#10;&#10;AI-generated content may be incorrect.">
            <a:extLst>
              <a:ext uri="{FF2B5EF4-FFF2-40B4-BE49-F238E27FC236}">
                <a16:creationId xmlns:a16="http://schemas.microsoft.com/office/drawing/2014/main" id="{62D10137-C5F2-6AA7-DA72-DC6522A65A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r="49619"/>
          <a:stretch>
            <a:fillRect/>
          </a:stretch>
        </p:blipFill>
        <p:spPr>
          <a:xfrm>
            <a:off x="985762" y="1156668"/>
            <a:ext cx="2756062" cy="3646916"/>
          </a:xfrm>
          <a:prstGeom prst="rect">
            <a:avLst/>
          </a:prstGeom>
        </p:spPr>
      </p:pic>
      <p:pic>
        <p:nvPicPr>
          <p:cNvPr id="28" name="Picture 27" descr="A diagram of a cell&#10;&#10;AI-generated content may be incorrect.">
            <a:extLst>
              <a:ext uri="{FF2B5EF4-FFF2-40B4-BE49-F238E27FC236}">
                <a16:creationId xmlns:a16="http://schemas.microsoft.com/office/drawing/2014/main" id="{D2323EBB-6D82-A12E-C0DD-536190108E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l="52152" t="25356" r="-1879" b="-25356"/>
          <a:stretch>
            <a:fillRect/>
          </a:stretch>
        </p:blipFill>
        <p:spPr>
          <a:xfrm>
            <a:off x="7012962" y="1996128"/>
            <a:ext cx="2972704" cy="39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99B6-D3BA-6730-5070-9F955EA6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6" y="18392"/>
            <a:ext cx="11326367" cy="1008987"/>
          </a:xfrm>
        </p:spPr>
        <p:txBody>
          <a:bodyPr>
            <a:noAutofit/>
          </a:bodyPr>
          <a:lstStyle/>
          <a:p>
            <a:pPr algn="ctr"/>
            <a:r>
              <a:rPr lang="en-US" sz="3000" b="1" i="0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Age-related fibrosis </a:t>
            </a:r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</a:rPr>
              <a:t>leads to biomechanically </a:t>
            </a:r>
            <a:r>
              <a:rPr lang="en-US" sz="3000" b="1" i="0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stiffer ovaries</a:t>
            </a:r>
            <a:endParaRPr lang="en-US" sz="3000" dirty="0"/>
          </a:p>
        </p:txBody>
      </p:sp>
      <p:pic>
        <p:nvPicPr>
          <p:cNvPr id="3" name="Graphic 2" descr="Rat with solid fill">
            <a:extLst>
              <a:ext uri="{FF2B5EF4-FFF2-40B4-BE49-F238E27FC236}">
                <a16:creationId xmlns:a16="http://schemas.microsoft.com/office/drawing/2014/main" id="{6587C081-D374-CDB1-FF63-A8C6F3E3F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6187" y="1173821"/>
            <a:ext cx="933896" cy="933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8A8CD-AF71-7C3F-76A1-9DE5DC92070A}"/>
              </a:ext>
            </a:extLst>
          </p:cNvPr>
          <p:cNvSpPr txBox="1"/>
          <p:nvPr/>
        </p:nvSpPr>
        <p:spPr>
          <a:xfrm>
            <a:off x="838200" y="6406312"/>
            <a:ext cx="11563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Amargant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 et al.,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Aging Cell,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2020;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Mara et al., Aging, 2020, 2023;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Zaniker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et al. Biology of Reproduction, 2024  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F34C0-3CB7-DF5C-304D-60E6410A3251}"/>
              </a:ext>
            </a:extLst>
          </p:cNvPr>
          <p:cNvSpPr txBox="1"/>
          <p:nvPr/>
        </p:nvSpPr>
        <p:spPr>
          <a:xfrm>
            <a:off x="8047195" y="2732891"/>
            <a:ext cx="1775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Stromal fibrosis 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7FA3D-89F1-98F0-4275-18E9F8A56950}"/>
              </a:ext>
            </a:extLst>
          </p:cNvPr>
          <p:cNvSpPr txBox="1"/>
          <p:nvPr/>
        </p:nvSpPr>
        <p:spPr>
          <a:xfrm>
            <a:off x="6748629" y="4282904"/>
            <a:ext cx="5010554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Impaired follicle activation and growth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Dysfunctional ovulation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Scaffold for carcinogenesis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Implicated in reproductive pathologies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11FEE86A-3925-BAD7-993D-52911272B22E}"/>
              </a:ext>
            </a:extLst>
          </p:cNvPr>
          <p:cNvSpPr/>
          <p:nvPr/>
        </p:nvSpPr>
        <p:spPr>
          <a:xfrm>
            <a:off x="7693549" y="2906179"/>
            <a:ext cx="317234" cy="40934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Question Mark with solid fill">
            <a:extLst>
              <a:ext uri="{FF2B5EF4-FFF2-40B4-BE49-F238E27FC236}">
                <a16:creationId xmlns:a16="http://schemas.microsoft.com/office/drawing/2014/main" id="{B68C9B78-151F-D90C-C002-12464F5A3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50455" y="1716740"/>
            <a:ext cx="879944" cy="825956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ED1AC3ED-B441-7703-8BE9-BDB847B477C7}"/>
              </a:ext>
            </a:extLst>
          </p:cNvPr>
          <p:cNvSpPr/>
          <p:nvPr/>
        </p:nvSpPr>
        <p:spPr>
          <a:xfrm rot="10800000">
            <a:off x="9446795" y="2107718"/>
            <a:ext cx="1234067" cy="1596923"/>
          </a:xfrm>
          <a:prstGeom prst="leftBrace">
            <a:avLst>
              <a:gd name="adj1" fmla="val 8333"/>
              <a:gd name="adj2" fmla="val 51452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D9FAC6-1D36-6B16-66B2-B7BF78548102}"/>
              </a:ext>
            </a:extLst>
          </p:cNvPr>
          <p:cNvSpPr txBox="1"/>
          <p:nvPr/>
        </p:nvSpPr>
        <p:spPr>
          <a:xfrm>
            <a:off x="10650700" y="2507230"/>
            <a:ext cx="1351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Non-invasive modalities to quantify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17A54D-1620-E79E-905F-03E3E109B5D7}"/>
              </a:ext>
            </a:extLst>
          </p:cNvPr>
          <p:cNvSpPr txBox="1"/>
          <p:nvPr/>
        </p:nvSpPr>
        <p:spPr>
          <a:xfrm>
            <a:off x="258706" y="4219275"/>
            <a:ext cx="5010554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stromal microenvironment is complex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extracellular matrix (ECM) that is crucial for oocyte development, ovulation and hormone production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8E30B0-9A67-AEB0-5E7E-0DE0F7AEA218}"/>
              </a:ext>
            </a:extLst>
          </p:cNvPr>
          <p:cNvSpPr txBox="1"/>
          <p:nvPr/>
        </p:nvSpPr>
        <p:spPr>
          <a:xfrm>
            <a:off x="1471939" y="1535987"/>
            <a:ext cx="299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Healthy Young Ovary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663BE4-4094-C40B-03A8-D2E411E39C92}"/>
              </a:ext>
            </a:extLst>
          </p:cNvPr>
          <p:cNvSpPr txBox="1"/>
          <p:nvPr/>
        </p:nvSpPr>
        <p:spPr>
          <a:xfrm>
            <a:off x="7348207" y="1535987"/>
            <a:ext cx="299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Fibrotic Older Ovary</a:t>
            </a:r>
          </a:p>
        </p:txBody>
      </p:sp>
    </p:spTree>
    <p:extLst>
      <p:ext uri="{BB962C8B-B14F-4D97-AF65-F5344CB8AC3E}">
        <p14:creationId xmlns:p14="http://schemas.microsoft.com/office/powerpoint/2010/main" val="16568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132561-6DF3-EA2E-49C1-1675E799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00" b="32500"/>
          <a:stretch>
            <a:fillRect/>
          </a:stretch>
        </p:blipFill>
        <p:spPr>
          <a:xfrm>
            <a:off x="2291715" y="434339"/>
            <a:ext cx="7905750" cy="57395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838B2B-2202-E354-B723-B39BB0F8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5" y="-160020"/>
            <a:ext cx="11326367" cy="1008987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</a:rPr>
              <a:t>Novel multimodal approach to human reproductive aging </a:t>
            </a:r>
            <a:endParaRPr lang="en-US" sz="3000" dirty="0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83C1A813-9AD1-CE4F-5DD0-86EE5960F5B9}"/>
              </a:ext>
            </a:extLst>
          </p:cNvPr>
          <p:cNvSpPr/>
          <p:nvPr/>
        </p:nvSpPr>
        <p:spPr>
          <a:xfrm>
            <a:off x="10197465" y="3213870"/>
            <a:ext cx="585627" cy="58562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5495D2-A9C3-D298-CEDD-86A3E62157E5}"/>
              </a:ext>
            </a:extLst>
          </p:cNvPr>
          <p:cNvSpPr txBox="1"/>
          <p:nvPr/>
        </p:nvSpPr>
        <p:spPr>
          <a:xfrm>
            <a:off x="9699553" y="3803863"/>
            <a:ext cx="18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Current study</a:t>
            </a:r>
          </a:p>
        </p:txBody>
      </p:sp>
    </p:spTree>
    <p:extLst>
      <p:ext uri="{BB962C8B-B14F-4D97-AF65-F5344CB8AC3E}">
        <p14:creationId xmlns:p14="http://schemas.microsoft.com/office/powerpoint/2010/main" val="2060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0DD8B-D911-162E-C76C-79C6F27E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2D12EFE-2D6D-DC1A-3DE5-7A1075CE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22" y="378974"/>
            <a:ext cx="11460108" cy="12620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Objective: To characterize ovarian aging using a multimodal framework integrating</a:t>
            </a:r>
            <a:r>
              <a:rPr lang="en-US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tissue biomechanics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 fingerprinting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women undergoing fertility preservation or IVF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548656A-D991-80A6-C154-F446F17D557B}"/>
              </a:ext>
            </a:extLst>
          </p:cNvPr>
          <p:cNvSpPr txBox="1">
            <a:spLocks/>
          </p:cNvSpPr>
          <p:nvPr/>
        </p:nvSpPr>
        <p:spPr>
          <a:xfrm>
            <a:off x="926725" y="-20510"/>
            <a:ext cx="10599862" cy="660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1324AC1-AD86-14F3-3956-CE285392DF43}"/>
              </a:ext>
            </a:extLst>
          </p:cNvPr>
          <p:cNvSpPr txBox="1">
            <a:spLocks/>
          </p:cNvSpPr>
          <p:nvPr/>
        </p:nvSpPr>
        <p:spPr>
          <a:xfrm>
            <a:off x="185707" y="3377645"/>
            <a:ext cx="5188575" cy="2749171"/>
          </a:xfrm>
          <a:prstGeom prst="roundRect">
            <a:avLst/>
          </a:prstGeom>
          <a:ln w="38100">
            <a:solidFill>
              <a:srgbClr val="7B5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/>
              <a:t>Inclusion Criteria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Early follicular phase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Planned fertility cryopreservation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IVF for</a:t>
            </a:r>
          </a:p>
          <a:p>
            <a:pPr marL="92583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Unexplained infertility, ≥37 years old</a:t>
            </a:r>
          </a:p>
          <a:p>
            <a:pPr marL="92583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Male factor</a:t>
            </a:r>
          </a:p>
          <a:p>
            <a:pPr marL="92583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Non-infertile reason (Same sex)</a:t>
            </a:r>
          </a:p>
          <a:p>
            <a:pPr marL="92583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Diminished ovarian reserve (DOR)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BMI 19-29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First cycle or last oocyte retrieval &gt;1 year ago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B443032-9542-1460-C49D-7AA2B99088F5}"/>
              </a:ext>
            </a:extLst>
          </p:cNvPr>
          <p:cNvSpPr txBox="1">
            <a:spLocks/>
          </p:cNvSpPr>
          <p:nvPr/>
        </p:nvSpPr>
        <p:spPr>
          <a:xfrm>
            <a:off x="5847972" y="3377645"/>
            <a:ext cx="5351710" cy="2732954"/>
          </a:xfrm>
          <a:prstGeom prst="roundRect">
            <a:avLst/>
          </a:prstGeom>
          <a:ln w="38100">
            <a:solidFill>
              <a:srgbClr val="7B5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/>
              <a:t>Exclusion Criteria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Random starts, Estrogen priming, or Provera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Longterm OCPs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Infertility related to ovarian pathology, &lt;33 with unexplained infertility 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History of ovarian surgery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Medical fertility preservation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Systemic disease</a:t>
            </a:r>
          </a:p>
          <a:p>
            <a:pPr marL="46863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Smoking or substance use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7F9F8E-0CC5-10D7-7A64-A1072F0903D7}"/>
              </a:ext>
            </a:extLst>
          </p:cNvPr>
          <p:cNvSpPr txBox="1"/>
          <p:nvPr/>
        </p:nvSpPr>
        <p:spPr>
          <a:xfrm>
            <a:off x="9953787" y="2556810"/>
            <a:ext cx="262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ECM Fingerprinting</a:t>
            </a:r>
          </a:p>
          <a:p>
            <a:r>
              <a:rPr lang="en-US" sz="1200" b="1" dirty="0"/>
              <a:t>11 Neoepitopes</a:t>
            </a:r>
          </a:p>
          <a:p>
            <a:endParaRPr lang="en-US" sz="1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A9398-7FF6-C925-6047-C0DBE1D88C1C}"/>
              </a:ext>
            </a:extLst>
          </p:cNvPr>
          <p:cNvSpPr txBox="1"/>
          <p:nvPr/>
        </p:nvSpPr>
        <p:spPr>
          <a:xfrm>
            <a:off x="4396205" y="6425874"/>
            <a:ext cx="13338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ECM fingerprinting performed using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ProteinFingerPrint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 Technology</a:t>
            </a:r>
            <a:r>
              <a:rPr lang="en-US" sz="1200" baseline="30000">
                <a:solidFill>
                  <a:srgbClr val="000000"/>
                </a:solidFill>
                <a:latin typeface="Arial" panose="020B0604020202020204" pitchFamily="34" charset="0"/>
              </a:rPr>
              <a:t>™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Nordic Bioscience (Denmark)  </a:t>
            </a:r>
            <a:endParaRPr lang="en-US" sz="1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AD93A1-48C2-909A-B5FD-C96229988D90}"/>
              </a:ext>
            </a:extLst>
          </p:cNvPr>
          <p:cNvGrpSpPr/>
          <p:nvPr/>
        </p:nvGrpSpPr>
        <p:grpSpPr>
          <a:xfrm>
            <a:off x="335966" y="1333260"/>
            <a:ext cx="11417864" cy="1807784"/>
            <a:chOff x="222028" y="4295401"/>
            <a:chExt cx="11417864" cy="18077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FECEEC-F33E-E122-71F7-17B413A94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1596" y="4405058"/>
              <a:ext cx="1108296" cy="576967"/>
            </a:xfrm>
            <a:prstGeom prst="rect">
              <a:avLst/>
            </a:prstGeom>
          </p:spPr>
        </p:pic>
        <p:pic>
          <p:nvPicPr>
            <p:cNvPr id="34" name="Picture 3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CC1BC2AF-C649-B61A-1FA8-0FDA7D99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877" t="68209" r="19911" b="13574"/>
            <a:stretch>
              <a:fillRect/>
            </a:stretch>
          </p:blipFill>
          <p:spPr>
            <a:xfrm>
              <a:off x="9768086" y="4344523"/>
              <a:ext cx="1108296" cy="1108296"/>
            </a:xfrm>
            <a:prstGeom prst="rect">
              <a:avLst/>
            </a:prstGeom>
          </p:spPr>
        </p:pic>
        <p:pic>
          <p:nvPicPr>
            <p:cNvPr id="5" name="Picture 4" descr="A diagram of a medical procedure&#10;&#10;AI-generated content may be incorrect.">
              <a:extLst>
                <a:ext uri="{FF2B5EF4-FFF2-40B4-BE49-F238E27FC236}">
                  <a16:creationId xmlns:a16="http://schemas.microsoft.com/office/drawing/2014/main" id="{B3DCF6FB-7610-BBE7-88D0-336A03FE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055" t="66276" r="44937" b="13946"/>
            <a:stretch>
              <a:fillRect/>
            </a:stretch>
          </p:blipFill>
          <p:spPr>
            <a:xfrm>
              <a:off x="6308720" y="4663379"/>
              <a:ext cx="2922949" cy="969690"/>
            </a:xfrm>
            <a:prstGeom prst="rect">
              <a:avLst/>
            </a:prstGeom>
          </p:spPr>
        </p:pic>
        <p:pic>
          <p:nvPicPr>
            <p:cNvPr id="7" name="Picture 6" descr="A diagram of a medical procedure&#10;&#10;AI-generated content may be incorrect.">
              <a:extLst>
                <a:ext uri="{FF2B5EF4-FFF2-40B4-BE49-F238E27FC236}">
                  <a16:creationId xmlns:a16="http://schemas.microsoft.com/office/drawing/2014/main" id="{C3D8D388-EE7E-CB6F-349A-CD50AD2A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2478" t="16126" r="45780" b="64811"/>
            <a:stretch>
              <a:fillRect/>
            </a:stretch>
          </p:blipFill>
          <p:spPr>
            <a:xfrm>
              <a:off x="4878164" y="4729404"/>
              <a:ext cx="764361" cy="9368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FEE5D-D862-3A45-3E3E-9EFE176DBD5E}"/>
                </a:ext>
              </a:extLst>
            </p:cNvPr>
            <p:cNvSpPr txBox="1"/>
            <p:nvPr/>
          </p:nvSpPr>
          <p:spPr>
            <a:xfrm>
              <a:off x="3643659" y="4295402"/>
              <a:ext cx="18725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solidFill>
                    <a:srgbClr val="7B59B7"/>
                  </a:solidFill>
                </a:rPr>
                <a:t>Cycle Baseline Visit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3FFC43-75C8-4201-2C3E-B9444AA4D67E}"/>
                </a:ext>
              </a:extLst>
            </p:cNvPr>
            <p:cNvSpPr txBox="1"/>
            <p:nvPr/>
          </p:nvSpPr>
          <p:spPr>
            <a:xfrm>
              <a:off x="6853116" y="4295401"/>
              <a:ext cx="18341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7B59B7"/>
                  </a:solidFill>
                </a:rPr>
                <a:t>Oocyte Retrieval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EED5C4-9AAF-D1B5-AE69-AAB1FABE35CD}"/>
                </a:ext>
              </a:extLst>
            </p:cNvPr>
            <p:cNvSpPr txBox="1"/>
            <p:nvPr/>
          </p:nvSpPr>
          <p:spPr>
            <a:xfrm>
              <a:off x="6560613" y="5641520"/>
              <a:ext cx="3254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Follicular fluid collected</a:t>
              </a:r>
            </a:p>
            <a:p>
              <a:r>
                <a:rPr lang="en-US" sz="1200" dirty="0"/>
                <a:t>(3 dominant follicles per ovary)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CFD05C-84B5-F463-EFBC-EEC5C7E00EC4}"/>
                </a:ext>
              </a:extLst>
            </p:cNvPr>
            <p:cNvSpPr txBox="1"/>
            <p:nvPr/>
          </p:nvSpPr>
          <p:spPr>
            <a:xfrm>
              <a:off x="4579941" y="5688270"/>
              <a:ext cx="1372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Serum collected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2E00A3-2082-052B-4D7D-5C4209301157}"/>
                </a:ext>
              </a:extLst>
            </p:cNvPr>
            <p:cNvSpPr txBox="1"/>
            <p:nvPr/>
          </p:nvSpPr>
          <p:spPr>
            <a:xfrm>
              <a:off x="270974" y="4501230"/>
              <a:ext cx="2250401" cy="578882"/>
            </a:xfrm>
            <a:prstGeom prst="roundRect">
              <a:avLst/>
            </a:prstGeom>
            <a:solidFill>
              <a:srgbClr val="F03237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Reproductive Older</a:t>
              </a:r>
            </a:p>
            <a:p>
              <a:r>
                <a:rPr lang="en-US" sz="1400" b="1" dirty="0"/>
                <a:t> (≥39 years)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EE4132-06D5-8A79-F2D1-9A3D4D196073}"/>
                </a:ext>
              </a:extLst>
            </p:cNvPr>
            <p:cNvSpPr txBox="1"/>
            <p:nvPr/>
          </p:nvSpPr>
          <p:spPr>
            <a:xfrm>
              <a:off x="222028" y="5490875"/>
              <a:ext cx="2250401" cy="578882"/>
            </a:xfrm>
            <a:prstGeom prst="roundRect">
              <a:avLst/>
            </a:prstGeom>
            <a:solidFill>
              <a:srgbClr val="98CB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Reproductive Younger </a:t>
              </a:r>
            </a:p>
            <a:p>
              <a:r>
                <a:rPr lang="en-US" sz="1400" b="1" dirty="0"/>
                <a:t>(≤33 years)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CBDA7659-BD26-169F-7D33-3F3603B5F860}"/>
                </a:ext>
              </a:extLst>
            </p:cNvPr>
            <p:cNvSpPr/>
            <p:nvPr/>
          </p:nvSpPr>
          <p:spPr>
            <a:xfrm>
              <a:off x="2621328" y="4668611"/>
              <a:ext cx="643944" cy="131445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19">
              <a:extLst>
                <a:ext uri="{FF2B5EF4-FFF2-40B4-BE49-F238E27FC236}">
                  <a16:creationId xmlns:a16="http://schemas.microsoft.com/office/drawing/2014/main" id="{96101847-6527-072B-AB37-13B4F6909381}"/>
                </a:ext>
              </a:extLst>
            </p:cNvPr>
            <p:cNvSpPr/>
            <p:nvPr/>
          </p:nvSpPr>
          <p:spPr>
            <a:xfrm>
              <a:off x="5829778" y="4953256"/>
              <a:ext cx="446490" cy="390491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669B82-7C84-B0F3-08D0-4AA316F1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1173" y="4641898"/>
              <a:ext cx="1738719" cy="1151840"/>
            </a:xfrm>
            <a:prstGeom prst="rect">
              <a:avLst/>
            </a:prstGeom>
          </p:spPr>
        </p:pic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746D5481-6223-12C6-36D8-0D6F16544A5D}"/>
                </a:ext>
              </a:extLst>
            </p:cNvPr>
            <p:cNvSpPr/>
            <p:nvPr/>
          </p:nvSpPr>
          <p:spPr>
            <a:xfrm>
              <a:off x="9036352" y="4524773"/>
              <a:ext cx="643944" cy="131445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lose-up of a medical chart&#10;&#10;AI-generated content may be incorrect.">
              <a:extLst>
                <a:ext uri="{FF2B5EF4-FFF2-40B4-BE49-F238E27FC236}">
                  <a16:creationId xmlns:a16="http://schemas.microsoft.com/office/drawing/2014/main" id="{309753CD-36AE-7BE8-DB1A-A4FEAFF52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" t="48657" r="68898" b="12129"/>
            <a:stretch>
              <a:fillRect/>
            </a:stretch>
          </p:blipFill>
          <p:spPr bwMode="auto">
            <a:xfrm>
              <a:off x="3372277" y="4578434"/>
              <a:ext cx="1313009" cy="11512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517CAA-AA3A-D58D-C6CF-59C75077A3CA}"/>
                </a:ext>
              </a:extLst>
            </p:cNvPr>
            <p:cNvSpPr txBox="1"/>
            <p:nvPr/>
          </p:nvSpPr>
          <p:spPr>
            <a:xfrm>
              <a:off x="3299292" y="5695108"/>
              <a:ext cx="16193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SWE performed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3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F72D7C-0057-883D-8A92-07F9B690EABF}"/>
              </a:ext>
            </a:extLst>
          </p:cNvPr>
          <p:cNvSpPr/>
          <p:nvPr/>
        </p:nvSpPr>
        <p:spPr>
          <a:xfrm>
            <a:off x="0" y="1857375"/>
            <a:ext cx="1903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26E88-9053-2A3C-6206-D1D34507DEE1}"/>
              </a:ext>
            </a:extLst>
          </p:cNvPr>
          <p:cNvSpPr/>
          <p:nvPr/>
        </p:nvSpPr>
        <p:spPr>
          <a:xfrm>
            <a:off x="2509837" y="1361079"/>
            <a:ext cx="1903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772F7-E7E5-74AD-AC6D-98E3A96C4427}"/>
              </a:ext>
            </a:extLst>
          </p:cNvPr>
          <p:cNvSpPr/>
          <p:nvPr/>
        </p:nvSpPr>
        <p:spPr>
          <a:xfrm>
            <a:off x="4588732" y="1334363"/>
            <a:ext cx="1903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ADA94-4D32-2C9C-F676-1CFA793D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23"/>
          <a:stretch/>
        </p:blipFill>
        <p:spPr>
          <a:xfrm>
            <a:off x="1513477" y="3148611"/>
            <a:ext cx="3033278" cy="2810854"/>
          </a:xfrm>
          <a:prstGeom prst="rect">
            <a:avLst/>
          </a:prstGeom>
        </p:spPr>
      </p:pic>
      <p:pic>
        <p:nvPicPr>
          <p:cNvPr id="2" name="Content Placeholder 12" descr="A diagram of uterus and uterus&#10;&#10;Description automatically generated">
            <a:extLst>
              <a:ext uri="{FF2B5EF4-FFF2-40B4-BE49-F238E27FC236}">
                <a16:creationId xmlns:a16="http://schemas.microsoft.com/office/drawing/2014/main" id="{BFBBEB30-0186-0152-C4F7-3912CAC8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38" t="-1" r="13202" b="62104"/>
          <a:stretch>
            <a:fillRect/>
          </a:stretch>
        </p:blipFill>
        <p:spPr>
          <a:xfrm>
            <a:off x="2061340" y="847571"/>
            <a:ext cx="2790665" cy="20019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4E4765-3E8B-40D5-F72C-B28A704C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673" y="6437801"/>
            <a:ext cx="4603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lvl="0" indent="-342900" algn="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Unpublished,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PCRS Poster#33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1A90E6-8BCB-FAD2-0BC1-0E1B4603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8" y="-118549"/>
            <a:ext cx="12558058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Shearwave Elastography (SWE) detects human ovarian stiffness</a:t>
            </a:r>
          </a:p>
        </p:txBody>
      </p:sp>
      <p:pic>
        <p:nvPicPr>
          <p:cNvPr id="1026" name="Picture 2" descr="A diagram of uterus and uterus&#10;&#10;Description automatically generated">
            <a:extLst>
              <a:ext uri="{FF2B5EF4-FFF2-40B4-BE49-F238E27FC236}">
                <a16:creationId xmlns:a16="http://schemas.microsoft.com/office/drawing/2014/main" id="{08BEEBDA-1D7A-8826-A629-5143B8C91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7" t="1117" r="44300" b="46437"/>
          <a:stretch>
            <a:fillRect/>
          </a:stretch>
        </p:blipFill>
        <p:spPr bwMode="auto">
          <a:xfrm>
            <a:off x="230867" y="866165"/>
            <a:ext cx="1631383" cy="21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2041BD-A615-C6B7-7840-B026E7519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198" y="1571398"/>
            <a:ext cx="2124953" cy="3787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5DE0A-EAF2-2DA4-8FDF-D9A0E19C3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978" y="1562963"/>
            <a:ext cx="2157649" cy="3771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09A518-1E23-1022-216A-32BBDD943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124" y="1562963"/>
            <a:ext cx="2472190" cy="38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994B6-671C-3E05-78C6-DB9808236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 of formation of collagen formation&#10;&#10;AI-generated content may be incorrect.">
            <a:extLst>
              <a:ext uri="{FF2B5EF4-FFF2-40B4-BE49-F238E27FC236}">
                <a16:creationId xmlns:a16="http://schemas.microsoft.com/office/drawing/2014/main" id="{D8AA4A44-D57C-334E-A107-1B2FF54A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5" t="8642" r="2509" b="13022"/>
          <a:stretch>
            <a:fillRect/>
          </a:stretch>
        </p:blipFill>
        <p:spPr>
          <a:xfrm>
            <a:off x="167012" y="1480029"/>
            <a:ext cx="7263164" cy="405875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E81E517-1DFE-AD8D-0B99-B9C8F11F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5" y="0"/>
            <a:ext cx="10599862" cy="1262063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detection </a:t>
            </a:r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Fibrosis is a dynamic process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7552E-B7A0-55DE-DBB3-F585A12F28A4}"/>
              </a:ext>
            </a:extLst>
          </p:cNvPr>
          <p:cNvSpPr txBox="1"/>
          <p:nvPr/>
        </p:nvSpPr>
        <p:spPr>
          <a:xfrm>
            <a:off x="2314404" y="6413232"/>
            <a:ext cx="13338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Maryoca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-Guiliani et al. Nature NPJ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Metab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Health Dis, 2025, Left diagram of ECM fingerprinting adapted from Nordic Bioscience </a:t>
            </a:r>
            <a:endParaRPr lang="en-US" sz="1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FD6826-3671-9BD6-44C2-4A0E85F3F253}"/>
              </a:ext>
            </a:extLst>
          </p:cNvPr>
          <p:cNvGrpSpPr/>
          <p:nvPr/>
        </p:nvGrpSpPr>
        <p:grpSpPr>
          <a:xfrm>
            <a:off x="430335" y="1922628"/>
            <a:ext cx="11245874" cy="3632489"/>
            <a:chOff x="610430" y="2367743"/>
            <a:chExt cx="11245874" cy="36324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253DBB6-4F46-1176-109D-F818E92481AC}"/>
                </a:ext>
              </a:extLst>
            </p:cNvPr>
            <p:cNvSpPr/>
            <p:nvPr/>
          </p:nvSpPr>
          <p:spPr>
            <a:xfrm>
              <a:off x="610430" y="4970223"/>
              <a:ext cx="6986682" cy="815495"/>
            </a:xfrm>
            <a:prstGeom prst="roundRect">
              <a:avLst/>
            </a:prstGeom>
            <a:noFill/>
            <a:ln w="57150">
              <a:solidFill>
                <a:srgbClr val="7B59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CCF061B-E804-69A4-05A3-9E4032D8DA24}"/>
                </a:ext>
              </a:extLst>
            </p:cNvPr>
            <p:cNvCxnSpPr>
              <a:cxnSpLocks/>
            </p:cNvCxnSpPr>
            <p:nvPr/>
          </p:nvCxnSpPr>
          <p:spPr>
            <a:xfrm>
              <a:off x="7597112" y="5373283"/>
              <a:ext cx="1096429" cy="0"/>
            </a:xfrm>
            <a:prstGeom prst="straightConnector1">
              <a:avLst/>
            </a:prstGeom>
            <a:ln w="63500">
              <a:solidFill>
                <a:srgbClr val="7B59B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83DA86-8623-05FC-36AE-E65EEA514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6996" y="2552409"/>
              <a:ext cx="2115260" cy="14012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2E9831-D6F3-F4C1-D22F-2F36978AD626}"/>
                </a:ext>
              </a:extLst>
            </p:cNvPr>
            <p:cNvSpPr txBox="1"/>
            <p:nvPr/>
          </p:nvSpPr>
          <p:spPr>
            <a:xfrm>
              <a:off x="8577250" y="5353901"/>
              <a:ext cx="327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Novel fibrotic index of reproductive aging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667664-571A-E1F4-0CF2-9A03DED2CDC3}"/>
                </a:ext>
              </a:extLst>
            </p:cNvPr>
            <p:cNvSpPr txBox="1"/>
            <p:nvPr/>
          </p:nvSpPr>
          <p:spPr>
            <a:xfrm>
              <a:off x="8447505" y="2367743"/>
              <a:ext cx="3279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“ECM Fingerprinting”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8EA656-D1A7-29C1-F3D1-91F6C2EEB67C}"/>
                </a:ext>
              </a:extLst>
            </p:cNvPr>
            <p:cNvGrpSpPr/>
            <p:nvPr/>
          </p:nvGrpSpPr>
          <p:grpSpPr>
            <a:xfrm>
              <a:off x="8263152" y="3840834"/>
              <a:ext cx="3044650" cy="1630234"/>
              <a:chOff x="3262599" y="2763003"/>
              <a:chExt cx="7329564" cy="2588090"/>
            </a:xfrm>
          </p:grpSpPr>
          <p:pic>
            <p:nvPicPr>
              <p:cNvPr id="1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7AE7A5F8-4712-9446-A742-C9230F6F0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333" t="17929" r="7172" b="39935"/>
              <a:stretch/>
            </p:blipFill>
            <p:spPr>
              <a:xfrm>
                <a:off x="3262599" y="2763003"/>
                <a:ext cx="7329564" cy="241561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6A32E2F-B615-66CB-CDD4-599AF8E7C562}"/>
                  </a:ext>
                </a:extLst>
              </p:cNvPr>
              <p:cNvSpPr/>
              <p:nvPr/>
            </p:nvSpPr>
            <p:spPr>
              <a:xfrm>
                <a:off x="5367195" y="4739093"/>
                <a:ext cx="624689" cy="61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4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uncan lab teme">
  <a:themeElements>
    <a:clrScheme name="Custom 1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8318ED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can lab teme" id="{73D1CF1C-E161-6643-89E8-9DB81A88A76F}" vid="{84F34376-908B-2B41-A476-2522A3445D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50EC894-68AD-1D41-B1E6-926CF91F74C4}">
  <we:reference id="4b785c87-866c-4bad-85d8-5d1ae467ac9a" version="3.17.2.0" store="EXCatalog" storeType="EXCatalog"/>
  <we:alternateReferences>
    <we:reference id="WA104381909" version="3.17.2.0" store="en-US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838203C-4DC9-8944-B6DC-BF874B429E81}">
  <we:reference id="6a7bd4f3-0563-43af-8c08-79110eebdff6" version="1.1.4.0" store="EXCatalog" storeType="EXCatalog"/>
  <we:alternateReferences>
    <we:reference id="WA104381155" version="1.1.4.0" store="en-US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b1b86c14-7a6f-495c-8ad3-202986669410}" enabled="1" method="Standard" siteId="{2596038f-3ea4-4f0c-aed1-066eb6544c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49021</TotalTime>
  <Words>1946</Words>
  <Application>Microsoft Macintosh PowerPoint</Application>
  <PresentationFormat>Widescreen</PresentationFormat>
  <Paragraphs>311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ArialMT</vt:lpstr>
      <vt:lpstr>ElsevierGulliver</vt:lpstr>
      <vt:lpstr>Georgia</vt:lpstr>
      <vt:lpstr>Poppins</vt:lpstr>
      <vt:lpstr>Times</vt:lpstr>
      <vt:lpstr>Times New Roman</vt:lpstr>
      <vt:lpstr>Wingdings</vt:lpstr>
      <vt:lpstr>Duncan lab teme</vt:lpstr>
      <vt:lpstr>Serum and Follicular Fluid Extracelluar Matrix (ECM) Fingerprints Reveal New Fibrotic Signatures of Ovarian Aging </vt:lpstr>
      <vt:lpstr>Disclosures </vt:lpstr>
      <vt:lpstr>The ovary ages first and impacts reproductive and systemic health </vt:lpstr>
      <vt:lpstr>The ovary becomes fibrotic with age</vt:lpstr>
      <vt:lpstr>Age-related fibrosis leads to biomechanically stiffer ovaries</vt:lpstr>
      <vt:lpstr>Novel multimodal approach to human reproductive aging </vt:lpstr>
      <vt:lpstr>Objective: To characterize ovarian aging using a multimodal framework integrating tissue biomechanics and ECM fingerprinting in women undergoing fertility preservation or IVF </vt:lpstr>
      <vt:lpstr>Shearwave Elastography (SWE) detects human ovarian stiffness</vt:lpstr>
      <vt:lpstr>Molecular detection  Fibrosis is a dynamic process </vt:lpstr>
      <vt:lpstr>ECM Fingerprinting Custom Analytes: </vt:lpstr>
      <vt:lpstr>Participant Demographics: </vt:lpstr>
      <vt:lpstr>Pooled Follicular Fluid</vt:lpstr>
      <vt:lpstr>Representative ECM analytes demonstrate positive intra-individual associations between serum and follicular fluid</vt:lpstr>
      <vt:lpstr>Log2  (Old/Young) Heatmap </vt:lpstr>
      <vt:lpstr>Conclusions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Hughes</dc:creator>
  <cp:lastModifiedBy>Lydia Louise Hughes</cp:lastModifiedBy>
  <cp:revision>76</cp:revision>
  <cp:lastPrinted>2025-06-08T23:53:31Z</cp:lastPrinted>
  <dcterms:created xsi:type="dcterms:W3CDTF">2025-04-17T15:48:26Z</dcterms:created>
  <dcterms:modified xsi:type="dcterms:W3CDTF">2026-02-27T04:34:57Z</dcterms:modified>
</cp:coreProperties>
</file>