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694" r:id="rId2"/>
    <p:sldId id="257" r:id="rId3"/>
    <p:sldId id="258" r:id="rId4"/>
    <p:sldId id="696" r:id="rId5"/>
    <p:sldId id="719" r:id="rId6"/>
    <p:sldId id="699" r:id="rId7"/>
    <p:sldId id="700" r:id="rId8"/>
    <p:sldId id="701" r:id="rId9"/>
    <p:sldId id="702" r:id="rId10"/>
    <p:sldId id="703" r:id="rId11"/>
    <p:sldId id="704" r:id="rId12"/>
    <p:sldId id="705" r:id="rId13"/>
    <p:sldId id="711" r:id="rId14"/>
    <p:sldId id="712" r:id="rId15"/>
    <p:sldId id="706" r:id="rId16"/>
    <p:sldId id="709" r:id="rId17"/>
    <p:sldId id="708" r:id="rId18"/>
    <p:sldId id="715" r:id="rId19"/>
    <p:sldId id="723" r:id="rId20"/>
    <p:sldId id="707" r:id="rId21"/>
    <p:sldId id="721" r:id="rId22"/>
    <p:sldId id="695" r:id="rId23"/>
    <p:sldId id="261" r:id="rId24"/>
    <p:sldId id="717" r:id="rId25"/>
    <p:sldId id="7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FFD"/>
    <a:srgbClr val="EEF4FB"/>
    <a:srgbClr val="C1D8F2"/>
    <a:srgbClr val="F6F9ED"/>
    <a:srgbClr val="595959"/>
    <a:srgbClr val="D29998"/>
    <a:srgbClr val="EBF2D6"/>
    <a:srgbClr val="CAFBED"/>
    <a:srgbClr val="0C9B74"/>
    <a:srgbClr val="7E9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61380" autoAdjust="0"/>
  </p:normalViewPr>
  <p:slideViewPr>
    <p:cSldViewPr snapToGrid="0">
      <p:cViewPr varScale="1">
        <p:scale>
          <a:sx n="64" d="100"/>
          <a:sy n="64" d="100"/>
        </p:scale>
        <p:origin x="1902" y="66"/>
      </p:cViewPr>
      <p:guideLst/>
    </p:cSldViewPr>
  </p:slideViewPr>
  <p:notesTextViewPr>
    <p:cViewPr>
      <p:scale>
        <a:sx n="100" d="100"/>
        <a:sy n="100" d="100"/>
      </p:scale>
      <p:origin x="0" y="0"/>
    </p:cViewPr>
  </p:notesTextViewPr>
  <p:notesViewPr>
    <p:cSldViewPr snapToGrid="0">
      <p:cViewPr varScale="1">
        <p:scale>
          <a:sx n="87" d="100"/>
          <a:sy n="87" d="100"/>
        </p:scale>
        <p:origin x="384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3D89D-B99C-4B3A-8559-AB3C9C32854B}"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77CC9C35-2633-43BD-87B7-AFC9ECBFDB19}">
      <dgm:prSet phldrT="[Text]" phldr="0" custT="1"/>
      <dgm:spPr/>
      <dgm:t>
        <a:bodyPr/>
        <a:lstStyle/>
        <a:p>
          <a:pPr algn="l"/>
          <a:r>
            <a:rPr lang="en-US" sz="1900" b="1" u="sng" dirty="0">
              <a:latin typeface="Arial" panose="020B0604020202020204" pitchFamily="34" charset="0"/>
              <a:cs typeface="Arial" panose="020B0604020202020204" pitchFamily="34" charset="0"/>
            </a:rPr>
            <a:t>CONTROLLED OVARIAN STIMULATION</a:t>
          </a:r>
        </a:p>
      </dgm:t>
    </dgm:pt>
    <dgm:pt modelId="{136402C2-5AAD-48A2-BBB0-0D3E14A616F5}" type="parTrans" cxnId="{271A8CE1-90C8-4C7E-BE73-B2E877B59F1A}">
      <dgm:prSet/>
      <dgm:spPr/>
      <dgm:t>
        <a:bodyPr/>
        <a:lstStyle/>
        <a:p>
          <a:endParaRPr lang="en-US" sz="1900">
            <a:latin typeface="Arial" panose="020B0604020202020204" pitchFamily="34" charset="0"/>
            <a:cs typeface="Arial" panose="020B0604020202020204" pitchFamily="34" charset="0"/>
          </a:endParaRPr>
        </a:p>
      </dgm:t>
    </dgm:pt>
    <dgm:pt modelId="{7F108B5F-C779-4500-A831-0691344977DA}" type="sibTrans" cxnId="{271A8CE1-90C8-4C7E-BE73-B2E877B59F1A}">
      <dgm:prSet/>
      <dgm:spPr/>
      <dgm:t>
        <a:bodyPr/>
        <a:lstStyle/>
        <a:p>
          <a:endParaRPr lang="en-US" sz="1900">
            <a:latin typeface="Arial" panose="020B0604020202020204" pitchFamily="34" charset="0"/>
            <a:cs typeface="Arial" panose="020B0604020202020204" pitchFamily="34" charset="0"/>
          </a:endParaRPr>
        </a:p>
      </dgm:t>
    </dgm:pt>
    <dgm:pt modelId="{7B5E16DE-2D68-4AE3-ADBC-CDEC3AAF2481}">
      <dgm:prSet phldrT="[Text]" phldr="0" custT="1"/>
      <dgm:spPr/>
      <dgm:t>
        <a:bodyPr/>
        <a:lstStyle/>
        <a:p>
          <a:pPr algn="l"/>
          <a:r>
            <a:rPr lang="en-US" sz="1900" dirty="0">
              <a:latin typeface="Arial" panose="020B0604020202020204" pitchFamily="34" charset="0"/>
              <a:cs typeface="Arial" panose="020B0604020202020204" pitchFamily="34" charset="0"/>
            </a:rPr>
            <a:t>OOCYTE RETRIEVAL</a:t>
          </a:r>
        </a:p>
      </dgm:t>
    </dgm:pt>
    <dgm:pt modelId="{1105F919-E2E5-4F51-8ABF-2BD99676486A}" type="parTrans" cxnId="{21332C80-070D-4ADC-9E1A-4D44A9CD6EF5}">
      <dgm:prSet/>
      <dgm:spPr/>
      <dgm:t>
        <a:bodyPr/>
        <a:lstStyle/>
        <a:p>
          <a:endParaRPr lang="en-US" sz="1900">
            <a:latin typeface="Arial" panose="020B0604020202020204" pitchFamily="34" charset="0"/>
            <a:cs typeface="Arial" panose="020B0604020202020204" pitchFamily="34" charset="0"/>
          </a:endParaRPr>
        </a:p>
      </dgm:t>
    </dgm:pt>
    <dgm:pt modelId="{8634D3AE-CD45-4758-B754-38C03CD1A146}" type="sibTrans" cxnId="{21332C80-070D-4ADC-9E1A-4D44A9CD6EF5}">
      <dgm:prSet/>
      <dgm:spPr/>
      <dgm:t>
        <a:bodyPr/>
        <a:lstStyle/>
        <a:p>
          <a:endParaRPr lang="en-US" sz="1900">
            <a:latin typeface="Arial" panose="020B0604020202020204" pitchFamily="34" charset="0"/>
            <a:cs typeface="Arial" panose="020B0604020202020204" pitchFamily="34" charset="0"/>
          </a:endParaRPr>
        </a:p>
      </dgm:t>
    </dgm:pt>
    <dgm:pt modelId="{D103C446-E6C4-4DD9-AEF6-F871B875111B}">
      <dgm:prSet phldrT="[Text]" phldr="0" custT="1"/>
      <dgm:spPr/>
      <dgm:t>
        <a:bodyPr/>
        <a:lstStyle/>
        <a:p>
          <a:pPr algn="l"/>
          <a:r>
            <a:rPr lang="en-US" sz="1900" dirty="0">
              <a:latin typeface="Arial" panose="020B0604020202020204" pitchFamily="34" charset="0"/>
              <a:cs typeface="Arial" panose="020B0604020202020204" pitchFamily="34" charset="0"/>
            </a:rPr>
            <a:t>EMBRYO CULTURE</a:t>
          </a:r>
        </a:p>
      </dgm:t>
    </dgm:pt>
    <dgm:pt modelId="{D5B7A9D1-B697-4BE5-967E-238FBFB5A426}" type="parTrans" cxnId="{F4D90FCE-AA51-4C7A-B502-4F348109B6C6}">
      <dgm:prSet/>
      <dgm:spPr/>
      <dgm:t>
        <a:bodyPr/>
        <a:lstStyle/>
        <a:p>
          <a:endParaRPr lang="en-US" sz="1900">
            <a:latin typeface="Arial" panose="020B0604020202020204" pitchFamily="34" charset="0"/>
            <a:cs typeface="Arial" panose="020B0604020202020204" pitchFamily="34" charset="0"/>
          </a:endParaRPr>
        </a:p>
      </dgm:t>
    </dgm:pt>
    <dgm:pt modelId="{06EAA44A-6FBC-482D-91F4-8663F2BFA00E}" type="sibTrans" cxnId="{F4D90FCE-AA51-4C7A-B502-4F348109B6C6}">
      <dgm:prSet/>
      <dgm:spPr/>
      <dgm:t>
        <a:bodyPr/>
        <a:lstStyle/>
        <a:p>
          <a:endParaRPr lang="en-US" sz="1900">
            <a:latin typeface="Arial" panose="020B0604020202020204" pitchFamily="34" charset="0"/>
            <a:cs typeface="Arial" panose="020B0604020202020204" pitchFamily="34" charset="0"/>
          </a:endParaRPr>
        </a:p>
      </dgm:t>
    </dgm:pt>
    <dgm:pt modelId="{857A9779-AAF0-481B-AC91-C5BA9E494A6B}">
      <dgm:prSet phldrT="[Text]" phldr="0" custT="1"/>
      <dgm:spPr/>
      <dgm:t>
        <a:bodyPr/>
        <a:lstStyle/>
        <a:p>
          <a:pPr algn="l"/>
          <a:r>
            <a:rPr lang="en-US" sz="1900" dirty="0">
              <a:latin typeface="Arial" panose="020B0604020202020204" pitchFamily="34" charset="0"/>
              <a:cs typeface="Arial" panose="020B0604020202020204" pitchFamily="34" charset="0"/>
            </a:rPr>
            <a:t>EMBRYO TRANSFER</a:t>
          </a:r>
        </a:p>
      </dgm:t>
    </dgm:pt>
    <dgm:pt modelId="{D5646326-E5B6-44A8-91FF-264C8653E99D}" type="parTrans" cxnId="{1416BEC8-B2FB-4704-9295-4B2E2F33A1CC}">
      <dgm:prSet/>
      <dgm:spPr/>
      <dgm:t>
        <a:bodyPr/>
        <a:lstStyle/>
        <a:p>
          <a:endParaRPr lang="en-US" sz="1900">
            <a:latin typeface="Arial" panose="020B0604020202020204" pitchFamily="34" charset="0"/>
            <a:cs typeface="Arial" panose="020B0604020202020204" pitchFamily="34" charset="0"/>
          </a:endParaRPr>
        </a:p>
      </dgm:t>
    </dgm:pt>
    <dgm:pt modelId="{AC6F81D1-9D03-4392-93A5-46E6C14357E9}" type="sibTrans" cxnId="{1416BEC8-B2FB-4704-9295-4B2E2F33A1CC}">
      <dgm:prSet/>
      <dgm:spPr/>
      <dgm:t>
        <a:bodyPr/>
        <a:lstStyle/>
        <a:p>
          <a:endParaRPr lang="en-US" sz="1900">
            <a:latin typeface="Arial" panose="020B0604020202020204" pitchFamily="34" charset="0"/>
            <a:cs typeface="Arial" panose="020B0604020202020204" pitchFamily="34" charset="0"/>
          </a:endParaRPr>
        </a:p>
      </dgm:t>
    </dgm:pt>
    <dgm:pt modelId="{8C6A7AE6-5D3B-467A-A08E-A0469B39C9E1}" type="pres">
      <dgm:prSet presAssocID="{71C3D89D-B99C-4B3A-8559-AB3C9C32854B}" presName="Name0" presStyleCnt="0">
        <dgm:presLayoutVars>
          <dgm:dir/>
          <dgm:resizeHandles val="exact"/>
        </dgm:presLayoutVars>
      </dgm:prSet>
      <dgm:spPr/>
    </dgm:pt>
    <dgm:pt modelId="{12E1D0C9-9DA4-4CB9-BDE1-6D339F91F381}" type="pres">
      <dgm:prSet presAssocID="{77CC9C35-2633-43BD-87B7-AFC9ECBFDB19}" presName="parTxOnly" presStyleLbl="node1" presStyleIdx="0" presStyleCnt="4">
        <dgm:presLayoutVars>
          <dgm:bulletEnabled val="1"/>
        </dgm:presLayoutVars>
      </dgm:prSet>
      <dgm:spPr/>
    </dgm:pt>
    <dgm:pt modelId="{11F70B0F-CB4E-4E11-9A48-E875A9F0A355}" type="pres">
      <dgm:prSet presAssocID="{7F108B5F-C779-4500-A831-0691344977DA}" presName="parSpace" presStyleCnt="0"/>
      <dgm:spPr/>
    </dgm:pt>
    <dgm:pt modelId="{04E4F1C2-A56D-41B8-889F-298B23D01E2D}" type="pres">
      <dgm:prSet presAssocID="{7B5E16DE-2D68-4AE3-ADBC-CDEC3AAF2481}" presName="parTxOnly" presStyleLbl="node1" presStyleIdx="1" presStyleCnt="4">
        <dgm:presLayoutVars>
          <dgm:bulletEnabled val="1"/>
        </dgm:presLayoutVars>
      </dgm:prSet>
      <dgm:spPr/>
    </dgm:pt>
    <dgm:pt modelId="{73981CCC-F91E-4C90-8C55-99180A4F3E84}" type="pres">
      <dgm:prSet presAssocID="{8634D3AE-CD45-4758-B754-38C03CD1A146}" presName="parSpace" presStyleCnt="0"/>
      <dgm:spPr/>
    </dgm:pt>
    <dgm:pt modelId="{2A8349F6-C650-49B3-8F70-30418DE64B4E}" type="pres">
      <dgm:prSet presAssocID="{D103C446-E6C4-4DD9-AEF6-F871B875111B}" presName="parTxOnly" presStyleLbl="node1" presStyleIdx="2" presStyleCnt="4">
        <dgm:presLayoutVars>
          <dgm:bulletEnabled val="1"/>
        </dgm:presLayoutVars>
      </dgm:prSet>
      <dgm:spPr/>
    </dgm:pt>
    <dgm:pt modelId="{D148CA2F-77BF-4CC2-AFED-2A21BA46CBEB}" type="pres">
      <dgm:prSet presAssocID="{06EAA44A-6FBC-482D-91F4-8663F2BFA00E}" presName="parSpace" presStyleCnt="0"/>
      <dgm:spPr/>
    </dgm:pt>
    <dgm:pt modelId="{94F45C8D-8DAC-4546-BEA2-8C81F7032A33}" type="pres">
      <dgm:prSet presAssocID="{857A9779-AAF0-481B-AC91-C5BA9E494A6B}" presName="parTxOnly" presStyleLbl="node1" presStyleIdx="3" presStyleCnt="4">
        <dgm:presLayoutVars>
          <dgm:bulletEnabled val="1"/>
        </dgm:presLayoutVars>
      </dgm:prSet>
      <dgm:spPr/>
    </dgm:pt>
  </dgm:ptLst>
  <dgm:cxnLst>
    <dgm:cxn modelId="{BE957729-27CB-4F6A-A786-DE681C0E6577}" type="presOf" srcId="{7B5E16DE-2D68-4AE3-ADBC-CDEC3AAF2481}" destId="{04E4F1C2-A56D-41B8-889F-298B23D01E2D}" srcOrd="0" destOrd="0" presId="urn:microsoft.com/office/officeart/2005/8/layout/hChevron3"/>
    <dgm:cxn modelId="{97DFF67B-9B3D-4FF2-ACA2-CCF584521F7B}" type="presOf" srcId="{77CC9C35-2633-43BD-87B7-AFC9ECBFDB19}" destId="{12E1D0C9-9DA4-4CB9-BDE1-6D339F91F381}" srcOrd="0" destOrd="0" presId="urn:microsoft.com/office/officeart/2005/8/layout/hChevron3"/>
    <dgm:cxn modelId="{21332C80-070D-4ADC-9E1A-4D44A9CD6EF5}" srcId="{71C3D89D-B99C-4B3A-8559-AB3C9C32854B}" destId="{7B5E16DE-2D68-4AE3-ADBC-CDEC3AAF2481}" srcOrd="1" destOrd="0" parTransId="{1105F919-E2E5-4F51-8ABF-2BD99676486A}" sibTransId="{8634D3AE-CD45-4758-B754-38C03CD1A146}"/>
    <dgm:cxn modelId="{446CBFAA-F360-4578-9F12-B88C427376C3}" type="presOf" srcId="{D103C446-E6C4-4DD9-AEF6-F871B875111B}" destId="{2A8349F6-C650-49B3-8F70-30418DE64B4E}" srcOrd="0" destOrd="0" presId="urn:microsoft.com/office/officeart/2005/8/layout/hChevron3"/>
    <dgm:cxn modelId="{1416BEC8-B2FB-4704-9295-4B2E2F33A1CC}" srcId="{71C3D89D-B99C-4B3A-8559-AB3C9C32854B}" destId="{857A9779-AAF0-481B-AC91-C5BA9E494A6B}" srcOrd="3" destOrd="0" parTransId="{D5646326-E5B6-44A8-91FF-264C8653E99D}" sibTransId="{AC6F81D1-9D03-4392-93A5-46E6C14357E9}"/>
    <dgm:cxn modelId="{FDC46DCA-6FF4-489F-8318-F4AAD55E184C}" type="presOf" srcId="{71C3D89D-B99C-4B3A-8559-AB3C9C32854B}" destId="{8C6A7AE6-5D3B-467A-A08E-A0469B39C9E1}" srcOrd="0" destOrd="0" presId="urn:microsoft.com/office/officeart/2005/8/layout/hChevron3"/>
    <dgm:cxn modelId="{F4D90FCE-AA51-4C7A-B502-4F348109B6C6}" srcId="{71C3D89D-B99C-4B3A-8559-AB3C9C32854B}" destId="{D103C446-E6C4-4DD9-AEF6-F871B875111B}" srcOrd="2" destOrd="0" parTransId="{D5B7A9D1-B697-4BE5-967E-238FBFB5A426}" sibTransId="{06EAA44A-6FBC-482D-91F4-8663F2BFA00E}"/>
    <dgm:cxn modelId="{E51C38DD-0DF1-40D2-A10B-BE9473A33657}" type="presOf" srcId="{857A9779-AAF0-481B-AC91-C5BA9E494A6B}" destId="{94F45C8D-8DAC-4546-BEA2-8C81F7032A33}" srcOrd="0" destOrd="0" presId="urn:microsoft.com/office/officeart/2005/8/layout/hChevron3"/>
    <dgm:cxn modelId="{271A8CE1-90C8-4C7E-BE73-B2E877B59F1A}" srcId="{71C3D89D-B99C-4B3A-8559-AB3C9C32854B}" destId="{77CC9C35-2633-43BD-87B7-AFC9ECBFDB19}" srcOrd="0" destOrd="0" parTransId="{136402C2-5AAD-48A2-BBB0-0D3E14A616F5}" sibTransId="{7F108B5F-C779-4500-A831-0691344977DA}"/>
    <dgm:cxn modelId="{AB0A4687-860D-4917-A1CA-3A03D39D3E7B}" type="presParOf" srcId="{8C6A7AE6-5D3B-467A-A08E-A0469B39C9E1}" destId="{12E1D0C9-9DA4-4CB9-BDE1-6D339F91F381}" srcOrd="0" destOrd="0" presId="urn:microsoft.com/office/officeart/2005/8/layout/hChevron3"/>
    <dgm:cxn modelId="{28C7EDC4-707C-47C1-8F15-73368591282E}" type="presParOf" srcId="{8C6A7AE6-5D3B-467A-A08E-A0469B39C9E1}" destId="{11F70B0F-CB4E-4E11-9A48-E875A9F0A355}" srcOrd="1" destOrd="0" presId="urn:microsoft.com/office/officeart/2005/8/layout/hChevron3"/>
    <dgm:cxn modelId="{7028AD0D-B44D-4F36-9755-201C974425A7}" type="presParOf" srcId="{8C6A7AE6-5D3B-467A-A08E-A0469B39C9E1}" destId="{04E4F1C2-A56D-41B8-889F-298B23D01E2D}" srcOrd="2" destOrd="0" presId="urn:microsoft.com/office/officeart/2005/8/layout/hChevron3"/>
    <dgm:cxn modelId="{5058F729-CA7D-4757-B205-363D99BA63EE}" type="presParOf" srcId="{8C6A7AE6-5D3B-467A-A08E-A0469B39C9E1}" destId="{73981CCC-F91E-4C90-8C55-99180A4F3E84}" srcOrd="3" destOrd="0" presId="urn:microsoft.com/office/officeart/2005/8/layout/hChevron3"/>
    <dgm:cxn modelId="{A226E555-E9F1-4671-B176-43A2964C79D3}" type="presParOf" srcId="{8C6A7AE6-5D3B-467A-A08E-A0469B39C9E1}" destId="{2A8349F6-C650-49B3-8F70-30418DE64B4E}" srcOrd="4" destOrd="0" presId="urn:microsoft.com/office/officeart/2005/8/layout/hChevron3"/>
    <dgm:cxn modelId="{C255BF44-27A6-4E79-AC34-01427E72FE36}" type="presParOf" srcId="{8C6A7AE6-5D3B-467A-A08E-A0469B39C9E1}" destId="{D148CA2F-77BF-4CC2-AFED-2A21BA46CBEB}" srcOrd="5" destOrd="0" presId="urn:microsoft.com/office/officeart/2005/8/layout/hChevron3"/>
    <dgm:cxn modelId="{1AAA0BCD-5027-4B77-9B48-38722CCC290E}" type="presParOf" srcId="{8C6A7AE6-5D3B-467A-A08E-A0469B39C9E1}" destId="{94F45C8D-8DAC-4546-BEA2-8C81F7032A3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C3D89D-B99C-4B3A-8559-AB3C9C32854B}"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77CC9C35-2633-43BD-87B7-AFC9ECBFDB19}">
      <dgm:prSet phldrT="[Text]" phldr="0" custT="1"/>
      <dgm:spPr/>
      <dgm:t>
        <a:bodyPr/>
        <a:lstStyle/>
        <a:p>
          <a:pPr algn="l"/>
          <a:r>
            <a:rPr lang="en-US" sz="1900" b="0" dirty="0">
              <a:latin typeface="Arial" panose="020B0604020202020204" pitchFamily="34" charset="0"/>
              <a:cs typeface="Arial" panose="020B0604020202020204" pitchFamily="34" charset="0"/>
            </a:rPr>
            <a:t>CONTROLLED OVARIAN STIMULATION</a:t>
          </a:r>
        </a:p>
      </dgm:t>
    </dgm:pt>
    <dgm:pt modelId="{136402C2-5AAD-48A2-BBB0-0D3E14A616F5}" type="parTrans" cxnId="{271A8CE1-90C8-4C7E-BE73-B2E877B59F1A}">
      <dgm:prSet/>
      <dgm:spPr/>
      <dgm:t>
        <a:bodyPr/>
        <a:lstStyle/>
        <a:p>
          <a:endParaRPr lang="en-US" sz="1900">
            <a:latin typeface="Arial" panose="020B0604020202020204" pitchFamily="34" charset="0"/>
            <a:cs typeface="Arial" panose="020B0604020202020204" pitchFamily="34" charset="0"/>
          </a:endParaRPr>
        </a:p>
      </dgm:t>
    </dgm:pt>
    <dgm:pt modelId="{7F108B5F-C779-4500-A831-0691344977DA}" type="sibTrans" cxnId="{271A8CE1-90C8-4C7E-BE73-B2E877B59F1A}">
      <dgm:prSet/>
      <dgm:spPr/>
      <dgm:t>
        <a:bodyPr/>
        <a:lstStyle/>
        <a:p>
          <a:endParaRPr lang="en-US" sz="1900">
            <a:latin typeface="Arial" panose="020B0604020202020204" pitchFamily="34" charset="0"/>
            <a:cs typeface="Arial" panose="020B0604020202020204" pitchFamily="34" charset="0"/>
          </a:endParaRPr>
        </a:p>
      </dgm:t>
    </dgm:pt>
    <dgm:pt modelId="{7B5E16DE-2D68-4AE3-ADBC-CDEC3AAF2481}">
      <dgm:prSet phldrT="[Text]" phldr="0" custT="1"/>
      <dgm:spPr/>
      <dgm:t>
        <a:bodyPr/>
        <a:lstStyle/>
        <a:p>
          <a:pPr algn="l"/>
          <a:r>
            <a:rPr lang="en-US" sz="1900" b="1" u="sng" dirty="0">
              <a:latin typeface="Arial" panose="020B0604020202020204" pitchFamily="34" charset="0"/>
              <a:cs typeface="Arial" panose="020B0604020202020204" pitchFamily="34" charset="0"/>
            </a:rPr>
            <a:t>OOCYTE RETRIEVAL</a:t>
          </a:r>
        </a:p>
      </dgm:t>
    </dgm:pt>
    <dgm:pt modelId="{1105F919-E2E5-4F51-8ABF-2BD99676486A}" type="parTrans" cxnId="{21332C80-070D-4ADC-9E1A-4D44A9CD6EF5}">
      <dgm:prSet/>
      <dgm:spPr/>
      <dgm:t>
        <a:bodyPr/>
        <a:lstStyle/>
        <a:p>
          <a:endParaRPr lang="en-US" sz="1900">
            <a:latin typeface="Arial" panose="020B0604020202020204" pitchFamily="34" charset="0"/>
            <a:cs typeface="Arial" panose="020B0604020202020204" pitchFamily="34" charset="0"/>
          </a:endParaRPr>
        </a:p>
      </dgm:t>
    </dgm:pt>
    <dgm:pt modelId="{8634D3AE-CD45-4758-B754-38C03CD1A146}" type="sibTrans" cxnId="{21332C80-070D-4ADC-9E1A-4D44A9CD6EF5}">
      <dgm:prSet/>
      <dgm:spPr/>
      <dgm:t>
        <a:bodyPr/>
        <a:lstStyle/>
        <a:p>
          <a:endParaRPr lang="en-US" sz="1900">
            <a:latin typeface="Arial" panose="020B0604020202020204" pitchFamily="34" charset="0"/>
            <a:cs typeface="Arial" panose="020B0604020202020204" pitchFamily="34" charset="0"/>
          </a:endParaRPr>
        </a:p>
      </dgm:t>
    </dgm:pt>
    <dgm:pt modelId="{D103C446-E6C4-4DD9-AEF6-F871B875111B}">
      <dgm:prSet phldrT="[Text]" phldr="0" custT="1"/>
      <dgm:spPr/>
      <dgm:t>
        <a:bodyPr/>
        <a:lstStyle/>
        <a:p>
          <a:pPr algn="l"/>
          <a:r>
            <a:rPr lang="en-US" sz="1900" b="0" u="none" dirty="0">
              <a:latin typeface="Arial" panose="020B0604020202020204" pitchFamily="34" charset="0"/>
              <a:cs typeface="Arial" panose="020B0604020202020204" pitchFamily="34" charset="0"/>
            </a:rPr>
            <a:t>EMBRYO CULTURE</a:t>
          </a:r>
        </a:p>
      </dgm:t>
    </dgm:pt>
    <dgm:pt modelId="{D5B7A9D1-B697-4BE5-967E-238FBFB5A426}" type="parTrans" cxnId="{F4D90FCE-AA51-4C7A-B502-4F348109B6C6}">
      <dgm:prSet/>
      <dgm:spPr/>
      <dgm:t>
        <a:bodyPr/>
        <a:lstStyle/>
        <a:p>
          <a:endParaRPr lang="en-US" sz="1900">
            <a:latin typeface="Arial" panose="020B0604020202020204" pitchFamily="34" charset="0"/>
            <a:cs typeface="Arial" panose="020B0604020202020204" pitchFamily="34" charset="0"/>
          </a:endParaRPr>
        </a:p>
      </dgm:t>
    </dgm:pt>
    <dgm:pt modelId="{06EAA44A-6FBC-482D-91F4-8663F2BFA00E}" type="sibTrans" cxnId="{F4D90FCE-AA51-4C7A-B502-4F348109B6C6}">
      <dgm:prSet/>
      <dgm:spPr/>
      <dgm:t>
        <a:bodyPr/>
        <a:lstStyle/>
        <a:p>
          <a:endParaRPr lang="en-US" sz="1900">
            <a:latin typeface="Arial" panose="020B0604020202020204" pitchFamily="34" charset="0"/>
            <a:cs typeface="Arial" panose="020B0604020202020204" pitchFamily="34" charset="0"/>
          </a:endParaRPr>
        </a:p>
      </dgm:t>
    </dgm:pt>
    <dgm:pt modelId="{857A9779-AAF0-481B-AC91-C5BA9E494A6B}">
      <dgm:prSet phldrT="[Text]" phldr="0" custT="1"/>
      <dgm:spPr/>
      <dgm:t>
        <a:bodyPr/>
        <a:lstStyle/>
        <a:p>
          <a:pPr algn="l"/>
          <a:r>
            <a:rPr lang="en-US" sz="1900" dirty="0">
              <a:latin typeface="Arial" panose="020B0604020202020204" pitchFamily="34" charset="0"/>
              <a:cs typeface="Arial" panose="020B0604020202020204" pitchFamily="34" charset="0"/>
            </a:rPr>
            <a:t>EMBRYO TRANSFER</a:t>
          </a:r>
        </a:p>
      </dgm:t>
    </dgm:pt>
    <dgm:pt modelId="{D5646326-E5B6-44A8-91FF-264C8653E99D}" type="parTrans" cxnId="{1416BEC8-B2FB-4704-9295-4B2E2F33A1CC}">
      <dgm:prSet/>
      <dgm:spPr/>
      <dgm:t>
        <a:bodyPr/>
        <a:lstStyle/>
        <a:p>
          <a:endParaRPr lang="en-US" sz="1900">
            <a:latin typeface="Arial" panose="020B0604020202020204" pitchFamily="34" charset="0"/>
            <a:cs typeface="Arial" panose="020B0604020202020204" pitchFamily="34" charset="0"/>
          </a:endParaRPr>
        </a:p>
      </dgm:t>
    </dgm:pt>
    <dgm:pt modelId="{AC6F81D1-9D03-4392-93A5-46E6C14357E9}" type="sibTrans" cxnId="{1416BEC8-B2FB-4704-9295-4B2E2F33A1CC}">
      <dgm:prSet/>
      <dgm:spPr/>
      <dgm:t>
        <a:bodyPr/>
        <a:lstStyle/>
        <a:p>
          <a:endParaRPr lang="en-US" sz="1900">
            <a:latin typeface="Arial" panose="020B0604020202020204" pitchFamily="34" charset="0"/>
            <a:cs typeface="Arial" panose="020B0604020202020204" pitchFamily="34" charset="0"/>
          </a:endParaRPr>
        </a:p>
      </dgm:t>
    </dgm:pt>
    <dgm:pt modelId="{8C6A7AE6-5D3B-467A-A08E-A0469B39C9E1}" type="pres">
      <dgm:prSet presAssocID="{71C3D89D-B99C-4B3A-8559-AB3C9C32854B}" presName="Name0" presStyleCnt="0">
        <dgm:presLayoutVars>
          <dgm:dir/>
          <dgm:resizeHandles val="exact"/>
        </dgm:presLayoutVars>
      </dgm:prSet>
      <dgm:spPr/>
    </dgm:pt>
    <dgm:pt modelId="{12E1D0C9-9DA4-4CB9-BDE1-6D339F91F381}" type="pres">
      <dgm:prSet presAssocID="{77CC9C35-2633-43BD-87B7-AFC9ECBFDB19}" presName="parTxOnly" presStyleLbl="node1" presStyleIdx="0" presStyleCnt="4">
        <dgm:presLayoutVars>
          <dgm:bulletEnabled val="1"/>
        </dgm:presLayoutVars>
      </dgm:prSet>
      <dgm:spPr/>
    </dgm:pt>
    <dgm:pt modelId="{11F70B0F-CB4E-4E11-9A48-E875A9F0A355}" type="pres">
      <dgm:prSet presAssocID="{7F108B5F-C779-4500-A831-0691344977DA}" presName="parSpace" presStyleCnt="0"/>
      <dgm:spPr/>
    </dgm:pt>
    <dgm:pt modelId="{04E4F1C2-A56D-41B8-889F-298B23D01E2D}" type="pres">
      <dgm:prSet presAssocID="{7B5E16DE-2D68-4AE3-ADBC-CDEC3AAF2481}" presName="parTxOnly" presStyleLbl="node1" presStyleIdx="1" presStyleCnt="4">
        <dgm:presLayoutVars>
          <dgm:bulletEnabled val="1"/>
        </dgm:presLayoutVars>
      </dgm:prSet>
      <dgm:spPr/>
    </dgm:pt>
    <dgm:pt modelId="{73981CCC-F91E-4C90-8C55-99180A4F3E84}" type="pres">
      <dgm:prSet presAssocID="{8634D3AE-CD45-4758-B754-38C03CD1A146}" presName="parSpace" presStyleCnt="0"/>
      <dgm:spPr/>
    </dgm:pt>
    <dgm:pt modelId="{2A8349F6-C650-49B3-8F70-30418DE64B4E}" type="pres">
      <dgm:prSet presAssocID="{D103C446-E6C4-4DD9-AEF6-F871B875111B}" presName="parTxOnly" presStyleLbl="node1" presStyleIdx="2" presStyleCnt="4">
        <dgm:presLayoutVars>
          <dgm:bulletEnabled val="1"/>
        </dgm:presLayoutVars>
      </dgm:prSet>
      <dgm:spPr/>
    </dgm:pt>
    <dgm:pt modelId="{D148CA2F-77BF-4CC2-AFED-2A21BA46CBEB}" type="pres">
      <dgm:prSet presAssocID="{06EAA44A-6FBC-482D-91F4-8663F2BFA00E}" presName="parSpace" presStyleCnt="0"/>
      <dgm:spPr/>
    </dgm:pt>
    <dgm:pt modelId="{94F45C8D-8DAC-4546-BEA2-8C81F7032A33}" type="pres">
      <dgm:prSet presAssocID="{857A9779-AAF0-481B-AC91-C5BA9E494A6B}" presName="parTxOnly" presStyleLbl="node1" presStyleIdx="3" presStyleCnt="4">
        <dgm:presLayoutVars>
          <dgm:bulletEnabled val="1"/>
        </dgm:presLayoutVars>
      </dgm:prSet>
      <dgm:spPr/>
    </dgm:pt>
  </dgm:ptLst>
  <dgm:cxnLst>
    <dgm:cxn modelId="{BE957729-27CB-4F6A-A786-DE681C0E6577}" type="presOf" srcId="{7B5E16DE-2D68-4AE3-ADBC-CDEC3AAF2481}" destId="{04E4F1C2-A56D-41B8-889F-298B23D01E2D}" srcOrd="0" destOrd="0" presId="urn:microsoft.com/office/officeart/2005/8/layout/hChevron3"/>
    <dgm:cxn modelId="{97DFF67B-9B3D-4FF2-ACA2-CCF584521F7B}" type="presOf" srcId="{77CC9C35-2633-43BD-87B7-AFC9ECBFDB19}" destId="{12E1D0C9-9DA4-4CB9-BDE1-6D339F91F381}" srcOrd="0" destOrd="0" presId="urn:microsoft.com/office/officeart/2005/8/layout/hChevron3"/>
    <dgm:cxn modelId="{21332C80-070D-4ADC-9E1A-4D44A9CD6EF5}" srcId="{71C3D89D-B99C-4B3A-8559-AB3C9C32854B}" destId="{7B5E16DE-2D68-4AE3-ADBC-CDEC3AAF2481}" srcOrd="1" destOrd="0" parTransId="{1105F919-E2E5-4F51-8ABF-2BD99676486A}" sibTransId="{8634D3AE-CD45-4758-B754-38C03CD1A146}"/>
    <dgm:cxn modelId="{446CBFAA-F360-4578-9F12-B88C427376C3}" type="presOf" srcId="{D103C446-E6C4-4DD9-AEF6-F871B875111B}" destId="{2A8349F6-C650-49B3-8F70-30418DE64B4E}" srcOrd="0" destOrd="0" presId="urn:microsoft.com/office/officeart/2005/8/layout/hChevron3"/>
    <dgm:cxn modelId="{1416BEC8-B2FB-4704-9295-4B2E2F33A1CC}" srcId="{71C3D89D-B99C-4B3A-8559-AB3C9C32854B}" destId="{857A9779-AAF0-481B-AC91-C5BA9E494A6B}" srcOrd="3" destOrd="0" parTransId="{D5646326-E5B6-44A8-91FF-264C8653E99D}" sibTransId="{AC6F81D1-9D03-4392-93A5-46E6C14357E9}"/>
    <dgm:cxn modelId="{FDC46DCA-6FF4-489F-8318-F4AAD55E184C}" type="presOf" srcId="{71C3D89D-B99C-4B3A-8559-AB3C9C32854B}" destId="{8C6A7AE6-5D3B-467A-A08E-A0469B39C9E1}" srcOrd="0" destOrd="0" presId="urn:microsoft.com/office/officeart/2005/8/layout/hChevron3"/>
    <dgm:cxn modelId="{F4D90FCE-AA51-4C7A-B502-4F348109B6C6}" srcId="{71C3D89D-B99C-4B3A-8559-AB3C9C32854B}" destId="{D103C446-E6C4-4DD9-AEF6-F871B875111B}" srcOrd="2" destOrd="0" parTransId="{D5B7A9D1-B697-4BE5-967E-238FBFB5A426}" sibTransId="{06EAA44A-6FBC-482D-91F4-8663F2BFA00E}"/>
    <dgm:cxn modelId="{E51C38DD-0DF1-40D2-A10B-BE9473A33657}" type="presOf" srcId="{857A9779-AAF0-481B-AC91-C5BA9E494A6B}" destId="{94F45C8D-8DAC-4546-BEA2-8C81F7032A33}" srcOrd="0" destOrd="0" presId="urn:microsoft.com/office/officeart/2005/8/layout/hChevron3"/>
    <dgm:cxn modelId="{271A8CE1-90C8-4C7E-BE73-B2E877B59F1A}" srcId="{71C3D89D-B99C-4B3A-8559-AB3C9C32854B}" destId="{77CC9C35-2633-43BD-87B7-AFC9ECBFDB19}" srcOrd="0" destOrd="0" parTransId="{136402C2-5AAD-48A2-BBB0-0D3E14A616F5}" sibTransId="{7F108B5F-C779-4500-A831-0691344977DA}"/>
    <dgm:cxn modelId="{AB0A4687-860D-4917-A1CA-3A03D39D3E7B}" type="presParOf" srcId="{8C6A7AE6-5D3B-467A-A08E-A0469B39C9E1}" destId="{12E1D0C9-9DA4-4CB9-BDE1-6D339F91F381}" srcOrd="0" destOrd="0" presId="urn:microsoft.com/office/officeart/2005/8/layout/hChevron3"/>
    <dgm:cxn modelId="{28C7EDC4-707C-47C1-8F15-73368591282E}" type="presParOf" srcId="{8C6A7AE6-5D3B-467A-A08E-A0469B39C9E1}" destId="{11F70B0F-CB4E-4E11-9A48-E875A9F0A355}" srcOrd="1" destOrd="0" presId="urn:microsoft.com/office/officeart/2005/8/layout/hChevron3"/>
    <dgm:cxn modelId="{7028AD0D-B44D-4F36-9755-201C974425A7}" type="presParOf" srcId="{8C6A7AE6-5D3B-467A-A08E-A0469B39C9E1}" destId="{04E4F1C2-A56D-41B8-889F-298B23D01E2D}" srcOrd="2" destOrd="0" presId="urn:microsoft.com/office/officeart/2005/8/layout/hChevron3"/>
    <dgm:cxn modelId="{5058F729-CA7D-4757-B205-363D99BA63EE}" type="presParOf" srcId="{8C6A7AE6-5D3B-467A-A08E-A0469B39C9E1}" destId="{73981CCC-F91E-4C90-8C55-99180A4F3E84}" srcOrd="3" destOrd="0" presId="urn:microsoft.com/office/officeart/2005/8/layout/hChevron3"/>
    <dgm:cxn modelId="{A226E555-E9F1-4671-B176-43A2964C79D3}" type="presParOf" srcId="{8C6A7AE6-5D3B-467A-A08E-A0469B39C9E1}" destId="{2A8349F6-C650-49B3-8F70-30418DE64B4E}" srcOrd="4" destOrd="0" presId="urn:microsoft.com/office/officeart/2005/8/layout/hChevron3"/>
    <dgm:cxn modelId="{C255BF44-27A6-4E79-AC34-01427E72FE36}" type="presParOf" srcId="{8C6A7AE6-5D3B-467A-A08E-A0469B39C9E1}" destId="{D148CA2F-77BF-4CC2-AFED-2A21BA46CBEB}" srcOrd="5" destOrd="0" presId="urn:microsoft.com/office/officeart/2005/8/layout/hChevron3"/>
    <dgm:cxn modelId="{1AAA0BCD-5027-4B77-9B48-38722CCC290E}" type="presParOf" srcId="{8C6A7AE6-5D3B-467A-A08E-A0469B39C9E1}" destId="{94F45C8D-8DAC-4546-BEA2-8C81F7032A33}"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C3D89D-B99C-4B3A-8559-AB3C9C32854B}"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77CC9C35-2633-43BD-87B7-AFC9ECBFDB19}">
      <dgm:prSet phldrT="[Text]" phldr="0" custT="1"/>
      <dgm:spPr/>
      <dgm:t>
        <a:bodyPr/>
        <a:lstStyle/>
        <a:p>
          <a:pPr algn="l"/>
          <a:r>
            <a:rPr lang="en-US" sz="1900" b="0" dirty="0">
              <a:latin typeface="Arial" panose="020B0604020202020204" pitchFamily="34" charset="0"/>
              <a:cs typeface="Arial" panose="020B0604020202020204" pitchFamily="34" charset="0"/>
            </a:rPr>
            <a:t>CONTROLLED OVARIAN STIMULATION</a:t>
          </a:r>
        </a:p>
      </dgm:t>
    </dgm:pt>
    <dgm:pt modelId="{136402C2-5AAD-48A2-BBB0-0D3E14A616F5}" type="parTrans" cxnId="{271A8CE1-90C8-4C7E-BE73-B2E877B59F1A}">
      <dgm:prSet/>
      <dgm:spPr/>
      <dgm:t>
        <a:bodyPr/>
        <a:lstStyle/>
        <a:p>
          <a:endParaRPr lang="en-US" sz="1900">
            <a:latin typeface="Arial" panose="020B0604020202020204" pitchFamily="34" charset="0"/>
            <a:cs typeface="Arial" panose="020B0604020202020204" pitchFamily="34" charset="0"/>
          </a:endParaRPr>
        </a:p>
      </dgm:t>
    </dgm:pt>
    <dgm:pt modelId="{7F108B5F-C779-4500-A831-0691344977DA}" type="sibTrans" cxnId="{271A8CE1-90C8-4C7E-BE73-B2E877B59F1A}">
      <dgm:prSet/>
      <dgm:spPr/>
      <dgm:t>
        <a:bodyPr/>
        <a:lstStyle/>
        <a:p>
          <a:endParaRPr lang="en-US" sz="1900">
            <a:latin typeface="Arial" panose="020B0604020202020204" pitchFamily="34" charset="0"/>
            <a:cs typeface="Arial" panose="020B0604020202020204" pitchFamily="34" charset="0"/>
          </a:endParaRPr>
        </a:p>
      </dgm:t>
    </dgm:pt>
    <dgm:pt modelId="{7B5E16DE-2D68-4AE3-ADBC-CDEC3AAF2481}">
      <dgm:prSet phldrT="[Text]" phldr="0" custT="1"/>
      <dgm:spPr/>
      <dgm:t>
        <a:bodyPr/>
        <a:lstStyle/>
        <a:p>
          <a:pPr algn="l"/>
          <a:r>
            <a:rPr lang="en-US" sz="1900" dirty="0">
              <a:latin typeface="Arial" panose="020B0604020202020204" pitchFamily="34" charset="0"/>
              <a:cs typeface="Arial" panose="020B0604020202020204" pitchFamily="34" charset="0"/>
            </a:rPr>
            <a:t>OOCYTE RETRIEVAL</a:t>
          </a:r>
        </a:p>
      </dgm:t>
    </dgm:pt>
    <dgm:pt modelId="{1105F919-E2E5-4F51-8ABF-2BD99676486A}" type="parTrans" cxnId="{21332C80-070D-4ADC-9E1A-4D44A9CD6EF5}">
      <dgm:prSet/>
      <dgm:spPr/>
      <dgm:t>
        <a:bodyPr/>
        <a:lstStyle/>
        <a:p>
          <a:endParaRPr lang="en-US" sz="1900">
            <a:latin typeface="Arial" panose="020B0604020202020204" pitchFamily="34" charset="0"/>
            <a:cs typeface="Arial" panose="020B0604020202020204" pitchFamily="34" charset="0"/>
          </a:endParaRPr>
        </a:p>
      </dgm:t>
    </dgm:pt>
    <dgm:pt modelId="{8634D3AE-CD45-4758-B754-38C03CD1A146}" type="sibTrans" cxnId="{21332C80-070D-4ADC-9E1A-4D44A9CD6EF5}">
      <dgm:prSet/>
      <dgm:spPr/>
      <dgm:t>
        <a:bodyPr/>
        <a:lstStyle/>
        <a:p>
          <a:endParaRPr lang="en-US" sz="1900">
            <a:latin typeface="Arial" panose="020B0604020202020204" pitchFamily="34" charset="0"/>
            <a:cs typeface="Arial" panose="020B0604020202020204" pitchFamily="34" charset="0"/>
          </a:endParaRPr>
        </a:p>
      </dgm:t>
    </dgm:pt>
    <dgm:pt modelId="{D103C446-E6C4-4DD9-AEF6-F871B875111B}">
      <dgm:prSet phldrT="[Text]" phldr="0" custT="1"/>
      <dgm:spPr/>
      <dgm:t>
        <a:bodyPr/>
        <a:lstStyle/>
        <a:p>
          <a:pPr algn="l"/>
          <a:r>
            <a:rPr lang="en-US" sz="1900" b="1" u="sng" dirty="0">
              <a:latin typeface="Arial" panose="020B0604020202020204" pitchFamily="34" charset="0"/>
              <a:cs typeface="Arial" panose="020B0604020202020204" pitchFamily="34" charset="0"/>
            </a:rPr>
            <a:t>EMBRYO CULTURE</a:t>
          </a:r>
        </a:p>
      </dgm:t>
    </dgm:pt>
    <dgm:pt modelId="{D5B7A9D1-B697-4BE5-967E-238FBFB5A426}" type="parTrans" cxnId="{F4D90FCE-AA51-4C7A-B502-4F348109B6C6}">
      <dgm:prSet/>
      <dgm:spPr/>
      <dgm:t>
        <a:bodyPr/>
        <a:lstStyle/>
        <a:p>
          <a:endParaRPr lang="en-US" sz="1900">
            <a:latin typeface="Arial" panose="020B0604020202020204" pitchFamily="34" charset="0"/>
            <a:cs typeface="Arial" panose="020B0604020202020204" pitchFamily="34" charset="0"/>
          </a:endParaRPr>
        </a:p>
      </dgm:t>
    </dgm:pt>
    <dgm:pt modelId="{06EAA44A-6FBC-482D-91F4-8663F2BFA00E}" type="sibTrans" cxnId="{F4D90FCE-AA51-4C7A-B502-4F348109B6C6}">
      <dgm:prSet/>
      <dgm:spPr/>
      <dgm:t>
        <a:bodyPr/>
        <a:lstStyle/>
        <a:p>
          <a:endParaRPr lang="en-US" sz="1900">
            <a:latin typeface="Arial" panose="020B0604020202020204" pitchFamily="34" charset="0"/>
            <a:cs typeface="Arial" panose="020B0604020202020204" pitchFamily="34" charset="0"/>
          </a:endParaRPr>
        </a:p>
      </dgm:t>
    </dgm:pt>
    <dgm:pt modelId="{857A9779-AAF0-481B-AC91-C5BA9E494A6B}">
      <dgm:prSet phldrT="[Text]" phldr="0" custT="1"/>
      <dgm:spPr/>
      <dgm:t>
        <a:bodyPr/>
        <a:lstStyle/>
        <a:p>
          <a:pPr algn="l"/>
          <a:r>
            <a:rPr lang="en-US" sz="1900" dirty="0">
              <a:latin typeface="Arial" panose="020B0604020202020204" pitchFamily="34" charset="0"/>
              <a:cs typeface="Arial" panose="020B0604020202020204" pitchFamily="34" charset="0"/>
            </a:rPr>
            <a:t>EMBRYO TRANSFER</a:t>
          </a:r>
        </a:p>
      </dgm:t>
    </dgm:pt>
    <dgm:pt modelId="{D5646326-E5B6-44A8-91FF-264C8653E99D}" type="parTrans" cxnId="{1416BEC8-B2FB-4704-9295-4B2E2F33A1CC}">
      <dgm:prSet/>
      <dgm:spPr/>
      <dgm:t>
        <a:bodyPr/>
        <a:lstStyle/>
        <a:p>
          <a:endParaRPr lang="en-US" sz="1900">
            <a:latin typeface="Arial" panose="020B0604020202020204" pitchFamily="34" charset="0"/>
            <a:cs typeface="Arial" panose="020B0604020202020204" pitchFamily="34" charset="0"/>
          </a:endParaRPr>
        </a:p>
      </dgm:t>
    </dgm:pt>
    <dgm:pt modelId="{AC6F81D1-9D03-4392-93A5-46E6C14357E9}" type="sibTrans" cxnId="{1416BEC8-B2FB-4704-9295-4B2E2F33A1CC}">
      <dgm:prSet/>
      <dgm:spPr/>
      <dgm:t>
        <a:bodyPr/>
        <a:lstStyle/>
        <a:p>
          <a:endParaRPr lang="en-US" sz="1900">
            <a:latin typeface="Arial" panose="020B0604020202020204" pitchFamily="34" charset="0"/>
            <a:cs typeface="Arial" panose="020B0604020202020204" pitchFamily="34" charset="0"/>
          </a:endParaRPr>
        </a:p>
      </dgm:t>
    </dgm:pt>
    <dgm:pt modelId="{8C6A7AE6-5D3B-467A-A08E-A0469B39C9E1}" type="pres">
      <dgm:prSet presAssocID="{71C3D89D-B99C-4B3A-8559-AB3C9C32854B}" presName="Name0" presStyleCnt="0">
        <dgm:presLayoutVars>
          <dgm:dir/>
          <dgm:resizeHandles val="exact"/>
        </dgm:presLayoutVars>
      </dgm:prSet>
      <dgm:spPr/>
    </dgm:pt>
    <dgm:pt modelId="{12E1D0C9-9DA4-4CB9-BDE1-6D339F91F381}" type="pres">
      <dgm:prSet presAssocID="{77CC9C35-2633-43BD-87B7-AFC9ECBFDB19}" presName="parTxOnly" presStyleLbl="node1" presStyleIdx="0" presStyleCnt="4">
        <dgm:presLayoutVars>
          <dgm:bulletEnabled val="1"/>
        </dgm:presLayoutVars>
      </dgm:prSet>
      <dgm:spPr/>
    </dgm:pt>
    <dgm:pt modelId="{11F70B0F-CB4E-4E11-9A48-E875A9F0A355}" type="pres">
      <dgm:prSet presAssocID="{7F108B5F-C779-4500-A831-0691344977DA}" presName="parSpace" presStyleCnt="0"/>
      <dgm:spPr/>
    </dgm:pt>
    <dgm:pt modelId="{04E4F1C2-A56D-41B8-889F-298B23D01E2D}" type="pres">
      <dgm:prSet presAssocID="{7B5E16DE-2D68-4AE3-ADBC-CDEC3AAF2481}" presName="parTxOnly" presStyleLbl="node1" presStyleIdx="1" presStyleCnt="4">
        <dgm:presLayoutVars>
          <dgm:bulletEnabled val="1"/>
        </dgm:presLayoutVars>
      </dgm:prSet>
      <dgm:spPr/>
    </dgm:pt>
    <dgm:pt modelId="{73981CCC-F91E-4C90-8C55-99180A4F3E84}" type="pres">
      <dgm:prSet presAssocID="{8634D3AE-CD45-4758-B754-38C03CD1A146}" presName="parSpace" presStyleCnt="0"/>
      <dgm:spPr/>
    </dgm:pt>
    <dgm:pt modelId="{2A8349F6-C650-49B3-8F70-30418DE64B4E}" type="pres">
      <dgm:prSet presAssocID="{D103C446-E6C4-4DD9-AEF6-F871B875111B}" presName="parTxOnly" presStyleLbl="node1" presStyleIdx="2" presStyleCnt="4">
        <dgm:presLayoutVars>
          <dgm:bulletEnabled val="1"/>
        </dgm:presLayoutVars>
      </dgm:prSet>
      <dgm:spPr/>
    </dgm:pt>
    <dgm:pt modelId="{D148CA2F-77BF-4CC2-AFED-2A21BA46CBEB}" type="pres">
      <dgm:prSet presAssocID="{06EAA44A-6FBC-482D-91F4-8663F2BFA00E}" presName="parSpace" presStyleCnt="0"/>
      <dgm:spPr/>
    </dgm:pt>
    <dgm:pt modelId="{94F45C8D-8DAC-4546-BEA2-8C81F7032A33}" type="pres">
      <dgm:prSet presAssocID="{857A9779-AAF0-481B-AC91-C5BA9E494A6B}" presName="parTxOnly" presStyleLbl="node1" presStyleIdx="3" presStyleCnt="4">
        <dgm:presLayoutVars>
          <dgm:bulletEnabled val="1"/>
        </dgm:presLayoutVars>
      </dgm:prSet>
      <dgm:spPr/>
    </dgm:pt>
  </dgm:ptLst>
  <dgm:cxnLst>
    <dgm:cxn modelId="{BE957729-27CB-4F6A-A786-DE681C0E6577}" type="presOf" srcId="{7B5E16DE-2D68-4AE3-ADBC-CDEC3AAF2481}" destId="{04E4F1C2-A56D-41B8-889F-298B23D01E2D}" srcOrd="0" destOrd="0" presId="urn:microsoft.com/office/officeart/2005/8/layout/hChevron3"/>
    <dgm:cxn modelId="{97DFF67B-9B3D-4FF2-ACA2-CCF584521F7B}" type="presOf" srcId="{77CC9C35-2633-43BD-87B7-AFC9ECBFDB19}" destId="{12E1D0C9-9DA4-4CB9-BDE1-6D339F91F381}" srcOrd="0" destOrd="0" presId="urn:microsoft.com/office/officeart/2005/8/layout/hChevron3"/>
    <dgm:cxn modelId="{21332C80-070D-4ADC-9E1A-4D44A9CD6EF5}" srcId="{71C3D89D-B99C-4B3A-8559-AB3C9C32854B}" destId="{7B5E16DE-2D68-4AE3-ADBC-CDEC3AAF2481}" srcOrd="1" destOrd="0" parTransId="{1105F919-E2E5-4F51-8ABF-2BD99676486A}" sibTransId="{8634D3AE-CD45-4758-B754-38C03CD1A146}"/>
    <dgm:cxn modelId="{446CBFAA-F360-4578-9F12-B88C427376C3}" type="presOf" srcId="{D103C446-E6C4-4DD9-AEF6-F871B875111B}" destId="{2A8349F6-C650-49B3-8F70-30418DE64B4E}" srcOrd="0" destOrd="0" presId="urn:microsoft.com/office/officeart/2005/8/layout/hChevron3"/>
    <dgm:cxn modelId="{1416BEC8-B2FB-4704-9295-4B2E2F33A1CC}" srcId="{71C3D89D-B99C-4B3A-8559-AB3C9C32854B}" destId="{857A9779-AAF0-481B-AC91-C5BA9E494A6B}" srcOrd="3" destOrd="0" parTransId="{D5646326-E5B6-44A8-91FF-264C8653E99D}" sibTransId="{AC6F81D1-9D03-4392-93A5-46E6C14357E9}"/>
    <dgm:cxn modelId="{FDC46DCA-6FF4-489F-8318-F4AAD55E184C}" type="presOf" srcId="{71C3D89D-B99C-4B3A-8559-AB3C9C32854B}" destId="{8C6A7AE6-5D3B-467A-A08E-A0469B39C9E1}" srcOrd="0" destOrd="0" presId="urn:microsoft.com/office/officeart/2005/8/layout/hChevron3"/>
    <dgm:cxn modelId="{F4D90FCE-AA51-4C7A-B502-4F348109B6C6}" srcId="{71C3D89D-B99C-4B3A-8559-AB3C9C32854B}" destId="{D103C446-E6C4-4DD9-AEF6-F871B875111B}" srcOrd="2" destOrd="0" parTransId="{D5B7A9D1-B697-4BE5-967E-238FBFB5A426}" sibTransId="{06EAA44A-6FBC-482D-91F4-8663F2BFA00E}"/>
    <dgm:cxn modelId="{E51C38DD-0DF1-40D2-A10B-BE9473A33657}" type="presOf" srcId="{857A9779-AAF0-481B-AC91-C5BA9E494A6B}" destId="{94F45C8D-8DAC-4546-BEA2-8C81F7032A33}" srcOrd="0" destOrd="0" presId="urn:microsoft.com/office/officeart/2005/8/layout/hChevron3"/>
    <dgm:cxn modelId="{271A8CE1-90C8-4C7E-BE73-B2E877B59F1A}" srcId="{71C3D89D-B99C-4B3A-8559-AB3C9C32854B}" destId="{77CC9C35-2633-43BD-87B7-AFC9ECBFDB19}" srcOrd="0" destOrd="0" parTransId="{136402C2-5AAD-48A2-BBB0-0D3E14A616F5}" sibTransId="{7F108B5F-C779-4500-A831-0691344977DA}"/>
    <dgm:cxn modelId="{AB0A4687-860D-4917-A1CA-3A03D39D3E7B}" type="presParOf" srcId="{8C6A7AE6-5D3B-467A-A08E-A0469B39C9E1}" destId="{12E1D0C9-9DA4-4CB9-BDE1-6D339F91F381}" srcOrd="0" destOrd="0" presId="urn:microsoft.com/office/officeart/2005/8/layout/hChevron3"/>
    <dgm:cxn modelId="{28C7EDC4-707C-47C1-8F15-73368591282E}" type="presParOf" srcId="{8C6A7AE6-5D3B-467A-A08E-A0469B39C9E1}" destId="{11F70B0F-CB4E-4E11-9A48-E875A9F0A355}" srcOrd="1" destOrd="0" presId="urn:microsoft.com/office/officeart/2005/8/layout/hChevron3"/>
    <dgm:cxn modelId="{7028AD0D-B44D-4F36-9755-201C974425A7}" type="presParOf" srcId="{8C6A7AE6-5D3B-467A-A08E-A0469B39C9E1}" destId="{04E4F1C2-A56D-41B8-889F-298B23D01E2D}" srcOrd="2" destOrd="0" presId="urn:microsoft.com/office/officeart/2005/8/layout/hChevron3"/>
    <dgm:cxn modelId="{5058F729-CA7D-4757-B205-363D99BA63EE}" type="presParOf" srcId="{8C6A7AE6-5D3B-467A-A08E-A0469B39C9E1}" destId="{73981CCC-F91E-4C90-8C55-99180A4F3E84}" srcOrd="3" destOrd="0" presId="urn:microsoft.com/office/officeart/2005/8/layout/hChevron3"/>
    <dgm:cxn modelId="{A226E555-E9F1-4671-B176-43A2964C79D3}" type="presParOf" srcId="{8C6A7AE6-5D3B-467A-A08E-A0469B39C9E1}" destId="{2A8349F6-C650-49B3-8F70-30418DE64B4E}" srcOrd="4" destOrd="0" presId="urn:microsoft.com/office/officeart/2005/8/layout/hChevron3"/>
    <dgm:cxn modelId="{C255BF44-27A6-4E79-AC34-01427E72FE36}" type="presParOf" srcId="{8C6A7AE6-5D3B-467A-A08E-A0469B39C9E1}" destId="{D148CA2F-77BF-4CC2-AFED-2A21BA46CBEB}" srcOrd="5" destOrd="0" presId="urn:microsoft.com/office/officeart/2005/8/layout/hChevron3"/>
    <dgm:cxn modelId="{1AAA0BCD-5027-4B77-9B48-38722CCC290E}" type="presParOf" srcId="{8C6A7AE6-5D3B-467A-A08E-A0469B39C9E1}" destId="{94F45C8D-8DAC-4546-BEA2-8C81F7032A3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C3D89D-B99C-4B3A-8559-AB3C9C32854B}" type="doc">
      <dgm:prSet loTypeId="urn:microsoft.com/office/officeart/2005/8/layout/hChevron3" loCatId="process" qsTypeId="urn:microsoft.com/office/officeart/2005/8/quickstyle/simple1" qsCatId="simple" csTypeId="urn:microsoft.com/office/officeart/2005/8/colors/colorful1" csCatId="colorful" phldr="1"/>
      <dgm:spPr/>
      <dgm:t>
        <a:bodyPr/>
        <a:lstStyle/>
        <a:p>
          <a:endParaRPr lang="en-US"/>
        </a:p>
      </dgm:t>
    </dgm:pt>
    <dgm:pt modelId="{77CC9C35-2633-43BD-87B7-AFC9ECBFDB19}">
      <dgm:prSet phldrT="[Text]" phldr="0" custT="1"/>
      <dgm:spPr/>
      <dgm:t>
        <a:bodyPr/>
        <a:lstStyle/>
        <a:p>
          <a:pPr algn="l"/>
          <a:r>
            <a:rPr lang="en-US" sz="1900" b="0" dirty="0">
              <a:latin typeface="Arial" panose="020B0604020202020204" pitchFamily="34" charset="0"/>
              <a:cs typeface="Arial" panose="020B0604020202020204" pitchFamily="34" charset="0"/>
            </a:rPr>
            <a:t>CONTROLLED OVARIAN STIMULATION</a:t>
          </a:r>
        </a:p>
      </dgm:t>
    </dgm:pt>
    <dgm:pt modelId="{136402C2-5AAD-48A2-BBB0-0D3E14A616F5}" type="parTrans" cxnId="{271A8CE1-90C8-4C7E-BE73-B2E877B59F1A}">
      <dgm:prSet/>
      <dgm:spPr/>
      <dgm:t>
        <a:bodyPr/>
        <a:lstStyle/>
        <a:p>
          <a:endParaRPr lang="en-US" sz="1900">
            <a:latin typeface="Arial" panose="020B0604020202020204" pitchFamily="34" charset="0"/>
            <a:cs typeface="Arial" panose="020B0604020202020204" pitchFamily="34" charset="0"/>
          </a:endParaRPr>
        </a:p>
      </dgm:t>
    </dgm:pt>
    <dgm:pt modelId="{7F108B5F-C779-4500-A831-0691344977DA}" type="sibTrans" cxnId="{271A8CE1-90C8-4C7E-BE73-B2E877B59F1A}">
      <dgm:prSet/>
      <dgm:spPr/>
      <dgm:t>
        <a:bodyPr/>
        <a:lstStyle/>
        <a:p>
          <a:endParaRPr lang="en-US" sz="1900">
            <a:latin typeface="Arial" panose="020B0604020202020204" pitchFamily="34" charset="0"/>
            <a:cs typeface="Arial" panose="020B0604020202020204" pitchFamily="34" charset="0"/>
          </a:endParaRPr>
        </a:p>
      </dgm:t>
    </dgm:pt>
    <dgm:pt modelId="{7B5E16DE-2D68-4AE3-ADBC-CDEC3AAF2481}">
      <dgm:prSet phldrT="[Text]" phldr="0" custT="1"/>
      <dgm:spPr/>
      <dgm:t>
        <a:bodyPr/>
        <a:lstStyle/>
        <a:p>
          <a:pPr algn="l"/>
          <a:r>
            <a:rPr lang="en-US" sz="1900" dirty="0">
              <a:latin typeface="Arial" panose="020B0604020202020204" pitchFamily="34" charset="0"/>
              <a:cs typeface="Arial" panose="020B0604020202020204" pitchFamily="34" charset="0"/>
            </a:rPr>
            <a:t>OOCYTE RETRIEVAL</a:t>
          </a:r>
        </a:p>
      </dgm:t>
    </dgm:pt>
    <dgm:pt modelId="{1105F919-E2E5-4F51-8ABF-2BD99676486A}" type="parTrans" cxnId="{21332C80-070D-4ADC-9E1A-4D44A9CD6EF5}">
      <dgm:prSet/>
      <dgm:spPr/>
      <dgm:t>
        <a:bodyPr/>
        <a:lstStyle/>
        <a:p>
          <a:endParaRPr lang="en-US" sz="1900">
            <a:latin typeface="Arial" panose="020B0604020202020204" pitchFamily="34" charset="0"/>
            <a:cs typeface="Arial" panose="020B0604020202020204" pitchFamily="34" charset="0"/>
          </a:endParaRPr>
        </a:p>
      </dgm:t>
    </dgm:pt>
    <dgm:pt modelId="{8634D3AE-CD45-4758-B754-38C03CD1A146}" type="sibTrans" cxnId="{21332C80-070D-4ADC-9E1A-4D44A9CD6EF5}">
      <dgm:prSet/>
      <dgm:spPr/>
      <dgm:t>
        <a:bodyPr/>
        <a:lstStyle/>
        <a:p>
          <a:endParaRPr lang="en-US" sz="1900">
            <a:latin typeface="Arial" panose="020B0604020202020204" pitchFamily="34" charset="0"/>
            <a:cs typeface="Arial" panose="020B0604020202020204" pitchFamily="34" charset="0"/>
          </a:endParaRPr>
        </a:p>
      </dgm:t>
    </dgm:pt>
    <dgm:pt modelId="{D103C446-E6C4-4DD9-AEF6-F871B875111B}">
      <dgm:prSet phldrT="[Text]" phldr="0" custT="1"/>
      <dgm:spPr/>
      <dgm:t>
        <a:bodyPr/>
        <a:lstStyle/>
        <a:p>
          <a:pPr algn="l"/>
          <a:r>
            <a:rPr lang="en-US" sz="1900" dirty="0">
              <a:latin typeface="Arial" panose="020B0604020202020204" pitchFamily="34" charset="0"/>
              <a:cs typeface="Arial" panose="020B0604020202020204" pitchFamily="34" charset="0"/>
            </a:rPr>
            <a:t>EMBRYO CULTURE</a:t>
          </a:r>
        </a:p>
      </dgm:t>
    </dgm:pt>
    <dgm:pt modelId="{D5B7A9D1-B697-4BE5-967E-238FBFB5A426}" type="parTrans" cxnId="{F4D90FCE-AA51-4C7A-B502-4F348109B6C6}">
      <dgm:prSet/>
      <dgm:spPr/>
      <dgm:t>
        <a:bodyPr/>
        <a:lstStyle/>
        <a:p>
          <a:endParaRPr lang="en-US" sz="1900">
            <a:latin typeface="Arial" panose="020B0604020202020204" pitchFamily="34" charset="0"/>
            <a:cs typeface="Arial" panose="020B0604020202020204" pitchFamily="34" charset="0"/>
          </a:endParaRPr>
        </a:p>
      </dgm:t>
    </dgm:pt>
    <dgm:pt modelId="{06EAA44A-6FBC-482D-91F4-8663F2BFA00E}" type="sibTrans" cxnId="{F4D90FCE-AA51-4C7A-B502-4F348109B6C6}">
      <dgm:prSet/>
      <dgm:spPr/>
      <dgm:t>
        <a:bodyPr/>
        <a:lstStyle/>
        <a:p>
          <a:endParaRPr lang="en-US" sz="1900">
            <a:latin typeface="Arial" panose="020B0604020202020204" pitchFamily="34" charset="0"/>
            <a:cs typeface="Arial" panose="020B0604020202020204" pitchFamily="34" charset="0"/>
          </a:endParaRPr>
        </a:p>
      </dgm:t>
    </dgm:pt>
    <dgm:pt modelId="{857A9779-AAF0-481B-AC91-C5BA9E494A6B}">
      <dgm:prSet phldrT="[Text]" phldr="0" custT="1"/>
      <dgm:spPr/>
      <dgm:t>
        <a:bodyPr/>
        <a:lstStyle/>
        <a:p>
          <a:pPr algn="l"/>
          <a:r>
            <a:rPr lang="en-US" sz="1900" b="1" u="sng" dirty="0">
              <a:latin typeface="Arial" panose="020B0604020202020204" pitchFamily="34" charset="0"/>
              <a:cs typeface="Arial" panose="020B0604020202020204" pitchFamily="34" charset="0"/>
            </a:rPr>
            <a:t>EMBRYO TRANSFER</a:t>
          </a:r>
        </a:p>
      </dgm:t>
    </dgm:pt>
    <dgm:pt modelId="{D5646326-E5B6-44A8-91FF-264C8653E99D}" type="parTrans" cxnId="{1416BEC8-B2FB-4704-9295-4B2E2F33A1CC}">
      <dgm:prSet/>
      <dgm:spPr/>
      <dgm:t>
        <a:bodyPr/>
        <a:lstStyle/>
        <a:p>
          <a:endParaRPr lang="en-US" sz="1900">
            <a:latin typeface="Arial" panose="020B0604020202020204" pitchFamily="34" charset="0"/>
            <a:cs typeface="Arial" panose="020B0604020202020204" pitchFamily="34" charset="0"/>
          </a:endParaRPr>
        </a:p>
      </dgm:t>
    </dgm:pt>
    <dgm:pt modelId="{AC6F81D1-9D03-4392-93A5-46E6C14357E9}" type="sibTrans" cxnId="{1416BEC8-B2FB-4704-9295-4B2E2F33A1CC}">
      <dgm:prSet/>
      <dgm:spPr/>
      <dgm:t>
        <a:bodyPr/>
        <a:lstStyle/>
        <a:p>
          <a:endParaRPr lang="en-US" sz="1900">
            <a:latin typeface="Arial" panose="020B0604020202020204" pitchFamily="34" charset="0"/>
            <a:cs typeface="Arial" panose="020B0604020202020204" pitchFamily="34" charset="0"/>
          </a:endParaRPr>
        </a:p>
      </dgm:t>
    </dgm:pt>
    <dgm:pt modelId="{8C6A7AE6-5D3B-467A-A08E-A0469B39C9E1}" type="pres">
      <dgm:prSet presAssocID="{71C3D89D-B99C-4B3A-8559-AB3C9C32854B}" presName="Name0" presStyleCnt="0">
        <dgm:presLayoutVars>
          <dgm:dir/>
          <dgm:resizeHandles val="exact"/>
        </dgm:presLayoutVars>
      </dgm:prSet>
      <dgm:spPr/>
    </dgm:pt>
    <dgm:pt modelId="{12E1D0C9-9DA4-4CB9-BDE1-6D339F91F381}" type="pres">
      <dgm:prSet presAssocID="{77CC9C35-2633-43BD-87B7-AFC9ECBFDB19}" presName="parTxOnly" presStyleLbl="node1" presStyleIdx="0" presStyleCnt="4">
        <dgm:presLayoutVars>
          <dgm:bulletEnabled val="1"/>
        </dgm:presLayoutVars>
      </dgm:prSet>
      <dgm:spPr/>
    </dgm:pt>
    <dgm:pt modelId="{11F70B0F-CB4E-4E11-9A48-E875A9F0A355}" type="pres">
      <dgm:prSet presAssocID="{7F108B5F-C779-4500-A831-0691344977DA}" presName="parSpace" presStyleCnt="0"/>
      <dgm:spPr/>
    </dgm:pt>
    <dgm:pt modelId="{04E4F1C2-A56D-41B8-889F-298B23D01E2D}" type="pres">
      <dgm:prSet presAssocID="{7B5E16DE-2D68-4AE3-ADBC-CDEC3AAF2481}" presName="parTxOnly" presStyleLbl="node1" presStyleIdx="1" presStyleCnt="4">
        <dgm:presLayoutVars>
          <dgm:bulletEnabled val="1"/>
        </dgm:presLayoutVars>
      </dgm:prSet>
      <dgm:spPr/>
    </dgm:pt>
    <dgm:pt modelId="{73981CCC-F91E-4C90-8C55-99180A4F3E84}" type="pres">
      <dgm:prSet presAssocID="{8634D3AE-CD45-4758-B754-38C03CD1A146}" presName="parSpace" presStyleCnt="0"/>
      <dgm:spPr/>
    </dgm:pt>
    <dgm:pt modelId="{2A8349F6-C650-49B3-8F70-30418DE64B4E}" type="pres">
      <dgm:prSet presAssocID="{D103C446-E6C4-4DD9-AEF6-F871B875111B}" presName="parTxOnly" presStyleLbl="node1" presStyleIdx="2" presStyleCnt="4">
        <dgm:presLayoutVars>
          <dgm:bulletEnabled val="1"/>
        </dgm:presLayoutVars>
      </dgm:prSet>
      <dgm:spPr/>
    </dgm:pt>
    <dgm:pt modelId="{D148CA2F-77BF-4CC2-AFED-2A21BA46CBEB}" type="pres">
      <dgm:prSet presAssocID="{06EAA44A-6FBC-482D-91F4-8663F2BFA00E}" presName="parSpace" presStyleCnt="0"/>
      <dgm:spPr/>
    </dgm:pt>
    <dgm:pt modelId="{94F45C8D-8DAC-4546-BEA2-8C81F7032A33}" type="pres">
      <dgm:prSet presAssocID="{857A9779-AAF0-481B-AC91-C5BA9E494A6B}" presName="parTxOnly" presStyleLbl="node1" presStyleIdx="3" presStyleCnt="4">
        <dgm:presLayoutVars>
          <dgm:bulletEnabled val="1"/>
        </dgm:presLayoutVars>
      </dgm:prSet>
      <dgm:spPr/>
    </dgm:pt>
  </dgm:ptLst>
  <dgm:cxnLst>
    <dgm:cxn modelId="{BE957729-27CB-4F6A-A786-DE681C0E6577}" type="presOf" srcId="{7B5E16DE-2D68-4AE3-ADBC-CDEC3AAF2481}" destId="{04E4F1C2-A56D-41B8-889F-298B23D01E2D}" srcOrd="0" destOrd="0" presId="urn:microsoft.com/office/officeart/2005/8/layout/hChevron3"/>
    <dgm:cxn modelId="{97DFF67B-9B3D-4FF2-ACA2-CCF584521F7B}" type="presOf" srcId="{77CC9C35-2633-43BD-87B7-AFC9ECBFDB19}" destId="{12E1D0C9-9DA4-4CB9-BDE1-6D339F91F381}" srcOrd="0" destOrd="0" presId="urn:microsoft.com/office/officeart/2005/8/layout/hChevron3"/>
    <dgm:cxn modelId="{21332C80-070D-4ADC-9E1A-4D44A9CD6EF5}" srcId="{71C3D89D-B99C-4B3A-8559-AB3C9C32854B}" destId="{7B5E16DE-2D68-4AE3-ADBC-CDEC3AAF2481}" srcOrd="1" destOrd="0" parTransId="{1105F919-E2E5-4F51-8ABF-2BD99676486A}" sibTransId="{8634D3AE-CD45-4758-B754-38C03CD1A146}"/>
    <dgm:cxn modelId="{446CBFAA-F360-4578-9F12-B88C427376C3}" type="presOf" srcId="{D103C446-E6C4-4DD9-AEF6-F871B875111B}" destId="{2A8349F6-C650-49B3-8F70-30418DE64B4E}" srcOrd="0" destOrd="0" presId="urn:microsoft.com/office/officeart/2005/8/layout/hChevron3"/>
    <dgm:cxn modelId="{1416BEC8-B2FB-4704-9295-4B2E2F33A1CC}" srcId="{71C3D89D-B99C-4B3A-8559-AB3C9C32854B}" destId="{857A9779-AAF0-481B-AC91-C5BA9E494A6B}" srcOrd="3" destOrd="0" parTransId="{D5646326-E5B6-44A8-91FF-264C8653E99D}" sibTransId="{AC6F81D1-9D03-4392-93A5-46E6C14357E9}"/>
    <dgm:cxn modelId="{FDC46DCA-6FF4-489F-8318-F4AAD55E184C}" type="presOf" srcId="{71C3D89D-B99C-4B3A-8559-AB3C9C32854B}" destId="{8C6A7AE6-5D3B-467A-A08E-A0469B39C9E1}" srcOrd="0" destOrd="0" presId="urn:microsoft.com/office/officeart/2005/8/layout/hChevron3"/>
    <dgm:cxn modelId="{F4D90FCE-AA51-4C7A-B502-4F348109B6C6}" srcId="{71C3D89D-B99C-4B3A-8559-AB3C9C32854B}" destId="{D103C446-E6C4-4DD9-AEF6-F871B875111B}" srcOrd="2" destOrd="0" parTransId="{D5B7A9D1-B697-4BE5-967E-238FBFB5A426}" sibTransId="{06EAA44A-6FBC-482D-91F4-8663F2BFA00E}"/>
    <dgm:cxn modelId="{E51C38DD-0DF1-40D2-A10B-BE9473A33657}" type="presOf" srcId="{857A9779-AAF0-481B-AC91-C5BA9E494A6B}" destId="{94F45C8D-8DAC-4546-BEA2-8C81F7032A33}" srcOrd="0" destOrd="0" presId="urn:microsoft.com/office/officeart/2005/8/layout/hChevron3"/>
    <dgm:cxn modelId="{271A8CE1-90C8-4C7E-BE73-B2E877B59F1A}" srcId="{71C3D89D-B99C-4B3A-8559-AB3C9C32854B}" destId="{77CC9C35-2633-43BD-87B7-AFC9ECBFDB19}" srcOrd="0" destOrd="0" parTransId="{136402C2-5AAD-48A2-BBB0-0D3E14A616F5}" sibTransId="{7F108B5F-C779-4500-A831-0691344977DA}"/>
    <dgm:cxn modelId="{AB0A4687-860D-4917-A1CA-3A03D39D3E7B}" type="presParOf" srcId="{8C6A7AE6-5D3B-467A-A08E-A0469B39C9E1}" destId="{12E1D0C9-9DA4-4CB9-BDE1-6D339F91F381}" srcOrd="0" destOrd="0" presId="urn:microsoft.com/office/officeart/2005/8/layout/hChevron3"/>
    <dgm:cxn modelId="{28C7EDC4-707C-47C1-8F15-73368591282E}" type="presParOf" srcId="{8C6A7AE6-5D3B-467A-A08E-A0469B39C9E1}" destId="{11F70B0F-CB4E-4E11-9A48-E875A9F0A355}" srcOrd="1" destOrd="0" presId="urn:microsoft.com/office/officeart/2005/8/layout/hChevron3"/>
    <dgm:cxn modelId="{7028AD0D-B44D-4F36-9755-201C974425A7}" type="presParOf" srcId="{8C6A7AE6-5D3B-467A-A08E-A0469B39C9E1}" destId="{04E4F1C2-A56D-41B8-889F-298B23D01E2D}" srcOrd="2" destOrd="0" presId="urn:microsoft.com/office/officeart/2005/8/layout/hChevron3"/>
    <dgm:cxn modelId="{5058F729-CA7D-4757-B205-363D99BA63EE}" type="presParOf" srcId="{8C6A7AE6-5D3B-467A-A08E-A0469B39C9E1}" destId="{73981CCC-F91E-4C90-8C55-99180A4F3E84}" srcOrd="3" destOrd="0" presId="urn:microsoft.com/office/officeart/2005/8/layout/hChevron3"/>
    <dgm:cxn modelId="{A226E555-E9F1-4671-B176-43A2964C79D3}" type="presParOf" srcId="{8C6A7AE6-5D3B-467A-A08E-A0469B39C9E1}" destId="{2A8349F6-C650-49B3-8F70-30418DE64B4E}" srcOrd="4" destOrd="0" presId="urn:microsoft.com/office/officeart/2005/8/layout/hChevron3"/>
    <dgm:cxn modelId="{C255BF44-27A6-4E79-AC34-01427E72FE36}" type="presParOf" srcId="{8C6A7AE6-5D3B-467A-A08E-A0469B39C9E1}" destId="{D148CA2F-77BF-4CC2-AFED-2A21BA46CBEB}" srcOrd="5" destOrd="0" presId="urn:microsoft.com/office/officeart/2005/8/layout/hChevron3"/>
    <dgm:cxn modelId="{1AAA0BCD-5027-4B77-9B48-38722CCC290E}" type="presParOf" srcId="{8C6A7AE6-5D3B-467A-A08E-A0469B39C9E1}" destId="{94F45C8D-8DAC-4546-BEA2-8C81F7032A3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BF5F19-3CFE-4BE3-94E0-F80D2435DB10}" type="doc">
      <dgm:prSet loTypeId="urn:microsoft.com/office/officeart/2008/layout/HalfCircleOrganizationChart" loCatId="hierarchy" qsTypeId="urn:microsoft.com/office/officeart/2005/8/quickstyle/simple1" qsCatId="simple" csTypeId="urn:microsoft.com/office/officeart/2005/8/colors/colorful5" csCatId="colorful" phldr="1"/>
      <dgm:spPr/>
      <dgm:t>
        <a:bodyPr/>
        <a:lstStyle/>
        <a:p>
          <a:endParaRPr lang="en-US"/>
        </a:p>
      </dgm:t>
    </dgm:pt>
    <dgm:pt modelId="{53BF5D8F-2E21-477A-988B-5026F2A894F5}">
      <dgm:prSet phldrT="[Text]" phldr="0" custT="1"/>
      <dgm:spPr/>
      <dgm:t>
        <a:bodyPr/>
        <a:lstStyle/>
        <a:p>
          <a:r>
            <a:rPr lang="en-US" sz="2000" dirty="0">
              <a:latin typeface="Arial" panose="020B0604020202020204" pitchFamily="34" charset="0"/>
              <a:cs typeface="Arial" panose="020B0604020202020204" pitchFamily="34" charset="0"/>
            </a:rPr>
            <a:t>Fresh embryo transfer</a:t>
          </a:r>
        </a:p>
      </dgm:t>
    </dgm:pt>
    <dgm:pt modelId="{A92F0CD5-3DA2-47B5-87A3-0592427E21CD}" type="parTrans" cxnId="{0C6394DA-24D5-4B6D-BDD8-97F0577997A4}">
      <dgm:prSet/>
      <dgm:spPr/>
      <dgm:t>
        <a:bodyPr/>
        <a:lstStyle/>
        <a:p>
          <a:endParaRPr lang="en-US" sz="2000">
            <a:latin typeface="Arial" panose="020B0604020202020204" pitchFamily="34" charset="0"/>
            <a:cs typeface="Arial" panose="020B0604020202020204" pitchFamily="34" charset="0"/>
          </a:endParaRPr>
        </a:p>
      </dgm:t>
    </dgm:pt>
    <dgm:pt modelId="{4361FA19-144D-4BD7-B7CB-13190B917BB3}" type="sibTrans" cxnId="{0C6394DA-24D5-4B6D-BDD8-97F0577997A4}">
      <dgm:prSet/>
      <dgm:spPr/>
      <dgm:t>
        <a:bodyPr/>
        <a:lstStyle/>
        <a:p>
          <a:endParaRPr lang="en-US" sz="2000">
            <a:latin typeface="Arial" panose="020B0604020202020204" pitchFamily="34" charset="0"/>
            <a:cs typeface="Arial" panose="020B0604020202020204" pitchFamily="34" charset="0"/>
          </a:endParaRPr>
        </a:p>
      </dgm:t>
    </dgm:pt>
    <dgm:pt modelId="{7604D212-B897-4651-93CF-69EF34F9055E}">
      <dgm:prSet phldrT="[Text]" phldr="0" custT="1"/>
      <dgm:spPr/>
      <dgm:t>
        <a:bodyPr/>
        <a:lstStyle/>
        <a:p>
          <a:r>
            <a:rPr lang="en-US" sz="2000" dirty="0">
              <a:latin typeface="Arial" panose="020B0604020202020204" pitchFamily="34" charset="0"/>
              <a:cs typeface="Arial" panose="020B0604020202020204" pitchFamily="34" charset="0"/>
            </a:rPr>
            <a:t>Frozen embryo transfer</a:t>
          </a:r>
        </a:p>
      </dgm:t>
    </dgm:pt>
    <dgm:pt modelId="{78495840-ADC4-4A2A-B8F9-F3245038BE84}" type="parTrans" cxnId="{7F4381AA-C542-46A3-AE8C-2DADD0C40455}">
      <dgm:prSet/>
      <dgm:spPr/>
      <dgm:t>
        <a:bodyPr/>
        <a:lstStyle/>
        <a:p>
          <a:endParaRPr lang="en-US" sz="2000">
            <a:latin typeface="Arial" panose="020B0604020202020204" pitchFamily="34" charset="0"/>
            <a:cs typeface="Arial" panose="020B0604020202020204" pitchFamily="34" charset="0"/>
          </a:endParaRPr>
        </a:p>
      </dgm:t>
    </dgm:pt>
    <dgm:pt modelId="{444FF00D-B09F-460D-AF8F-05CFCCB81426}" type="sibTrans" cxnId="{7F4381AA-C542-46A3-AE8C-2DADD0C40455}">
      <dgm:prSet/>
      <dgm:spPr/>
      <dgm:t>
        <a:bodyPr/>
        <a:lstStyle/>
        <a:p>
          <a:endParaRPr lang="en-US" sz="2000">
            <a:latin typeface="Arial" panose="020B0604020202020204" pitchFamily="34" charset="0"/>
            <a:cs typeface="Arial" panose="020B0604020202020204" pitchFamily="34" charset="0"/>
          </a:endParaRPr>
        </a:p>
      </dgm:t>
    </dgm:pt>
    <dgm:pt modelId="{DF7FF061-919B-49F1-8866-F81601CE0386}">
      <dgm:prSet phldrT="[Text]" phldr="0" custT="1"/>
      <dgm:spPr/>
      <dgm:t>
        <a:bodyPr/>
        <a:lstStyle/>
        <a:p>
          <a:r>
            <a:rPr lang="en-US" sz="2000" dirty="0">
              <a:latin typeface="Arial" panose="020B0604020202020204" pitchFamily="34" charset="0"/>
              <a:cs typeface="Arial" panose="020B0604020202020204" pitchFamily="34" charset="0"/>
            </a:rPr>
            <a:t>Natural FET</a:t>
          </a:r>
        </a:p>
      </dgm:t>
    </dgm:pt>
    <dgm:pt modelId="{9284284D-B209-4C02-932C-D0F03198DFC8}" type="parTrans" cxnId="{24759A59-7432-4F47-91E1-B43225E40F93}">
      <dgm:prSet/>
      <dgm:spPr/>
      <dgm:t>
        <a:bodyPr/>
        <a:lstStyle/>
        <a:p>
          <a:endParaRPr lang="en-US" sz="2000">
            <a:latin typeface="Arial" panose="020B0604020202020204" pitchFamily="34" charset="0"/>
            <a:cs typeface="Arial" panose="020B0604020202020204" pitchFamily="34" charset="0"/>
          </a:endParaRPr>
        </a:p>
      </dgm:t>
    </dgm:pt>
    <dgm:pt modelId="{1420F782-1807-4BD9-9E2B-855A8F4CC6FF}" type="sibTrans" cxnId="{24759A59-7432-4F47-91E1-B43225E40F93}">
      <dgm:prSet/>
      <dgm:spPr/>
      <dgm:t>
        <a:bodyPr/>
        <a:lstStyle/>
        <a:p>
          <a:endParaRPr lang="en-US" sz="2000">
            <a:latin typeface="Arial" panose="020B0604020202020204" pitchFamily="34" charset="0"/>
            <a:cs typeface="Arial" panose="020B0604020202020204" pitchFamily="34" charset="0"/>
          </a:endParaRPr>
        </a:p>
      </dgm:t>
    </dgm:pt>
    <dgm:pt modelId="{E5DF1915-1260-43B7-8EBF-1B73B173165F}">
      <dgm:prSet phldrT="[Text]" phldr="0" custT="1"/>
      <dgm:spPr/>
      <dgm:t>
        <a:bodyPr/>
        <a:lstStyle/>
        <a:p>
          <a:r>
            <a:rPr lang="en-US" sz="2000" dirty="0">
              <a:latin typeface="Arial" panose="020B0604020202020204" pitchFamily="34" charset="0"/>
              <a:cs typeface="Arial" panose="020B0604020202020204" pitchFamily="34" charset="0"/>
            </a:rPr>
            <a:t>Programmed FET</a:t>
          </a:r>
        </a:p>
      </dgm:t>
    </dgm:pt>
    <dgm:pt modelId="{D7C700CC-55BD-40B0-A83E-A6AEBFA5B3C7}" type="parTrans" cxnId="{4F46B851-AF4F-4D14-9216-C31435681CF7}">
      <dgm:prSet/>
      <dgm:spPr/>
      <dgm:t>
        <a:bodyPr/>
        <a:lstStyle/>
        <a:p>
          <a:endParaRPr lang="en-US" sz="2000">
            <a:latin typeface="Arial" panose="020B0604020202020204" pitchFamily="34" charset="0"/>
            <a:cs typeface="Arial" panose="020B0604020202020204" pitchFamily="34" charset="0"/>
          </a:endParaRPr>
        </a:p>
      </dgm:t>
    </dgm:pt>
    <dgm:pt modelId="{E7E93066-6873-45A0-A18A-B5D2AFD5D512}" type="sibTrans" cxnId="{4F46B851-AF4F-4D14-9216-C31435681CF7}">
      <dgm:prSet/>
      <dgm:spPr/>
      <dgm:t>
        <a:bodyPr/>
        <a:lstStyle/>
        <a:p>
          <a:endParaRPr lang="en-US" sz="2000">
            <a:latin typeface="Arial" panose="020B0604020202020204" pitchFamily="34" charset="0"/>
            <a:cs typeface="Arial" panose="020B0604020202020204" pitchFamily="34" charset="0"/>
          </a:endParaRPr>
        </a:p>
      </dgm:t>
    </dgm:pt>
    <dgm:pt modelId="{20D27C97-2F5F-4AAB-B141-BC41C896FCE7}">
      <dgm:prSet phldrT="[Text]" phldr="0" custT="1"/>
      <dgm:spPr/>
      <dgm:t>
        <a:bodyPr/>
        <a:lstStyle/>
        <a:p>
          <a:r>
            <a:rPr lang="en-US" sz="2000" baseline="0" dirty="0">
              <a:latin typeface="Arial" panose="020B0604020202020204" pitchFamily="34" charset="0"/>
              <a:cs typeface="Arial" panose="020B0604020202020204" pitchFamily="34" charset="0"/>
            </a:rPr>
            <a:t>Intramuscular P</a:t>
          </a:r>
          <a:r>
            <a:rPr lang="en-US" sz="2000" baseline="-25000" dirty="0">
              <a:latin typeface="Arial" panose="020B0604020202020204" pitchFamily="34" charset="0"/>
              <a:cs typeface="Arial" panose="020B0604020202020204" pitchFamily="34" charset="0"/>
            </a:rPr>
            <a:t>4</a:t>
          </a:r>
          <a:r>
            <a:rPr lang="en-US" sz="2000" baseline="0" dirty="0">
              <a:latin typeface="Arial" panose="020B0604020202020204" pitchFamily="34" charset="0"/>
              <a:cs typeface="Arial" panose="020B0604020202020204" pitchFamily="34" charset="0"/>
            </a:rPr>
            <a:t> ± E</a:t>
          </a:r>
          <a:r>
            <a:rPr lang="en-US" sz="2000" baseline="-25000" dirty="0">
              <a:latin typeface="Arial" panose="020B0604020202020204" pitchFamily="34" charset="0"/>
              <a:cs typeface="Arial" panose="020B0604020202020204" pitchFamily="34" charset="0"/>
            </a:rPr>
            <a:t>2</a:t>
          </a:r>
          <a:r>
            <a:rPr lang="en-US" sz="2000" baseline="0" dirty="0">
              <a:latin typeface="Arial" panose="020B0604020202020204" pitchFamily="34" charset="0"/>
              <a:cs typeface="Arial" panose="020B0604020202020204" pitchFamily="34" charset="0"/>
            </a:rPr>
            <a:t> patches</a:t>
          </a:r>
          <a:endParaRPr lang="en-US" sz="2000" baseline="-25000" dirty="0">
            <a:latin typeface="Arial" panose="020B0604020202020204" pitchFamily="34" charset="0"/>
            <a:cs typeface="Arial" panose="020B0604020202020204" pitchFamily="34" charset="0"/>
          </a:endParaRPr>
        </a:p>
      </dgm:t>
    </dgm:pt>
    <dgm:pt modelId="{F4258845-99EF-4594-9B67-F5C92BB1527E}" type="parTrans" cxnId="{908F5DC6-C212-4B1C-9E34-F05D1C789469}">
      <dgm:prSet/>
      <dgm:spPr/>
      <dgm:t>
        <a:bodyPr/>
        <a:lstStyle/>
        <a:p>
          <a:endParaRPr lang="en-US" sz="2000"/>
        </a:p>
      </dgm:t>
    </dgm:pt>
    <dgm:pt modelId="{78F7AE43-250B-4BD2-980D-3D7EC899823E}" type="sibTrans" cxnId="{908F5DC6-C212-4B1C-9E34-F05D1C789469}">
      <dgm:prSet/>
      <dgm:spPr/>
      <dgm:t>
        <a:bodyPr/>
        <a:lstStyle/>
        <a:p>
          <a:endParaRPr lang="en-US" sz="2000"/>
        </a:p>
      </dgm:t>
    </dgm:pt>
    <dgm:pt modelId="{76CFE4E5-5B1F-450D-BEA8-1A8EEE26F9E3}">
      <dgm:prSet phldrT="[Text]" phldr="0" custT="1"/>
      <dgm:spPr/>
      <dgm:t>
        <a:bodyPr/>
        <a:lstStyle/>
        <a:p>
          <a:r>
            <a:rPr lang="en-US" sz="2000">
              <a:latin typeface="Arial" panose="020B0604020202020204" pitchFamily="34" charset="0"/>
              <a:cs typeface="Arial" panose="020B0604020202020204" pitchFamily="34" charset="0"/>
            </a:rPr>
            <a:t>Vaginal P</a:t>
          </a:r>
          <a:r>
            <a:rPr lang="en-US" sz="2000" baseline="-2500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dgm:t>
    </dgm:pt>
    <dgm:pt modelId="{93118990-D4BA-4908-904B-BCF44C1EF57E}" type="parTrans" cxnId="{988D2612-A9DA-4903-B0C2-C1496C742922}">
      <dgm:prSet/>
      <dgm:spPr/>
      <dgm:t>
        <a:bodyPr/>
        <a:lstStyle/>
        <a:p>
          <a:endParaRPr lang="en-US" sz="2000"/>
        </a:p>
      </dgm:t>
    </dgm:pt>
    <dgm:pt modelId="{C623F448-DDAE-4761-B161-714A6DE5A4F0}" type="sibTrans" cxnId="{988D2612-A9DA-4903-B0C2-C1496C742922}">
      <dgm:prSet/>
      <dgm:spPr/>
      <dgm:t>
        <a:bodyPr/>
        <a:lstStyle/>
        <a:p>
          <a:endParaRPr lang="en-US" sz="2000"/>
        </a:p>
      </dgm:t>
    </dgm:pt>
    <dgm:pt modelId="{F74E5F36-330D-4F98-97F6-D0DFF1468FD1}">
      <dgm:prSet phldrT="[Text]" phldr="0" custT="1"/>
      <dgm:spPr/>
      <dgm:t>
        <a:bodyPr/>
        <a:lstStyle/>
        <a:p>
          <a:r>
            <a:rPr lang="en-US" sz="2000" dirty="0">
              <a:latin typeface="Arial" panose="020B0604020202020204" pitchFamily="34" charset="0"/>
              <a:cs typeface="Arial" panose="020B0604020202020204" pitchFamily="34" charset="0"/>
            </a:rPr>
            <a:t>E</a:t>
          </a:r>
          <a:r>
            <a:rPr lang="en-US" sz="2000" baseline="-25000" dirty="0">
              <a:latin typeface="Arial" panose="020B0604020202020204" pitchFamily="34" charset="0"/>
              <a:cs typeface="Arial" panose="020B0604020202020204" pitchFamily="34" charset="0"/>
            </a:rPr>
            <a:t>2</a:t>
          </a:r>
          <a:r>
            <a:rPr lang="en-US" sz="2000" baseline="0" dirty="0">
              <a:latin typeface="Arial" panose="020B0604020202020204" pitchFamily="34" charset="0"/>
              <a:cs typeface="Arial" panose="020B0604020202020204" pitchFamily="34" charset="0"/>
            </a:rPr>
            <a:t> patches + intramuscular P</a:t>
          </a:r>
          <a:r>
            <a:rPr lang="en-US" sz="2000" baseline="-25000" dirty="0">
              <a:latin typeface="Arial" panose="020B0604020202020204" pitchFamily="34" charset="0"/>
              <a:cs typeface="Arial" panose="020B0604020202020204" pitchFamily="34" charset="0"/>
            </a:rPr>
            <a:t>4</a:t>
          </a:r>
        </a:p>
      </dgm:t>
    </dgm:pt>
    <dgm:pt modelId="{6DA9B819-17DE-46D2-B863-83C05E2838BE}" type="parTrans" cxnId="{BFF3E0D5-B9CD-458A-9CB5-502FF615B164}">
      <dgm:prSet/>
      <dgm:spPr/>
      <dgm:t>
        <a:bodyPr/>
        <a:lstStyle/>
        <a:p>
          <a:endParaRPr lang="en-US" sz="2000"/>
        </a:p>
      </dgm:t>
    </dgm:pt>
    <dgm:pt modelId="{BFFA138D-2E7E-4D86-8EB0-4BB90C296FD8}" type="sibTrans" cxnId="{BFF3E0D5-B9CD-458A-9CB5-502FF615B164}">
      <dgm:prSet/>
      <dgm:spPr/>
      <dgm:t>
        <a:bodyPr/>
        <a:lstStyle/>
        <a:p>
          <a:endParaRPr lang="en-US" sz="2000"/>
        </a:p>
      </dgm:t>
    </dgm:pt>
    <dgm:pt modelId="{A844AE6D-B00D-4412-9DD9-B6D82DA56273}" type="pres">
      <dgm:prSet presAssocID="{0FBF5F19-3CFE-4BE3-94E0-F80D2435DB10}" presName="Name0" presStyleCnt="0">
        <dgm:presLayoutVars>
          <dgm:orgChart val="1"/>
          <dgm:chPref val="1"/>
          <dgm:dir/>
          <dgm:animOne val="branch"/>
          <dgm:animLvl val="lvl"/>
          <dgm:resizeHandles/>
        </dgm:presLayoutVars>
      </dgm:prSet>
      <dgm:spPr/>
    </dgm:pt>
    <dgm:pt modelId="{C469E629-6AE5-46B7-8A62-E630BA790A52}" type="pres">
      <dgm:prSet presAssocID="{53BF5D8F-2E21-477A-988B-5026F2A894F5}" presName="hierRoot1" presStyleCnt="0">
        <dgm:presLayoutVars>
          <dgm:hierBranch val="init"/>
        </dgm:presLayoutVars>
      </dgm:prSet>
      <dgm:spPr/>
    </dgm:pt>
    <dgm:pt modelId="{699DAD75-E096-463E-98D3-5EED19226D6F}" type="pres">
      <dgm:prSet presAssocID="{53BF5D8F-2E21-477A-988B-5026F2A894F5}" presName="rootComposite1" presStyleCnt="0"/>
      <dgm:spPr/>
    </dgm:pt>
    <dgm:pt modelId="{D34353EF-7B33-4432-974E-7D4F710FBD9D}" type="pres">
      <dgm:prSet presAssocID="{53BF5D8F-2E21-477A-988B-5026F2A894F5}" presName="rootText1" presStyleLbl="alignAcc1" presStyleIdx="0" presStyleCnt="0" custLinFactNeighborX="-73409">
        <dgm:presLayoutVars>
          <dgm:chPref val="3"/>
        </dgm:presLayoutVars>
      </dgm:prSet>
      <dgm:spPr/>
    </dgm:pt>
    <dgm:pt modelId="{67098686-EFB8-49F7-B23E-07142D2E0055}" type="pres">
      <dgm:prSet presAssocID="{53BF5D8F-2E21-477A-988B-5026F2A894F5}" presName="topArc1" presStyleLbl="parChTrans1D1" presStyleIdx="0" presStyleCnt="14"/>
      <dgm:spPr/>
    </dgm:pt>
    <dgm:pt modelId="{967F61BA-89FC-48C8-8884-3FC12D56A8EB}" type="pres">
      <dgm:prSet presAssocID="{53BF5D8F-2E21-477A-988B-5026F2A894F5}" presName="bottomArc1" presStyleLbl="parChTrans1D1" presStyleIdx="1" presStyleCnt="14"/>
      <dgm:spPr/>
    </dgm:pt>
    <dgm:pt modelId="{A1DE6667-D2DF-479B-94A4-C63B44A7E004}" type="pres">
      <dgm:prSet presAssocID="{53BF5D8F-2E21-477A-988B-5026F2A894F5}" presName="topConnNode1" presStyleLbl="node1" presStyleIdx="0" presStyleCnt="0"/>
      <dgm:spPr/>
    </dgm:pt>
    <dgm:pt modelId="{49636B1F-063C-4935-9BD1-E0ABC2B6B073}" type="pres">
      <dgm:prSet presAssocID="{53BF5D8F-2E21-477A-988B-5026F2A894F5}" presName="hierChild2" presStyleCnt="0"/>
      <dgm:spPr/>
    </dgm:pt>
    <dgm:pt modelId="{620AA223-F2F6-40BC-B057-7691FABCA9C4}" type="pres">
      <dgm:prSet presAssocID="{F4258845-99EF-4594-9B67-F5C92BB1527E}" presName="Name28" presStyleLbl="parChTrans1D2" presStyleIdx="0" presStyleCnt="3"/>
      <dgm:spPr/>
    </dgm:pt>
    <dgm:pt modelId="{65C3A246-601D-4170-BDA7-2D5E4025E492}" type="pres">
      <dgm:prSet presAssocID="{20D27C97-2F5F-4AAB-B141-BC41C896FCE7}" presName="hierRoot2" presStyleCnt="0">
        <dgm:presLayoutVars>
          <dgm:hierBranch val="init"/>
        </dgm:presLayoutVars>
      </dgm:prSet>
      <dgm:spPr/>
    </dgm:pt>
    <dgm:pt modelId="{1ED78B20-4142-4465-86DD-C90C2FA506C5}" type="pres">
      <dgm:prSet presAssocID="{20D27C97-2F5F-4AAB-B141-BC41C896FCE7}" presName="rootComposite2" presStyleCnt="0"/>
      <dgm:spPr/>
    </dgm:pt>
    <dgm:pt modelId="{7A9432E0-3A04-457C-BEC2-1B777FBC4DDF}" type="pres">
      <dgm:prSet presAssocID="{20D27C97-2F5F-4AAB-B141-BC41C896FCE7}" presName="rootText2" presStyleLbl="alignAcc1" presStyleIdx="0" presStyleCnt="0" custLinFactNeighborX="-73409">
        <dgm:presLayoutVars>
          <dgm:chPref val="3"/>
        </dgm:presLayoutVars>
      </dgm:prSet>
      <dgm:spPr/>
    </dgm:pt>
    <dgm:pt modelId="{0C7C5F56-5A5E-43CA-A435-5BC01AD296BB}" type="pres">
      <dgm:prSet presAssocID="{20D27C97-2F5F-4AAB-B141-BC41C896FCE7}" presName="topArc2" presStyleLbl="parChTrans1D1" presStyleIdx="2" presStyleCnt="14"/>
      <dgm:spPr/>
    </dgm:pt>
    <dgm:pt modelId="{FDB770CE-F8A2-4813-9C97-00B556948FB7}" type="pres">
      <dgm:prSet presAssocID="{20D27C97-2F5F-4AAB-B141-BC41C896FCE7}" presName="bottomArc2" presStyleLbl="parChTrans1D1" presStyleIdx="3" presStyleCnt="14"/>
      <dgm:spPr/>
    </dgm:pt>
    <dgm:pt modelId="{2E85C594-BF6E-437C-9726-87B0D44E4861}" type="pres">
      <dgm:prSet presAssocID="{20D27C97-2F5F-4AAB-B141-BC41C896FCE7}" presName="topConnNode2" presStyleLbl="node2" presStyleIdx="0" presStyleCnt="0"/>
      <dgm:spPr/>
    </dgm:pt>
    <dgm:pt modelId="{9AF6C7A6-DDCE-4DA1-B4AF-FE708C394839}" type="pres">
      <dgm:prSet presAssocID="{20D27C97-2F5F-4AAB-B141-BC41C896FCE7}" presName="hierChild4" presStyleCnt="0"/>
      <dgm:spPr/>
    </dgm:pt>
    <dgm:pt modelId="{1B811CB4-6D8C-4224-9304-C9F819B97398}" type="pres">
      <dgm:prSet presAssocID="{20D27C97-2F5F-4AAB-B141-BC41C896FCE7}" presName="hierChild5" presStyleCnt="0"/>
      <dgm:spPr/>
    </dgm:pt>
    <dgm:pt modelId="{B522A3CF-1847-425E-A17A-E550C28E31AE}" type="pres">
      <dgm:prSet presAssocID="{53BF5D8F-2E21-477A-988B-5026F2A894F5}" presName="hierChild3" presStyleCnt="0"/>
      <dgm:spPr/>
    </dgm:pt>
    <dgm:pt modelId="{3D3A955E-4BCB-43F7-AF28-351DE450D1F2}" type="pres">
      <dgm:prSet presAssocID="{7604D212-B897-4651-93CF-69EF34F9055E}" presName="hierRoot1" presStyleCnt="0">
        <dgm:presLayoutVars>
          <dgm:hierBranch val="init"/>
        </dgm:presLayoutVars>
      </dgm:prSet>
      <dgm:spPr/>
    </dgm:pt>
    <dgm:pt modelId="{44C61DAC-D74B-490F-99CC-98AE910D1EB9}" type="pres">
      <dgm:prSet presAssocID="{7604D212-B897-4651-93CF-69EF34F9055E}" presName="rootComposite1" presStyleCnt="0"/>
      <dgm:spPr/>
    </dgm:pt>
    <dgm:pt modelId="{BA778267-F901-4211-AA2A-6AD40F872FDD}" type="pres">
      <dgm:prSet presAssocID="{7604D212-B897-4651-93CF-69EF34F9055E}" presName="rootText1" presStyleLbl="alignAcc1" presStyleIdx="0" presStyleCnt="0">
        <dgm:presLayoutVars>
          <dgm:chPref val="3"/>
        </dgm:presLayoutVars>
      </dgm:prSet>
      <dgm:spPr/>
    </dgm:pt>
    <dgm:pt modelId="{949AEEA6-FD41-48BA-88F6-1D4C42B2462F}" type="pres">
      <dgm:prSet presAssocID="{7604D212-B897-4651-93CF-69EF34F9055E}" presName="topArc1" presStyleLbl="parChTrans1D1" presStyleIdx="4" presStyleCnt="14"/>
      <dgm:spPr/>
    </dgm:pt>
    <dgm:pt modelId="{69D1E821-5477-4B77-9A6B-99D90D26F8DF}" type="pres">
      <dgm:prSet presAssocID="{7604D212-B897-4651-93CF-69EF34F9055E}" presName="bottomArc1" presStyleLbl="parChTrans1D1" presStyleIdx="5" presStyleCnt="14"/>
      <dgm:spPr/>
    </dgm:pt>
    <dgm:pt modelId="{CEA9F0C2-2DEB-44FB-A4D1-53B41CF9873C}" type="pres">
      <dgm:prSet presAssocID="{7604D212-B897-4651-93CF-69EF34F9055E}" presName="topConnNode1" presStyleLbl="node1" presStyleIdx="0" presStyleCnt="0"/>
      <dgm:spPr/>
    </dgm:pt>
    <dgm:pt modelId="{8002146C-4C7A-4970-85D3-651548C0FEAF}" type="pres">
      <dgm:prSet presAssocID="{7604D212-B897-4651-93CF-69EF34F9055E}" presName="hierChild2" presStyleCnt="0"/>
      <dgm:spPr/>
    </dgm:pt>
    <dgm:pt modelId="{1F68FA12-CD72-4AEA-84F3-9B3ACB4F19AA}" type="pres">
      <dgm:prSet presAssocID="{9284284D-B209-4C02-932C-D0F03198DFC8}" presName="Name28" presStyleLbl="parChTrans1D2" presStyleIdx="1" presStyleCnt="3"/>
      <dgm:spPr/>
    </dgm:pt>
    <dgm:pt modelId="{FF3CB24A-DC2E-4099-8A90-487108A6CCF7}" type="pres">
      <dgm:prSet presAssocID="{DF7FF061-919B-49F1-8866-F81601CE0386}" presName="hierRoot2" presStyleCnt="0">
        <dgm:presLayoutVars>
          <dgm:hierBranch val="init"/>
        </dgm:presLayoutVars>
      </dgm:prSet>
      <dgm:spPr/>
    </dgm:pt>
    <dgm:pt modelId="{09BA4D58-A6B5-4E40-A1A2-BDF51D1A75B1}" type="pres">
      <dgm:prSet presAssocID="{DF7FF061-919B-49F1-8866-F81601CE0386}" presName="rootComposite2" presStyleCnt="0"/>
      <dgm:spPr/>
    </dgm:pt>
    <dgm:pt modelId="{87137570-DFBD-4FB6-A3EB-47B9495CE779}" type="pres">
      <dgm:prSet presAssocID="{DF7FF061-919B-49F1-8866-F81601CE0386}" presName="rootText2" presStyleLbl="alignAcc1" presStyleIdx="0" presStyleCnt="0">
        <dgm:presLayoutVars>
          <dgm:chPref val="3"/>
        </dgm:presLayoutVars>
      </dgm:prSet>
      <dgm:spPr/>
    </dgm:pt>
    <dgm:pt modelId="{197EE559-63AF-432A-A254-36592EFA8E4C}" type="pres">
      <dgm:prSet presAssocID="{DF7FF061-919B-49F1-8866-F81601CE0386}" presName="topArc2" presStyleLbl="parChTrans1D1" presStyleIdx="6" presStyleCnt="14"/>
      <dgm:spPr/>
    </dgm:pt>
    <dgm:pt modelId="{F70A9BB6-4044-4857-B903-EDAE33FA17FA}" type="pres">
      <dgm:prSet presAssocID="{DF7FF061-919B-49F1-8866-F81601CE0386}" presName="bottomArc2" presStyleLbl="parChTrans1D1" presStyleIdx="7" presStyleCnt="14"/>
      <dgm:spPr/>
    </dgm:pt>
    <dgm:pt modelId="{C73C460A-2EB6-4961-89F8-B30EF95A65DC}" type="pres">
      <dgm:prSet presAssocID="{DF7FF061-919B-49F1-8866-F81601CE0386}" presName="topConnNode2" presStyleLbl="node2" presStyleIdx="0" presStyleCnt="0"/>
      <dgm:spPr/>
    </dgm:pt>
    <dgm:pt modelId="{EE117157-5899-4474-BD5E-5D1B32E23B04}" type="pres">
      <dgm:prSet presAssocID="{DF7FF061-919B-49F1-8866-F81601CE0386}" presName="hierChild4" presStyleCnt="0"/>
      <dgm:spPr/>
    </dgm:pt>
    <dgm:pt modelId="{6C0B4059-AC01-4CAD-B243-D09B6F3CD60B}" type="pres">
      <dgm:prSet presAssocID="{93118990-D4BA-4908-904B-BCF44C1EF57E}" presName="Name28" presStyleLbl="parChTrans1D3" presStyleIdx="0" presStyleCnt="2"/>
      <dgm:spPr/>
    </dgm:pt>
    <dgm:pt modelId="{D17997BC-8E76-4E7F-8376-78BB355E234F}" type="pres">
      <dgm:prSet presAssocID="{76CFE4E5-5B1F-450D-BEA8-1A8EEE26F9E3}" presName="hierRoot2" presStyleCnt="0">
        <dgm:presLayoutVars>
          <dgm:hierBranch val="init"/>
        </dgm:presLayoutVars>
      </dgm:prSet>
      <dgm:spPr/>
    </dgm:pt>
    <dgm:pt modelId="{20454F58-CB7E-4329-8526-57A0DDB7231D}" type="pres">
      <dgm:prSet presAssocID="{76CFE4E5-5B1F-450D-BEA8-1A8EEE26F9E3}" presName="rootComposite2" presStyleCnt="0"/>
      <dgm:spPr/>
    </dgm:pt>
    <dgm:pt modelId="{A53511FB-2ED4-43FF-B73C-A52FEE4E26ED}" type="pres">
      <dgm:prSet presAssocID="{76CFE4E5-5B1F-450D-BEA8-1A8EEE26F9E3}" presName="rootText2" presStyleLbl="alignAcc1" presStyleIdx="0" presStyleCnt="0">
        <dgm:presLayoutVars>
          <dgm:chPref val="3"/>
        </dgm:presLayoutVars>
      </dgm:prSet>
      <dgm:spPr/>
    </dgm:pt>
    <dgm:pt modelId="{6C98BAB4-8935-4E8F-AD57-28AE1099710F}" type="pres">
      <dgm:prSet presAssocID="{76CFE4E5-5B1F-450D-BEA8-1A8EEE26F9E3}" presName="topArc2" presStyleLbl="parChTrans1D1" presStyleIdx="8" presStyleCnt="14"/>
      <dgm:spPr/>
    </dgm:pt>
    <dgm:pt modelId="{19DE7462-1BAE-400B-B513-9AC1C6C765A4}" type="pres">
      <dgm:prSet presAssocID="{76CFE4E5-5B1F-450D-BEA8-1A8EEE26F9E3}" presName="bottomArc2" presStyleLbl="parChTrans1D1" presStyleIdx="9" presStyleCnt="14"/>
      <dgm:spPr/>
    </dgm:pt>
    <dgm:pt modelId="{71AAB6EF-E218-4A60-BF15-DD74AB25E6A5}" type="pres">
      <dgm:prSet presAssocID="{76CFE4E5-5B1F-450D-BEA8-1A8EEE26F9E3}" presName="topConnNode2" presStyleLbl="node3" presStyleIdx="0" presStyleCnt="0"/>
      <dgm:spPr/>
    </dgm:pt>
    <dgm:pt modelId="{3B52C106-137A-4300-BFF5-E602F1E5EB33}" type="pres">
      <dgm:prSet presAssocID="{76CFE4E5-5B1F-450D-BEA8-1A8EEE26F9E3}" presName="hierChild4" presStyleCnt="0"/>
      <dgm:spPr/>
    </dgm:pt>
    <dgm:pt modelId="{1BF5944E-AD8A-492C-9F4A-D9580C005FF7}" type="pres">
      <dgm:prSet presAssocID="{76CFE4E5-5B1F-450D-BEA8-1A8EEE26F9E3}" presName="hierChild5" presStyleCnt="0"/>
      <dgm:spPr/>
    </dgm:pt>
    <dgm:pt modelId="{3C3397C5-ABCB-4459-B044-3BF8C964825E}" type="pres">
      <dgm:prSet presAssocID="{DF7FF061-919B-49F1-8866-F81601CE0386}" presName="hierChild5" presStyleCnt="0"/>
      <dgm:spPr/>
    </dgm:pt>
    <dgm:pt modelId="{5857DC23-0126-4AB7-A359-2405FA1AA415}" type="pres">
      <dgm:prSet presAssocID="{D7C700CC-55BD-40B0-A83E-A6AEBFA5B3C7}" presName="Name28" presStyleLbl="parChTrans1D2" presStyleIdx="2" presStyleCnt="3"/>
      <dgm:spPr/>
    </dgm:pt>
    <dgm:pt modelId="{36A80CC4-E291-4D30-AB51-123565E1634A}" type="pres">
      <dgm:prSet presAssocID="{E5DF1915-1260-43B7-8EBF-1B73B173165F}" presName="hierRoot2" presStyleCnt="0">
        <dgm:presLayoutVars>
          <dgm:hierBranch val="init"/>
        </dgm:presLayoutVars>
      </dgm:prSet>
      <dgm:spPr/>
    </dgm:pt>
    <dgm:pt modelId="{7E44B912-D309-44D4-83E4-F6CA508F0EFB}" type="pres">
      <dgm:prSet presAssocID="{E5DF1915-1260-43B7-8EBF-1B73B173165F}" presName="rootComposite2" presStyleCnt="0"/>
      <dgm:spPr/>
    </dgm:pt>
    <dgm:pt modelId="{DB099C6E-E601-47DF-893B-8A78B35899EB}" type="pres">
      <dgm:prSet presAssocID="{E5DF1915-1260-43B7-8EBF-1B73B173165F}" presName="rootText2" presStyleLbl="alignAcc1" presStyleIdx="0" presStyleCnt="0">
        <dgm:presLayoutVars>
          <dgm:chPref val="3"/>
        </dgm:presLayoutVars>
      </dgm:prSet>
      <dgm:spPr/>
    </dgm:pt>
    <dgm:pt modelId="{3D5D0679-3C4B-45A2-8C78-3DA2D49AA9C6}" type="pres">
      <dgm:prSet presAssocID="{E5DF1915-1260-43B7-8EBF-1B73B173165F}" presName="topArc2" presStyleLbl="parChTrans1D1" presStyleIdx="10" presStyleCnt="14"/>
      <dgm:spPr/>
    </dgm:pt>
    <dgm:pt modelId="{C7BF7E92-10A3-4DA9-8581-EA34164E21F3}" type="pres">
      <dgm:prSet presAssocID="{E5DF1915-1260-43B7-8EBF-1B73B173165F}" presName="bottomArc2" presStyleLbl="parChTrans1D1" presStyleIdx="11" presStyleCnt="14"/>
      <dgm:spPr/>
    </dgm:pt>
    <dgm:pt modelId="{C990AE04-6A99-41C6-A44A-9D0CCB5EB668}" type="pres">
      <dgm:prSet presAssocID="{E5DF1915-1260-43B7-8EBF-1B73B173165F}" presName="topConnNode2" presStyleLbl="node2" presStyleIdx="0" presStyleCnt="0"/>
      <dgm:spPr/>
    </dgm:pt>
    <dgm:pt modelId="{17D35155-8B5C-4334-B33D-A9FC1BAB38F7}" type="pres">
      <dgm:prSet presAssocID="{E5DF1915-1260-43B7-8EBF-1B73B173165F}" presName="hierChild4" presStyleCnt="0"/>
      <dgm:spPr/>
    </dgm:pt>
    <dgm:pt modelId="{72E2D224-2DFC-40F9-BA99-2DA66CEEF958}" type="pres">
      <dgm:prSet presAssocID="{6DA9B819-17DE-46D2-B863-83C05E2838BE}" presName="Name28" presStyleLbl="parChTrans1D3" presStyleIdx="1" presStyleCnt="2"/>
      <dgm:spPr/>
    </dgm:pt>
    <dgm:pt modelId="{E17B67A3-47BA-48E4-9E15-3129E8B05CC4}" type="pres">
      <dgm:prSet presAssocID="{F74E5F36-330D-4F98-97F6-D0DFF1468FD1}" presName="hierRoot2" presStyleCnt="0">
        <dgm:presLayoutVars>
          <dgm:hierBranch val="init"/>
        </dgm:presLayoutVars>
      </dgm:prSet>
      <dgm:spPr/>
    </dgm:pt>
    <dgm:pt modelId="{02369258-1198-428A-AE6C-7F989A9A68B8}" type="pres">
      <dgm:prSet presAssocID="{F74E5F36-330D-4F98-97F6-D0DFF1468FD1}" presName="rootComposite2" presStyleCnt="0"/>
      <dgm:spPr/>
    </dgm:pt>
    <dgm:pt modelId="{610612AF-8C94-48D3-AFA9-C8EFDA22D3C9}" type="pres">
      <dgm:prSet presAssocID="{F74E5F36-330D-4F98-97F6-D0DFF1468FD1}" presName="rootText2" presStyleLbl="alignAcc1" presStyleIdx="0" presStyleCnt="0">
        <dgm:presLayoutVars>
          <dgm:chPref val="3"/>
        </dgm:presLayoutVars>
      </dgm:prSet>
      <dgm:spPr/>
    </dgm:pt>
    <dgm:pt modelId="{B0E4A932-6604-46DC-BD36-8ED38A349F26}" type="pres">
      <dgm:prSet presAssocID="{F74E5F36-330D-4F98-97F6-D0DFF1468FD1}" presName="topArc2" presStyleLbl="parChTrans1D1" presStyleIdx="12" presStyleCnt="14"/>
      <dgm:spPr/>
    </dgm:pt>
    <dgm:pt modelId="{77DF3114-C1A2-4B16-AF80-052838B2C87C}" type="pres">
      <dgm:prSet presAssocID="{F74E5F36-330D-4F98-97F6-D0DFF1468FD1}" presName="bottomArc2" presStyleLbl="parChTrans1D1" presStyleIdx="13" presStyleCnt="14"/>
      <dgm:spPr/>
    </dgm:pt>
    <dgm:pt modelId="{4EE55578-5A9C-49B0-96E1-655F3D7378C2}" type="pres">
      <dgm:prSet presAssocID="{F74E5F36-330D-4F98-97F6-D0DFF1468FD1}" presName="topConnNode2" presStyleLbl="node3" presStyleIdx="0" presStyleCnt="0"/>
      <dgm:spPr/>
    </dgm:pt>
    <dgm:pt modelId="{9422D32E-A89C-4037-93E8-FFD0E5A3E620}" type="pres">
      <dgm:prSet presAssocID="{F74E5F36-330D-4F98-97F6-D0DFF1468FD1}" presName="hierChild4" presStyleCnt="0"/>
      <dgm:spPr/>
    </dgm:pt>
    <dgm:pt modelId="{D87FC1F1-8B29-4599-A182-C014E277FBE3}" type="pres">
      <dgm:prSet presAssocID="{F74E5F36-330D-4F98-97F6-D0DFF1468FD1}" presName="hierChild5" presStyleCnt="0"/>
      <dgm:spPr/>
    </dgm:pt>
    <dgm:pt modelId="{C7A4D179-A6D0-45DA-BEBF-00C38DDDCD90}" type="pres">
      <dgm:prSet presAssocID="{E5DF1915-1260-43B7-8EBF-1B73B173165F}" presName="hierChild5" presStyleCnt="0"/>
      <dgm:spPr/>
    </dgm:pt>
    <dgm:pt modelId="{9FAA6A6A-3B79-49D0-B9F6-477F034DB727}" type="pres">
      <dgm:prSet presAssocID="{7604D212-B897-4651-93CF-69EF34F9055E}" presName="hierChild3" presStyleCnt="0"/>
      <dgm:spPr/>
    </dgm:pt>
  </dgm:ptLst>
  <dgm:cxnLst>
    <dgm:cxn modelId="{AF74AF0C-314C-474E-ABD0-4702E08170E1}" type="presOf" srcId="{76CFE4E5-5B1F-450D-BEA8-1A8EEE26F9E3}" destId="{71AAB6EF-E218-4A60-BF15-DD74AB25E6A5}" srcOrd="1" destOrd="0" presId="urn:microsoft.com/office/officeart/2008/layout/HalfCircleOrganizationChart"/>
    <dgm:cxn modelId="{165A370F-413F-47EC-B416-63CD106471B8}" type="presOf" srcId="{20D27C97-2F5F-4AAB-B141-BC41C896FCE7}" destId="{7A9432E0-3A04-457C-BEC2-1B777FBC4DDF}" srcOrd="0" destOrd="0" presId="urn:microsoft.com/office/officeart/2008/layout/HalfCircleOrganizationChart"/>
    <dgm:cxn modelId="{988D2612-A9DA-4903-B0C2-C1496C742922}" srcId="{DF7FF061-919B-49F1-8866-F81601CE0386}" destId="{76CFE4E5-5B1F-450D-BEA8-1A8EEE26F9E3}" srcOrd="0" destOrd="0" parTransId="{93118990-D4BA-4908-904B-BCF44C1EF57E}" sibTransId="{C623F448-DDAE-4761-B161-714A6DE5A4F0}"/>
    <dgm:cxn modelId="{A6687828-FAA4-4771-8029-757B42287361}" type="presOf" srcId="{DF7FF061-919B-49F1-8866-F81601CE0386}" destId="{C73C460A-2EB6-4961-89F8-B30EF95A65DC}" srcOrd="1" destOrd="0" presId="urn:microsoft.com/office/officeart/2008/layout/HalfCircleOrganizationChart"/>
    <dgm:cxn modelId="{74FBB52A-D6FF-4DCD-8BFE-92D37C3AF84C}" type="presOf" srcId="{F74E5F36-330D-4F98-97F6-D0DFF1468FD1}" destId="{4EE55578-5A9C-49B0-96E1-655F3D7378C2}" srcOrd="1" destOrd="0" presId="urn:microsoft.com/office/officeart/2008/layout/HalfCircleOrganizationChart"/>
    <dgm:cxn modelId="{C8BAC32C-1D6B-4CB4-93AE-8DE1B3B292A2}" type="presOf" srcId="{DF7FF061-919B-49F1-8866-F81601CE0386}" destId="{87137570-DFBD-4FB6-A3EB-47B9495CE779}" srcOrd="0" destOrd="0" presId="urn:microsoft.com/office/officeart/2008/layout/HalfCircleOrganizationChart"/>
    <dgm:cxn modelId="{EBDCAF69-78FC-4F35-9991-1CE7EBBA8856}" type="presOf" srcId="{53BF5D8F-2E21-477A-988B-5026F2A894F5}" destId="{A1DE6667-D2DF-479B-94A4-C63B44A7E004}" srcOrd="1" destOrd="0" presId="urn:microsoft.com/office/officeart/2008/layout/HalfCircleOrganizationChart"/>
    <dgm:cxn modelId="{4F46B851-AF4F-4D14-9216-C31435681CF7}" srcId="{7604D212-B897-4651-93CF-69EF34F9055E}" destId="{E5DF1915-1260-43B7-8EBF-1B73B173165F}" srcOrd="1" destOrd="0" parTransId="{D7C700CC-55BD-40B0-A83E-A6AEBFA5B3C7}" sibTransId="{E7E93066-6873-45A0-A18A-B5D2AFD5D512}"/>
    <dgm:cxn modelId="{24759A59-7432-4F47-91E1-B43225E40F93}" srcId="{7604D212-B897-4651-93CF-69EF34F9055E}" destId="{DF7FF061-919B-49F1-8866-F81601CE0386}" srcOrd="0" destOrd="0" parTransId="{9284284D-B209-4C02-932C-D0F03198DFC8}" sibTransId="{1420F782-1807-4BD9-9E2B-855A8F4CC6FF}"/>
    <dgm:cxn modelId="{9895637A-B5CE-4BBF-A854-E9A531E84F24}" type="presOf" srcId="{20D27C97-2F5F-4AAB-B141-BC41C896FCE7}" destId="{2E85C594-BF6E-437C-9726-87B0D44E4861}" srcOrd="1" destOrd="0" presId="urn:microsoft.com/office/officeart/2008/layout/HalfCircleOrganizationChart"/>
    <dgm:cxn modelId="{B827C47A-D806-4147-8235-DF794C2FE1E3}" type="presOf" srcId="{9284284D-B209-4C02-932C-D0F03198DFC8}" destId="{1F68FA12-CD72-4AEA-84F3-9B3ACB4F19AA}" srcOrd="0" destOrd="0" presId="urn:microsoft.com/office/officeart/2008/layout/HalfCircleOrganizationChart"/>
    <dgm:cxn modelId="{8F668F7D-6950-4341-BB8A-4B430C43D354}" type="presOf" srcId="{53BF5D8F-2E21-477A-988B-5026F2A894F5}" destId="{D34353EF-7B33-4432-974E-7D4F710FBD9D}" srcOrd="0" destOrd="0" presId="urn:microsoft.com/office/officeart/2008/layout/HalfCircleOrganizationChart"/>
    <dgm:cxn modelId="{15DDFC84-DAB9-450F-838C-8BFEFD91055F}" type="presOf" srcId="{F74E5F36-330D-4F98-97F6-D0DFF1468FD1}" destId="{610612AF-8C94-48D3-AFA9-C8EFDA22D3C9}" srcOrd="0" destOrd="0" presId="urn:microsoft.com/office/officeart/2008/layout/HalfCircleOrganizationChart"/>
    <dgm:cxn modelId="{052C208A-A8AF-458F-BED9-775B21E8A12B}" type="presOf" srcId="{7604D212-B897-4651-93CF-69EF34F9055E}" destId="{CEA9F0C2-2DEB-44FB-A4D1-53B41CF9873C}" srcOrd="1" destOrd="0" presId="urn:microsoft.com/office/officeart/2008/layout/HalfCircleOrganizationChart"/>
    <dgm:cxn modelId="{08F7F2A2-5B31-4422-A8FE-BA13774AB44B}" type="presOf" srcId="{E5DF1915-1260-43B7-8EBF-1B73B173165F}" destId="{DB099C6E-E601-47DF-893B-8A78B35899EB}" srcOrd="0" destOrd="0" presId="urn:microsoft.com/office/officeart/2008/layout/HalfCircleOrganizationChart"/>
    <dgm:cxn modelId="{9D11AFA4-2451-4B10-9A93-CB5824AE51E4}" type="presOf" srcId="{D7C700CC-55BD-40B0-A83E-A6AEBFA5B3C7}" destId="{5857DC23-0126-4AB7-A359-2405FA1AA415}" srcOrd="0" destOrd="0" presId="urn:microsoft.com/office/officeart/2008/layout/HalfCircleOrganizationChart"/>
    <dgm:cxn modelId="{7F4381AA-C542-46A3-AE8C-2DADD0C40455}" srcId="{0FBF5F19-3CFE-4BE3-94E0-F80D2435DB10}" destId="{7604D212-B897-4651-93CF-69EF34F9055E}" srcOrd="1" destOrd="0" parTransId="{78495840-ADC4-4A2A-B8F9-F3245038BE84}" sibTransId="{444FF00D-B09F-460D-AF8F-05CFCCB81426}"/>
    <dgm:cxn modelId="{CAD244C3-649F-4A26-AC74-24B6BF1486DA}" type="presOf" srcId="{F4258845-99EF-4594-9B67-F5C92BB1527E}" destId="{620AA223-F2F6-40BC-B057-7691FABCA9C4}" srcOrd="0" destOrd="0" presId="urn:microsoft.com/office/officeart/2008/layout/HalfCircleOrganizationChart"/>
    <dgm:cxn modelId="{908F5DC6-C212-4B1C-9E34-F05D1C789469}" srcId="{53BF5D8F-2E21-477A-988B-5026F2A894F5}" destId="{20D27C97-2F5F-4AAB-B141-BC41C896FCE7}" srcOrd="0" destOrd="0" parTransId="{F4258845-99EF-4594-9B67-F5C92BB1527E}" sibTransId="{78F7AE43-250B-4BD2-980D-3D7EC899823E}"/>
    <dgm:cxn modelId="{BFF3E0D5-B9CD-458A-9CB5-502FF615B164}" srcId="{E5DF1915-1260-43B7-8EBF-1B73B173165F}" destId="{F74E5F36-330D-4F98-97F6-D0DFF1468FD1}" srcOrd="0" destOrd="0" parTransId="{6DA9B819-17DE-46D2-B863-83C05E2838BE}" sibTransId="{BFFA138D-2E7E-4D86-8EB0-4BB90C296FD8}"/>
    <dgm:cxn modelId="{57EADAD7-9E0D-471F-8499-A82692F7BA81}" type="presOf" srcId="{E5DF1915-1260-43B7-8EBF-1B73B173165F}" destId="{C990AE04-6A99-41C6-A44A-9D0CCB5EB668}" srcOrd="1" destOrd="0" presId="urn:microsoft.com/office/officeart/2008/layout/HalfCircleOrganizationChart"/>
    <dgm:cxn modelId="{E4A60CD8-4C45-40DD-A69F-738F937B526B}" type="presOf" srcId="{7604D212-B897-4651-93CF-69EF34F9055E}" destId="{BA778267-F901-4211-AA2A-6AD40F872FDD}" srcOrd="0" destOrd="0" presId="urn:microsoft.com/office/officeart/2008/layout/HalfCircleOrganizationChart"/>
    <dgm:cxn modelId="{0C6394DA-24D5-4B6D-BDD8-97F0577997A4}" srcId="{0FBF5F19-3CFE-4BE3-94E0-F80D2435DB10}" destId="{53BF5D8F-2E21-477A-988B-5026F2A894F5}" srcOrd="0" destOrd="0" parTransId="{A92F0CD5-3DA2-47B5-87A3-0592427E21CD}" sibTransId="{4361FA19-144D-4BD7-B7CB-13190B917BB3}"/>
    <dgm:cxn modelId="{93B4A8DD-B3B1-4638-944A-56CD6739685B}" type="presOf" srcId="{93118990-D4BA-4908-904B-BCF44C1EF57E}" destId="{6C0B4059-AC01-4CAD-B243-D09B6F3CD60B}" srcOrd="0" destOrd="0" presId="urn:microsoft.com/office/officeart/2008/layout/HalfCircleOrganizationChart"/>
    <dgm:cxn modelId="{DE4DF2E5-5D23-4AD9-8948-B2C1F6022F56}" type="presOf" srcId="{6DA9B819-17DE-46D2-B863-83C05E2838BE}" destId="{72E2D224-2DFC-40F9-BA99-2DA66CEEF958}" srcOrd="0" destOrd="0" presId="urn:microsoft.com/office/officeart/2008/layout/HalfCircleOrganizationChart"/>
    <dgm:cxn modelId="{11B3CBE8-EF16-4D9C-86A2-D5502240A4DD}" type="presOf" srcId="{0FBF5F19-3CFE-4BE3-94E0-F80D2435DB10}" destId="{A844AE6D-B00D-4412-9DD9-B6D82DA56273}" srcOrd="0" destOrd="0" presId="urn:microsoft.com/office/officeart/2008/layout/HalfCircleOrganizationChart"/>
    <dgm:cxn modelId="{BA5DE5F3-0D3F-4D96-A347-6B9C117D826D}" type="presOf" srcId="{76CFE4E5-5B1F-450D-BEA8-1A8EEE26F9E3}" destId="{A53511FB-2ED4-43FF-B73C-A52FEE4E26ED}" srcOrd="0" destOrd="0" presId="urn:microsoft.com/office/officeart/2008/layout/HalfCircleOrganizationChart"/>
    <dgm:cxn modelId="{9AF52F37-2173-4B76-AFE5-3BBFFE021FDB}" type="presParOf" srcId="{A844AE6D-B00D-4412-9DD9-B6D82DA56273}" destId="{C469E629-6AE5-46B7-8A62-E630BA790A52}" srcOrd="0" destOrd="0" presId="urn:microsoft.com/office/officeart/2008/layout/HalfCircleOrganizationChart"/>
    <dgm:cxn modelId="{933CF849-E64A-4257-826D-FF6C71C5C49A}" type="presParOf" srcId="{C469E629-6AE5-46B7-8A62-E630BA790A52}" destId="{699DAD75-E096-463E-98D3-5EED19226D6F}" srcOrd="0" destOrd="0" presId="urn:microsoft.com/office/officeart/2008/layout/HalfCircleOrganizationChart"/>
    <dgm:cxn modelId="{C47E0360-6C78-4AD9-BED4-731C024E685D}" type="presParOf" srcId="{699DAD75-E096-463E-98D3-5EED19226D6F}" destId="{D34353EF-7B33-4432-974E-7D4F710FBD9D}" srcOrd="0" destOrd="0" presId="urn:microsoft.com/office/officeart/2008/layout/HalfCircleOrganizationChart"/>
    <dgm:cxn modelId="{BEABB9C1-C494-4E00-A8DE-EB534DCF8891}" type="presParOf" srcId="{699DAD75-E096-463E-98D3-5EED19226D6F}" destId="{67098686-EFB8-49F7-B23E-07142D2E0055}" srcOrd="1" destOrd="0" presId="urn:microsoft.com/office/officeart/2008/layout/HalfCircleOrganizationChart"/>
    <dgm:cxn modelId="{7A34BAB9-B629-43EB-A02D-68136D171C34}" type="presParOf" srcId="{699DAD75-E096-463E-98D3-5EED19226D6F}" destId="{967F61BA-89FC-48C8-8884-3FC12D56A8EB}" srcOrd="2" destOrd="0" presId="urn:microsoft.com/office/officeart/2008/layout/HalfCircleOrganizationChart"/>
    <dgm:cxn modelId="{2C56999E-3894-4043-9CF5-896815735247}" type="presParOf" srcId="{699DAD75-E096-463E-98D3-5EED19226D6F}" destId="{A1DE6667-D2DF-479B-94A4-C63B44A7E004}" srcOrd="3" destOrd="0" presId="urn:microsoft.com/office/officeart/2008/layout/HalfCircleOrganizationChart"/>
    <dgm:cxn modelId="{E2431938-E9BE-4E2F-93FB-EDA87742205E}" type="presParOf" srcId="{C469E629-6AE5-46B7-8A62-E630BA790A52}" destId="{49636B1F-063C-4935-9BD1-E0ABC2B6B073}" srcOrd="1" destOrd="0" presId="urn:microsoft.com/office/officeart/2008/layout/HalfCircleOrganizationChart"/>
    <dgm:cxn modelId="{2639F20F-2660-4F59-912B-1F1ED4A7BB5F}" type="presParOf" srcId="{49636B1F-063C-4935-9BD1-E0ABC2B6B073}" destId="{620AA223-F2F6-40BC-B057-7691FABCA9C4}" srcOrd="0" destOrd="0" presId="urn:microsoft.com/office/officeart/2008/layout/HalfCircleOrganizationChart"/>
    <dgm:cxn modelId="{69B6DD70-6925-4869-90C2-D1395DF639CB}" type="presParOf" srcId="{49636B1F-063C-4935-9BD1-E0ABC2B6B073}" destId="{65C3A246-601D-4170-BDA7-2D5E4025E492}" srcOrd="1" destOrd="0" presId="urn:microsoft.com/office/officeart/2008/layout/HalfCircleOrganizationChart"/>
    <dgm:cxn modelId="{2D9442C1-8AA6-4BA8-B715-A0739E103E1F}" type="presParOf" srcId="{65C3A246-601D-4170-BDA7-2D5E4025E492}" destId="{1ED78B20-4142-4465-86DD-C90C2FA506C5}" srcOrd="0" destOrd="0" presId="urn:microsoft.com/office/officeart/2008/layout/HalfCircleOrganizationChart"/>
    <dgm:cxn modelId="{4F42FA31-696A-4FD4-8CEE-E016FEFD5331}" type="presParOf" srcId="{1ED78B20-4142-4465-86DD-C90C2FA506C5}" destId="{7A9432E0-3A04-457C-BEC2-1B777FBC4DDF}" srcOrd="0" destOrd="0" presId="urn:microsoft.com/office/officeart/2008/layout/HalfCircleOrganizationChart"/>
    <dgm:cxn modelId="{870E1E40-FD21-41ED-BBA5-94E589CEF05B}" type="presParOf" srcId="{1ED78B20-4142-4465-86DD-C90C2FA506C5}" destId="{0C7C5F56-5A5E-43CA-A435-5BC01AD296BB}" srcOrd="1" destOrd="0" presId="urn:microsoft.com/office/officeart/2008/layout/HalfCircleOrganizationChart"/>
    <dgm:cxn modelId="{C54336B6-F008-44FA-AE1B-F75E88B5D8EE}" type="presParOf" srcId="{1ED78B20-4142-4465-86DD-C90C2FA506C5}" destId="{FDB770CE-F8A2-4813-9C97-00B556948FB7}" srcOrd="2" destOrd="0" presId="urn:microsoft.com/office/officeart/2008/layout/HalfCircleOrganizationChart"/>
    <dgm:cxn modelId="{C0602F71-61B4-487C-9950-96725E96913C}" type="presParOf" srcId="{1ED78B20-4142-4465-86DD-C90C2FA506C5}" destId="{2E85C594-BF6E-437C-9726-87B0D44E4861}" srcOrd="3" destOrd="0" presId="urn:microsoft.com/office/officeart/2008/layout/HalfCircleOrganizationChart"/>
    <dgm:cxn modelId="{5EE6B57C-3376-41EE-AF02-914DC87D0384}" type="presParOf" srcId="{65C3A246-601D-4170-BDA7-2D5E4025E492}" destId="{9AF6C7A6-DDCE-4DA1-B4AF-FE708C394839}" srcOrd="1" destOrd="0" presId="urn:microsoft.com/office/officeart/2008/layout/HalfCircleOrganizationChart"/>
    <dgm:cxn modelId="{6962CCF1-A0C6-481B-A9DB-A98F4B8501AC}" type="presParOf" srcId="{65C3A246-601D-4170-BDA7-2D5E4025E492}" destId="{1B811CB4-6D8C-4224-9304-C9F819B97398}" srcOrd="2" destOrd="0" presId="urn:microsoft.com/office/officeart/2008/layout/HalfCircleOrganizationChart"/>
    <dgm:cxn modelId="{2EE81D77-FC60-4093-A468-BAE3699076E7}" type="presParOf" srcId="{C469E629-6AE5-46B7-8A62-E630BA790A52}" destId="{B522A3CF-1847-425E-A17A-E550C28E31AE}" srcOrd="2" destOrd="0" presId="urn:microsoft.com/office/officeart/2008/layout/HalfCircleOrganizationChart"/>
    <dgm:cxn modelId="{B906C19D-B9B4-437E-ABAE-1629F7F98FE2}" type="presParOf" srcId="{A844AE6D-B00D-4412-9DD9-B6D82DA56273}" destId="{3D3A955E-4BCB-43F7-AF28-351DE450D1F2}" srcOrd="1" destOrd="0" presId="urn:microsoft.com/office/officeart/2008/layout/HalfCircleOrganizationChart"/>
    <dgm:cxn modelId="{D36CF672-CDDD-4A76-B342-F9945502023E}" type="presParOf" srcId="{3D3A955E-4BCB-43F7-AF28-351DE450D1F2}" destId="{44C61DAC-D74B-490F-99CC-98AE910D1EB9}" srcOrd="0" destOrd="0" presId="urn:microsoft.com/office/officeart/2008/layout/HalfCircleOrganizationChart"/>
    <dgm:cxn modelId="{38B30ED6-92A6-453C-991B-AFA3285CD628}" type="presParOf" srcId="{44C61DAC-D74B-490F-99CC-98AE910D1EB9}" destId="{BA778267-F901-4211-AA2A-6AD40F872FDD}" srcOrd="0" destOrd="0" presId="urn:microsoft.com/office/officeart/2008/layout/HalfCircleOrganizationChart"/>
    <dgm:cxn modelId="{F7565E51-AA2F-4E3C-BFF8-A80698CFBE6F}" type="presParOf" srcId="{44C61DAC-D74B-490F-99CC-98AE910D1EB9}" destId="{949AEEA6-FD41-48BA-88F6-1D4C42B2462F}" srcOrd="1" destOrd="0" presId="urn:microsoft.com/office/officeart/2008/layout/HalfCircleOrganizationChart"/>
    <dgm:cxn modelId="{D1ACC467-893A-4AA4-8DCC-AD94492DA497}" type="presParOf" srcId="{44C61DAC-D74B-490F-99CC-98AE910D1EB9}" destId="{69D1E821-5477-4B77-9A6B-99D90D26F8DF}" srcOrd="2" destOrd="0" presId="urn:microsoft.com/office/officeart/2008/layout/HalfCircleOrganizationChart"/>
    <dgm:cxn modelId="{CE03204D-009C-4290-858D-049E0308D736}" type="presParOf" srcId="{44C61DAC-D74B-490F-99CC-98AE910D1EB9}" destId="{CEA9F0C2-2DEB-44FB-A4D1-53B41CF9873C}" srcOrd="3" destOrd="0" presId="urn:microsoft.com/office/officeart/2008/layout/HalfCircleOrganizationChart"/>
    <dgm:cxn modelId="{9BC86839-8E28-4E70-9086-09208B3DEB77}" type="presParOf" srcId="{3D3A955E-4BCB-43F7-AF28-351DE450D1F2}" destId="{8002146C-4C7A-4970-85D3-651548C0FEAF}" srcOrd="1" destOrd="0" presId="urn:microsoft.com/office/officeart/2008/layout/HalfCircleOrganizationChart"/>
    <dgm:cxn modelId="{08B1E8DF-FAA8-4BC7-B576-E3BC13B578C8}" type="presParOf" srcId="{8002146C-4C7A-4970-85D3-651548C0FEAF}" destId="{1F68FA12-CD72-4AEA-84F3-9B3ACB4F19AA}" srcOrd="0" destOrd="0" presId="urn:microsoft.com/office/officeart/2008/layout/HalfCircleOrganizationChart"/>
    <dgm:cxn modelId="{DC0B1861-BE98-4231-8ADF-46DAABDE94C9}" type="presParOf" srcId="{8002146C-4C7A-4970-85D3-651548C0FEAF}" destId="{FF3CB24A-DC2E-4099-8A90-487108A6CCF7}" srcOrd="1" destOrd="0" presId="urn:microsoft.com/office/officeart/2008/layout/HalfCircleOrganizationChart"/>
    <dgm:cxn modelId="{D977DCC6-BC9C-4395-9B29-06F49F85901F}" type="presParOf" srcId="{FF3CB24A-DC2E-4099-8A90-487108A6CCF7}" destId="{09BA4D58-A6B5-4E40-A1A2-BDF51D1A75B1}" srcOrd="0" destOrd="0" presId="urn:microsoft.com/office/officeart/2008/layout/HalfCircleOrganizationChart"/>
    <dgm:cxn modelId="{F95E10FD-9D7F-45C6-93CA-36452E2A4DE9}" type="presParOf" srcId="{09BA4D58-A6B5-4E40-A1A2-BDF51D1A75B1}" destId="{87137570-DFBD-4FB6-A3EB-47B9495CE779}" srcOrd="0" destOrd="0" presId="urn:microsoft.com/office/officeart/2008/layout/HalfCircleOrganizationChart"/>
    <dgm:cxn modelId="{8AED7302-44A2-4034-81DD-E1F5DB3E642D}" type="presParOf" srcId="{09BA4D58-A6B5-4E40-A1A2-BDF51D1A75B1}" destId="{197EE559-63AF-432A-A254-36592EFA8E4C}" srcOrd="1" destOrd="0" presId="urn:microsoft.com/office/officeart/2008/layout/HalfCircleOrganizationChart"/>
    <dgm:cxn modelId="{582EAD82-505A-45B7-A9B3-A483D04691D1}" type="presParOf" srcId="{09BA4D58-A6B5-4E40-A1A2-BDF51D1A75B1}" destId="{F70A9BB6-4044-4857-B903-EDAE33FA17FA}" srcOrd="2" destOrd="0" presId="urn:microsoft.com/office/officeart/2008/layout/HalfCircleOrganizationChart"/>
    <dgm:cxn modelId="{D5EC2E51-2850-4B71-94CA-2AA90DB5FA60}" type="presParOf" srcId="{09BA4D58-A6B5-4E40-A1A2-BDF51D1A75B1}" destId="{C73C460A-2EB6-4961-89F8-B30EF95A65DC}" srcOrd="3" destOrd="0" presId="urn:microsoft.com/office/officeart/2008/layout/HalfCircleOrganizationChart"/>
    <dgm:cxn modelId="{39D41557-82BB-435E-980A-26ADCDCA2DB2}" type="presParOf" srcId="{FF3CB24A-DC2E-4099-8A90-487108A6CCF7}" destId="{EE117157-5899-4474-BD5E-5D1B32E23B04}" srcOrd="1" destOrd="0" presId="urn:microsoft.com/office/officeart/2008/layout/HalfCircleOrganizationChart"/>
    <dgm:cxn modelId="{A024C0C5-2755-4B11-94F8-2D26097509B9}" type="presParOf" srcId="{EE117157-5899-4474-BD5E-5D1B32E23B04}" destId="{6C0B4059-AC01-4CAD-B243-D09B6F3CD60B}" srcOrd="0" destOrd="0" presId="urn:microsoft.com/office/officeart/2008/layout/HalfCircleOrganizationChart"/>
    <dgm:cxn modelId="{A7EF954B-A56D-4707-881E-5BA736B9D457}" type="presParOf" srcId="{EE117157-5899-4474-BD5E-5D1B32E23B04}" destId="{D17997BC-8E76-4E7F-8376-78BB355E234F}" srcOrd="1" destOrd="0" presId="urn:microsoft.com/office/officeart/2008/layout/HalfCircleOrganizationChart"/>
    <dgm:cxn modelId="{9A47C412-0822-4BED-AE42-C8D1F5F2D4EF}" type="presParOf" srcId="{D17997BC-8E76-4E7F-8376-78BB355E234F}" destId="{20454F58-CB7E-4329-8526-57A0DDB7231D}" srcOrd="0" destOrd="0" presId="urn:microsoft.com/office/officeart/2008/layout/HalfCircleOrganizationChart"/>
    <dgm:cxn modelId="{53243421-9125-410A-9781-150DD4142B1A}" type="presParOf" srcId="{20454F58-CB7E-4329-8526-57A0DDB7231D}" destId="{A53511FB-2ED4-43FF-B73C-A52FEE4E26ED}" srcOrd="0" destOrd="0" presId="urn:microsoft.com/office/officeart/2008/layout/HalfCircleOrganizationChart"/>
    <dgm:cxn modelId="{211B2B80-37A7-4592-9C9C-D36E99E39DD7}" type="presParOf" srcId="{20454F58-CB7E-4329-8526-57A0DDB7231D}" destId="{6C98BAB4-8935-4E8F-AD57-28AE1099710F}" srcOrd="1" destOrd="0" presId="urn:microsoft.com/office/officeart/2008/layout/HalfCircleOrganizationChart"/>
    <dgm:cxn modelId="{EFFC94CB-02CA-411A-A07D-ED05A19DE7C8}" type="presParOf" srcId="{20454F58-CB7E-4329-8526-57A0DDB7231D}" destId="{19DE7462-1BAE-400B-B513-9AC1C6C765A4}" srcOrd="2" destOrd="0" presId="urn:microsoft.com/office/officeart/2008/layout/HalfCircleOrganizationChart"/>
    <dgm:cxn modelId="{09D954EB-A512-4655-B024-CE3B5D353952}" type="presParOf" srcId="{20454F58-CB7E-4329-8526-57A0DDB7231D}" destId="{71AAB6EF-E218-4A60-BF15-DD74AB25E6A5}" srcOrd="3" destOrd="0" presId="urn:microsoft.com/office/officeart/2008/layout/HalfCircleOrganizationChart"/>
    <dgm:cxn modelId="{1BD3B362-1418-49CF-A6B3-FFB112514FF9}" type="presParOf" srcId="{D17997BC-8E76-4E7F-8376-78BB355E234F}" destId="{3B52C106-137A-4300-BFF5-E602F1E5EB33}" srcOrd="1" destOrd="0" presId="urn:microsoft.com/office/officeart/2008/layout/HalfCircleOrganizationChart"/>
    <dgm:cxn modelId="{8F54B110-6BDD-4D20-BDA6-0E24245D005A}" type="presParOf" srcId="{D17997BC-8E76-4E7F-8376-78BB355E234F}" destId="{1BF5944E-AD8A-492C-9F4A-D9580C005FF7}" srcOrd="2" destOrd="0" presId="urn:microsoft.com/office/officeart/2008/layout/HalfCircleOrganizationChart"/>
    <dgm:cxn modelId="{DA313D9A-676D-4CB3-89CB-323750A73D4E}" type="presParOf" srcId="{FF3CB24A-DC2E-4099-8A90-487108A6CCF7}" destId="{3C3397C5-ABCB-4459-B044-3BF8C964825E}" srcOrd="2" destOrd="0" presId="urn:microsoft.com/office/officeart/2008/layout/HalfCircleOrganizationChart"/>
    <dgm:cxn modelId="{798DD88A-9ABC-431F-858B-6D098CAE393F}" type="presParOf" srcId="{8002146C-4C7A-4970-85D3-651548C0FEAF}" destId="{5857DC23-0126-4AB7-A359-2405FA1AA415}" srcOrd="2" destOrd="0" presId="urn:microsoft.com/office/officeart/2008/layout/HalfCircleOrganizationChart"/>
    <dgm:cxn modelId="{B0E97F2A-2A84-45CD-9FFF-8BDC07F154CD}" type="presParOf" srcId="{8002146C-4C7A-4970-85D3-651548C0FEAF}" destId="{36A80CC4-E291-4D30-AB51-123565E1634A}" srcOrd="3" destOrd="0" presId="urn:microsoft.com/office/officeart/2008/layout/HalfCircleOrganizationChart"/>
    <dgm:cxn modelId="{01D344D9-39CA-46A1-AE8A-8AF14723F325}" type="presParOf" srcId="{36A80CC4-E291-4D30-AB51-123565E1634A}" destId="{7E44B912-D309-44D4-83E4-F6CA508F0EFB}" srcOrd="0" destOrd="0" presId="urn:microsoft.com/office/officeart/2008/layout/HalfCircleOrganizationChart"/>
    <dgm:cxn modelId="{F0F6DD81-207B-4699-9492-D78FFCEF970E}" type="presParOf" srcId="{7E44B912-D309-44D4-83E4-F6CA508F0EFB}" destId="{DB099C6E-E601-47DF-893B-8A78B35899EB}" srcOrd="0" destOrd="0" presId="urn:microsoft.com/office/officeart/2008/layout/HalfCircleOrganizationChart"/>
    <dgm:cxn modelId="{D3B81724-C73F-4E45-92C2-247809855DA8}" type="presParOf" srcId="{7E44B912-D309-44D4-83E4-F6CA508F0EFB}" destId="{3D5D0679-3C4B-45A2-8C78-3DA2D49AA9C6}" srcOrd="1" destOrd="0" presId="urn:microsoft.com/office/officeart/2008/layout/HalfCircleOrganizationChart"/>
    <dgm:cxn modelId="{848654BA-2566-4006-8651-047725813921}" type="presParOf" srcId="{7E44B912-D309-44D4-83E4-F6CA508F0EFB}" destId="{C7BF7E92-10A3-4DA9-8581-EA34164E21F3}" srcOrd="2" destOrd="0" presId="urn:microsoft.com/office/officeart/2008/layout/HalfCircleOrganizationChart"/>
    <dgm:cxn modelId="{2C3113CE-999A-46B0-B94E-77ADE713655D}" type="presParOf" srcId="{7E44B912-D309-44D4-83E4-F6CA508F0EFB}" destId="{C990AE04-6A99-41C6-A44A-9D0CCB5EB668}" srcOrd="3" destOrd="0" presId="urn:microsoft.com/office/officeart/2008/layout/HalfCircleOrganizationChart"/>
    <dgm:cxn modelId="{10F432DC-3D3E-4398-92E8-1D64288693BA}" type="presParOf" srcId="{36A80CC4-E291-4D30-AB51-123565E1634A}" destId="{17D35155-8B5C-4334-B33D-A9FC1BAB38F7}" srcOrd="1" destOrd="0" presId="urn:microsoft.com/office/officeart/2008/layout/HalfCircleOrganizationChart"/>
    <dgm:cxn modelId="{A7E2EF91-0B1C-470B-A3E3-808DCF4AB740}" type="presParOf" srcId="{17D35155-8B5C-4334-B33D-A9FC1BAB38F7}" destId="{72E2D224-2DFC-40F9-BA99-2DA66CEEF958}" srcOrd="0" destOrd="0" presId="urn:microsoft.com/office/officeart/2008/layout/HalfCircleOrganizationChart"/>
    <dgm:cxn modelId="{D3FE4ADF-E575-4CD5-907D-C0F60BA72836}" type="presParOf" srcId="{17D35155-8B5C-4334-B33D-A9FC1BAB38F7}" destId="{E17B67A3-47BA-48E4-9E15-3129E8B05CC4}" srcOrd="1" destOrd="0" presId="urn:microsoft.com/office/officeart/2008/layout/HalfCircleOrganizationChart"/>
    <dgm:cxn modelId="{33327852-3578-4A82-AAE9-2C7DEBCB9054}" type="presParOf" srcId="{E17B67A3-47BA-48E4-9E15-3129E8B05CC4}" destId="{02369258-1198-428A-AE6C-7F989A9A68B8}" srcOrd="0" destOrd="0" presId="urn:microsoft.com/office/officeart/2008/layout/HalfCircleOrganizationChart"/>
    <dgm:cxn modelId="{7B69176E-5417-4EAD-8D0E-8339E1287484}" type="presParOf" srcId="{02369258-1198-428A-AE6C-7F989A9A68B8}" destId="{610612AF-8C94-48D3-AFA9-C8EFDA22D3C9}" srcOrd="0" destOrd="0" presId="urn:microsoft.com/office/officeart/2008/layout/HalfCircleOrganizationChart"/>
    <dgm:cxn modelId="{18DADB39-DA54-4156-86B5-1CA0B2AB4989}" type="presParOf" srcId="{02369258-1198-428A-AE6C-7F989A9A68B8}" destId="{B0E4A932-6604-46DC-BD36-8ED38A349F26}" srcOrd="1" destOrd="0" presId="urn:microsoft.com/office/officeart/2008/layout/HalfCircleOrganizationChart"/>
    <dgm:cxn modelId="{F6F4BCA0-0CE5-45E4-84F6-9809D53C3A9A}" type="presParOf" srcId="{02369258-1198-428A-AE6C-7F989A9A68B8}" destId="{77DF3114-C1A2-4B16-AF80-052838B2C87C}" srcOrd="2" destOrd="0" presId="urn:microsoft.com/office/officeart/2008/layout/HalfCircleOrganizationChart"/>
    <dgm:cxn modelId="{EA89460C-E515-4AA6-B76E-BB3AE810ECDF}" type="presParOf" srcId="{02369258-1198-428A-AE6C-7F989A9A68B8}" destId="{4EE55578-5A9C-49B0-96E1-655F3D7378C2}" srcOrd="3" destOrd="0" presId="urn:microsoft.com/office/officeart/2008/layout/HalfCircleOrganizationChart"/>
    <dgm:cxn modelId="{D52AA0AD-395D-4DAE-AE1F-C95975041E74}" type="presParOf" srcId="{E17B67A3-47BA-48E4-9E15-3129E8B05CC4}" destId="{9422D32E-A89C-4037-93E8-FFD0E5A3E620}" srcOrd="1" destOrd="0" presId="urn:microsoft.com/office/officeart/2008/layout/HalfCircleOrganizationChart"/>
    <dgm:cxn modelId="{FC10CC6C-181F-407F-A71B-97BBB7AB0D81}" type="presParOf" srcId="{E17B67A3-47BA-48E4-9E15-3129E8B05CC4}" destId="{D87FC1F1-8B29-4599-A182-C014E277FBE3}" srcOrd="2" destOrd="0" presId="urn:microsoft.com/office/officeart/2008/layout/HalfCircleOrganizationChart"/>
    <dgm:cxn modelId="{44EFAF4E-7738-444C-82AA-6E497DEC17D1}" type="presParOf" srcId="{36A80CC4-E291-4D30-AB51-123565E1634A}" destId="{C7A4D179-A6D0-45DA-BEBF-00C38DDDCD90}" srcOrd="2" destOrd="0" presId="urn:microsoft.com/office/officeart/2008/layout/HalfCircleOrganizationChart"/>
    <dgm:cxn modelId="{F05B345E-BE57-4805-9B6D-4BDB86B93923}" type="presParOf" srcId="{3D3A955E-4BCB-43F7-AF28-351DE450D1F2}" destId="{9FAA6A6A-3B79-49D0-B9F6-477F034DB727}" srcOrd="2" destOrd="0" presId="urn:microsoft.com/office/officeart/2008/layout/HalfCircle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65F1FAD-42FD-4D3A-991B-BAE597A28DBD}"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9E0B5202-582D-4073-B121-56542F4A5BCB}">
      <dgm:prSet phldrT="[Text]" phldr="0" custT="1"/>
      <dgm:spPr>
        <a:solidFill>
          <a:schemeClr val="accent1">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1052 retrieval cycles</a:t>
          </a:r>
        </a:p>
      </dgm:t>
    </dgm:pt>
    <dgm:pt modelId="{7913B3A7-8CCE-4A34-8AF2-FA1B8181E902}" type="parTrans" cxnId="{7B2722C2-D62E-456A-89E2-EC68DFA85A73}">
      <dgm:prSet/>
      <dgm:spPr/>
      <dgm:t>
        <a:bodyPr/>
        <a:lstStyle/>
        <a:p>
          <a:endParaRPr lang="en-US" sz="2400" b="0">
            <a:latin typeface="Arial" panose="020B0604020202020204" pitchFamily="34" charset="0"/>
            <a:cs typeface="Arial" panose="020B0604020202020204" pitchFamily="34" charset="0"/>
          </a:endParaRPr>
        </a:p>
      </dgm:t>
    </dgm:pt>
    <dgm:pt modelId="{6DF6CEEA-2C5F-4BCB-9AB9-03EC9B6CF78A}" type="sibTrans" cxnId="{7B2722C2-D62E-456A-89E2-EC68DFA85A73}">
      <dgm:prSet/>
      <dgm:spPr/>
      <dgm:t>
        <a:bodyPr/>
        <a:lstStyle/>
        <a:p>
          <a:endParaRPr lang="en-US" sz="2400" b="0">
            <a:latin typeface="Arial" panose="020B0604020202020204" pitchFamily="34" charset="0"/>
            <a:cs typeface="Arial" panose="020B0604020202020204" pitchFamily="34" charset="0"/>
          </a:endParaRPr>
        </a:p>
      </dgm:t>
    </dgm:pt>
    <dgm:pt modelId="{8C83D0E3-8E7F-4FE0-9E0D-466E157BAA46}">
      <dgm:prSet phldrT="[Text]" phldr="0" custT="1"/>
      <dgm:spPr>
        <a:solidFill>
          <a:schemeClr val="accent3">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10,261 oocytes retrieved</a:t>
          </a:r>
        </a:p>
      </dgm:t>
    </dgm:pt>
    <dgm:pt modelId="{4346DBD9-002B-4480-BD54-C51E56268ECD}" type="parTrans" cxnId="{C77DF08A-5EE8-4BB9-BB80-A0D85DAB43FC}">
      <dgm:prSet custT="1"/>
      <dgm:spPr/>
      <dgm:t>
        <a:bodyPr/>
        <a:lstStyle/>
        <a:p>
          <a:endParaRPr lang="en-US" sz="2400" b="0">
            <a:latin typeface="Arial" panose="020B0604020202020204" pitchFamily="34" charset="0"/>
            <a:cs typeface="Arial" panose="020B0604020202020204" pitchFamily="34" charset="0"/>
          </a:endParaRPr>
        </a:p>
      </dgm:t>
    </dgm:pt>
    <dgm:pt modelId="{F53D65C5-7E1A-4D47-8C2A-DA2F9C6F3BA4}" type="sibTrans" cxnId="{C77DF08A-5EE8-4BB9-BB80-A0D85DAB43FC}">
      <dgm:prSet/>
      <dgm:spPr/>
      <dgm:t>
        <a:bodyPr/>
        <a:lstStyle/>
        <a:p>
          <a:endParaRPr lang="en-US" sz="2400" b="0">
            <a:latin typeface="Arial" panose="020B0604020202020204" pitchFamily="34" charset="0"/>
            <a:cs typeface="Arial" panose="020B0604020202020204" pitchFamily="34" charset="0"/>
          </a:endParaRPr>
        </a:p>
      </dgm:t>
    </dgm:pt>
    <dgm:pt modelId="{1051DFD6-6722-468E-B1C3-22B2BB6164CB}">
      <dgm:prSet phldrT="[Text]" phldr="0" custT="1"/>
      <dgm:spPr>
        <a:solidFill>
          <a:schemeClr val="accent4">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5927 MII oocytes</a:t>
          </a:r>
        </a:p>
      </dgm:t>
    </dgm:pt>
    <dgm:pt modelId="{226E445D-F5BF-4F00-A622-AD77F2A358CC}" type="parTrans" cxnId="{DFFB6E63-EEA6-4499-A262-D3279237E13D}">
      <dgm:prSet custT="1"/>
      <dgm:spPr/>
      <dgm:t>
        <a:bodyPr/>
        <a:lstStyle/>
        <a:p>
          <a:endParaRPr lang="en-US" sz="2400" b="0">
            <a:latin typeface="Arial" panose="020B0604020202020204" pitchFamily="34" charset="0"/>
            <a:cs typeface="Arial" panose="020B0604020202020204" pitchFamily="34" charset="0"/>
          </a:endParaRPr>
        </a:p>
      </dgm:t>
    </dgm:pt>
    <dgm:pt modelId="{99288D81-1511-4845-88D2-0185D930DAE1}" type="sibTrans" cxnId="{DFFB6E63-EEA6-4499-A262-D3279237E13D}">
      <dgm:prSet/>
      <dgm:spPr/>
      <dgm:t>
        <a:bodyPr/>
        <a:lstStyle/>
        <a:p>
          <a:endParaRPr lang="en-US" sz="2400" b="0">
            <a:latin typeface="Arial" panose="020B0604020202020204" pitchFamily="34" charset="0"/>
            <a:cs typeface="Arial" panose="020B0604020202020204" pitchFamily="34" charset="0"/>
          </a:endParaRPr>
        </a:p>
      </dgm:t>
    </dgm:pt>
    <dgm:pt modelId="{F9B2F0AA-450A-424E-BCA5-9AED7E21B5CC}">
      <dgm:prSet phldrT="[Text]" phldr="0" custT="1"/>
      <dgm:spPr>
        <a:solidFill>
          <a:schemeClr val="accent4">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3922 oocytes attempted rescue IVM</a:t>
          </a:r>
        </a:p>
      </dgm:t>
    </dgm:pt>
    <dgm:pt modelId="{9EEBA578-027B-46AC-BA45-D99A48C2D847}" type="parTrans" cxnId="{670C0861-FFCF-47AF-A3F5-275EF1304D09}">
      <dgm:prSet custT="1"/>
      <dgm:spPr/>
      <dgm:t>
        <a:bodyPr/>
        <a:lstStyle/>
        <a:p>
          <a:endParaRPr lang="en-US" sz="2400" b="0">
            <a:latin typeface="Arial" panose="020B0604020202020204" pitchFamily="34" charset="0"/>
            <a:cs typeface="Arial" panose="020B0604020202020204" pitchFamily="34" charset="0"/>
          </a:endParaRPr>
        </a:p>
      </dgm:t>
    </dgm:pt>
    <dgm:pt modelId="{1FD2303D-8C32-498E-9775-12223FF02117}" type="sibTrans" cxnId="{670C0861-FFCF-47AF-A3F5-275EF1304D09}">
      <dgm:prSet/>
      <dgm:spPr/>
      <dgm:t>
        <a:bodyPr/>
        <a:lstStyle/>
        <a:p>
          <a:endParaRPr lang="en-US" sz="2400" b="0">
            <a:latin typeface="Arial" panose="020B0604020202020204" pitchFamily="34" charset="0"/>
            <a:cs typeface="Arial" panose="020B0604020202020204" pitchFamily="34" charset="0"/>
          </a:endParaRPr>
        </a:p>
      </dgm:t>
    </dgm:pt>
    <dgm:pt modelId="{0A5DBB1F-4A26-4503-98C5-6B01D3D388F4}">
      <dgm:prSet phldrT="[Text]" phldr="0" custT="1"/>
      <dgm:spPr>
        <a:solidFill>
          <a:schemeClr val="accent5">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1886 IVM-MII oocytes</a:t>
          </a:r>
        </a:p>
      </dgm:t>
    </dgm:pt>
    <dgm:pt modelId="{631B5C7B-2785-4FD3-BE0E-4FA03FE0BE59}" type="parTrans" cxnId="{629F933F-C12C-4E0D-8B48-7AE5BC58BC55}">
      <dgm:prSet custT="1"/>
      <dgm:spPr/>
      <dgm:t>
        <a:bodyPr/>
        <a:lstStyle/>
        <a:p>
          <a:endParaRPr lang="en-US" sz="2400" b="0"/>
        </a:p>
      </dgm:t>
    </dgm:pt>
    <dgm:pt modelId="{7C761336-DB40-4FC3-A43F-60565F8F8E5F}" type="sibTrans" cxnId="{629F933F-C12C-4E0D-8B48-7AE5BC58BC55}">
      <dgm:prSet/>
      <dgm:spPr/>
      <dgm:t>
        <a:bodyPr/>
        <a:lstStyle/>
        <a:p>
          <a:endParaRPr lang="en-US" sz="2400" b="0"/>
        </a:p>
      </dgm:t>
    </dgm:pt>
    <dgm:pt modelId="{2ED38335-2986-40D3-841A-FBFFC43B1876}" type="pres">
      <dgm:prSet presAssocID="{A65F1FAD-42FD-4D3A-991B-BAE597A28DBD}" presName="diagram" presStyleCnt="0">
        <dgm:presLayoutVars>
          <dgm:chPref val="1"/>
          <dgm:dir/>
          <dgm:animOne val="branch"/>
          <dgm:animLvl val="lvl"/>
          <dgm:resizeHandles val="exact"/>
        </dgm:presLayoutVars>
      </dgm:prSet>
      <dgm:spPr/>
    </dgm:pt>
    <dgm:pt modelId="{D8694F50-C125-4950-87F2-C374B1BF87E8}" type="pres">
      <dgm:prSet presAssocID="{9E0B5202-582D-4073-B121-56542F4A5BCB}" presName="root1" presStyleCnt="0"/>
      <dgm:spPr/>
    </dgm:pt>
    <dgm:pt modelId="{CD4525BB-F246-4264-84E0-41CE92B0326F}" type="pres">
      <dgm:prSet presAssocID="{9E0B5202-582D-4073-B121-56542F4A5BCB}" presName="LevelOneTextNode" presStyleLbl="node0" presStyleIdx="0" presStyleCnt="1">
        <dgm:presLayoutVars>
          <dgm:chPref val="3"/>
        </dgm:presLayoutVars>
      </dgm:prSet>
      <dgm:spPr/>
    </dgm:pt>
    <dgm:pt modelId="{F186ED4F-A12C-4D9A-BA04-BDA61254CBC9}" type="pres">
      <dgm:prSet presAssocID="{9E0B5202-582D-4073-B121-56542F4A5BCB}" presName="level2hierChild" presStyleCnt="0"/>
      <dgm:spPr/>
    </dgm:pt>
    <dgm:pt modelId="{FD766AB6-107F-4C8F-9C5D-97015CA8E3BB}" type="pres">
      <dgm:prSet presAssocID="{4346DBD9-002B-4480-BD54-C51E56268ECD}" presName="conn2-1" presStyleLbl="parChTrans1D2" presStyleIdx="0" presStyleCnt="1"/>
      <dgm:spPr/>
    </dgm:pt>
    <dgm:pt modelId="{A697C2EF-5BFF-4609-AD94-0A436549FF9F}" type="pres">
      <dgm:prSet presAssocID="{4346DBD9-002B-4480-BD54-C51E56268ECD}" presName="connTx" presStyleLbl="parChTrans1D2" presStyleIdx="0" presStyleCnt="1"/>
      <dgm:spPr/>
    </dgm:pt>
    <dgm:pt modelId="{0F84E5EB-8399-462C-AEBE-18894EC062C2}" type="pres">
      <dgm:prSet presAssocID="{8C83D0E3-8E7F-4FE0-9E0D-466E157BAA46}" presName="root2" presStyleCnt="0"/>
      <dgm:spPr/>
    </dgm:pt>
    <dgm:pt modelId="{FE2E9BAC-A993-45D2-8C2D-7581177C4EB9}" type="pres">
      <dgm:prSet presAssocID="{8C83D0E3-8E7F-4FE0-9E0D-466E157BAA46}" presName="LevelTwoTextNode" presStyleLbl="node2" presStyleIdx="0" presStyleCnt="1">
        <dgm:presLayoutVars>
          <dgm:chPref val="3"/>
        </dgm:presLayoutVars>
      </dgm:prSet>
      <dgm:spPr/>
    </dgm:pt>
    <dgm:pt modelId="{6D2BAB83-611C-49BA-AEBB-F38A916E4076}" type="pres">
      <dgm:prSet presAssocID="{8C83D0E3-8E7F-4FE0-9E0D-466E157BAA46}" presName="level3hierChild" presStyleCnt="0"/>
      <dgm:spPr/>
    </dgm:pt>
    <dgm:pt modelId="{8F71D41F-66CE-4DC6-B737-8F4FC0DAE9D6}" type="pres">
      <dgm:prSet presAssocID="{226E445D-F5BF-4F00-A622-AD77F2A358CC}" presName="conn2-1" presStyleLbl="parChTrans1D3" presStyleIdx="0" presStyleCnt="2"/>
      <dgm:spPr/>
    </dgm:pt>
    <dgm:pt modelId="{C3004A9E-5631-47B4-B8D1-F0398195A423}" type="pres">
      <dgm:prSet presAssocID="{226E445D-F5BF-4F00-A622-AD77F2A358CC}" presName="connTx" presStyleLbl="parChTrans1D3" presStyleIdx="0" presStyleCnt="2"/>
      <dgm:spPr/>
    </dgm:pt>
    <dgm:pt modelId="{57F7F59A-C9CF-4BA3-900F-A262CC6E92E0}" type="pres">
      <dgm:prSet presAssocID="{1051DFD6-6722-468E-B1C3-22B2BB6164CB}" presName="root2" presStyleCnt="0"/>
      <dgm:spPr/>
    </dgm:pt>
    <dgm:pt modelId="{EDD56D46-802B-4C6E-B6E4-147633B4CD27}" type="pres">
      <dgm:prSet presAssocID="{1051DFD6-6722-468E-B1C3-22B2BB6164CB}" presName="LevelTwoTextNode" presStyleLbl="node3" presStyleIdx="0" presStyleCnt="2">
        <dgm:presLayoutVars>
          <dgm:chPref val="3"/>
        </dgm:presLayoutVars>
      </dgm:prSet>
      <dgm:spPr/>
    </dgm:pt>
    <dgm:pt modelId="{38483F36-CCE5-47D7-B9CB-2E8589FAC7F8}" type="pres">
      <dgm:prSet presAssocID="{1051DFD6-6722-468E-B1C3-22B2BB6164CB}" presName="level3hierChild" presStyleCnt="0"/>
      <dgm:spPr/>
    </dgm:pt>
    <dgm:pt modelId="{14C78CE8-6830-4888-875A-6E7DF193940D}" type="pres">
      <dgm:prSet presAssocID="{9EEBA578-027B-46AC-BA45-D99A48C2D847}" presName="conn2-1" presStyleLbl="parChTrans1D3" presStyleIdx="1" presStyleCnt="2"/>
      <dgm:spPr/>
    </dgm:pt>
    <dgm:pt modelId="{CD733E88-09D8-4152-BBA0-DEAFD38BAF32}" type="pres">
      <dgm:prSet presAssocID="{9EEBA578-027B-46AC-BA45-D99A48C2D847}" presName="connTx" presStyleLbl="parChTrans1D3" presStyleIdx="1" presStyleCnt="2"/>
      <dgm:spPr/>
    </dgm:pt>
    <dgm:pt modelId="{7CC610B0-C9AC-49A0-9FF9-0057FE5FAD9B}" type="pres">
      <dgm:prSet presAssocID="{F9B2F0AA-450A-424E-BCA5-9AED7E21B5CC}" presName="root2" presStyleCnt="0"/>
      <dgm:spPr/>
    </dgm:pt>
    <dgm:pt modelId="{759E2842-890D-4D6F-A974-D64A5CC3AEE9}" type="pres">
      <dgm:prSet presAssocID="{F9B2F0AA-450A-424E-BCA5-9AED7E21B5CC}" presName="LevelTwoTextNode" presStyleLbl="node3" presStyleIdx="1" presStyleCnt="2">
        <dgm:presLayoutVars>
          <dgm:chPref val="3"/>
        </dgm:presLayoutVars>
      </dgm:prSet>
      <dgm:spPr/>
    </dgm:pt>
    <dgm:pt modelId="{3A979210-40DB-4DCF-B266-3BAF8B847016}" type="pres">
      <dgm:prSet presAssocID="{F9B2F0AA-450A-424E-BCA5-9AED7E21B5CC}" presName="level3hierChild" presStyleCnt="0"/>
      <dgm:spPr/>
    </dgm:pt>
    <dgm:pt modelId="{92CF3969-612E-4734-94BD-890D23C607A3}" type="pres">
      <dgm:prSet presAssocID="{631B5C7B-2785-4FD3-BE0E-4FA03FE0BE59}" presName="conn2-1" presStyleLbl="parChTrans1D4" presStyleIdx="0" presStyleCnt="1"/>
      <dgm:spPr/>
    </dgm:pt>
    <dgm:pt modelId="{544248EB-444C-4DB4-BDC4-98DF4E7CE9E1}" type="pres">
      <dgm:prSet presAssocID="{631B5C7B-2785-4FD3-BE0E-4FA03FE0BE59}" presName="connTx" presStyleLbl="parChTrans1D4" presStyleIdx="0" presStyleCnt="1"/>
      <dgm:spPr/>
    </dgm:pt>
    <dgm:pt modelId="{B24D535E-52E3-4AB2-BC5B-B492F1CDA233}" type="pres">
      <dgm:prSet presAssocID="{0A5DBB1F-4A26-4503-98C5-6B01D3D388F4}" presName="root2" presStyleCnt="0"/>
      <dgm:spPr/>
    </dgm:pt>
    <dgm:pt modelId="{2FB4C09F-7D7C-4EB3-A8FA-98C8D14667D6}" type="pres">
      <dgm:prSet presAssocID="{0A5DBB1F-4A26-4503-98C5-6B01D3D388F4}" presName="LevelTwoTextNode" presStyleLbl="node4" presStyleIdx="0" presStyleCnt="1">
        <dgm:presLayoutVars>
          <dgm:chPref val="3"/>
        </dgm:presLayoutVars>
      </dgm:prSet>
      <dgm:spPr/>
    </dgm:pt>
    <dgm:pt modelId="{6C66ABF6-0284-4320-B32B-9B06B8BFCC72}" type="pres">
      <dgm:prSet presAssocID="{0A5DBB1F-4A26-4503-98C5-6B01D3D388F4}" presName="level3hierChild" presStyleCnt="0"/>
      <dgm:spPr/>
    </dgm:pt>
  </dgm:ptLst>
  <dgm:cxnLst>
    <dgm:cxn modelId="{EFCAA800-2A5B-4C49-A581-C52E43D39F1D}" type="presOf" srcId="{0A5DBB1F-4A26-4503-98C5-6B01D3D388F4}" destId="{2FB4C09F-7D7C-4EB3-A8FA-98C8D14667D6}" srcOrd="0" destOrd="0" presId="urn:microsoft.com/office/officeart/2005/8/layout/hierarchy2"/>
    <dgm:cxn modelId="{A5B3380B-F858-4A05-8379-916980D145DA}" type="presOf" srcId="{9EEBA578-027B-46AC-BA45-D99A48C2D847}" destId="{CD733E88-09D8-4152-BBA0-DEAFD38BAF32}" srcOrd="1" destOrd="0" presId="urn:microsoft.com/office/officeart/2005/8/layout/hierarchy2"/>
    <dgm:cxn modelId="{FE86FB21-E379-4E2A-9739-E2879A535F2B}" type="presOf" srcId="{631B5C7B-2785-4FD3-BE0E-4FA03FE0BE59}" destId="{544248EB-444C-4DB4-BDC4-98DF4E7CE9E1}" srcOrd="1" destOrd="0" presId="urn:microsoft.com/office/officeart/2005/8/layout/hierarchy2"/>
    <dgm:cxn modelId="{629F933F-C12C-4E0D-8B48-7AE5BC58BC55}" srcId="{F9B2F0AA-450A-424E-BCA5-9AED7E21B5CC}" destId="{0A5DBB1F-4A26-4503-98C5-6B01D3D388F4}" srcOrd="0" destOrd="0" parTransId="{631B5C7B-2785-4FD3-BE0E-4FA03FE0BE59}" sibTransId="{7C761336-DB40-4FC3-A43F-60565F8F8E5F}"/>
    <dgm:cxn modelId="{670C0861-FFCF-47AF-A3F5-275EF1304D09}" srcId="{8C83D0E3-8E7F-4FE0-9E0D-466E157BAA46}" destId="{F9B2F0AA-450A-424E-BCA5-9AED7E21B5CC}" srcOrd="1" destOrd="0" parTransId="{9EEBA578-027B-46AC-BA45-D99A48C2D847}" sibTransId="{1FD2303D-8C32-498E-9775-12223FF02117}"/>
    <dgm:cxn modelId="{DFFB6E63-EEA6-4499-A262-D3279237E13D}" srcId="{8C83D0E3-8E7F-4FE0-9E0D-466E157BAA46}" destId="{1051DFD6-6722-468E-B1C3-22B2BB6164CB}" srcOrd="0" destOrd="0" parTransId="{226E445D-F5BF-4F00-A622-AD77F2A358CC}" sibTransId="{99288D81-1511-4845-88D2-0185D930DAE1}"/>
    <dgm:cxn modelId="{62925167-7658-4BBD-A79B-90F4E8665BB9}" type="presOf" srcId="{226E445D-F5BF-4F00-A622-AD77F2A358CC}" destId="{C3004A9E-5631-47B4-B8D1-F0398195A423}" srcOrd="1" destOrd="0" presId="urn:microsoft.com/office/officeart/2005/8/layout/hierarchy2"/>
    <dgm:cxn modelId="{60E6EA4A-4C44-47CA-A644-7A799144D726}" type="presOf" srcId="{1051DFD6-6722-468E-B1C3-22B2BB6164CB}" destId="{EDD56D46-802B-4C6E-B6E4-147633B4CD27}" srcOrd="0" destOrd="0" presId="urn:microsoft.com/office/officeart/2005/8/layout/hierarchy2"/>
    <dgm:cxn modelId="{B1104188-CB1E-448F-9898-E2C96E517FA7}" type="presOf" srcId="{226E445D-F5BF-4F00-A622-AD77F2A358CC}" destId="{8F71D41F-66CE-4DC6-B737-8F4FC0DAE9D6}" srcOrd="0" destOrd="0" presId="urn:microsoft.com/office/officeart/2005/8/layout/hierarchy2"/>
    <dgm:cxn modelId="{C77DF08A-5EE8-4BB9-BB80-A0D85DAB43FC}" srcId="{9E0B5202-582D-4073-B121-56542F4A5BCB}" destId="{8C83D0E3-8E7F-4FE0-9E0D-466E157BAA46}" srcOrd="0" destOrd="0" parTransId="{4346DBD9-002B-4480-BD54-C51E56268ECD}" sibTransId="{F53D65C5-7E1A-4D47-8C2A-DA2F9C6F3BA4}"/>
    <dgm:cxn modelId="{099C7099-AF50-48DC-81E5-858CE33FC3CD}" type="presOf" srcId="{9EEBA578-027B-46AC-BA45-D99A48C2D847}" destId="{14C78CE8-6830-4888-875A-6E7DF193940D}" srcOrd="0" destOrd="0" presId="urn:microsoft.com/office/officeart/2005/8/layout/hierarchy2"/>
    <dgm:cxn modelId="{FD7622A5-34AA-46BA-919A-BC47F757AEED}" type="presOf" srcId="{9E0B5202-582D-4073-B121-56542F4A5BCB}" destId="{CD4525BB-F246-4264-84E0-41CE92B0326F}" srcOrd="0" destOrd="0" presId="urn:microsoft.com/office/officeart/2005/8/layout/hierarchy2"/>
    <dgm:cxn modelId="{7B2722C2-D62E-456A-89E2-EC68DFA85A73}" srcId="{A65F1FAD-42FD-4D3A-991B-BAE597A28DBD}" destId="{9E0B5202-582D-4073-B121-56542F4A5BCB}" srcOrd="0" destOrd="0" parTransId="{7913B3A7-8CCE-4A34-8AF2-FA1B8181E902}" sibTransId="{6DF6CEEA-2C5F-4BCB-9AB9-03EC9B6CF78A}"/>
    <dgm:cxn modelId="{43FC69C6-9AE0-4463-A4D0-8F0B527B15CF}" type="presOf" srcId="{4346DBD9-002B-4480-BD54-C51E56268ECD}" destId="{A697C2EF-5BFF-4609-AD94-0A436549FF9F}" srcOrd="1" destOrd="0" presId="urn:microsoft.com/office/officeart/2005/8/layout/hierarchy2"/>
    <dgm:cxn modelId="{ADD5E4C7-D1BB-4426-9101-8ABB61EF79B7}" type="presOf" srcId="{631B5C7B-2785-4FD3-BE0E-4FA03FE0BE59}" destId="{92CF3969-612E-4734-94BD-890D23C607A3}" srcOrd="0" destOrd="0" presId="urn:microsoft.com/office/officeart/2005/8/layout/hierarchy2"/>
    <dgm:cxn modelId="{BCB880D5-CF51-4D72-9101-5AEE7FC71F6F}" type="presOf" srcId="{F9B2F0AA-450A-424E-BCA5-9AED7E21B5CC}" destId="{759E2842-890D-4D6F-A974-D64A5CC3AEE9}" srcOrd="0" destOrd="0" presId="urn:microsoft.com/office/officeart/2005/8/layout/hierarchy2"/>
    <dgm:cxn modelId="{232A0ADE-1F46-4F60-8DA9-84F8C5E065BF}" type="presOf" srcId="{4346DBD9-002B-4480-BD54-C51E56268ECD}" destId="{FD766AB6-107F-4C8F-9C5D-97015CA8E3BB}" srcOrd="0" destOrd="0" presId="urn:microsoft.com/office/officeart/2005/8/layout/hierarchy2"/>
    <dgm:cxn modelId="{7B05D1F5-AB0F-4353-BE9F-7FA45964EAE4}" type="presOf" srcId="{A65F1FAD-42FD-4D3A-991B-BAE597A28DBD}" destId="{2ED38335-2986-40D3-841A-FBFFC43B1876}" srcOrd="0" destOrd="0" presId="urn:microsoft.com/office/officeart/2005/8/layout/hierarchy2"/>
    <dgm:cxn modelId="{388821FF-90B7-4089-B064-396C0BB83A5A}" type="presOf" srcId="{8C83D0E3-8E7F-4FE0-9E0D-466E157BAA46}" destId="{FE2E9BAC-A993-45D2-8C2D-7581177C4EB9}" srcOrd="0" destOrd="0" presId="urn:microsoft.com/office/officeart/2005/8/layout/hierarchy2"/>
    <dgm:cxn modelId="{BB68CAA9-2CA5-4FD2-BB72-B5D1D746F7BF}" type="presParOf" srcId="{2ED38335-2986-40D3-841A-FBFFC43B1876}" destId="{D8694F50-C125-4950-87F2-C374B1BF87E8}" srcOrd="0" destOrd="0" presId="urn:microsoft.com/office/officeart/2005/8/layout/hierarchy2"/>
    <dgm:cxn modelId="{1A5E21DB-BCD8-48CD-BA22-C27D0989BA14}" type="presParOf" srcId="{D8694F50-C125-4950-87F2-C374B1BF87E8}" destId="{CD4525BB-F246-4264-84E0-41CE92B0326F}" srcOrd="0" destOrd="0" presId="urn:microsoft.com/office/officeart/2005/8/layout/hierarchy2"/>
    <dgm:cxn modelId="{67C48CD8-66BB-440F-B2DD-340F4D18EDDD}" type="presParOf" srcId="{D8694F50-C125-4950-87F2-C374B1BF87E8}" destId="{F186ED4F-A12C-4D9A-BA04-BDA61254CBC9}" srcOrd="1" destOrd="0" presId="urn:microsoft.com/office/officeart/2005/8/layout/hierarchy2"/>
    <dgm:cxn modelId="{0807B6FF-3FEA-4590-90C1-C296FA689CC4}" type="presParOf" srcId="{F186ED4F-A12C-4D9A-BA04-BDA61254CBC9}" destId="{FD766AB6-107F-4C8F-9C5D-97015CA8E3BB}" srcOrd="0" destOrd="0" presId="urn:microsoft.com/office/officeart/2005/8/layout/hierarchy2"/>
    <dgm:cxn modelId="{847FC749-EDB4-4CB8-8500-EE0592FB419D}" type="presParOf" srcId="{FD766AB6-107F-4C8F-9C5D-97015CA8E3BB}" destId="{A697C2EF-5BFF-4609-AD94-0A436549FF9F}" srcOrd="0" destOrd="0" presId="urn:microsoft.com/office/officeart/2005/8/layout/hierarchy2"/>
    <dgm:cxn modelId="{A3022828-DA96-413C-8236-C51F6C58937D}" type="presParOf" srcId="{F186ED4F-A12C-4D9A-BA04-BDA61254CBC9}" destId="{0F84E5EB-8399-462C-AEBE-18894EC062C2}" srcOrd="1" destOrd="0" presId="urn:microsoft.com/office/officeart/2005/8/layout/hierarchy2"/>
    <dgm:cxn modelId="{B5AE380D-FF55-4D5C-AD46-F067B4410DA7}" type="presParOf" srcId="{0F84E5EB-8399-462C-AEBE-18894EC062C2}" destId="{FE2E9BAC-A993-45D2-8C2D-7581177C4EB9}" srcOrd="0" destOrd="0" presId="urn:microsoft.com/office/officeart/2005/8/layout/hierarchy2"/>
    <dgm:cxn modelId="{8AC0FE7B-E732-411B-9A40-DD380A1709A7}" type="presParOf" srcId="{0F84E5EB-8399-462C-AEBE-18894EC062C2}" destId="{6D2BAB83-611C-49BA-AEBB-F38A916E4076}" srcOrd="1" destOrd="0" presId="urn:microsoft.com/office/officeart/2005/8/layout/hierarchy2"/>
    <dgm:cxn modelId="{A840837C-007A-40A4-8F0E-7A8F2396058C}" type="presParOf" srcId="{6D2BAB83-611C-49BA-AEBB-F38A916E4076}" destId="{8F71D41F-66CE-4DC6-B737-8F4FC0DAE9D6}" srcOrd="0" destOrd="0" presId="urn:microsoft.com/office/officeart/2005/8/layout/hierarchy2"/>
    <dgm:cxn modelId="{476D8DC8-A81C-45B7-AE27-72A40334E501}" type="presParOf" srcId="{8F71D41F-66CE-4DC6-B737-8F4FC0DAE9D6}" destId="{C3004A9E-5631-47B4-B8D1-F0398195A423}" srcOrd="0" destOrd="0" presId="urn:microsoft.com/office/officeart/2005/8/layout/hierarchy2"/>
    <dgm:cxn modelId="{A9BD7764-EB8F-4F79-9EB1-06CDE2BED508}" type="presParOf" srcId="{6D2BAB83-611C-49BA-AEBB-F38A916E4076}" destId="{57F7F59A-C9CF-4BA3-900F-A262CC6E92E0}" srcOrd="1" destOrd="0" presId="urn:microsoft.com/office/officeart/2005/8/layout/hierarchy2"/>
    <dgm:cxn modelId="{9551493F-C549-45D2-AE80-E35F74D28FE1}" type="presParOf" srcId="{57F7F59A-C9CF-4BA3-900F-A262CC6E92E0}" destId="{EDD56D46-802B-4C6E-B6E4-147633B4CD27}" srcOrd="0" destOrd="0" presId="urn:microsoft.com/office/officeart/2005/8/layout/hierarchy2"/>
    <dgm:cxn modelId="{D08A3C47-233A-4B73-85C1-0350A0C80BB6}" type="presParOf" srcId="{57F7F59A-C9CF-4BA3-900F-A262CC6E92E0}" destId="{38483F36-CCE5-47D7-B9CB-2E8589FAC7F8}" srcOrd="1" destOrd="0" presId="urn:microsoft.com/office/officeart/2005/8/layout/hierarchy2"/>
    <dgm:cxn modelId="{0D7450B7-0FD5-4ED8-83F7-BD75353DD74A}" type="presParOf" srcId="{6D2BAB83-611C-49BA-AEBB-F38A916E4076}" destId="{14C78CE8-6830-4888-875A-6E7DF193940D}" srcOrd="2" destOrd="0" presId="urn:microsoft.com/office/officeart/2005/8/layout/hierarchy2"/>
    <dgm:cxn modelId="{974A6E94-5520-4773-8D56-A1F11CD0B483}" type="presParOf" srcId="{14C78CE8-6830-4888-875A-6E7DF193940D}" destId="{CD733E88-09D8-4152-BBA0-DEAFD38BAF32}" srcOrd="0" destOrd="0" presId="urn:microsoft.com/office/officeart/2005/8/layout/hierarchy2"/>
    <dgm:cxn modelId="{904B80A1-AE53-4B3D-A430-A5774FD33FA9}" type="presParOf" srcId="{6D2BAB83-611C-49BA-AEBB-F38A916E4076}" destId="{7CC610B0-C9AC-49A0-9FF9-0057FE5FAD9B}" srcOrd="3" destOrd="0" presId="urn:microsoft.com/office/officeart/2005/8/layout/hierarchy2"/>
    <dgm:cxn modelId="{2CE31B1F-C056-4263-94AD-BE2730FD2484}" type="presParOf" srcId="{7CC610B0-C9AC-49A0-9FF9-0057FE5FAD9B}" destId="{759E2842-890D-4D6F-A974-D64A5CC3AEE9}" srcOrd="0" destOrd="0" presId="urn:microsoft.com/office/officeart/2005/8/layout/hierarchy2"/>
    <dgm:cxn modelId="{97DC7826-9A1D-4AB9-8BE7-C28D331A5FCB}" type="presParOf" srcId="{7CC610B0-C9AC-49A0-9FF9-0057FE5FAD9B}" destId="{3A979210-40DB-4DCF-B266-3BAF8B847016}" srcOrd="1" destOrd="0" presId="urn:microsoft.com/office/officeart/2005/8/layout/hierarchy2"/>
    <dgm:cxn modelId="{E66A3F57-15CC-4A5E-97A6-7789110D0B66}" type="presParOf" srcId="{3A979210-40DB-4DCF-B266-3BAF8B847016}" destId="{92CF3969-612E-4734-94BD-890D23C607A3}" srcOrd="0" destOrd="0" presId="urn:microsoft.com/office/officeart/2005/8/layout/hierarchy2"/>
    <dgm:cxn modelId="{B2C94592-5552-4358-8F27-90C78033C07D}" type="presParOf" srcId="{92CF3969-612E-4734-94BD-890D23C607A3}" destId="{544248EB-444C-4DB4-BDC4-98DF4E7CE9E1}" srcOrd="0" destOrd="0" presId="urn:microsoft.com/office/officeart/2005/8/layout/hierarchy2"/>
    <dgm:cxn modelId="{52D255BB-8B9A-4284-9A6B-A4E1547BFC0A}" type="presParOf" srcId="{3A979210-40DB-4DCF-B266-3BAF8B847016}" destId="{B24D535E-52E3-4AB2-BC5B-B492F1CDA233}" srcOrd="1" destOrd="0" presId="urn:microsoft.com/office/officeart/2005/8/layout/hierarchy2"/>
    <dgm:cxn modelId="{10CF2F53-A295-4774-A566-8B312FB06B44}" type="presParOf" srcId="{B24D535E-52E3-4AB2-BC5B-B492F1CDA233}" destId="{2FB4C09F-7D7C-4EB3-A8FA-98C8D14667D6}" srcOrd="0" destOrd="0" presId="urn:microsoft.com/office/officeart/2005/8/layout/hierarchy2"/>
    <dgm:cxn modelId="{3A82603A-0557-4AA8-BA3D-C595DB8333FE}" type="presParOf" srcId="{B24D535E-52E3-4AB2-BC5B-B492F1CDA233}" destId="{6C66ABF6-0284-4320-B32B-9B06B8BFCC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5F1FAD-42FD-4D3A-991B-BAE597A28DBD}"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9E0B5202-582D-4073-B121-56542F4A5BCB}">
      <dgm:prSet phldrT="[Text]" phldr="0" custT="1"/>
      <dgm:spPr>
        <a:solidFill>
          <a:schemeClr val="accent1">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1052 retrieval cycles</a:t>
          </a:r>
        </a:p>
      </dgm:t>
    </dgm:pt>
    <dgm:pt modelId="{7913B3A7-8CCE-4A34-8AF2-FA1B8181E902}" type="parTrans" cxnId="{7B2722C2-D62E-456A-89E2-EC68DFA85A73}">
      <dgm:prSet/>
      <dgm:spPr/>
      <dgm:t>
        <a:bodyPr/>
        <a:lstStyle/>
        <a:p>
          <a:endParaRPr lang="en-US" sz="2400" b="0">
            <a:latin typeface="Arial" panose="020B0604020202020204" pitchFamily="34" charset="0"/>
            <a:cs typeface="Arial" panose="020B0604020202020204" pitchFamily="34" charset="0"/>
          </a:endParaRPr>
        </a:p>
      </dgm:t>
    </dgm:pt>
    <dgm:pt modelId="{6DF6CEEA-2C5F-4BCB-9AB9-03EC9B6CF78A}" type="sibTrans" cxnId="{7B2722C2-D62E-456A-89E2-EC68DFA85A73}">
      <dgm:prSet/>
      <dgm:spPr/>
      <dgm:t>
        <a:bodyPr/>
        <a:lstStyle/>
        <a:p>
          <a:endParaRPr lang="en-US" sz="2400" b="0">
            <a:latin typeface="Arial" panose="020B0604020202020204" pitchFamily="34" charset="0"/>
            <a:cs typeface="Arial" panose="020B0604020202020204" pitchFamily="34" charset="0"/>
          </a:endParaRPr>
        </a:p>
      </dgm:t>
    </dgm:pt>
    <dgm:pt modelId="{8C83D0E3-8E7F-4FE0-9E0D-466E157BAA46}">
      <dgm:prSet phldrT="[Text]" phldr="0" custT="1"/>
      <dgm:spPr>
        <a:solidFill>
          <a:schemeClr val="accent3">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10,261 oocytes retrieved</a:t>
          </a:r>
        </a:p>
      </dgm:t>
    </dgm:pt>
    <dgm:pt modelId="{4346DBD9-002B-4480-BD54-C51E56268ECD}" type="parTrans" cxnId="{C77DF08A-5EE8-4BB9-BB80-A0D85DAB43FC}">
      <dgm:prSet custT="1"/>
      <dgm:spPr/>
      <dgm:t>
        <a:bodyPr/>
        <a:lstStyle/>
        <a:p>
          <a:endParaRPr lang="en-US" sz="2400" b="0">
            <a:latin typeface="Arial" panose="020B0604020202020204" pitchFamily="34" charset="0"/>
            <a:cs typeface="Arial" panose="020B0604020202020204" pitchFamily="34" charset="0"/>
          </a:endParaRPr>
        </a:p>
      </dgm:t>
    </dgm:pt>
    <dgm:pt modelId="{F53D65C5-7E1A-4D47-8C2A-DA2F9C6F3BA4}" type="sibTrans" cxnId="{C77DF08A-5EE8-4BB9-BB80-A0D85DAB43FC}">
      <dgm:prSet/>
      <dgm:spPr/>
      <dgm:t>
        <a:bodyPr/>
        <a:lstStyle/>
        <a:p>
          <a:endParaRPr lang="en-US" sz="2400" b="0">
            <a:latin typeface="Arial" panose="020B0604020202020204" pitchFamily="34" charset="0"/>
            <a:cs typeface="Arial" panose="020B0604020202020204" pitchFamily="34" charset="0"/>
          </a:endParaRPr>
        </a:p>
      </dgm:t>
    </dgm:pt>
    <dgm:pt modelId="{1051DFD6-6722-468E-B1C3-22B2BB6164CB}">
      <dgm:prSet phldrT="[Text]" phldr="0" custT="1"/>
      <dgm:spPr>
        <a:solidFill>
          <a:schemeClr val="accent4">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5927 MII oocytes</a:t>
          </a:r>
        </a:p>
      </dgm:t>
    </dgm:pt>
    <dgm:pt modelId="{226E445D-F5BF-4F00-A622-AD77F2A358CC}" type="parTrans" cxnId="{DFFB6E63-EEA6-4499-A262-D3279237E13D}">
      <dgm:prSet custT="1"/>
      <dgm:spPr/>
      <dgm:t>
        <a:bodyPr/>
        <a:lstStyle/>
        <a:p>
          <a:endParaRPr lang="en-US" sz="2400" b="0">
            <a:latin typeface="Arial" panose="020B0604020202020204" pitchFamily="34" charset="0"/>
            <a:cs typeface="Arial" panose="020B0604020202020204" pitchFamily="34" charset="0"/>
          </a:endParaRPr>
        </a:p>
      </dgm:t>
    </dgm:pt>
    <dgm:pt modelId="{99288D81-1511-4845-88D2-0185D930DAE1}" type="sibTrans" cxnId="{DFFB6E63-EEA6-4499-A262-D3279237E13D}">
      <dgm:prSet/>
      <dgm:spPr/>
      <dgm:t>
        <a:bodyPr/>
        <a:lstStyle/>
        <a:p>
          <a:endParaRPr lang="en-US" sz="2400" b="0">
            <a:latin typeface="Arial" panose="020B0604020202020204" pitchFamily="34" charset="0"/>
            <a:cs typeface="Arial" panose="020B0604020202020204" pitchFamily="34" charset="0"/>
          </a:endParaRPr>
        </a:p>
      </dgm:t>
    </dgm:pt>
    <dgm:pt modelId="{F9B2F0AA-450A-424E-BCA5-9AED7E21B5CC}">
      <dgm:prSet phldrT="[Text]" phldr="0" custT="1"/>
      <dgm:spPr>
        <a:solidFill>
          <a:schemeClr val="accent4">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3922 oocytes attempted rescue IVM</a:t>
          </a:r>
        </a:p>
      </dgm:t>
    </dgm:pt>
    <dgm:pt modelId="{9EEBA578-027B-46AC-BA45-D99A48C2D847}" type="parTrans" cxnId="{670C0861-FFCF-47AF-A3F5-275EF1304D09}">
      <dgm:prSet custT="1"/>
      <dgm:spPr/>
      <dgm:t>
        <a:bodyPr/>
        <a:lstStyle/>
        <a:p>
          <a:endParaRPr lang="en-US" sz="2400" b="0">
            <a:latin typeface="Arial" panose="020B0604020202020204" pitchFamily="34" charset="0"/>
            <a:cs typeface="Arial" panose="020B0604020202020204" pitchFamily="34" charset="0"/>
          </a:endParaRPr>
        </a:p>
      </dgm:t>
    </dgm:pt>
    <dgm:pt modelId="{1FD2303D-8C32-498E-9775-12223FF02117}" type="sibTrans" cxnId="{670C0861-FFCF-47AF-A3F5-275EF1304D09}">
      <dgm:prSet/>
      <dgm:spPr/>
      <dgm:t>
        <a:bodyPr/>
        <a:lstStyle/>
        <a:p>
          <a:endParaRPr lang="en-US" sz="2400" b="0">
            <a:latin typeface="Arial" panose="020B0604020202020204" pitchFamily="34" charset="0"/>
            <a:cs typeface="Arial" panose="020B0604020202020204" pitchFamily="34" charset="0"/>
          </a:endParaRPr>
        </a:p>
      </dgm:t>
    </dgm:pt>
    <dgm:pt modelId="{0A5DBB1F-4A26-4503-98C5-6B01D3D388F4}">
      <dgm:prSet phldrT="[Text]" phldr="0" custT="1"/>
      <dgm:spPr>
        <a:solidFill>
          <a:schemeClr val="accent5">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1886 IVM-MII oocytes</a:t>
          </a:r>
        </a:p>
      </dgm:t>
    </dgm:pt>
    <dgm:pt modelId="{631B5C7B-2785-4FD3-BE0E-4FA03FE0BE59}" type="parTrans" cxnId="{629F933F-C12C-4E0D-8B48-7AE5BC58BC55}">
      <dgm:prSet custT="1"/>
      <dgm:spPr/>
      <dgm:t>
        <a:bodyPr/>
        <a:lstStyle/>
        <a:p>
          <a:endParaRPr lang="en-US" sz="2400" b="0"/>
        </a:p>
      </dgm:t>
    </dgm:pt>
    <dgm:pt modelId="{7C761336-DB40-4FC3-A43F-60565F8F8E5F}" type="sibTrans" cxnId="{629F933F-C12C-4E0D-8B48-7AE5BC58BC55}">
      <dgm:prSet/>
      <dgm:spPr/>
      <dgm:t>
        <a:bodyPr/>
        <a:lstStyle/>
        <a:p>
          <a:endParaRPr lang="en-US" sz="2400" b="0"/>
        </a:p>
      </dgm:t>
    </dgm:pt>
    <dgm:pt modelId="{2ED38335-2986-40D3-841A-FBFFC43B1876}" type="pres">
      <dgm:prSet presAssocID="{A65F1FAD-42FD-4D3A-991B-BAE597A28DBD}" presName="diagram" presStyleCnt="0">
        <dgm:presLayoutVars>
          <dgm:chPref val="1"/>
          <dgm:dir/>
          <dgm:animOne val="branch"/>
          <dgm:animLvl val="lvl"/>
          <dgm:resizeHandles val="exact"/>
        </dgm:presLayoutVars>
      </dgm:prSet>
      <dgm:spPr/>
    </dgm:pt>
    <dgm:pt modelId="{D8694F50-C125-4950-87F2-C374B1BF87E8}" type="pres">
      <dgm:prSet presAssocID="{9E0B5202-582D-4073-B121-56542F4A5BCB}" presName="root1" presStyleCnt="0"/>
      <dgm:spPr/>
    </dgm:pt>
    <dgm:pt modelId="{CD4525BB-F246-4264-84E0-41CE92B0326F}" type="pres">
      <dgm:prSet presAssocID="{9E0B5202-582D-4073-B121-56542F4A5BCB}" presName="LevelOneTextNode" presStyleLbl="node0" presStyleIdx="0" presStyleCnt="1">
        <dgm:presLayoutVars>
          <dgm:chPref val="3"/>
        </dgm:presLayoutVars>
      </dgm:prSet>
      <dgm:spPr/>
    </dgm:pt>
    <dgm:pt modelId="{F186ED4F-A12C-4D9A-BA04-BDA61254CBC9}" type="pres">
      <dgm:prSet presAssocID="{9E0B5202-582D-4073-B121-56542F4A5BCB}" presName="level2hierChild" presStyleCnt="0"/>
      <dgm:spPr/>
    </dgm:pt>
    <dgm:pt modelId="{FD766AB6-107F-4C8F-9C5D-97015CA8E3BB}" type="pres">
      <dgm:prSet presAssocID="{4346DBD9-002B-4480-BD54-C51E56268ECD}" presName="conn2-1" presStyleLbl="parChTrans1D2" presStyleIdx="0" presStyleCnt="1"/>
      <dgm:spPr/>
    </dgm:pt>
    <dgm:pt modelId="{A697C2EF-5BFF-4609-AD94-0A436549FF9F}" type="pres">
      <dgm:prSet presAssocID="{4346DBD9-002B-4480-BD54-C51E56268ECD}" presName="connTx" presStyleLbl="parChTrans1D2" presStyleIdx="0" presStyleCnt="1"/>
      <dgm:spPr/>
    </dgm:pt>
    <dgm:pt modelId="{0F84E5EB-8399-462C-AEBE-18894EC062C2}" type="pres">
      <dgm:prSet presAssocID="{8C83D0E3-8E7F-4FE0-9E0D-466E157BAA46}" presName="root2" presStyleCnt="0"/>
      <dgm:spPr/>
    </dgm:pt>
    <dgm:pt modelId="{FE2E9BAC-A993-45D2-8C2D-7581177C4EB9}" type="pres">
      <dgm:prSet presAssocID="{8C83D0E3-8E7F-4FE0-9E0D-466E157BAA46}" presName="LevelTwoTextNode" presStyleLbl="node2" presStyleIdx="0" presStyleCnt="1">
        <dgm:presLayoutVars>
          <dgm:chPref val="3"/>
        </dgm:presLayoutVars>
      </dgm:prSet>
      <dgm:spPr/>
    </dgm:pt>
    <dgm:pt modelId="{6D2BAB83-611C-49BA-AEBB-F38A916E4076}" type="pres">
      <dgm:prSet presAssocID="{8C83D0E3-8E7F-4FE0-9E0D-466E157BAA46}" presName="level3hierChild" presStyleCnt="0"/>
      <dgm:spPr/>
    </dgm:pt>
    <dgm:pt modelId="{8F71D41F-66CE-4DC6-B737-8F4FC0DAE9D6}" type="pres">
      <dgm:prSet presAssocID="{226E445D-F5BF-4F00-A622-AD77F2A358CC}" presName="conn2-1" presStyleLbl="parChTrans1D3" presStyleIdx="0" presStyleCnt="2"/>
      <dgm:spPr/>
    </dgm:pt>
    <dgm:pt modelId="{C3004A9E-5631-47B4-B8D1-F0398195A423}" type="pres">
      <dgm:prSet presAssocID="{226E445D-F5BF-4F00-A622-AD77F2A358CC}" presName="connTx" presStyleLbl="parChTrans1D3" presStyleIdx="0" presStyleCnt="2"/>
      <dgm:spPr/>
    </dgm:pt>
    <dgm:pt modelId="{57F7F59A-C9CF-4BA3-900F-A262CC6E92E0}" type="pres">
      <dgm:prSet presAssocID="{1051DFD6-6722-468E-B1C3-22B2BB6164CB}" presName="root2" presStyleCnt="0"/>
      <dgm:spPr/>
    </dgm:pt>
    <dgm:pt modelId="{EDD56D46-802B-4C6E-B6E4-147633B4CD27}" type="pres">
      <dgm:prSet presAssocID="{1051DFD6-6722-468E-B1C3-22B2BB6164CB}" presName="LevelTwoTextNode" presStyleLbl="node3" presStyleIdx="0" presStyleCnt="2">
        <dgm:presLayoutVars>
          <dgm:chPref val="3"/>
        </dgm:presLayoutVars>
      </dgm:prSet>
      <dgm:spPr/>
    </dgm:pt>
    <dgm:pt modelId="{38483F36-CCE5-47D7-B9CB-2E8589FAC7F8}" type="pres">
      <dgm:prSet presAssocID="{1051DFD6-6722-468E-B1C3-22B2BB6164CB}" presName="level3hierChild" presStyleCnt="0"/>
      <dgm:spPr/>
    </dgm:pt>
    <dgm:pt modelId="{14C78CE8-6830-4888-875A-6E7DF193940D}" type="pres">
      <dgm:prSet presAssocID="{9EEBA578-027B-46AC-BA45-D99A48C2D847}" presName="conn2-1" presStyleLbl="parChTrans1D3" presStyleIdx="1" presStyleCnt="2"/>
      <dgm:spPr/>
    </dgm:pt>
    <dgm:pt modelId="{CD733E88-09D8-4152-BBA0-DEAFD38BAF32}" type="pres">
      <dgm:prSet presAssocID="{9EEBA578-027B-46AC-BA45-D99A48C2D847}" presName="connTx" presStyleLbl="parChTrans1D3" presStyleIdx="1" presStyleCnt="2"/>
      <dgm:spPr/>
    </dgm:pt>
    <dgm:pt modelId="{7CC610B0-C9AC-49A0-9FF9-0057FE5FAD9B}" type="pres">
      <dgm:prSet presAssocID="{F9B2F0AA-450A-424E-BCA5-9AED7E21B5CC}" presName="root2" presStyleCnt="0"/>
      <dgm:spPr/>
    </dgm:pt>
    <dgm:pt modelId="{759E2842-890D-4D6F-A974-D64A5CC3AEE9}" type="pres">
      <dgm:prSet presAssocID="{F9B2F0AA-450A-424E-BCA5-9AED7E21B5CC}" presName="LevelTwoTextNode" presStyleLbl="node3" presStyleIdx="1" presStyleCnt="2">
        <dgm:presLayoutVars>
          <dgm:chPref val="3"/>
        </dgm:presLayoutVars>
      </dgm:prSet>
      <dgm:spPr/>
    </dgm:pt>
    <dgm:pt modelId="{3A979210-40DB-4DCF-B266-3BAF8B847016}" type="pres">
      <dgm:prSet presAssocID="{F9B2F0AA-450A-424E-BCA5-9AED7E21B5CC}" presName="level3hierChild" presStyleCnt="0"/>
      <dgm:spPr/>
    </dgm:pt>
    <dgm:pt modelId="{92CF3969-612E-4734-94BD-890D23C607A3}" type="pres">
      <dgm:prSet presAssocID="{631B5C7B-2785-4FD3-BE0E-4FA03FE0BE59}" presName="conn2-1" presStyleLbl="parChTrans1D4" presStyleIdx="0" presStyleCnt="1"/>
      <dgm:spPr/>
    </dgm:pt>
    <dgm:pt modelId="{544248EB-444C-4DB4-BDC4-98DF4E7CE9E1}" type="pres">
      <dgm:prSet presAssocID="{631B5C7B-2785-4FD3-BE0E-4FA03FE0BE59}" presName="connTx" presStyleLbl="parChTrans1D4" presStyleIdx="0" presStyleCnt="1"/>
      <dgm:spPr/>
    </dgm:pt>
    <dgm:pt modelId="{B24D535E-52E3-4AB2-BC5B-B492F1CDA233}" type="pres">
      <dgm:prSet presAssocID="{0A5DBB1F-4A26-4503-98C5-6B01D3D388F4}" presName="root2" presStyleCnt="0"/>
      <dgm:spPr/>
    </dgm:pt>
    <dgm:pt modelId="{2FB4C09F-7D7C-4EB3-A8FA-98C8D14667D6}" type="pres">
      <dgm:prSet presAssocID="{0A5DBB1F-4A26-4503-98C5-6B01D3D388F4}" presName="LevelTwoTextNode" presStyleLbl="node4" presStyleIdx="0" presStyleCnt="1">
        <dgm:presLayoutVars>
          <dgm:chPref val="3"/>
        </dgm:presLayoutVars>
      </dgm:prSet>
      <dgm:spPr/>
    </dgm:pt>
    <dgm:pt modelId="{6C66ABF6-0284-4320-B32B-9B06B8BFCC72}" type="pres">
      <dgm:prSet presAssocID="{0A5DBB1F-4A26-4503-98C5-6B01D3D388F4}" presName="level3hierChild" presStyleCnt="0"/>
      <dgm:spPr/>
    </dgm:pt>
  </dgm:ptLst>
  <dgm:cxnLst>
    <dgm:cxn modelId="{EFCAA800-2A5B-4C49-A581-C52E43D39F1D}" type="presOf" srcId="{0A5DBB1F-4A26-4503-98C5-6B01D3D388F4}" destId="{2FB4C09F-7D7C-4EB3-A8FA-98C8D14667D6}" srcOrd="0" destOrd="0" presId="urn:microsoft.com/office/officeart/2005/8/layout/hierarchy2"/>
    <dgm:cxn modelId="{A5B3380B-F858-4A05-8379-916980D145DA}" type="presOf" srcId="{9EEBA578-027B-46AC-BA45-D99A48C2D847}" destId="{CD733E88-09D8-4152-BBA0-DEAFD38BAF32}" srcOrd="1" destOrd="0" presId="urn:microsoft.com/office/officeart/2005/8/layout/hierarchy2"/>
    <dgm:cxn modelId="{FE86FB21-E379-4E2A-9739-E2879A535F2B}" type="presOf" srcId="{631B5C7B-2785-4FD3-BE0E-4FA03FE0BE59}" destId="{544248EB-444C-4DB4-BDC4-98DF4E7CE9E1}" srcOrd="1" destOrd="0" presId="urn:microsoft.com/office/officeart/2005/8/layout/hierarchy2"/>
    <dgm:cxn modelId="{629F933F-C12C-4E0D-8B48-7AE5BC58BC55}" srcId="{F9B2F0AA-450A-424E-BCA5-9AED7E21B5CC}" destId="{0A5DBB1F-4A26-4503-98C5-6B01D3D388F4}" srcOrd="0" destOrd="0" parTransId="{631B5C7B-2785-4FD3-BE0E-4FA03FE0BE59}" sibTransId="{7C761336-DB40-4FC3-A43F-60565F8F8E5F}"/>
    <dgm:cxn modelId="{670C0861-FFCF-47AF-A3F5-275EF1304D09}" srcId="{8C83D0E3-8E7F-4FE0-9E0D-466E157BAA46}" destId="{F9B2F0AA-450A-424E-BCA5-9AED7E21B5CC}" srcOrd="1" destOrd="0" parTransId="{9EEBA578-027B-46AC-BA45-D99A48C2D847}" sibTransId="{1FD2303D-8C32-498E-9775-12223FF02117}"/>
    <dgm:cxn modelId="{DFFB6E63-EEA6-4499-A262-D3279237E13D}" srcId="{8C83D0E3-8E7F-4FE0-9E0D-466E157BAA46}" destId="{1051DFD6-6722-468E-B1C3-22B2BB6164CB}" srcOrd="0" destOrd="0" parTransId="{226E445D-F5BF-4F00-A622-AD77F2A358CC}" sibTransId="{99288D81-1511-4845-88D2-0185D930DAE1}"/>
    <dgm:cxn modelId="{62925167-7658-4BBD-A79B-90F4E8665BB9}" type="presOf" srcId="{226E445D-F5BF-4F00-A622-AD77F2A358CC}" destId="{C3004A9E-5631-47B4-B8D1-F0398195A423}" srcOrd="1" destOrd="0" presId="urn:microsoft.com/office/officeart/2005/8/layout/hierarchy2"/>
    <dgm:cxn modelId="{60E6EA4A-4C44-47CA-A644-7A799144D726}" type="presOf" srcId="{1051DFD6-6722-468E-B1C3-22B2BB6164CB}" destId="{EDD56D46-802B-4C6E-B6E4-147633B4CD27}" srcOrd="0" destOrd="0" presId="urn:microsoft.com/office/officeart/2005/8/layout/hierarchy2"/>
    <dgm:cxn modelId="{B1104188-CB1E-448F-9898-E2C96E517FA7}" type="presOf" srcId="{226E445D-F5BF-4F00-A622-AD77F2A358CC}" destId="{8F71D41F-66CE-4DC6-B737-8F4FC0DAE9D6}" srcOrd="0" destOrd="0" presId="urn:microsoft.com/office/officeart/2005/8/layout/hierarchy2"/>
    <dgm:cxn modelId="{C77DF08A-5EE8-4BB9-BB80-A0D85DAB43FC}" srcId="{9E0B5202-582D-4073-B121-56542F4A5BCB}" destId="{8C83D0E3-8E7F-4FE0-9E0D-466E157BAA46}" srcOrd="0" destOrd="0" parTransId="{4346DBD9-002B-4480-BD54-C51E56268ECD}" sibTransId="{F53D65C5-7E1A-4D47-8C2A-DA2F9C6F3BA4}"/>
    <dgm:cxn modelId="{099C7099-AF50-48DC-81E5-858CE33FC3CD}" type="presOf" srcId="{9EEBA578-027B-46AC-BA45-D99A48C2D847}" destId="{14C78CE8-6830-4888-875A-6E7DF193940D}" srcOrd="0" destOrd="0" presId="urn:microsoft.com/office/officeart/2005/8/layout/hierarchy2"/>
    <dgm:cxn modelId="{FD7622A5-34AA-46BA-919A-BC47F757AEED}" type="presOf" srcId="{9E0B5202-582D-4073-B121-56542F4A5BCB}" destId="{CD4525BB-F246-4264-84E0-41CE92B0326F}" srcOrd="0" destOrd="0" presId="urn:microsoft.com/office/officeart/2005/8/layout/hierarchy2"/>
    <dgm:cxn modelId="{7B2722C2-D62E-456A-89E2-EC68DFA85A73}" srcId="{A65F1FAD-42FD-4D3A-991B-BAE597A28DBD}" destId="{9E0B5202-582D-4073-B121-56542F4A5BCB}" srcOrd="0" destOrd="0" parTransId="{7913B3A7-8CCE-4A34-8AF2-FA1B8181E902}" sibTransId="{6DF6CEEA-2C5F-4BCB-9AB9-03EC9B6CF78A}"/>
    <dgm:cxn modelId="{43FC69C6-9AE0-4463-A4D0-8F0B527B15CF}" type="presOf" srcId="{4346DBD9-002B-4480-BD54-C51E56268ECD}" destId="{A697C2EF-5BFF-4609-AD94-0A436549FF9F}" srcOrd="1" destOrd="0" presId="urn:microsoft.com/office/officeart/2005/8/layout/hierarchy2"/>
    <dgm:cxn modelId="{ADD5E4C7-D1BB-4426-9101-8ABB61EF79B7}" type="presOf" srcId="{631B5C7B-2785-4FD3-BE0E-4FA03FE0BE59}" destId="{92CF3969-612E-4734-94BD-890D23C607A3}" srcOrd="0" destOrd="0" presId="urn:microsoft.com/office/officeart/2005/8/layout/hierarchy2"/>
    <dgm:cxn modelId="{BCB880D5-CF51-4D72-9101-5AEE7FC71F6F}" type="presOf" srcId="{F9B2F0AA-450A-424E-BCA5-9AED7E21B5CC}" destId="{759E2842-890D-4D6F-A974-D64A5CC3AEE9}" srcOrd="0" destOrd="0" presId="urn:microsoft.com/office/officeart/2005/8/layout/hierarchy2"/>
    <dgm:cxn modelId="{232A0ADE-1F46-4F60-8DA9-84F8C5E065BF}" type="presOf" srcId="{4346DBD9-002B-4480-BD54-C51E56268ECD}" destId="{FD766AB6-107F-4C8F-9C5D-97015CA8E3BB}" srcOrd="0" destOrd="0" presId="urn:microsoft.com/office/officeart/2005/8/layout/hierarchy2"/>
    <dgm:cxn modelId="{7B05D1F5-AB0F-4353-BE9F-7FA45964EAE4}" type="presOf" srcId="{A65F1FAD-42FD-4D3A-991B-BAE597A28DBD}" destId="{2ED38335-2986-40D3-841A-FBFFC43B1876}" srcOrd="0" destOrd="0" presId="urn:microsoft.com/office/officeart/2005/8/layout/hierarchy2"/>
    <dgm:cxn modelId="{388821FF-90B7-4089-B064-396C0BB83A5A}" type="presOf" srcId="{8C83D0E3-8E7F-4FE0-9E0D-466E157BAA46}" destId="{FE2E9BAC-A993-45D2-8C2D-7581177C4EB9}" srcOrd="0" destOrd="0" presId="urn:microsoft.com/office/officeart/2005/8/layout/hierarchy2"/>
    <dgm:cxn modelId="{BB68CAA9-2CA5-4FD2-BB72-B5D1D746F7BF}" type="presParOf" srcId="{2ED38335-2986-40D3-841A-FBFFC43B1876}" destId="{D8694F50-C125-4950-87F2-C374B1BF87E8}" srcOrd="0" destOrd="0" presId="urn:microsoft.com/office/officeart/2005/8/layout/hierarchy2"/>
    <dgm:cxn modelId="{1A5E21DB-BCD8-48CD-BA22-C27D0989BA14}" type="presParOf" srcId="{D8694F50-C125-4950-87F2-C374B1BF87E8}" destId="{CD4525BB-F246-4264-84E0-41CE92B0326F}" srcOrd="0" destOrd="0" presId="urn:microsoft.com/office/officeart/2005/8/layout/hierarchy2"/>
    <dgm:cxn modelId="{67C48CD8-66BB-440F-B2DD-340F4D18EDDD}" type="presParOf" srcId="{D8694F50-C125-4950-87F2-C374B1BF87E8}" destId="{F186ED4F-A12C-4D9A-BA04-BDA61254CBC9}" srcOrd="1" destOrd="0" presId="urn:microsoft.com/office/officeart/2005/8/layout/hierarchy2"/>
    <dgm:cxn modelId="{0807B6FF-3FEA-4590-90C1-C296FA689CC4}" type="presParOf" srcId="{F186ED4F-A12C-4D9A-BA04-BDA61254CBC9}" destId="{FD766AB6-107F-4C8F-9C5D-97015CA8E3BB}" srcOrd="0" destOrd="0" presId="urn:microsoft.com/office/officeart/2005/8/layout/hierarchy2"/>
    <dgm:cxn modelId="{847FC749-EDB4-4CB8-8500-EE0592FB419D}" type="presParOf" srcId="{FD766AB6-107F-4C8F-9C5D-97015CA8E3BB}" destId="{A697C2EF-5BFF-4609-AD94-0A436549FF9F}" srcOrd="0" destOrd="0" presId="urn:microsoft.com/office/officeart/2005/8/layout/hierarchy2"/>
    <dgm:cxn modelId="{A3022828-DA96-413C-8236-C51F6C58937D}" type="presParOf" srcId="{F186ED4F-A12C-4D9A-BA04-BDA61254CBC9}" destId="{0F84E5EB-8399-462C-AEBE-18894EC062C2}" srcOrd="1" destOrd="0" presId="urn:microsoft.com/office/officeart/2005/8/layout/hierarchy2"/>
    <dgm:cxn modelId="{B5AE380D-FF55-4D5C-AD46-F067B4410DA7}" type="presParOf" srcId="{0F84E5EB-8399-462C-AEBE-18894EC062C2}" destId="{FE2E9BAC-A993-45D2-8C2D-7581177C4EB9}" srcOrd="0" destOrd="0" presId="urn:microsoft.com/office/officeart/2005/8/layout/hierarchy2"/>
    <dgm:cxn modelId="{8AC0FE7B-E732-411B-9A40-DD380A1709A7}" type="presParOf" srcId="{0F84E5EB-8399-462C-AEBE-18894EC062C2}" destId="{6D2BAB83-611C-49BA-AEBB-F38A916E4076}" srcOrd="1" destOrd="0" presId="urn:microsoft.com/office/officeart/2005/8/layout/hierarchy2"/>
    <dgm:cxn modelId="{A840837C-007A-40A4-8F0E-7A8F2396058C}" type="presParOf" srcId="{6D2BAB83-611C-49BA-AEBB-F38A916E4076}" destId="{8F71D41F-66CE-4DC6-B737-8F4FC0DAE9D6}" srcOrd="0" destOrd="0" presId="urn:microsoft.com/office/officeart/2005/8/layout/hierarchy2"/>
    <dgm:cxn modelId="{476D8DC8-A81C-45B7-AE27-72A40334E501}" type="presParOf" srcId="{8F71D41F-66CE-4DC6-B737-8F4FC0DAE9D6}" destId="{C3004A9E-5631-47B4-B8D1-F0398195A423}" srcOrd="0" destOrd="0" presId="urn:microsoft.com/office/officeart/2005/8/layout/hierarchy2"/>
    <dgm:cxn modelId="{A9BD7764-EB8F-4F79-9EB1-06CDE2BED508}" type="presParOf" srcId="{6D2BAB83-611C-49BA-AEBB-F38A916E4076}" destId="{57F7F59A-C9CF-4BA3-900F-A262CC6E92E0}" srcOrd="1" destOrd="0" presId="urn:microsoft.com/office/officeart/2005/8/layout/hierarchy2"/>
    <dgm:cxn modelId="{9551493F-C549-45D2-AE80-E35F74D28FE1}" type="presParOf" srcId="{57F7F59A-C9CF-4BA3-900F-A262CC6E92E0}" destId="{EDD56D46-802B-4C6E-B6E4-147633B4CD27}" srcOrd="0" destOrd="0" presId="urn:microsoft.com/office/officeart/2005/8/layout/hierarchy2"/>
    <dgm:cxn modelId="{D08A3C47-233A-4B73-85C1-0350A0C80BB6}" type="presParOf" srcId="{57F7F59A-C9CF-4BA3-900F-A262CC6E92E0}" destId="{38483F36-CCE5-47D7-B9CB-2E8589FAC7F8}" srcOrd="1" destOrd="0" presId="urn:microsoft.com/office/officeart/2005/8/layout/hierarchy2"/>
    <dgm:cxn modelId="{0D7450B7-0FD5-4ED8-83F7-BD75353DD74A}" type="presParOf" srcId="{6D2BAB83-611C-49BA-AEBB-F38A916E4076}" destId="{14C78CE8-6830-4888-875A-6E7DF193940D}" srcOrd="2" destOrd="0" presId="urn:microsoft.com/office/officeart/2005/8/layout/hierarchy2"/>
    <dgm:cxn modelId="{974A6E94-5520-4773-8D56-A1F11CD0B483}" type="presParOf" srcId="{14C78CE8-6830-4888-875A-6E7DF193940D}" destId="{CD733E88-09D8-4152-BBA0-DEAFD38BAF32}" srcOrd="0" destOrd="0" presId="urn:microsoft.com/office/officeart/2005/8/layout/hierarchy2"/>
    <dgm:cxn modelId="{904B80A1-AE53-4B3D-A430-A5774FD33FA9}" type="presParOf" srcId="{6D2BAB83-611C-49BA-AEBB-F38A916E4076}" destId="{7CC610B0-C9AC-49A0-9FF9-0057FE5FAD9B}" srcOrd="3" destOrd="0" presId="urn:microsoft.com/office/officeart/2005/8/layout/hierarchy2"/>
    <dgm:cxn modelId="{2CE31B1F-C056-4263-94AD-BE2730FD2484}" type="presParOf" srcId="{7CC610B0-C9AC-49A0-9FF9-0057FE5FAD9B}" destId="{759E2842-890D-4D6F-A974-D64A5CC3AEE9}" srcOrd="0" destOrd="0" presId="urn:microsoft.com/office/officeart/2005/8/layout/hierarchy2"/>
    <dgm:cxn modelId="{97DC7826-9A1D-4AB9-8BE7-C28D331A5FCB}" type="presParOf" srcId="{7CC610B0-C9AC-49A0-9FF9-0057FE5FAD9B}" destId="{3A979210-40DB-4DCF-B266-3BAF8B847016}" srcOrd="1" destOrd="0" presId="urn:microsoft.com/office/officeart/2005/8/layout/hierarchy2"/>
    <dgm:cxn modelId="{E66A3F57-15CC-4A5E-97A6-7789110D0B66}" type="presParOf" srcId="{3A979210-40DB-4DCF-B266-3BAF8B847016}" destId="{92CF3969-612E-4734-94BD-890D23C607A3}" srcOrd="0" destOrd="0" presId="urn:microsoft.com/office/officeart/2005/8/layout/hierarchy2"/>
    <dgm:cxn modelId="{B2C94592-5552-4358-8F27-90C78033C07D}" type="presParOf" srcId="{92CF3969-612E-4734-94BD-890D23C607A3}" destId="{544248EB-444C-4DB4-BDC4-98DF4E7CE9E1}" srcOrd="0" destOrd="0" presId="urn:microsoft.com/office/officeart/2005/8/layout/hierarchy2"/>
    <dgm:cxn modelId="{52D255BB-8B9A-4284-9A6B-A4E1547BFC0A}" type="presParOf" srcId="{3A979210-40DB-4DCF-B266-3BAF8B847016}" destId="{B24D535E-52E3-4AB2-BC5B-B492F1CDA233}" srcOrd="1" destOrd="0" presId="urn:microsoft.com/office/officeart/2005/8/layout/hierarchy2"/>
    <dgm:cxn modelId="{10CF2F53-A295-4774-A566-8B312FB06B44}" type="presParOf" srcId="{B24D535E-52E3-4AB2-BC5B-B492F1CDA233}" destId="{2FB4C09F-7D7C-4EB3-A8FA-98C8D14667D6}" srcOrd="0" destOrd="0" presId="urn:microsoft.com/office/officeart/2005/8/layout/hierarchy2"/>
    <dgm:cxn modelId="{3A82603A-0557-4AA8-BA3D-C595DB8333FE}" type="presParOf" srcId="{B24D535E-52E3-4AB2-BC5B-B492F1CDA233}" destId="{6C66ABF6-0284-4320-B32B-9B06B8BFCC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5F1FAD-42FD-4D3A-991B-BAE597A28DBD}"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n-US"/>
        </a:p>
      </dgm:t>
    </dgm:pt>
    <dgm:pt modelId="{9E0B5202-582D-4073-B121-56542F4A5BCB}">
      <dgm:prSet phldrT="[Text]" phldr="0" custT="1"/>
      <dgm:spPr>
        <a:solidFill>
          <a:schemeClr val="accent1">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1052 retrieval cycles</a:t>
          </a:r>
        </a:p>
      </dgm:t>
    </dgm:pt>
    <dgm:pt modelId="{7913B3A7-8CCE-4A34-8AF2-FA1B8181E902}" type="parTrans" cxnId="{7B2722C2-D62E-456A-89E2-EC68DFA85A73}">
      <dgm:prSet/>
      <dgm:spPr/>
      <dgm:t>
        <a:bodyPr/>
        <a:lstStyle/>
        <a:p>
          <a:endParaRPr lang="en-US" sz="2400" b="0">
            <a:latin typeface="Arial" panose="020B0604020202020204" pitchFamily="34" charset="0"/>
            <a:cs typeface="Arial" panose="020B0604020202020204" pitchFamily="34" charset="0"/>
          </a:endParaRPr>
        </a:p>
      </dgm:t>
    </dgm:pt>
    <dgm:pt modelId="{6DF6CEEA-2C5F-4BCB-9AB9-03EC9B6CF78A}" type="sibTrans" cxnId="{7B2722C2-D62E-456A-89E2-EC68DFA85A73}">
      <dgm:prSet/>
      <dgm:spPr/>
      <dgm:t>
        <a:bodyPr/>
        <a:lstStyle/>
        <a:p>
          <a:endParaRPr lang="en-US" sz="2400" b="0">
            <a:latin typeface="Arial" panose="020B0604020202020204" pitchFamily="34" charset="0"/>
            <a:cs typeface="Arial" panose="020B0604020202020204" pitchFamily="34" charset="0"/>
          </a:endParaRPr>
        </a:p>
      </dgm:t>
    </dgm:pt>
    <dgm:pt modelId="{8C83D0E3-8E7F-4FE0-9E0D-466E157BAA46}">
      <dgm:prSet phldrT="[Text]" phldr="0" custT="1"/>
      <dgm:spPr>
        <a:solidFill>
          <a:schemeClr val="accent3">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10,261 oocytes retrieved</a:t>
          </a:r>
        </a:p>
      </dgm:t>
    </dgm:pt>
    <dgm:pt modelId="{4346DBD9-002B-4480-BD54-C51E56268ECD}" type="parTrans" cxnId="{C77DF08A-5EE8-4BB9-BB80-A0D85DAB43FC}">
      <dgm:prSet custT="1"/>
      <dgm:spPr/>
      <dgm:t>
        <a:bodyPr/>
        <a:lstStyle/>
        <a:p>
          <a:endParaRPr lang="en-US" sz="2400" b="0">
            <a:latin typeface="Arial" panose="020B0604020202020204" pitchFamily="34" charset="0"/>
            <a:cs typeface="Arial" panose="020B0604020202020204" pitchFamily="34" charset="0"/>
          </a:endParaRPr>
        </a:p>
      </dgm:t>
    </dgm:pt>
    <dgm:pt modelId="{F53D65C5-7E1A-4D47-8C2A-DA2F9C6F3BA4}" type="sibTrans" cxnId="{C77DF08A-5EE8-4BB9-BB80-A0D85DAB43FC}">
      <dgm:prSet/>
      <dgm:spPr/>
      <dgm:t>
        <a:bodyPr/>
        <a:lstStyle/>
        <a:p>
          <a:endParaRPr lang="en-US" sz="2400" b="0">
            <a:latin typeface="Arial" panose="020B0604020202020204" pitchFamily="34" charset="0"/>
            <a:cs typeface="Arial" panose="020B0604020202020204" pitchFamily="34" charset="0"/>
          </a:endParaRPr>
        </a:p>
      </dgm:t>
    </dgm:pt>
    <dgm:pt modelId="{1051DFD6-6722-468E-B1C3-22B2BB6164CB}">
      <dgm:prSet phldrT="[Text]" phldr="0" custT="1"/>
      <dgm:spPr>
        <a:solidFill>
          <a:schemeClr val="accent4">
            <a:lumMod val="20000"/>
            <a:lumOff val="80000"/>
          </a:schemeClr>
        </a:solidFill>
      </dgm:spPr>
      <dgm:t>
        <a:bodyPr/>
        <a:lstStyle/>
        <a:p>
          <a:r>
            <a:rPr lang="en-US" sz="2400" b="1" dirty="0">
              <a:solidFill>
                <a:schemeClr val="bg2">
                  <a:lumMod val="10000"/>
                </a:schemeClr>
              </a:solidFill>
              <a:latin typeface="Arial" panose="020B0604020202020204" pitchFamily="34" charset="0"/>
              <a:cs typeface="Arial" panose="020B0604020202020204" pitchFamily="34" charset="0"/>
            </a:rPr>
            <a:t>5927 MII oocytes</a:t>
          </a:r>
        </a:p>
      </dgm:t>
    </dgm:pt>
    <dgm:pt modelId="{226E445D-F5BF-4F00-A622-AD77F2A358CC}" type="parTrans" cxnId="{DFFB6E63-EEA6-4499-A262-D3279237E13D}">
      <dgm:prSet custT="1"/>
      <dgm:spPr/>
      <dgm:t>
        <a:bodyPr/>
        <a:lstStyle/>
        <a:p>
          <a:endParaRPr lang="en-US" sz="2400" b="0">
            <a:latin typeface="Arial" panose="020B0604020202020204" pitchFamily="34" charset="0"/>
            <a:cs typeface="Arial" panose="020B0604020202020204" pitchFamily="34" charset="0"/>
          </a:endParaRPr>
        </a:p>
      </dgm:t>
    </dgm:pt>
    <dgm:pt modelId="{99288D81-1511-4845-88D2-0185D930DAE1}" type="sibTrans" cxnId="{DFFB6E63-EEA6-4499-A262-D3279237E13D}">
      <dgm:prSet/>
      <dgm:spPr/>
      <dgm:t>
        <a:bodyPr/>
        <a:lstStyle/>
        <a:p>
          <a:endParaRPr lang="en-US" sz="2400" b="0">
            <a:latin typeface="Arial" panose="020B0604020202020204" pitchFamily="34" charset="0"/>
            <a:cs typeface="Arial" panose="020B0604020202020204" pitchFamily="34" charset="0"/>
          </a:endParaRPr>
        </a:p>
      </dgm:t>
    </dgm:pt>
    <dgm:pt modelId="{F9B2F0AA-450A-424E-BCA5-9AED7E21B5CC}">
      <dgm:prSet phldrT="[Text]" phldr="0" custT="1"/>
      <dgm:spPr>
        <a:solidFill>
          <a:schemeClr val="accent4">
            <a:lumMod val="20000"/>
            <a:lumOff val="80000"/>
          </a:schemeClr>
        </a:solidFill>
      </dgm:spPr>
      <dgm:t>
        <a:bodyPr/>
        <a:lstStyle/>
        <a:p>
          <a:r>
            <a:rPr lang="en-US" sz="2400" b="0" dirty="0">
              <a:solidFill>
                <a:schemeClr val="bg2">
                  <a:lumMod val="10000"/>
                </a:schemeClr>
              </a:solidFill>
              <a:latin typeface="Arial" panose="020B0604020202020204" pitchFamily="34" charset="0"/>
              <a:cs typeface="Arial" panose="020B0604020202020204" pitchFamily="34" charset="0"/>
            </a:rPr>
            <a:t>3922 oocytes attempted rescue IVM</a:t>
          </a:r>
        </a:p>
      </dgm:t>
    </dgm:pt>
    <dgm:pt modelId="{9EEBA578-027B-46AC-BA45-D99A48C2D847}" type="parTrans" cxnId="{670C0861-FFCF-47AF-A3F5-275EF1304D09}">
      <dgm:prSet custT="1"/>
      <dgm:spPr/>
      <dgm:t>
        <a:bodyPr/>
        <a:lstStyle/>
        <a:p>
          <a:endParaRPr lang="en-US" sz="2400" b="0">
            <a:latin typeface="Arial" panose="020B0604020202020204" pitchFamily="34" charset="0"/>
            <a:cs typeface="Arial" panose="020B0604020202020204" pitchFamily="34" charset="0"/>
          </a:endParaRPr>
        </a:p>
      </dgm:t>
    </dgm:pt>
    <dgm:pt modelId="{1FD2303D-8C32-498E-9775-12223FF02117}" type="sibTrans" cxnId="{670C0861-FFCF-47AF-A3F5-275EF1304D09}">
      <dgm:prSet/>
      <dgm:spPr/>
      <dgm:t>
        <a:bodyPr/>
        <a:lstStyle/>
        <a:p>
          <a:endParaRPr lang="en-US" sz="2400" b="0">
            <a:latin typeface="Arial" panose="020B0604020202020204" pitchFamily="34" charset="0"/>
            <a:cs typeface="Arial" panose="020B0604020202020204" pitchFamily="34" charset="0"/>
          </a:endParaRPr>
        </a:p>
      </dgm:t>
    </dgm:pt>
    <dgm:pt modelId="{0A5DBB1F-4A26-4503-98C5-6B01D3D388F4}">
      <dgm:prSet phldrT="[Text]" phldr="0" custT="1"/>
      <dgm:spPr>
        <a:solidFill>
          <a:schemeClr val="accent5">
            <a:lumMod val="20000"/>
            <a:lumOff val="80000"/>
          </a:schemeClr>
        </a:solidFill>
      </dgm:spPr>
      <dgm:t>
        <a:bodyPr/>
        <a:lstStyle/>
        <a:p>
          <a:r>
            <a:rPr lang="en-US" sz="2400" b="1" dirty="0">
              <a:solidFill>
                <a:schemeClr val="bg2">
                  <a:lumMod val="10000"/>
                </a:schemeClr>
              </a:solidFill>
              <a:latin typeface="Arial" panose="020B0604020202020204" pitchFamily="34" charset="0"/>
              <a:cs typeface="Arial" panose="020B0604020202020204" pitchFamily="34" charset="0"/>
            </a:rPr>
            <a:t>1886 IVM-MII oocytes</a:t>
          </a:r>
        </a:p>
      </dgm:t>
    </dgm:pt>
    <dgm:pt modelId="{631B5C7B-2785-4FD3-BE0E-4FA03FE0BE59}" type="parTrans" cxnId="{629F933F-C12C-4E0D-8B48-7AE5BC58BC55}">
      <dgm:prSet custT="1"/>
      <dgm:spPr/>
      <dgm:t>
        <a:bodyPr/>
        <a:lstStyle/>
        <a:p>
          <a:endParaRPr lang="en-US" sz="2400" b="0"/>
        </a:p>
      </dgm:t>
    </dgm:pt>
    <dgm:pt modelId="{7C761336-DB40-4FC3-A43F-60565F8F8E5F}" type="sibTrans" cxnId="{629F933F-C12C-4E0D-8B48-7AE5BC58BC55}">
      <dgm:prSet/>
      <dgm:spPr/>
      <dgm:t>
        <a:bodyPr/>
        <a:lstStyle/>
        <a:p>
          <a:endParaRPr lang="en-US" sz="2400" b="0"/>
        </a:p>
      </dgm:t>
    </dgm:pt>
    <dgm:pt modelId="{2ED38335-2986-40D3-841A-FBFFC43B1876}" type="pres">
      <dgm:prSet presAssocID="{A65F1FAD-42FD-4D3A-991B-BAE597A28DBD}" presName="diagram" presStyleCnt="0">
        <dgm:presLayoutVars>
          <dgm:chPref val="1"/>
          <dgm:dir/>
          <dgm:animOne val="branch"/>
          <dgm:animLvl val="lvl"/>
          <dgm:resizeHandles val="exact"/>
        </dgm:presLayoutVars>
      </dgm:prSet>
      <dgm:spPr/>
    </dgm:pt>
    <dgm:pt modelId="{D8694F50-C125-4950-87F2-C374B1BF87E8}" type="pres">
      <dgm:prSet presAssocID="{9E0B5202-582D-4073-B121-56542F4A5BCB}" presName="root1" presStyleCnt="0"/>
      <dgm:spPr/>
    </dgm:pt>
    <dgm:pt modelId="{CD4525BB-F246-4264-84E0-41CE92B0326F}" type="pres">
      <dgm:prSet presAssocID="{9E0B5202-582D-4073-B121-56542F4A5BCB}" presName="LevelOneTextNode" presStyleLbl="node0" presStyleIdx="0" presStyleCnt="1">
        <dgm:presLayoutVars>
          <dgm:chPref val="3"/>
        </dgm:presLayoutVars>
      </dgm:prSet>
      <dgm:spPr/>
    </dgm:pt>
    <dgm:pt modelId="{F186ED4F-A12C-4D9A-BA04-BDA61254CBC9}" type="pres">
      <dgm:prSet presAssocID="{9E0B5202-582D-4073-B121-56542F4A5BCB}" presName="level2hierChild" presStyleCnt="0"/>
      <dgm:spPr/>
    </dgm:pt>
    <dgm:pt modelId="{FD766AB6-107F-4C8F-9C5D-97015CA8E3BB}" type="pres">
      <dgm:prSet presAssocID="{4346DBD9-002B-4480-BD54-C51E56268ECD}" presName="conn2-1" presStyleLbl="parChTrans1D2" presStyleIdx="0" presStyleCnt="1"/>
      <dgm:spPr/>
    </dgm:pt>
    <dgm:pt modelId="{A697C2EF-5BFF-4609-AD94-0A436549FF9F}" type="pres">
      <dgm:prSet presAssocID="{4346DBD9-002B-4480-BD54-C51E56268ECD}" presName="connTx" presStyleLbl="parChTrans1D2" presStyleIdx="0" presStyleCnt="1"/>
      <dgm:spPr/>
    </dgm:pt>
    <dgm:pt modelId="{0F84E5EB-8399-462C-AEBE-18894EC062C2}" type="pres">
      <dgm:prSet presAssocID="{8C83D0E3-8E7F-4FE0-9E0D-466E157BAA46}" presName="root2" presStyleCnt="0"/>
      <dgm:spPr/>
    </dgm:pt>
    <dgm:pt modelId="{FE2E9BAC-A993-45D2-8C2D-7581177C4EB9}" type="pres">
      <dgm:prSet presAssocID="{8C83D0E3-8E7F-4FE0-9E0D-466E157BAA46}" presName="LevelTwoTextNode" presStyleLbl="node2" presStyleIdx="0" presStyleCnt="1">
        <dgm:presLayoutVars>
          <dgm:chPref val="3"/>
        </dgm:presLayoutVars>
      </dgm:prSet>
      <dgm:spPr/>
    </dgm:pt>
    <dgm:pt modelId="{6D2BAB83-611C-49BA-AEBB-F38A916E4076}" type="pres">
      <dgm:prSet presAssocID="{8C83D0E3-8E7F-4FE0-9E0D-466E157BAA46}" presName="level3hierChild" presStyleCnt="0"/>
      <dgm:spPr/>
    </dgm:pt>
    <dgm:pt modelId="{8F71D41F-66CE-4DC6-B737-8F4FC0DAE9D6}" type="pres">
      <dgm:prSet presAssocID="{226E445D-F5BF-4F00-A622-AD77F2A358CC}" presName="conn2-1" presStyleLbl="parChTrans1D3" presStyleIdx="0" presStyleCnt="2"/>
      <dgm:spPr/>
    </dgm:pt>
    <dgm:pt modelId="{C3004A9E-5631-47B4-B8D1-F0398195A423}" type="pres">
      <dgm:prSet presAssocID="{226E445D-F5BF-4F00-A622-AD77F2A358CC}" presName="connTx" presStyleLbl="parChTrans1D3" presStyleIdx="0" presStyleCnt="2"/>
      <dgm:spPr/>
    </dgm:pt>
    <dgm:pt modelId="{57F7F59A-C9CF-4BA3-900F-A262CC6E92E0}" type="pres">
      <dgm:prSet presAssocID="{1051DFD6-6722-468E-B1C3-22B2BB6164CB}" presName="root2" presStyleCnt="0"/>
      <dgm:spPr/>
    </dgm:pt>
    <dgm:pt modelId="{EDD56D46-802B-4C6E-B6E4-147633B4CD27}" type="pres">
      <dgm:prSet presAssocID="{1051DFD6-6722-468E-B1C3-22B2BB6164CB}" presName="LevelTwoTextNode" presStyleLbl="node3" presStyleIdx="0" presStyleCnt="2">
        <dgm:presLayoutVars>
          <dgm:chPref val="3"/>
        </dgm:presLayoutVars>
      </dgm:prSet>
      <dgm:spPr/>
    </dgm:pt>
    <dgm:pt modelId="{38483F36-CCE5-47D7-B9CB-2E8589FAC7F8}" type="pres">
      <dgm:prSet presAssocID="{1051DFD6-6722-468E-B1C3-22B2BB6164CB}" presName="level3hierChild" presStyleCnt="0"/>
      <dgm:spPr/>
    </dgm:pt>
    <dgm:pt modelId="{14C78CE8-6830-4888-875A-6E7DF193940D}" type="pres">
      <dgm:prSet presAssocID="{9EEBA578-027B-46AC-BA45-D99A48C2D847}" presName="conn2-1" presStyleLbl="parChTrans1D3" presStyleIdx="1" presStyleCnt="2"/>
      <dgm:spPr/>
    </dgm:pt>
    <dgm:pt modelId="{CD733E88-09D8-4152-BBA0-DEAFD38BAF32}" type="pres">
      <dgm:prSet presAssocID="{9EEBA578-027B-46AC-BA45-D99A48C2D847}" presName="connTx" presStyleLbl="parChTrans1D3" presStyleIdx="1" presStyleCnt="2"/>
      <dgm:spPr/>
    </dgm:pt>
    <dgm:pt modelId="{7CC610B0-C9AC-49A0-9FF9-0057FE5FAD9B}" type="pres">
      <dgm:prSet presAssocID="{F9B2F0AA-450A-424E-BCA5-9AED7E21B5CC}" presName="root2" presStyleCnt="0"/>
      <dgm:spPr/>
    </dgm:pt>
    <dgm:pt modelId="{759E2842-890D-4D6F-A974-D64A5CC3AEE9}" type="pres">
      <dgm:prSet presAssocID="{F9B2F0AA-450A-424E-BCA5-9AED7E21B5CC}" presName="LevelTwoTextNode" presStyleLbl="node3" presStyleIdx="1" presStyleCnt="2">
        <dgm:presLayoutVars>
          <dgm:chPref val="3"/>
        </dgm:presLayoutVars>
      </dgm:prSet>
      <dgm:spPr/>
    </dgm:pt>
    <dgm:pt modelId="{3A979210-40DB-4DCF-B266-3BAF8B847016}" type="pres">
      <dgm:prSet presAssocID="{F9B2F0AA-450A-424E-BCA5-9AED7E21B5CC}" presName="level3hierChild" presStyleCnt="0"/>
      <dgm:spPr/>
    </dgm:pt>
    <dgm:pt modelId="{92CF3969-612E-4734-94BD-890D23C607A3}" type="pres">
      <dgm:prSet presAssocID="{631B5C7B-2785-4FD3-BE0E-4FA03FE0BE59}" presName="conn2-1" presStyleLbl="parChTrans1D4" presStyleIdx="0" presStyleCnt="1"/>
      <dgm:spPr/>
    </dgm:pt>
    <dgm:pt modelId="{544248EB-444C-4DB4-BDC4-98DF4E7CE9E1}" type="pres">
      <dgm:prSet presAssocID="{631B5C7B-2785-4FD3-BE0E-4FA03FE0BE59}" presName="connTx" presStyleLbl="parChTrans1D4" presStyleIdx="0" presStyleCnt="1"/>
      <dgm:spPr/>
    </dgm:pt>
    <dgm:pt modelId="{B24D535E-52E3-4AB2-BC5B-B492F1CDA233}" type="pres">
      <dgm:prSet presAssocID="{0A5DBB1F-4A26-4503-98C5-6B01D3D388F4}" presName="root2" presStyleCnt="0"/>
      <dgm:spPr/>
    </dgm:pt>
    <dgm:pt modelId="{2FB4C09F-7D7C-4EB3-A8FA-98C8D14667D6}" type="pres">
      <dgm:prSet presAssocID="{0A5DBB1F-4A26-4503-98C5-6B01D3D388F4}" presName="LevelTwoTextNode" presStyleLbl="node4" presStyleIdx="0" presStyleCnt="1">
        <dgm:presLayoutVars>
          <dgm:chPref val="3"/>
        </dgm:presLayoutVars>
      </dgm:prSet>
      <dgm:spPr/>
    </dgm:pt>
    <dgm:pt modelId="{6C66ABF6-0284-4320-B32B-9B06B8BFCC72}" type="pres">
      <dgm:prSet presAssocID="{0A5DBB1F-4A26-4503-98C5-6B01D3D388F4}" presName="level3hierChild" presStyleCnt="0"/>
      <dgm:spPr/>
    </dgm:pt>
  </dgm:ptLst>
  <dgm:cxnLst>
    <dgm:cxn modelId="{EFCAA800-2A5B-4C49-A581-C52E43D39F1D}" type="presOf" srcId="{0A5DBB1F-4A26-4503-98C5-6B01D3D388F4}" destId="{2FB4C09F-7D7C-4EB3-A8FA-98C8D14667D6}" srcOrd="0" destOrd="0" presId="urn:microsoft.com/office/officeart/2005/8/layout/hierarchy2"/>
    <dgm:cxn modelId="{A5B3380B-F858-4A05-8379-916980D145DA}" type="presOf" srcId="{9EEBA578-027B-46AC-BA45-D99A48C2D847}" destId="{CD733E88-09D8-4152-BBA0-DEAFD38BAF32}" srcOrd="1" destOrd="0" presId="urn:microsoft.com/office/officeart/2005/8/layout/hierarchy2"/>
    <dgm:cxn modelId="{FE86FB21-E379-4E2A-9739-E2879A535F2B}" type="presOf" srcId="{631B5C7B-2785-4FD3-BE0E-4FA03FE0BE59}" destId="{544248EB-444C-4DB4-BDC4-98DF4E7CE9E1}" srcOrd="1" destOrd="0" presId="urn:microsoft.com/office/officeart/2005/8/layout/hierarchy2"/>
    <dgm:cxn modelId="{629F933F-C12C-4E0D-8B48-7AE5BC58BC55}" srcId="{F9B2F0AA-450A-424E-BCA5-9AED7E21B5CC}" destId="{0A5DBB1F-4A26-4503-98C5-6B01D3D388F4}" srcOrd="0" destOrd="0" parTransId="{631B5C7B-2785-4FD3-BE0E-4FA03FE0BE59}" sibTransId="{7C761336-DB40-4FC3-A43F-60565F8F8E5F}"/>
    <dgm:cxn modelId="{670C0861-FFCF-47AF-A3F5-275EF1304D09}" srcId="{8C83D0E3-8E7F-4FE0-9E0D-466E157BAA46}" destId="{F9B2F0AA-450A-424E-BCA5-9AED7E21B5CC}" srcOrd="1" destOrd="0" parTransId="{9EEBA578-027B-46AC-BA45-D99A48C2D847}" sibTransId="{1FD2303D-8C32-498E-9775-12223FF02117}"/>
    <dgm:cxn modelId="{DFFB6E63-EEA6-4499-A262-D3279237E13D}" srcId="{8C83D0E3-8E7F-4FE0-9E0D-466E157BAA46}" destId="{1051DFD6-6722-468E-B1C3-22B2BB6164CB}" srcOrd="0" destOrd="0" parTransId="{226E445D-F5BF-4F00-A622-AD77F2A358CC}" sibTransId="{99288D81-1511-4845-88D2-0185D930DAE1}"/>
    <dgm:cxn modelId="{62925167-7658-4BBD-A79B-90F4E8665BB9}" type="presOf" srcId="{226E445D-F5BF-4F00-A622-AD77F2A358CC}" destId="{C3004A9E-5631-47B4-B8D1-F0398195A423}" srcOrd="1" destOrd="0" presId="urn:microsoft.com/office/officeart/2005/8/layout/hierarchy2"/>
    <dgm:cxn modelId="{60E6EA4A-4C44-47CA-A644-7A799144D726}" type="presOf" srcId="{1051DFD6-6722-468E-B1C3-22B2BB6164CB}" destId="{EDD56D46-802B-4C6E-B6E4-147633B4CD27}" srcOrd="0" destOrd="0" presId="urn:microsoft.com/office/officeart/2005/8/layout/hierarchy2"/>
    <dgm:cxn modelId="{B1104188-CB1E-448F-9898-E2C96E517FA7}" type="presOf" srcId="{226E445D-F5BF-4F00-A622-AD77F2A358CC}" destId="{8F71D41F-66CE-4DC6-B737-8F4FC0DAE9D6}" srcOrd="0" destOrd="0" presId="urn:microsoft.com/office/officeart/2005/8/layout/hierarchy2"/>
    <dgm:cxn modelId="{C77DF08A-5EE8-4BB9-BB80-A0D85DAB43FC}" srcId="{9E0B5202-582D-4073-B121-56542F4A5BCB}" destId="{8C83D0E3-8E7F-4FE0-9E0D-466E157BAA46}" srcOrd="0" destOrd="0" parTransId="{4346DBD9-002B-4480-BD54-C51E56268ECD}" sibTransId="{F53D65C5-7E1A-4D47-8C2A-DA2F9C6F3BA4}"/>
    <dgm:cxn modelId="{099C7099-AF50-48DC-81E5-858CE33FC3CD}" type="presOf" srcId="{9EEBA578-027B-46AC-BA45-D99A48C2D847}" destId="{14C78CE8-6830-4888-875A-6E7DF193940D}" srcOrd="0" destOrd="0" presId="urn:microsoft.com/office/officeart/2005/8/layout/hierarchy2"/>
    <dgm:cxn modelId="{FD7622A5-34AA-46BA-919A-BC47F757AEED}" type="presOf" srcId="{9E0B5202-582D-4073-B121-56542F4A5BCB}" destId="{CD4525BB-F246-4264-84E0-41CE92B0326F}" srcOrd="0" destOrd="0" presId="urn:microsoft.com/office/officeart/2005/8/layout/hierarchy2"/>
    <dgm:cxn modelId="{7B2722C2-D62E-456A-89E2-EC68DFA85A73}" srcId="{A65F1FAD-42FD-4D3A-991B-BAE597A28DBD}" destId="{9E0B5202-582D-4073-B121-56542F4A5BCB}" srcOrd="0" destOrd="0" parTransId="{7913B3A7-8CCE-4A34-8AF2-FA1B8181E902}" sibTransId="{6DF6CEEA-2C5F-4BCB-9AB9-03EC9B6CF78A}"/>
    <dgm:cxn modelId="{43FC69C6-9AE0-4463-A4D0-8F0B527B15CF}" type="presOf" srcId="{4346DBD9-002B-4480-BD54-C51E56268ECD}" destId="{A697C2EF-5BFF-4609-AD94-0A436549FF9F}" srcOrd="1" destOrd="0" presId="urn:microsoft.com/office/officeart/2005/8/layout/hierarchy2"/>
    <dgm:cxn modelId="{ADD5E4C7-D1BB-4426-9101-8ABB61EF79B7}" type="presOf" srcId="{631B5C7B-2785-4FD3-BE0E-4FA03FE0BE59}" destId="{92CF3969-612E-4734-94BD-890D23C607A3}" srcOrd="0" destOrd="0" presId="urn:microsoft.com/office/officeart/2005/8/layout/hierarchy2"/>
    <dgm:cxn modelId="{BCB880D5-CF51-4D72-9101-5AEE7FC71F6F}" type="presOf" srcId="{F9B2F0AA-450A-424E-BCA5-9AED7E21B5CC}" destId="{759E2842-890D-4D6F-A974-D64A5CC3AEE9}" srcOrd="0" destOrd="0" presId="urn:microsoft.com/office/officeart/2005/8/layout/hierarchy2"/>
    <dgm:cxn modelId="{232A0ADE-1F46-4F60-8DA9-84F8C5E065BF}" type="presOf" srcId="{4346DBD9-002B-4480-BD54-C51E56268ECD}" destId="{FD766AB6-107F-4C8F-9C5D-97015CA8E3BB}" srcOrd="0" destOrd="0" presId="urn:microsoft.com/office/officeart/2005/8/layout/hierarchy2"/>
    <dgm:cxn modelId="{7B05D1F5-AB0F-4353-BE9F-7FA45964EAE4}" type="presOf" srcId="{A65F1FAD-42FD-4D3A-991B-BAE597A28DBD}" destId="{2ED38335-2986-40D3-841A-FBFFC43B1876}" srcOrd="0" destOrd="0" presId="urn:microsoft.com/office/officeart/2005/8/layout/hierarchy2"/>
    <dgm:cxn modelId="{388821FF-90B7-4089-B064-396C0BB83A5A}" type="presOf" srcId="{8C83D0E3-8E7F-4FE0-9E0D-466E157BAA46}" destId="{FE2E9BAC-A993-45D2-8C2D-7581177C4EB9}" srcOrd="0" destOrd="0" presId="urn:microsoft.com/office/officeart/2005/8/layout/hierarchy2"/>
    <dgm:cxn modelId="{BB68CAA9-2CA5-4FD2-BB72-B5D1D746F7BF}" type="presParOf" srcId="{2ED38335-2986-40D3-841A-FBFFC43B1876}" destId="{D8694F50-C125-4950-87F2-C374B1BF87E8}" srcOrd="0" destOrd="0" presId="urn:microsoft.com/office/officeart/2005/8/layout/hierarchy2"/>
    <dgm:cxn modelId="{1A5E21DB-BCD8-48CD-BA22-C27D0989BA14}" type="presParOf" srcId="{D8694F50-C125-4950-87F2-C374B1BF87E8}" destId="{CD4525BB-F246-4264-84E0-41CE92B0326F}" srcOrd="0" destOrd="0" presId="urn:microsoft.com/office/officeart/2005/8/layout/hierarchy2"/>
    <dgm:cxn modelId="{67C48CD8-66BB-440F-B2DD-340F4D18EDDD}" type="presParOf" srcId="{D8694F50-C125-4950-87F2-C374B1BF87E8}" destId="{F186ED4F-A12C-4D9A-BA04-BDA61254CBC9}" srcOrd="1" destOrd="0" presId="urn:microsoft.com/office/officeart/2005/8/layout/hierarchy2"/>
    <dgm:cxn modelId="{0807B6FF-3FEA-4590-90C1-C296FA689CC4}" type="presParOf" srcId="{F186ED4F-A12C-4D9A-BA04-BDA61254CBC9}" destId="{FD766AB6-107F-4C8F-9C5D-97015CA8E3BB}" srcOrd="0" destOrd="0" presId="urn:microsoft.com/office/officeart/2005/8/layout/hierarchy2"/>
    <dgm:cxn modelId="{847FC749-EDB4-4CB8-8500-EE0592FB419D}" type="presParOf" srcId="{FD766AB6-107F-4C8F-9C5D-97015CA8E3BB}" destId="{A697C2EF-5BFF-4609-AD94-0A436549FF9F}" srcOrd="0" destOrd="0" presId="urn:microsoft.com/office/officeart/2005/8/layout/hierarchy2"/>
    <dgm:cxn modelId="{A3022828-DA96-413C-8236-C51F6C58937D}" type="presParOf" srcId="{F186ED4F-A12C-4D9A-BA04-BDA61254CBC9}" destId="{0F84E5EB-8399-462C-AEBE-18894EC062C2}" srcOrd="1" destOrd="0" presId="urn:microsoft.com/office/officeart/2005/8/layout/hierarchy2"/>
    <dgm:cxn modelId="{B5AE380D-FF55-4D5C-AD46-F067B4410DA7}" type="presParOf" srcId="{0F84E5EB-8399-462C-AEBE-18894EC062C2}" destId="{FE2E9BAC-A993-45D2-8C2D-7581177C4EB9}" srcOrd="0" destOrd="0" presId="urn:microsoft.com/office/officeart/2005/8/layout/hierarchy2"/>
    <dgm:cxn modelId="{8AC0FE7B-E732-411B-9A40-DD380A1709A7}" type="presParOf" srcId="{0F84E5EB-8399-462C-AEBE-18894EC062C2}" destId="{6D2BAB83-611C-49BA-AEBB-F38A916E4076}" srcOrd="1" destOrd="0" presId="urn:microsoft.com/office/officeart/2005/8/layout/hierarchy2"/>
    <dgm:cxn modelId="{A840837C-007A-40A4-8F0E-7A8F2396058C}" type="presParOf" srcId="{6D2BAB83-611C-49BA-AEBB-F38A916E4076}" destId="{8F71D41F-66CE-4DC6-B737-8F4FC0DAE9D6}" srcOrd="0" destOrd="0" presId="urn:microsoft.com/office/officeart/2005/8/layout/hierarchy2"/>
    <dgm:cxn modelId="{476D8DC8-A81C-45B7-AE27-72A40334E501}" type="presParOf" srcId="{8F71D41F-66CE-4DC6-B737-8F4FC0DAE9D6}" destId="{C3004A9E-5631-47B4-B8D1-F0398195A423}" srcOrd="0" destOrd="0" presId="urn:microsoft.com/office/officeart/2005/8/layout/hierarchy2"/>
    <dgm:cxn modelId="{A9BD7764-EB8F-4F79-9EB1-06CDE2BED508}" type="presParOf" srcId="{6D2BAB83-611C-49BA-AEBB-F38A916E4076}" destId="{57F7F59A-C9CF-4BA3-900F-A262CC6E92E0}" srcOrd="1" destOrd="0" presId="urn:microsoft.com/office/officeart/2005/8/layout/hierarchy2"/>
    <dgm:cxn modelId="{9551493F-C549-45D2-AE80-E35F74D28FE1}" type="presParOf" srcId="{57F7F59A-C9CF-4BA3-900F-A262CC6E92E0}" destId="{EDD56D46-802B-4C6E-B6E4-147633B4CD27}" srcOrd="0" destOrd="0" presId="urn:microsoft.com/office/officeart/2005/8/layout/hierarchy2"/>
    <dgm:cxn modelId="{D08A3C47-233A-4B73-85C1-0350A0C80BB6}" type="presParOf" srcId="{57F7F59A-C9CF-4BA3-900F-A262CC6E92E0}" destId="{38483F36-CCE5-47D7-B9CB-2E8589FAC7F8}" srcOrd="1" destOrd="0" presId="urn:microsoft.com/office/officeart/2005/8/layout/hierarchy2"/>
    <dgm:cxn modelId="{0D7450B7-0FD5-4ED8-83F7-BD75353DD74A}" type="presParOf" srcId="{6D2BAB83-611C-49BA-AEBB-F38A916E4076}" destId="{14C78CE8-6830-4888-875A-6E7DF193940D}" srcOrd="2" destOrd="0" presId="urn:microsoft.com/office/officeart/2005/8/layout/hierarchy2"/>
    <dgm:cxn modelId="{974A6E94-5520-4773-8D56-A1F11CD0B483}" type="presParOf" srcId="{14C78CE8-6830-4888-875A-6E7DF193940D}" destId="{CD733E88-09D8-4152-BBA0-DEAFD38BAF32}" srcOrd="0" destOrd="0" presId="urn:microsoft.com/office/officeart/2005/8/layout/hierarchy2"/>
    <dgm:cxn modelId="{904B80A1-AE53-4B3D-A430-A5774FD33FA9}" type="presParOf" srcId="{6D2BAB83-611C-49BA-AEBB-F38A916E4076}" destId="{7CC610B0-C9AC-49A0-9FF9-0057FE5FAD9B}" srcOrd="3" destOrd="0" presId="urn:microsoft.com/office/officeart/2005/8/layout/hierarchy2"/>
    <dgm:cxn modelId="{2CE31B1F-C056-4263-94AD-BE2730FD2484}" type="presParOf" srcId="{7CC610B0-C9AC-49A0-9FF9-0057FE5FAD9B}" destId="{759E2842-890D-4D6F-A974-D64A5CC3AEE9}" srcOrd="0" destOrd="0" presId="urn:microsoft.com/office/officeart/2005/8/layout/hierarchy2"/>
    <dgm:cxn modelId="{97DC7826-9A1D-4AB9-8BE7-C28D331A5FCB}" type="presParOf" srcId="{7CC610B0-C9AC-49A0-9FF9-0057FE5FAD9B}" destId="{3A979210-40DB-4DCF-B266-3BAF8B847016}" srcOrd="1" destOrd="0" presId="urn:microsoft.com/office/officeart/2005/8/layout/hierarchy2"/>
    <dgm:cxn modelId="{E66A3F57-15CC-4A5E-97A6-7789110D0B66}" type="presParOf" srcId="{3A979210-40DB-4DCF-B266-3BAF8B847016}" destId="{92CF3969-612E-4734-94BD-890D23C607A3}" srcOrd="0" destOrd="0" presId="urn:microsoft.com/office/officeart/2005/8/layout/hierarchy2"/>
    <dgm:cxn modelId="{B2C94592-5552-4358-8F27-90C78033C07D}" type="presParOf" srcId="{92CF3969-612E-4734-94BD-890D23C607A3}" destId="{544248EB-444C-4DB4-BDC4-98DF4E7CE9E1}" srcOrd="0" destOrd="0" presId="urn:microsoft.com/office/officeart/2005/8/layout/hierarchy2"/>
    <dgm:cxn modelId="{52D255BB-8B9A-4284-9A6B-A4E1547BFC0A}" type="presParOf" srcId="{3A979210-40DB-4DCF-B266-3BAF8B847016}" destId="{B24D535E-52E3-4AB2-BC5B-B492F1CDA233}" srcOrd="1" destOrd="0" presId="urn:microsoft.com/office/officeart/2005/8/layout/hierarchy2"/>
    <dgm:cxn modelId="{10CF2F53-A295-4774-A566-8B312FB06B44}" type="presParOf" srcId="{B24D535E-52E3-4AB2-BC5B-B492F1CDA233}" destId="{2FB4C09F-7D7C-4EB3-A8FA-98C8D14667D6}" srcOrd="0" destOrd="0" presId="urn:microsoft.com/office/officeart/2005/8/layout/hierarchy2"/>
    <dgm:cxn modelId="{3A82603A-0557-4AA8-BA3D-C595DB8333FE}" type="presParOf" srcId="{B24D535E-52E3-4AB2-BC5B-B492F1CDA233}" destId="{6C66ABF6-0284-4320-B32B-9B06B8BFCC7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7B9B21-DADB-4758-AA37-9A24DB228B0B}"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US"/>
        </a:p>
      </dgm:t>
    </dgm:pt>
    <dgm:pt modelId="{D1123336-0B90-47F4-AE59-FF9797685661}">
      <dgm:prSet phldrT="[Text]" phldr="0" custT="1"/>
      <dgm:spPr>
        <a:solidFill>
          <a:schemeClr val="accent2">
            <a:lumMod val="20000"/>
            <a:lumOff val="80000"/>
          </a:schemeClr>
        </a:solidFill>
      </dgm:spPr>
      <dgm:t>
        <a:bodyPr/>
        <a:lstStyle/>
        <a:p>
          <a:r>
            <a:rPr lang="en-US" sz="2000" dirty="0">
              <a:solidFill>
                <a:schemeClr val="bg2">
                  <a:lumMod val="10000"/>
                </a:schemeClr>
              </a:solidFill>
              <a:latin typeface="Arial" panose="020B0604020202020204" pitchFamily="34" charset="0"/>
              <a:cs typeface="Arial" panose="020B0604020202020204" pitchFamily="34" charset="0"/>
            </a:rPr>
            <a:t>421 embryo transfers</a:t>
          </a:r>
        </a:p>
      </dgm:t>
    </dgm:pt>
    <dgm:pt modelId="{66C64689-FB3F-44EC-93A8-4FD8986EF902}" type="parTrans" cxnId="{1B200FF0-C755-4316-9B98-E80FA302AC4C}">
      <dgm:prSet/>
      <dgm:spPr/>
      <dgm:t>
        <a:bodyPr/>
        <a:lstStyle/>
        <a:p>
          <a:endParaRPr lang="en-US" sz="2000">
            <a:solidFill>
              <a:schemeClr val="bg2">
                <a:lumMod val="10000"/>
              </a:schemeClr>
            </a:solidFill>
            <a:latin typeface="Arial" panose="020B0604020202020204" pitchFamily="34" charset="0"/>
            <a:cs typeface="Arial" panose="020B0604020202020204" pitchFamily="34" charset="0"/>
          </a:endParaRPr>
        </a:p>
      </dgm:t>
    </dgm:pt>
    <dgm:pt modelId="{6DEBA5AB-8704-44E7-9B67-AC10F5DF4B2D}" type="sibTrans" cxnId="{1B200FF0-C755-4316-9B98-E80FA302AC4C}">
      <dgm:prSet/>
      <dgm:spPr/>
      <dgm:t>
        <a:bodyPr/>
        <a:lstStyle/>
        <a:p>
          <a:endParaRPr lang="en-US" sz="2000">
            <a:solidFill>
              <a:schemeClr val="bg2">
                <a:lumMod val="10000"/>
              </a:schemeClr>
            </a:solidFill>
            <a:latin typeface="Arial" panose="020B0604020202020204" pitchFamily="34" charset="0"/>
            <a:cs typeface="Arial" panose="020B0604020202020204" pitchFamily="34" charset="0"/>
          </a:endParaRPr>
        </a:p>
      </dgm:t>
    </dgm:pt>
    <dgm:pt modelId="{A9ED8D5B-E88C-48C0-885D-93DD8D9A2538}">
      <dgm:prSet phldrT="[Text]" phldr="0" custT="1"/>
      <dgm:spPr>
        <a:solidFill>
          <a:schemeClr val="accent4">
            <a:lumMod val="20000"/>
            <a:lumOff val="80000"/>
          </a:schemeClr>
        </a:solidFill>
      </dgm:spPr>
      <dgm:t>
        <a:bodyPr/>
        <a:lstStyle/>
        <a:p>
          <a:r>
            <a:rPr lang="en-US" sz="2000" dirty="0">
              <a:solidFill>
                <a:schemeClr val="bg2">
                  <a:lumMod val="10000"/>
                </a:schemeClr>
              </a:solidFill>
              <a:latin typeface="Arial" panose="020B0604020202020204" pitchFamily="34" charset="0"/>
              <a:cs typeface="Arial" panose="020B0604020202020204" pitchFamily="34" charset="0"/>
            </a:rPr>
            <a:t>227 fresh embryo transfers</a:t>
          </a:r>
        </a:p>
      </dgm:t>
    </dgm:pt>
    <dgm:pt modelId="{BD5AC67C-57FE-4240-9F12-E555117D0E7B}" type="parTrans" cxnId="{26DD3B13-B1B6-4E80-8D94-7428FAFDAA42}">
      <dgm:prSet/>
      <dgm:spPr/>
      <dgm:t>
        <a:bodyPr/>
        <a:lstStyle/>
        <a:p>
          <a:endParaRPr lang="en-US" sz="2000">
            <a:solidFill>
              <a:schemeClr val="bg2">
                <a:lumMod val="10000"/>
              </a:schemeClr>
            </a:solidFill>
            <a:latin typeface="Arial" panose="020B0604020202020204" pitchFamily="34" charset="0"/>
            <a:cs typeface="Arial" panose="020B0604020202020204" pitchFamily="34" charset="0"/>
          </a:endParaRPr>
        </a:p>
      </dgm:t>
    </dgm:pt>
    <dgm:pt modelId="{7E359866-1018-4DAC-A1D1-1801CBAE75F9}" type="sibTrans" cxnId="{26DD3B13-B1B6-4E80-8D94-7428FAFDAA42}">
      <dgm:prSet/>
      <dgm:spPr/>
      <dgm:t>
        <a:bodyPr/>
        <a:lstStyle/>
        <a:p>
          <a:endParaRPr lang="en-US" sz="2000">
            <a:solidFill>
              <a:schemeClr val="bg2">
                <a:lumMod val="10000"/>
              </a:schemeClr>
            </a:solidFill>
            <a:latin typeface="Arial" panose="020B0604020202020204" pitchFamily="34" charset="0"/>
            <a:cs typeface="Arial" panose="020B0604020202020204" pitchFamily="34" charset="0"/>
          </a:endParaRPr>
        </a:p>
      </dgm:t>
    </dgm:pt>
    <dgm:pt modelId="{A76E8423-5BF5-4150-A0AF-2EB6543A1F3C}">
      <dgm:prSet phldrT="[Text]" phldr="0" custT="1"/>
      <dgm:spPr>
        <a:solidFill>
          <a:schemeClr val="accent4">
            <a:lumMod val="40000"/>
            <a:lumOff val="60000"/>
          </a:schemeClr>
        </a:solidFill>
      </dgm:spPr>
      <dgm:t>
        <a:bodyPr/>
        <a:lstStyle/>
        <a:p>
          <a:r>
            <a:rPr lang="en-US" sz="2000" dirty="0">
              <a:solidFill>
                <a:schemeClr val="bg2">
                  <a:lumMod val="10000"/>
                </a:schemeClr>
              </a:solidFill>
              <a:latin typeface="Arial" panose="020B0604020202020204" pitchFamily="34" charset="0"/>
              <a:cs typeface="Arial" panose="020B0604020202020204" pitchFamily="34" charset="0"/>
            </a:rPr>
            <a:t>194 frozen embryo transfers</a:t>
          </a:r>
        </a:p>
      </dgm:t>
    </dgm:pt>
    <dgm:pt modelId="{52D9650D-95EA-4AF7-82DD-A0FAA3E53A70}" type="parTrans" cxnId="{60EF95A8-6DE8-4194-BCC2-2ED5D32777EA}">
      <dgm:prSet/>
      <dgm:spPr/>
      <dgm:t>
        <a:bodyPr/>
        <a:lstStyle/>
        <a:p>
          <a:endParaRPr lang="en-US" sz="2000">
            <a:solidFill>
              <a:schemeClr val="bg2">
                <a:lumMod val="10000"/>
              </a:schemeClr>
            </a:solidFill>
            <a:latin typeface="Arial" panose="020B0604020202020204" pitchFamily="34" charset="0"/>
            <a:cs typeface="Arial" panose="020B0604020202020204" pitchFamily="34" charset="0"/>
          </a:endParaRPr>
        </a:p>
      </dgm:t>
    </dgm:pt>
    <dgm:pt modelId="{0D8FFC3A-7BAC-4752-B510-F02A24D68E67}" type="sibTrans" cxnId="{60EF95A8-6DE8-4194-BCC2-2ED5D32777EA}">
      <dgm:prSet/>
      <dgm:spPr/>
      <dgm:t>
        <a:bodyPr/>
        <a:lstStyle/>
        <a:p>
          <a:endParaRPr lang="en-US" sz="2000">
            <a:solidFill>
              <a:schemeClr val="bg2">
                <a:lumMod val="10000"/>
              </a:schemeClr>
            </a:solidFill>
            <a:latin typeface="Arial" panose="020B0604020202020204" pitchFamily="34" charset="0"/>
            <a:cs typeface="Arial" panose="020B0604020202020204" pitchFamily="34" charset="0"/>
          </a:endParaRPr>
        </a:p>
      </dgm:t>
    </dgm:pt>
    <dgm:pt modelId="{EE8AC986-6927-4209-9027-CE3017908842}">
      <dgm:prSet phldrT="[Text]" phldr="0" custT="1"/>
      <dgm:spPr>
        <a:solidFill>
          <a:schemeClr val="accent6">
            <a:lumMod val="20000"/>
            <a:lumOff val="80000"/>
          </a:schemeClr>
        </a:solidFill>
      </dgm:spPr>
      <dgm:t>
        <a:bodyPr/>
        <a:lstStyle/>
        <a:p>
          <a:r>
            <a:rPr lang="en-US" sz="2000" dirty="0">
              <a:solidFill>
                <a:schemeClr val="bg2">
                  <a:lumMod val="10000"/>
                </a:schemeClr>
              </a:solidFill>
              <a:latin typeface="Arial" panose="020B0604020202020204" pitchFamily="34" charset="0"/>
              <a:cs typeface="Arial" panose="020B0604020202020204" pitchFamily="34" charset="0"/>
            </a:rPr>
            <a:t>206 MII ET</a:t>
          </a:r>
        </a:p>
      </dgm:t>
    </dgm:pt>
    <dgm:pt modelId="{CCB31C42-79FC-4FAA-A2C7-5C1265ADBEA2}" type="parTrans" cxnId="{6AF37017-2595-47E3-A95F-7684EC5901AE}">
      <dgm:prSet/>
      <dgm:spPr/>
      <dgm:t>
        <a:bodyPr/>
        <a:lstStyle/>
        <a:p>
          <a:endParaRPr lang="en-US" sz="2000">
            <a:solidFill>
              <a:schemeClr val="bg2">
                <a:lumMod val="10000"/>
              </a:schemeClr>
            </a:solidFill>
          </a:endParaRPr>
        </a:p>
      </dgm:t>
    </dgm:pt>
    <dgm:pt modelId="{21BEC6FF-7A5E-41DF-AFAD-8B4E1B12957E}" type="sibTrans" cxnId="{6AF37017-2595-47E3-A95F-7684EC5901AE}">
      <dgm:prSet/>
      <dgm:spPr/>
      <dgm:t>
        <a:bodyPr/>
        <a:lstStyle/>
        <a:p>
          <a:endParaRPr lang="en-US" sz="2000">
            <a:solidFill>
              <a:schemeClr val="bg2">
                <a:lumMod val="10000"/>
              </a:schemeClr>
            </a:solidFill>
          </a:endParaRPr>
        </a:p>
      </dgm:t>
    </dgm:pt>
    <dgm:pt modelId="{F9999D43-92EB-45C8-8AFA-99FEA0C7C0DD}">
      <dgm:prSet phldrT="[Text]" phldr="0" custT="1"/>
      <dgm:spPr>
        <a:solidFill>
          <a:schemeClr val="accent6">
            <a:lumMod val="20000"/>
            <a:lumOff val="80000"/>
          </a:schemeClr>
        </a:solidFill>
      </dgm:spPr>
      <dgm:t>
        <a:bodyPr/>
        <a:lstStyle/>
        <a:p>
          <a:r>
            <a:rPr lang="en-US" sz="2000">
              <a:solidFill>
                <a:schemeClr val="bg2">
                  <a:lumMod val="10000"/>
                </a:schemeClr>
              </a:solidFill>
              <a:latin typeface="Arial" panose="020B0604020202020204" pitchFamily="34" charset="0"/>
              <a:cs typeface="Arial" panose="020B0604020202020204" pitchFamily="34" charset="0"/>
            </a:rPr>
            <a:t>21 IVM-MII ET</a:t>
          </a:r>
          <a:endParaRPr lang="en-US" sz="2000" dirty="0">
            <a:solidFill>
              <a:schemeClr val="bg2">
                <a:lumMod val="10000"/>
              </a:schemeClr>
            </a:solidFill>
            <a:latin typeface="Arial" panose="020B0604020202020204" pitchFamily="34" charset="0"/>
            <a:cs typeface="Arial" panose="020B0604020202020204" pitchFamily="34" charset="0"/>
          </a:endParaRPr>
        </a:p>
      </dgm:t>
    </dgm:pt>
    <dgm:pt modelId="{BB71ABAA-93BB-4800-B8E9-6627B3B3B141}" type="parTrans" cxnId="{6C9ABBC8-1278-47D7-8618-EDEA4C75A817}">
      <dgm:prSet/>
      <dgm:spPr/>
      <dgm:t>
        <a:bodyPr/>
        <a:lstStyle/>
        <a:p>
          <a:endParaRPr lang="en-US" sz="2000">
            <a:solidFill>
              <a:schemeClr val="bg2">
                <a:lumMod val="10000"/>
              </a:schemeClr>
            </a:solidFill>
          </a:endParaRPr>
        </a:p>
      </dgm:t>
    </dgm:pt>
    <dgm:pt modelId="{D72E4F0D-E58E-40C2-821B-9035AE708F87}" type="sibTrans" cxnId="{6C9ABBC8-1278-47D7-8618-EDEA4C75A817}">
      <dgm:prSet/>
      <dgm:spPr/>
      <dgm:t>
        <a:bodyPr/>
        <a:lstStyle/>
        <a:p>
          <a:endParaRPr lang="en-US" sz="2000">
            <a:solidFill>
              <a:schemeClr val="bg2">
                <a:lumMod val="10000"/>
              </a:schemeClr>
            </a:solidFill>
          </a:endParaRPr>
        </a:p>
      </dgm:t>
    </dgm:pt>
    <dgm:pt modelId="{52D562B9-A5C0-4D9D-AF03-924EE0033C0D}">
      <dgm:prSet phldrT="[Text]" phldr="0" custT="1"/>
      <dgm:spPr>
        <a:solidFill>
          <a:schemeClr val="accent6">
            <a:lumMod val="40000"/>
            <a:lumOff val="60000"/>
          </a:schemeClr>
        </a:solidFill>
      </dgm:spPr>
      <dgm:t>
        <a:bodyPr/>
        <a:lstStyle/>
        <a:p>
          <a:r>
            <a:rPr lang="en-US" sz="2000">
              <a:solidFill>
                <a:schemeClr val="bg2">
                  <a:lumMod val="10000"/>
                </a:schemeClr>
              </a:solidFill>
              <a:latin typeface="Arial" panose="020B0604020202020204" pitchFamily="34" charset="0"/>
              <a:cs typeface="Arial" panose="020B0604020202020204" pitchFamily="34" charset="0"/>
            </a:rPr>
            <a:t>184 MII ET</a:t>
          </a:r>
          <a:endParaRPr lang="en-US" sz="2000" dirty="0">
            <a:solidFill>
              <a:schemeClr val="bg2">
                <a:lumMod val="10000"/>
              </a:schemeClr>
            </a:solidFill>
            <a:latin typeface="Arial" panose="020B0604020202020204" pitchFamily="34" charset="0"/>
            <a:cs typeface="Arial" panose="020B0604020202020204" pitchFamily="34" charset="0"/>
          </a:endParaRPr>
        </a:p>
      </dgm:t>
    </dgm:pt>
    <dgm:pt modelId="{4E829E4C-1EAF-47C8-A89D-09FA07DD56FA}" type="parTrans" cxnId="{D2030487-9AC5-4F78-A615-C7FFB7609457}">
      <dgm:prSet/>
      <dgm:spPr/>
      <dgm:t>
        <a:bodyPr/>
        <a:lstStyle/>
        <a:p>
          <a:endParaRPr lang="en-US" sz="2000">
            <a:solidFill>
              <a:schemeClr val="bg2">
                <a:lumMod val="10000"/>
              </a:schemeClr>
            </a:solidFill>
          </a:endParaRPr>
        </a:p>
      </dgm:t>
    </dgm:pt>
    <dgm:pt modelId="{4695F7A6-EA66-4762-9C71-1098A869E482}" type="sibTrans" cxnId="{D2030487-9AC5-4F78-A615-C7FFB7609457}">
      <dgm:prSet/>
      <dgm:spPr/>
      <dgm:t>
        <a:bodyPr/>
        <a:lstStyle/>
        <a:p>
          <a:endParaRPr lang="en-US" sz="2000">
            <a:solidFill>
              <a:schemeClr val="bg2">
                <a:lumMod val="10000"/>
              </a:schemeClr>
            </a:solidFill>
          </a:endParaRPr>
        </a:p>
      </dgm:t>
    </dgm:pt>
    <dgm:pt modelId="{0E5BC06C-63B9-4DA3-809D-5DC8481BF1DE}">
      <dgm:prSet phldrT="[Text]" phldr="0" custT="1"/>
      <dgm:spPr>
        <a:solidFill>
          <a:schemeClr val="accent6">
            <a:lumMod val="40000"/>
            <a:lumOff val="60000"/>
          </a:schemeClr>
        </a:solidFill>
      </dgm:spPr>
      <dgm:t>
        <a:bodyPr/>
        <a:lstStyle/>
        <a:p>
          <a:r>
            <a:rPr lang="en-US" sz="2000">
              <a:solidFill>
                <a:schemeClr val="bg2">
                  <a:lumMod val="10000"/>
                </a:schemeClr>
              </a:solidFill>
              <a:latin typeface="Arial" panose="020B0604020202020204" pitchFamily="34" charset="0"/>
              <a:cs typeface="Arial" panose="020B0604020202020204" pitchFamily="34" charset="0"/>
            </a:rPr>
            <a:t>10 IVM-MII ET</a:t>
          </a:r>
          <a:endParaRPr lang="en-US" sz="2000" dirty="0">
            <a:solidFill>
              <a:schemeClr val="bg2">
                <a:lumMod val="10000"/>
              </a:schemeClr>
            </a:solidFill>
            <a:latin typeface="Arial" panose="020B0604020202020204" pitchFamily="34" charset="0"/>
            <a:cs typeface="Arial" panose="020B0604020202020204" pitchFamily="34" charset="0"/>
          </a:endParaRPr>
        </a:p>
      </dgm:t>
    </dgm:pt>
    <dgm:pt modelId="{4EA95C0A-5896-426E-B05D-C9BDB983F583}" type="parTrans" cxnId="{9B1AB2F7-184A-40E1-96C0-8DE229C2ADA5}">
      <dgm:prSet/>
      <dgm:spPr/>
      <dgm:t>
        <a:bodyPr/>
        <a:lstStyle/>
        <a:p>
          <a:endParaRPr lang="en-US" sz="2000">
            <a:solidFill>
              <a:schemeClr val="bg2">
                <a:lumMod val="10000"/>
              </a:schemeClr>
            </a:solidFill>
          </a:endParaRPr>
        </a:p>
      </dgm:t>
    </dgm:pt>
    <dgm:pt modelId="{5A1A05F3-7460-4DE8-A8D2-A85619B35AD1}" type="sibTrans" cxnId="{9B1AB2F7-184A-40E1-96C0-8DE229C2ADA5}">
      <dgm:prSet/>
      <dgm:spPr/>
      <dgm:t>
        <a:bodyPr/>
        <a:lstStyle/>
        <a:p>
          <a:endParaRPr lang="en-US" sz="2000">
            <a:solidFill>
              <a:schemeClr val="bg2">
                <a:lumMod val="10000"/>
              </a:schemeClr>
            </a:solidFill>
          </a:endParaRPr>
        </a:p>
      </dgm:t>
    </dgm:pt>
    <dgm:pt modelId="{3267EB0D-A35C-4F57-8813-33834E2BD0E7}" type="pres">
      <dgm:prSet presAssocID="{397B9B21-DADB-4758-AA37-9A24DB228B0B}" presName="mainComposite" presStyleCnt="0">
        <dgm:presLayoutVars>
          <dgm:chPref val="1"/>
          <dgm:dir/>
          <dgm:animOne val="branch"/>
          <dgm:animLvl val="lvl"/>
          <dgm:resizeHandles val="exact"/>
        </dgm:presLayoutVars>
      </dgm:prSet>
      <dgm:spPr/>
    </dgm:pt>
    <dgm:pt modelId="{00801337-9614-41E9-802A-12F5B9473AA0}" type="pres">
      <dgm:prSet presAssocID="{397B9B21-DADB-4758-AA37-9A24DB228B0B}" presName="hierFlow" presStyleCnt="0"/>
      <dgm:spPr/>
    </dgm:pt>
    <dgm:pt modelId="{581D3D47-518A-4AA1-B91D-0B9C07EA7C89}" type="pres">
      <dgm:prSet presAssocID="{397B9B21-DADB-4758-AA37-9A24DB228B0B}" presName="hierChild1" presStyleCnt="0">
        <dgm:presLayoutVars>
          <dgm:chPref val="1"/>
          <dgm:animOne val="branch"/>
          <dgm:animLvl val="lvl"/>
        </dgm:presLayoutVars>
      </dgm:prSet>
      <dgm:spPr/>
    </dgm:pt>
    <dgm:pt modelId="{382AF85A-3BA9-4762-9FEA-57E2F728FEAD}" type="pres">
      <dgm:prSet presAssocID="{D1123336-0B90-47F4-AE59-FF9797685661}" presName="Name14" presStyleCnt="0"/>
      <dgm:spPr/>
    </dgm:pt>
    <dgm:pt modelId="{23D81D52-16D6-4ED2-A734-D4BDE86C2DDB}" type="pres">
      <dgm:prSet presAssocID="{D1123336-0B90-47F4-AE59-FF9797685661}" presName="level1Shape" presStyleLbl="node0" presStyleIdx="0" presStyleCnt="1" custScaleX="312104" custScaleY="204728" custLinFactY="-41623" custLinFactNeighborY="-100000">
        <dgm:presLayoutVars>
          <dgm:chPref val="3"/>
        </dgm:presLayoutVars>
      </dgm:prSet>
      <dgm:spPr/>
    </dgm:pt>
    <dgm:pt modelId="{D0C2D472-6C7B-464F-A9FD-595C8499F6F3}" type="pres">
      <dgm:prSet presAssocID="{D1123336-0B90-47F4-AE59-FF9797685661}" presName="hierChild2" presStyleCnt="0"/>
      <dgm:spPr/>
    </dgm:pt>
    <dgm:pt modelId="{E4ED15C7-DAD6-4132-8A7E-0F88F4F6FCA7}" type="pres">
      <dgm:prSet presAssocID="{BD5AC67C-57FE-4240-9F12-E555117D0E7B}" presName="Name19" presStyleLbl="parChTrans1D2" presStyleIdx="0" presStyleCnt="2"/>
      <dgm:spPr/>
    </dgm:pt>
    <dgm:pt modelId="{A0854CCE-A188-4FE6-8E47-83D6450ECCB6}" type="pres">
      <dgm:prSet presAssocID="{A9ED8D5B-E88C-48C0-885D-93DD8D9A2538}" presName="Name21" presStyleCnt="0"/>
      <dgm:spPr/>
    </dgm:pt>
    <dgm:pt modelId="{FF8A7EB3-8D87-4C69-8C65-A214689D228B}" type="pres">
      <dgm:prSet presAssocID="{A9ED8D5B-E88C-48C0-885D-93DD8D9A2538}" presName="level2Shape" presStyleLbl="node2" presStyleIdx="0" presStyleCnt="2" custScaleX="329219" custScaleY="204728" custLinFactNeighborY="-73340"/>
      <dgm:spPr/>
    </dgm:pt>
    <dgm:pt modelId="{9688CAB1-C1C0-4132-9EC9-0602B9B401CE}" type="pres">
      <dgm:prSet presAssocID="{A9ED8D5B-E88C-48C0-885D-93DD8D9A2538}" presName="hierChild3" presStyleCnt="0"/>
      <dgm:spPr/>
    </dgm:pt>
    <dgm:pt modelId="{EFCD741A-D368-4033-AE58-962727F5BF49}" type="pres">
      <dgm:prSet presAssocID="{CCB31C42-79FC-4FAA-A2C7-5C1265ADBEA2}" presName="Name19" presStyleLbl="parChTrans1D3" presStyleIdx="0" presStyleCnt="4"/>
      <dgm:spPr/>
    </dgm:pt>
    <dgm:pt modelId="{0104B47B-211A-4783-AAEB-EB6B15C435E3}" type="pres">
      <dgm:prSet presAssocID="{EE8AC986-6927-4209-9027-CE3017908842}" presName="Name21" presStyleCnt="0"/>
      <dgm:spPr/>
    </dgm:pt>
    <dgm:pt modelId="{735A98BB-1A1F-4081-8F19-D762DC7FC5F4}" type="pres">
      <dgm:prSet presAssocID="{EE8AC986-6927-4209-9027-CE3017908842}" presName="level2Shape" presStyleLbl="node3" presStyleIdx="0" presStyleCnt="4" custScaleX="312104" custScaleY="204728"/>
      <dgm:spPr/>
    </dgm:pt>
    <dgm:pt modelId="{20BDF3B7-61B8-4C63-9CC4-3661F1F17A3C}" type="pres">
      <dgm:prSet presAssocID="{EE8AC986-6927-4209-9027-CE3017908842}" presName="hierChild3" presStyleCnt="0"/>
      <dgm:spPr/>
    </dgm:pt>
    <dgm:pt modelId="{8BBD31E0-BADE-46D6-8FFF-414C753F9C95}" type="pres">
      <dgm:prSet presAssocID="{BB71ABAA-93BB-4800-B8E9-6627B3B3B141}" presName="Name19" presStyleLbl="parChTrans1D3" presStyleIdx="1" presStyleCnt="4"/>
      <dgm:spPr/>
    </dgm:pt>
    <dgm:pt modelId="{C0E0B477-6BBC-4090-8D7C-E465712BD9A0}" type="pres">
      <dgm:prSet presAssocID="{F9999D43-92EB-45C8-8AFA-99FEA0C7C0DD}" presName="Name21" presStyleCnt="0"/>
      <dgm:spPr/>
    </dgm:pt>
    <dgm:pt modelId="{4AC26E0A-353F-42DA-BDB7-369942FE3A3E}" type="pres">
      <dgm:prSet presAssocID="{F9999D43-92EB-45C8-8AFA-99FEA0C7C0DD}" presName="level2Shape" presStyleLbl="node3" presStyleIdx="1" presStyleCnt="4" custScaleX="312104" custScaleY="204728"/>
      <dgm:spPr/>
    </dgm:pt>
    <dgm:pt modelId="{0B341363-9EAE-4EE1-90F7-88174E49CBE9}" type="pres">
      <dgm:prSet presAssocID="{F9999D43-92EB-45C8-8AFA-99FEA0C7C0DD}" presName="hierChild3" presStyleCnt="0"/>
      <dgm:spPr/>
    </dgm:pt>
    <dgm:pt modelId="{5A3BE4E9-F5E3-4E78-BA6A-912C634B75E6}" type="pres">
      <dgm:prSet presAssocID="{52D9650D-95EA-4AF7-82DD-A0FAA3E53A70}" presName="Name19" presStyleLbl="parChTrans1D2" presStyleIdx="1" presStyleCnt="2"/>
      <dgm:spPr/>
    </dgm:pt>
    <dgm:pt modelId="{06097C39-D7A6-4AB4-ABBD-CDCF4C22B665}" type="pres">
      <dgm:prSet presAssocID="{A76E8423-5BF5-4150-A0AF-2EB6543A1F3C}" presName="Name21" presStyleCnt="0"/>
      <dgm:spPr/>
    </dgm:pt>
    <dgm:pt modelId="{9395FD27-DA33-42DF-8F63-A276219DF85A}" type="pres">
      <dgm:prSet presAssocID="{A76E8423-5BF5-4150-A0AF-2EB6543A1F3C}" presName="level2Shape" presStyleLbl="node2" presStyleIdx="1" presStyleCnt="2" custScaleX="312104" custScaleY="204728" custLinFactNeighborY="-73340"/>
      <dgm:spPr/>
    </dgm:pt>
    <dgm:pt modelId="{94FE63CD-FAC6-43F9-AEE7-4E50BA4F4ED5}" type="pres">
      <dgm:prSet presAssocID="{A76E8423-5BF5-4150-A0AF-2EB6543A1F3C}" presName="hierChild3" presStyleCnt="0"/>
      <dgm:spPr/>
    </dgm:pt>
    <dgm:pt modelId="{2534D9A9-D596-4B1F-AE39-B7599D5575CB}" type="pres">
      <dgm:prSet presAssocID="{4E829E4C-1EAF-47C8-A89D-09FA07DD56FA}" presName="Name19" presStyleLbl="parChTrans1D3" presStyleIdx="2" presStyleCnt="4"/>
      <dgm:spPr/>
    </dgm:pt>
    <dgm:pt modelId="{1EFB9484-74F6-415A-A265-9DE095A530FC}" type="pres">
      <dgm:prSet presAssocID="{52D562B9-A5C0-4D9D-AF03-924EE0033C0D}" presName="Name21" presStyleCnt="0"/>
      <dgm:spPr/>
    </dgm:pt>
    <dgm:pt modelId="{BBFBE800-D888-4C3B-AF17-40DF42089F22}" type="pres">
      <dgm:prSet presAssocID="{52D562B9-A5C0-4D9D-AF03-924EE0033C0D}" presName="level2Shape" presStyleLbl="node3" presStyleIdx="2" presStyleCnt="4" custScaleX="312104" custScaleY="204728"/>
      <dgm:spPr/>
    </dgm:pt>
    <dgm:pt modelId="{A1CAD1F9-C377-4CB9-9480-9ACCDAB76F07}" type="pres">
      <dgm:prSet presAssocID="{52D562B9-A5C0-4D9D-AF03-924EE0033C0D}" presName="hierChild3" presStyleCnt="0"/>
      <dgm:spPr/>
    </dgm:pt>
    <dgm:pt modelId="{F1E62CD8-89FD-4797-A7D2-EF2DE4AFA8E4}" type="pres">
      <dgm:prSet presAssocID="{4EA95C0A-5896-426E-B05D-C9BDB983F583}" presName="Name19" presStyleLbl="parChTrans1D3" presStyleIdx="3" presStyleCnt="4"/>
      <dgm:spPr/>
    </dgm:pt>
    <dgm:pt modelId="{A3D2DC19-AAE4-487C-8913-8B6F8774A2C8}" type="pres">
      <dgm:prSet presAssocID="{0E5BC06C-63B9-4DA3-809D-5DC8481BF1DE}" presName="Name21" presStyleCnt="0"/>
      <dgm:spPr/>
    </dgm:pt>
    <dgm:pt modelId="{F4EAC8BD-8906-439A-9178-F1955D77D3B4}" type="pres">
      <dgm:prSet presAssocID="{0E5BC06C-63B9-4DA3-809D-5DC8481BF1DE}" presName="level2Shape" presStyleLbl="node3" presStyleIdx="3" presStyleCnt="4" custScaleX="312104" custScaleY="204728"/>
      <dgm:spPr/>
    </dgm:pt>
    <dgm:pt modelId="{16C11460-0935-4B3B-A521-E3DD99CCE07A}" type="pres">
      <dgm:prSet presAssocID="{0E5BC06C-63B9-4DA3-809D-5DC8481BF1DE}" presName="hierChild3" presStyleCnt="0"/>
      <dgm:spPr/>
    </dgm:pt>
    <dgm:pt modelId="{B2B59544-80A3-4539-8B4C-A5B012369036}" type="pres">
      <dgm:prSet presAssocID="{397B9B21-DADB-4758-AA37-9A24DB228B0B}" presName="bgShapesFlow" presStyleCnt="0"/>
      <dgm:spPr/>
    </dgm:pt>
  </dgm:ptLst>
  <dgm:cxnLst>
    <dgm:cxn modelId="{F6AE9712-350B-4511-997B-58405A461AE6}" type="presOf" srcId="{A9ED8D5B-E88C-48C0-885D-93DD8D9A2538}" destId="{FF8A7EB3-8D87-4C69-8C65-A214689D228B}" srcOrd="0" destOrd="0" presId="urn:microsoft.com/office/officeart/2005/8/layout/hierarchy6"/>
    <dgm:cxn modelId="{26DD3B13-B1B6-4E80-8D94-7428FAFDAA42}" srcId="{D1123336-0B90-47F4-AE59-FF9797685661}" destId="{A9ED8D5B-E88C-48C0-885D-93DD8D9A2538}" srcOrd="0" destOrd="0" parTransId="{BD5AC67C-57FE-4240-9F12-E555117D0E7B}" sibTransId="{7E359866-1018-4DAC-A1D1-1801CBAE75F9}"/>
    <dgm:cxn modelId="{6AF37017-2595-47E3-A95F-7684EC5901AE}" srcId="{A9ED8D5B-E88C-48C0-885D-93DD8D9A2538}" destId="{EE8AC986-6927-4209-9027-CE3017908842}" srcOrd="0" destOrd="0" parTransId="{CCB31C42-79FC-4FAA-A2C7-5C1265ADBEA2}" sibTransId="{21BEC6FF-7A5E-41DF-AFAD-8B4E1B12957E}"/>
    <dgm:cxn modelId="{7FFE3F2F-1F2B-4056-8FE1-2F1D0CC3C3A9}" type="presOf" srcId="{4E829E4C-1EAF-47C8-A89D-09FA07DD56FA}" destId="{2534D9A9-D596-4B1F-AE39-B7599D5575CB}" srcOrd="0" destOrd="0" presId="urn:microsoft.com/office/officeart/2005/8/layout/hierarchy6"/>
    <dgm:cxn modelId="{F4D0BA48-F8AF-4835-B418-B2291D208230}" type="presOf" srcId="{F9999D43-92EB-45C8-8AFA-99FEA0C7C0DD}" destId="{4AC26E0A-353F-42DA-BDB7-369942FE3A3E}" srcOrd="0" destOrd="0" presId="urn:microsoft.com/office/officeart/2005/8/layout/hierarchy6"/>
    <dgm:cxn modelId="{7558FC68-71E3-4D65-8501-DECE5AD0D2AD}" type="presOf" srcId="{397B9B21-DADB-4758-AA37-9A24DB228B0B}" destId="{3267EB0D-A35C-4F57-8813-33834E2BD0E7}" srcOrd="0" destOrd="0" presId="urn:microsoft.com/office/officeart/2005/8/layout/hierarchy6"/>
    <dgm:cxn modelId="{ABED094C-F4CB-4BEB-A2C6-E53EAB5968C3}" type="presOf" srcId="{BD5AC67C-57FE-4240-9F12-E555117D0E7B}" destId="{E4ED15C7-DAD6-4132-8A7E-0F88F4F6FCA7}" srcOrd="0" destOrd="0" presId="urn:microsoft.com/office/officeart/2005/8/layout/hierarchy6"/>
    <dgm:cxn modelId="{9B160282-EF0E-4979-B738-B9262366ECC4}" type="presOf" srcId="{A76E8423-5BF5-4150-A0AF-2EB6543A1F3C}" destId="{9395FD27-DA33-42DF-8F63-A276219DF85A}" srcOrd="0" destOrd="0" presId="urn:microsoft.com/office/officeart/2005/8/layout/hierarchy6"/>
    <dgm:cxn modelId="{D2030487-9AC5-4F78-A615-C7FFB7609457}" srcId="{A76E8423-5BF5-4150-A0AF-2EB6543A1F3C}" destId="{52D562B9-A5C0-4D9D-AF03-924EE0033C0D}" srcOrd="0" destOrd="0" parTransId="{4E829E4C-1EAF-47C8-A89D-09FA07DD56FA}" sibTransId="{4695F7A6-EA66-4762-9C71-1098A869E482}"/>
    <dgm:cxn modelId="{395DD19B-9D73-4782-A3CB-052CEEBA7995}" type="presOf" srcId="{4EA95C0A-5896-426E-B05D-C9BDB983F583}" destId="{F1E62CD8-89FD-4797-A7D2-EF2DE4AFA8E4}" srcOrd="0" destOrd="0" presId="urn:microsoft.com/office/officeart/2005/8/layout/hierarchy6"/>
    <dgm:cxn modelId="{6F22B69C-24F2-431A-A651-FB962A4FA203}" type="presOf" srcId="{CCB31C42-79FC-4FAA-A2C7-5C1265ADBEA2}" destId="{EFCD741A-D368-4033-AE58-962727F5BF49}" srcOrd="0" destOrd="0" presId="urn:microsoft.com/office/officeart/2005/8/layout/hierarchy6"/>
    <dgm:cxn modelId="{23EF609E-6109-4007-BBB0-2CDF16271E33}" type="presOf" srcId="{D1123336-0B90-47F4-AE59-FF9797685661}" destId="{23D81D52-16D6-4ED2-A734-D4BDE86C2DDB}" srcOrd="0" destOrd="0" presId="urn:microsoft.com/office/officeart/2005/8/layout/hierarchy6"/>
    <dgm:cxn modelId="{8E28C1A7-4EF9-46F1-BDE4-69F3C319EE8C}" type="presOf" srcId="{52D562B9-A5C0-4D9D-AF03-924EE0033C0D}" destId="{BBFBE800-D888-4C3B-AF17-40DF42089F22}" srcOrd="0" destOrd="0" presId="urn:microsoft.com/office/officeart/2005/8/layout/hierarchy6"/>
    <dgm:cxn modelId="{60EF95A8-6DE8-4194-BCC2-2ED5D32777EA}" srcId="{D1123336-0B90-47F4-AE59-FF9797685661}" destId="{A76E8423-5BF5-4150-A0AF-2EB6543A1F3C}" srcOrd="1" destOrd="0" parTransId="{52D9650D-95EA-4AF7-82DD-A0FAA3E53A70}" sibTransId="{0D8FFC3A-7BAC-4752-B510-F02A24D68E67}"/>
    <dgm:cxn modelId="{F8F342C8-F60E-4A35-A615-A5B933B72D3D}" type="presOf" srcId="{BB71ABAA-93BB-4800-B8E9-6627B3B3B141}" destId="{8BBD31E0-BADE-46D6-8FFF-414C753F9C95}" srcOrd="0" destOrd="0" presId="urn:microsoft.com/office/officeart/2005/8/layout/hierarchy6"/>
    <dgm:cxn modelId="{6C9ABBC8-1278-47D7-8618-EDEA4C75A817}" srcId="{A9ED8D5B-E88C-48C0-885D-93DD8D9A2538}" destId="{F9999D43-92EB-45C8-8AFA-99FEA0C7C0DD}" srcOrd="1" destOrd="0" parTransId="{BB71ABAA-93BB-4800-B8E9-6627B3B3B141}" sibTransId="{D72E4F0D-E58E-40C2-821B-9035AE708F87}"/>
    <dgm:cxn modelId="{1B200FF0-C755-4316-9B98-E80FA302AC4C}" srcId="{397B9B21-DADB-4758-AA37-9A24DB228B0B}" destId="{D1123336-0B90-47F4-AE59-FF9797685661}" srcOrd="0" destOrd="0" parTransId="{66C64689-FB3F-44EC-93A8-4FD8986EF902}" sibTransId="{6DEBA5AB-8704-44E7-9B67-AC10F5DF4B2D}"/>
    <dgm:cxn modelId="{507349F3-5E54-4B5B-814E-967F3E1D98CC}" type="presOf" srcId="{52D9650D-95EA-4AF7-82DD-A0FAA3E53A70}" destId="{5A3BE4E9-F5E3-4E78-BA6A-912C634B75E6}" srcOrd="0" destOrd="0" presId="urn:microsoft.com/office/officeart/2005/8/layout/hierarchy6"/>
    <dgm:cxn modelId="{9B1AB2F7-184A-40E1-96C0-8DE229C2ADA5}" srcId="{A76E8423-5BF5-4150-A0AF-2EB6543A1F3C}" destId="{0E5BC06C-63B9-4DA3-809D-5DC8481BF1DE}" srcOrd="1" destOrd="0" parTransId="{4EA95C0A-5896-426E-B05D-C9BDB983F583}" sibTransId="{5A1A05F3-7460-4DE8-A8D2-A85619B35AD1}"/>
    <dgm:cxn modelId="{729DE7F8-4474-4D6A-9C2E-F013CB5270AD}" type="presOf" srcId="{EE8AC986-6927-4209-9027-CE3017908842}" destId="{735A98BB-1A1F-4081-8F19-D762DC7FC5F4}" srcOrd="0" destOrd="0" presId="urn:microsoft.com/office/officeart/2005/8/layout/hierarchy6"/>
    <dgm:cxn modelId="{E3F382FD-93A3-4C77-8325-41735A904E9B}" type="presOf" srcId="{0E5BC06C-63B9-4DA3-809D-5DC8481BF1DE}" destId="{F4EAC8BD-8906-439A-9178-F1955D77D3B4}" srcOrd="0" destOrd="0" presId="urn:microsoft.com/office/officeart/2005/8/layout/hierarchy6"/>
    <dgm:cxn modelId="{77F04FE6-D3C1-4879-A6B3-AF3B91AB4F18}" type="presParOf" srcId="{3267EB0D-A35C-4F57-8813-33834E2BD0E7}" destId="{00801337-9614-41E9-802A-12F5B9473AA0}" srcOrd="0" destOrd="0" presId="urn:microsoft.com/office/officeart/2005/8/layout/hierarchy6"/>
    <dgm:cxn modelId="{590291D3-A8BE-48AE-AF76-1CF1731AFC6B}" type="presParOf" srcId="{00801337-9614-41E9-802A-12F5B9473AA0}" destId="{581D3D47-518A-4AA1-B91D-0B9C07EA7C89}" srcOrd="0" destOrd="0" presId="urn:microsoft.com/office/officeart/2005/8/layout/hierarchy6"/>
    <dgm:cxn modelId="{85565FBB-0522-4D69-8B12-3B0103E745D6}" type="presParOf" srcId="{581D3D47-518A-4AA1-B91D-0B9C07EA7C89}" destId="{382AF85A-3BA9-4762-9FEA-57E2F728FEAD}" srcOrd="0" destOrd="0" presId="urn:microsoft.com/office/officeart/2005/8/layout/hierarchy6"/>
    <dgm:cxn modelId="{4797EB99-4F43-4ACC-B3E4-69E628664376}" type="presParOf" srcId="{382AF85A-3BA9-4762-9FEA-57E2F728FEAD}" destId="{23D81D52-16D6-4ED2-A734-D4BDE86C2DDB}" srcOrd="0" destOrd="0" presId="urn:microsoft.com/office/officeart/2005/8/layout/hierarchy6"/>
    <dgm:cxn modelId="{B3DA12F6-D8DA-4A51-A3FF-EAC3E9FE013C}" type="presParOf" srcId="{382AF85A-3BA9-4762-9FEA-57E2F728FEAD}" destId="{D0C2D472-6C7B-464F-A9FD-595C8499F6F3}" srcOrd="1" destOrd="0" presId="urn:microsoft.com/office/officeart/2005/8/layout/hierarchy6"/>
    <dgm:cxn modelId="{C0D1E441-6344-4758-B49F-01B6AF42F5F6}" type="presParOf" srcId="{D0C2D472-6C7B-464F-A9FD-595C8499F6F3}" destId="{E4ED15C7-DAD6-4132-8A7E-0F88F4F6FCA7}" srcOrd="0" destOrd="0" presId="urn:microsoft.com/office/officeart/2005/8/layout/hierarchy6"/>
    <dgm:cxn modelId="{B72473D6-B4E3-4973-AAA0-9748C9846FEE}" type="presParOf" srcId="{D0C2D472-6C7B-464F-A9FD-595C8499F6F3}" destId="{A0854CCE-A188-4FE6-8E47-83D6450ECCB6}" srcOrd="1" destOrd="0" presId="urn:microsoft.com/office/officeart/2005/8/layout/hierarchy6"/>
    <dgm:cxn modelId="{1560E7F8-27FC-47BC-A500-E4B2293F57FE}" type="presParOf" srcId="{A0854CCE-A188-4FE6-8E47-83D6450ECCB6}" destId="{FF8A7EB3-8D87-4C69-8C65-A214689D228B}" srcOrd="0" destOrd="0" presId="urn:microsoft.com/office/officeart/2005/8/layout/hierarchy6"/>
    <dgm:cxn modelId="{1ECD6457-5DCD-40D8-99A7-0E65B03FDC2D}" type="presParOf" srcId="{A0854CCE-A188-4FE6-8E47-83D6450ECCB6}" destId="{9688CAB1-C1C0-4132-9EC9-0602B9B401CE}" srcOrd="1" destOrd="0" presId="urn:microsoft.com/office/officeart/2005/8/layout/hierarchy6"/>
    <dgm:cxn modelId="{157348A0-6D75-47F1-9276-396A16E9A72B}" type="presParOf" srcId="{9688CAB1-C1C0-4132-9EC9-0602B9B401CE}" destId="{EFCD741A-D368-4033-AE58-962727F5BF49}" srcOrd="0" destOrd="0" presId="urn:microsoft.com/office/officeart/2005/8/layout/hierarchy6"/>
    <dgm:cxn modelId="{40B9B4D2-0553-4143-AC8C-798D9EB4E871}" type="presParOf" srcId="{9688CAB1-C1C0-4132-9EC9-0602B9B401CE}" destId="{0104B47B-211A-4783-AAEB-EB6B15C435E3}" srcOrd="1" destOrd="0" presId="urn:microsoft.com/office/officeart/2005/8/layout/hierarchy6"/>
    <dgm:cxn modelId="{562044BE-D575-476C-8EDE-A6EDEA937578}" type="presParOf" srcId="{0104B47B-211A-4783-AAEB-EB6B15C435E3}" destId="{735A98BB-1A1F-4081-8F19-D762DC7FC5F4}" srcOrd="0" destOrd="0" presId="urn:microsoft.com/office/officeart/2005/8/layout/hierarchy6"/>
    <dgm:cxn modelId="{6B2BF47C-1028-4FFA-81D2-A363DA839784}" type="presParOf" srcId="{0104B47B-211A-4783-AAEB-EB6B15C435E3}" destId="{20BDF3B7-61B8-4C63-9CC4-3661F1F17A3C}" srcOrd="1" destOrd="0" presId="urn:microsoft.com/office/officeart/2005/8/layout/hierarchy6"/>
    <dgm:cxn modelId="{1BF12925-1884-413F-81F3-DA5540381303}" type="presParOf" srcId="{9688CAB1-C1C0-4132-9EC9-0602B9B401CE}" destId="{8BBD31E0-BADE-46D6-8FFF-414C753F9C95}" srcOrd="2" destOrd="0" presId="urn:microsoft.com/office/officeart/2005/8/layout/hierarchy6"/>
    <dgm:cxn modelId="{DF08F4D8-FD21-44E0-8578-44A355F3E709}" type="presParOf" srcId="{9688CAB1-C1C0-4132-9EC9-0602B9B401CE}" destId="{C0E0B477-6BBC-4090-8D7C-E465712BD9A0}" srcOrd="3" destOrd="0" presId="urn:microsoft.com/office/officeart/2005/8/layout/hierarchy6"/>
    <dgm:cxn modelId="{9B379B70-18F7-4FA9-9F80-7B9F2F9B5BEB}" type="presParOf" srcId="{C0E0B477-6BBC-4090-8D7C-E465712BD9A0}" destId="{4AC26E0A-353F-42DA-BDB7-369942FE3A3E}" srcOrd="0" destOrd="0" presId="urn:microsoft.com/office/officeart/2005/8/layout/hierarchy6"/>
    <dgm:cxn modelId="{F0325267-47D0-43A3-A7AB-D033D56475A7}" type="presParOf" srcId="{C0E0B477-6BBC-4090-8D7C-E465712BD9A0}" destId="{0B341363-9EAE-4EE1-90F7-88174E49CBE9}" srcOrd="1" destOrd="0" presId="urn:microsoft.com/office/officeart/2005/8/layout/hierarchy6"/>
    <dgm:cxn modelId="{BD1DEEA7-2FB2-4EDD-965B-D86FE75849BA}" type="presParOf" srcId="{D0C2D472-6C7B-464F-A9FD-595C8499F6F3}" destId="{5A3BE4E9-F5E3-4E78-BA6A-912C634B75E6}" srcOrd="2" destOrd="0" presId="urn:microsoft.com/office/officeart/2005/8/layout/hierarchy6"/>
    <dgm:cxn modelId="{CF703DCC-CAFF-46BB-999E-5DD70E23F4B1}" type="presParOf" srcId="{D0C2D472-6C7B-464F-A9FD-595C8499F6F3}" destId="{06097C39-D7A6-4AB4-ABBD-CDCF4C22B665}" srcOrd="3" destOrd="0" presId="urn:microsoft.com/office/officeart/2005/8/layout/hierarchy6"/>
    <dgm:cxn modelId="{491A7ACE-C769-48E1-BE93-0149FB90C551}" type="presParOf" srcId="{06097C39-D7A6-4AB4-ABBD-CDCF4C22B665}" destId="{9395FD27-DA33-42DF-8F63-A276219DF85A}" srcOrd="0" destOrd="0" presId="urn:microsoft.com/office/officeart/2005/8/layout/hierarchy6"/>
    <dgm:cxn modelId="{C8054A47-9F84-4EEB-81D8-3955F0D40A76}" type="presParOf" srcId="{06097C39-D7A6-4AB4-ABBD-CDCF4C22B665}" destId="{94FE63CD-FAC6-43F9-AEE7-4E50BA4F4ED5}" srcOrd="1" destOrd="0" presId="urn:microsoft.com/office/officeart/2005/8/layout/hierarchy6"/>
    <dgm:cxn modelId="{98F54B1F-AB74-465A-A252-45EDC8DF6AEF}" type="presParOf" srcId="{94FE63CD-FAC6-43F9-AEE7-4E50BA4F4ED5}" destId="{2534D9A9-D596-4B1F-AE39-B7599D5575CB}" srcOrd="0" destOrd="0" presId="urn:microsoft.com/office/officeart/2005/8/layout/hierarchy6"/>
    <dgm:cxn modelId="{B44C8E0A-6228-43F8-B30A-B07275DBC85E}" type="presParOf" srcId="{94FE63CD-FAC6-43F9-AEE7-4E50BA4F4ED5}" destId="{1EFB9484-74F6-415A-A265-9DE095A530FC}" srcOrd="1" destOrd="0" presId="urn:microsoft.com/office/officeart/2005/8/layout/hierarchy6"/>
    <dgm:cxn modelId="{9507528F-0A3D-45B9-A06D-B5B0772FF1D2}" type="presParOf" srcId="{1EFB9484-74F6-415A-A265-9DE095A530FC}" destId="{BBFBE800-D888-4C3B-AF17-40DF42089F22}" srcOrd="0" destOrd="0" presId="urn:microsoft.com/office/officeart/2005/8/layout/hierarchy6"/>
    <dgm:cxn modelId="{9925D05B-B411-480A-9EE8-F3100FE3F447}" type="presParOf" srcId="{1EFB9484-74F6-415A-A265-9DE095A530FC}" destId="{A1CAD1F9-C377-4CB9-9480-9ACCDAB76F07}" srcOrd="1" destOrd="0" presId="urn:microsoft.com/office/officeart/2005/8/layout/hierarchy6"/>
    <dgm:cxn modelId="{397DB69F-017E-4F9E-B1D3-61C36E7C09A0}" type="presParOf" srcId="{94FE63CD-FAC6-43F9-AEE7-4E50BA4F4ED5}" destId="{F1E62CD8-89FD-4797-A7D2-EF2DE4AFA8E4}" srcOrd="2" destOrd="0" presId="urn:microsoft.com/office/officeart/2005/8/layout/hierarchy6"/>
    <dgm:cxn modelId="{95C3F913-20B6-4F79-B5C0-B5BA3BBA6791}" type="presParOf" srcId="{94FE63CD-FAC6-43F9-AEE7-4E50BA4F4ED5}" destId="{A3D2DC19-AAE4-487C-8913-8B6F8774A2C8}" srcOrd="3" destOrd="0" presId="urn:microsoft.com/office/officeart/2005/8/layout/hierarchy6"/>
    <dgm:cxn modelId="{7C27EAD5-6C47-48CA-AB45-6E7FD9F6FAE5}" type="presParOf" srcId="{A3D2DC19-AAE4-487C-8913-8B6F8774A2C8}" destId="{F4EAC8BD-8906-439A-9178-F1955D77D3B4}" srcOrd="0" destOrd="0" presId="urn:microsoft.com/office/officeart/2005/8/layout/hierarchy6"/>
    <dgm:cxn modelId="{B1207B87-744D-4421-8945-ADBA51BF1B1E}" type="presParOf" srcId="{A3D2DC19-AAE4-487C-8913-8B6F8774A2C8}" destId="{16C11460-0935-4B3B-A521-E3DD99CCE07A}" srcOrd="1" destOrd="0" presId="urn:microsoft.com/office/officeart/2005/8/layout/hierarchy6"/>
    <dgm:cxn modelId="{59B44E6E-EC56-4416-86E5-83E8C18407AE}" type="presParOf" srcId="{3267EB0D-A35C-4F57-8813-33834E2BD0E7}" destId="{B2B59544-80A3-4539-8B4C-A5B012369036}"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D0C9-9DA4-4CB9-BDE1-6D339F91F381}">
      <dsp:nvSpPr>
        <dsp:cNvPr id="0" name=""/>
        <dsp:cNvSpPr/>
      </dsp:nvSpPr>
      <dsp:spPr>
        <a:xfrm>
          <a:off x="3517" y="0"/>
          <a:ext cx="3529686" cy="80136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l" defTabSz="844550">
            <a:lnSpc>
              <a:spcPct val="90000"/>
            </a:lnSpc>
            <a:spcBef>
              <a:spcPct val="0"/>
            </a:spcBef>
            <a:spcAft>
              <a:spcPct val="35000"/>
            </a:spcAft>
            <a:buNone/>
          </a:pPr>
          <a:r>
            <a:rPr lang="en-US" sz="1900" b="1" u="sng" kern="1200" dirty="0">
              <a:latin typeface="Arial" panose="020B0604020202020204" pitchFamily="34" charset="0"/>
              <a:cs typeface="Arial" panose="020B0604020202020204" pitchFamily="34" charset="0"/>
            </a:rPr>
            <a:t>CONTROLLED OVARIAN STIMULATION</a:t>
          </a:r>
        </a:p>
      </dsp:txBody>
      <dsp:txXfrm>
        <a:off x="3517" y="0"/>
        <a:ext cx="3329345" cy="801363"/>
      </dsp:txXfrm>
    </dsp:sp>
    <dsp:sp modelId="{04E4F1C2-A56D-41B8-889F-298B23D01E2D}">
      <dsp:nvSpPr>
        <dsp:cNvPr id="0" name=""/>
        <dsp:cNvSpPr/>
      </dsp:nvSpPr>
      <dsp:spPr>
        <a:xfrm>
          <a:off x="2827267" y="0"/>
          <a:ext cx="3529686" cy="80136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OOCYTE RETRIEVAL</a:t>
          </a:r>
        </a:p>
      </dsp:txBody>
      <dsp:txXfrm>
        <a:off x="3227949" y="0"/>
        <a:ext cx="2728323" cy="801363"/>
      </dsp:txXfrm>
    </dsp:sp>
    <dsp:sp modelId="{2A8349F6-C650-49B3-8F70-30418DE64B4E}">
      <dsp:nvSpPr>
        <dsp:cNvPr id="0" name=""/>
        <dsp:cNvSpPr/>
      </dsp:nvSpPr>
      <dsp:spPr>
        <a:xfrm>
          <a:off x="5651016" y="0"/>
          <a:ext cx="3529686" cy="80136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EMBRYO CULTURE</a:t>
          </a:r>
        </a:p>
      </dsp:txBody>
      <dsp:txXfrm>
        <a:off x="6051698" y="0"/>
        <a:ext cx="2728323" cy="801363"/>
      </dsp:txXfrm>
    </dsp:sp>
    <dsp:sp modelId="{94F45C8D-8DAC-4546-BEA2-8C81F7032A33}">
      <dsp:nvSpPr>
        <dsp:cNvPr id="0" name=""/>
        <dsp:cNvSpPr/>
      </dsp:nvSpPr>
      <dsp:spPr>
        <a:xfrm>
          <a:off x="8474765" y="0"/>
          <a:ext cx="3529686" cy="80136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EMBRYO TRANSFER</a:t>
          </a:r>
        </a:p>
      </dsp:txBody>
      <dsp:txXfrm>
        <a:off x="8875447" y="0"/>
        <a:ext cx="2728323" cy="801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D0C9-9DA4-4CB9-BDE1-6D339F91F381}">
      <dsp:nvSpPr>
        <dsp:cNvPr id="0" name=""/>
        <dsp:cNvSpPr/>
      </dsp:nvSpPr>
      <dsp:spPr>
        <a:xfrm>
          <a:off x="3517" y="0"/>
          <a:ext cx="3529686" cy="80136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l" defTabSz="844550">
            <a:lnSpc>
              <a:spcPct val="90000"/>
            </a:lnSpc>
            <a:spcBef>
              <a:spcPct val="0"/>
            </a:spcBef>
            <a:spcAft>
              <a:spcPct val="35000"/>
            </a:spcAft>
            <a:buNone/>
          </a:pPr>
          <a:r>
            <a:rPr lang="en-US" sz="1900" b="0" kern="1200" dirty="0">
              <a:latin typeface="Arial" panose="020B0604020202020204" pitchFamily="34" charset="0"/>
              <a:cs typeface="Arial" panose="020B0604020202020204" pitchFamily="34" charset="0"/>
            </a:rPr>
            <a:t>CONTROLLED OVARIAN STIMULATION</a:t>
          </a:r>
        </a:p>
      </dsp:txBody>
      <dsp:txXfrm>
        <a:off x="3517" y="0"/>
        <a:ext cx="3329345" cy="801363"/>
      </dsp:txXfrm>
    </dsp:sp>
    <dsp:sp modelId="{04E4F1C2-A56D-41B8-889F-298B23D01E2D}">
      <dsp:nvSpPr>
        <dsp:cNvPr id="0" name=""/>
        <dsp:cNvSpPr/>
      </dsp:nvSpPr>
      <dsp:spPr>
        <a:xfrm>
          <a:off x="2827267" y="0"/>
          <a:ext cx="3529686" cy="80136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b="1" u="sng" kern="1200" dirty="0">
              <a:latin typeface="Arial" panose="020B0604020202020204" pitchFamily="34" charset="0"/>
              <a:cs typeface="Arial" panose="020B0604020202020204" pitchFamily="34" charset="0"/>
            </a:rPr>
            <a:t>OOCYTE RETRIEVAL</a:t>
          </a:r>
        </a:p>
      </dsp:txBody>
      <dsp:txXfrm>
        <a:off x="3227949" y="0"/>
        <a:ext cx="2728323" cy="801363"/>
      </dsp:txXfrm>
    </dsp:sp>
    <dsp:sp modelId="{2A8349F6-C650-49B3-8F70-30418DE64B4E}">
      <dsp:nvSpPr>
        <dsp:cNvPr id="0" name=""/>
        <dsp:cNvSpPr/>
      </dsp:nvSpPr>
      <dsp:spPr>
        <a:xfrm>
          <a:off x="5651016" y="0"/>
          <a:ext cx="3529686" cy="80136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b="0" u="none" kern="1200" dirty="0">
              <a:latin typeface="Arial" panose="020B0604020202020204" pitchFamily="34" charset="0"/>
              <a:cs typeface="Arial" panose="020B0604020202020204" pitchFamily="34" charset="0"/>
            </a:rPr>
            <a:t>EMBRYO CULTURE</a:t>
          </a:r>
        </a:p>
      </dsp:txBody>
      <dsp:txXfrm>
        <a:off x="6051698" y="0"/>
        <a:ext cx="2728323" cy="801363"/>
      </dsp:txXfrm>
    </dsp:sp>
    <dsp:sp modelId="{94F45C8D-8DAC-4546-BEA2-8C81F7032A33}">
      <dsp:nvSpPr>
        <dsp:cNvPr id="0" name=""/>
        <dsp:cNvSpPr/>
      </dsp:nvSpPr>
      <dsp:spPr>
        <a:xfrm>
          <a:off x="8474765" y="0"/>
          <a:ext cx="3529686" cy="80136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EMBRYO TRANSFER</a:t>
          </a:r>
        </a:p>
      </dsp:txBody>
      <dsp:txXfrm>
        <a:off x="8875447" y="0"/>
        <a:ext cx="2728323" cy="801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D0C9-9DA4-4CB9-BDE1-6D339F91F381}">
      <dsp:nvSpPr>
        <dsp:cNvPr id="0" name=""/>
        <dsp:cNvSpPr/>
      </dsp:nvSpPr>
      <dsp:spPr>
        <a:xfrm>
          <a:off x="3517" y="0"/>
          <a:ext cx="3529686" cy="80136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l" defTabSz="844550">
            <a:lnSpc>
              <a:spcPct val="90000"/>
            </a:lnSpc>
            <a:spcBef>
              <a:spcPct val="0"/>
            </a:spcBef>
            <a:spcAft>
              <a:spcPct val="35000"/>
            </a:spcAft>
            <a:buNone/>
          </a:pPr>
          <a:r>
            <a:rPr lang="en-US" sz="1900" b="0" kern="1200" dirty="0">
              <a:latin typeface="Arial" panose="020B0604020202020204" pitchFamily="34" charset="0"/>
              <a:cs typeface="Arial" panose="020B0604020202020204" pitchFamily="34" charset="0"/>
            </a:rPr>
            <a:t>CONTROLLED OVARIAN STIMULATION</a:t>
          </a:r>
        </a:p>
      </dsp:txBody>
      <dsp:txXfrm>
        <a:off x="3517" y="0"/>
        <a:ext cx="3329345" cy="801363"/>
      </dsp:txXfrm>
    </dsp:sp>
    <dsp:sp modelId="{04E4F1C2-A56D-41B8-889F-298B23D01E2D}">
      <dsp:nvSpPr>
        <dsp:cNvPr id="0" name=""/>
        <dsp:cNvSpPr/>
      </dsp:nvSpPr>
      <dsp:spPr>
        <a:xfrm>
          <a:off x="2827267" y="0"/>
          <a:ext cx="3529686" cy="80136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OOCYTE RETRIEVAL</a:t>
          </a:r>
        </a:p>
      </dsp:txBody>
      <dsp:txXfrm>
        <a:off x="3227949" y="0"/>
        <a:ext cx="2728323" cy="801363"/>
      </dsp:txXfrm>
    </dsp:sp>
    <dsp:sp modelId="{2A8349F6-C650-49B3-8F70-30418DE64B4E}">
      <dsp:nvSpPr>
        <dsp:cNvPr id="0" name=""/>
        <dsp:cNvSpPr/>
      </dsp:nvSpPr>
      <dsp:spPr>
        <a:xfrm>
          <a:off x="5651016" y="0"/>
          <a:ext cx="3529686" cy="80136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b="1" u="sng" kern="1200" dirty="0">
              <a:latin typeface="Arial" panose="020B0604020202020204" pitchFamily="34" charset="0"/>
              <a:cs typeface="Arial" panose="020B0604020202020204" pitchFamily="34" charset="0"/>
            </a:rPr>
            <a:t>EMBRYO CULTURE</a:t>
          </a:r>
        </a:p>
      </dsp:txBody>
      <dsp:txXfrm>
        <a:off x="6051698" y="0"/>
        <a:ext cx="2728323" cy="801363"/>
      </dsp:txXfrm>
    </dsp:sp>
    <dsp:sp modelId="{94F45C8D-8DAC-4546-BEA2-8C81F7032A33}">
      <dsp:nvSpPr>
        <dsp:cNvPr id="0" name=""/>
        <dsp:cNvSpPr/>
      </dsp:nvSpPr>
      <dsp:spPr>
        <a:xfrm>
          <a:off x="8474765" y="0"/>
          <a:ext cx="3529686" cy="80136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EMBRYO TRANSFER</a:t>
          </a:r>
        </a:p>
      </dsp:txBody>
      <dsp:txXfrm>
        <a:off x="8875447" y="0"/>
        <a:ext cx="2728323" cy="8013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E1D0C9-9DA4-4CB9-BDE1-6D339F91F381}">
      <dsp:nvSpPr>
        <dsp:cNvPr id="0" name=""/>
        <dsp:cNvSpPr/>
      </dsp:nvSpPr>
      <dsp:spPr>
        <a:xfrm>
          <a:off x="3517" y="0"/>
          <a:ext cx="3529686" cy="801363"/>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346" tIns="50673" rIns="25337" bIns="50673" numCol="1" spcCol="1270" anchor="ctr" anchorCtr="0">
          <a:noAutofit/>
        </a:bodyPr>
        <a:lstStyle/>
        <a:p>
          <a:pPr marL="0" lvl="0" indent="0" algn="l" defTabSz="844550">
            <a:lnSpc>
              <a:spcPct val="90000"/>
            </a:lnSpc>
            <a:spcBef>
              <a:spcPct val="0"/>
            </a:spcBef>
            <a:spcAft>
              <a:spcPct val="35000"/>
            </a:spcAft>
            <a:buNone/>
          </a:pPr>
          <a:r>
            <a:rPr lang="en-US" sz="1900" b="0" kern="1200" dirty="0">
              <a:latin typeface="Arial" panose="020B0604020202020204" pitchFamily="34" charset="0"/>
              <a:cs typeface="Arial" panose="020B0604020202020204" pitchFamily="34" charset="0"/>
            </a:rPr>
            <a:t>CONTROLLED OVARIAN STIMULATION</a:t>
          </a:r>
        </a:p>
      </dsp:txBody>
      <dsp:txXfrm>
        <a:off x="3517" y="0"/>
        <a:ext cx="3329345" cy="801363"/>
      </dsp:txXfrm>
    </dsp:sp>
    <dsp:sp modelId="{04E4F1C2-A56D-41B8-889F-298B23D01E2D}">
      <dsp:nvSpPr>
        <dsp:cNvPr id="0" name=""/>
        <dsp:cNvSpPr/>
      </dsp:nvSpPr>
      <dsp:spPr>
        <a:xfrm>
          <a:off x="2827267" y="0"/>
          <a:ext cx="3529686" cy="801363"/>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OOCYTE RETRIEVAL</a:t>
          </a:r>
        </a:p>
      </dsp:txBody>
      <dsp:txXfrm>
        <a:off x="3227949" y="0"/>
        <a:ext cx="2728323" cy="801363"/>
      </dsp:txXfrm>
    </dsp:sp>
    <dsp:sp modelId="{2A8349F6-C650-49B3-8F70-30418DE64B4E}">
      <dsp:nvSpPr>
        <dsp:cNvPr id="0" name=""/>
        <dsp:cNvSpPr/>
      </dsp:nvSpPr>
      <dsp:spPr>
        <a:xfrm>
          <a:off x="5651016" y="0"/>
          <a:ext cx="3529686" cy="801363"/>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kern="1200" dirty="0">
              <a:latin typeface="Arial" panose="020B0604020202020204" pitchFamily="34" charset="0"/>
              <a:cs typeface="Arial" panose="020B0604020202020204" pitchFamily="34" charset="0"/>
            </a:rPr>
            <a:t>EMBRYO CULTURE</a:t>
          </a:r>
        </a:p>
      </dsp:txBody>
      <dsp:txXfrm>
        <a:off x="6051698" y="0"/>
        <a:ext cx="2728323" cy="801363"/>
      </dsp:txXfrm>
    </dsp:sp>
    <dsp:sp modelId="{94F45C8D-8DAC-4546-BEA2-8C81F7032A33}">
      <dsp:nvSpPr>
        <dsp:cNvPr id="0" name=""/>
        <dsp:cNvSpPr/>
      </dsp:nvSpPr>
      <dsp:spPr>
        <a:xfrm>
          <a:off x="8474765" y="0"/>
          <a:ext cx="3529686" cy="801363"/>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50673" rIns="25337" bIns="50673" numCol="1" spcCol="1270" anchor="ctr" anchorCtr="0">
          <a:noAutofit/>
        </a:bodyPr>
        <a:lstStyle/>
        <a:p>
          <a:pPr marL="0" lvl="0" indent="0" algn="l" defTabSz="844550">
            <a:lnSpc>
              <a:spcPct val="90000"/>
            </a:lnSpc>
            <a:spcBef>
              <a:spcPct val="0"/>
            </a:spcBef>
            <a:spcAft>
              <a:spcPct val="35000"/>
            </a:spcAft>
            <a:buNone/>
          </a:pPr>
          <a:r>
            <a:rPr lang="en-US" sz="1900" b="1" u="sng" kern="1200" dirty="0">
              <a:latin typeface="Arial" panose="020B0604020202020204" pitchFamily="34" charset="0"/>
              <a:cs typeface="Arial" panose="020B0604020202020204" pitchFamily="34" charset="0"/>
            </a:rPr>
            <a:t>EMBRYO TRANSFER</a:t>
          </a:r>
        </a:p>
      </dsp:txBody>
      <dsp:txXfrm>
        <a:off x="8875447" y="0"/>
        <a:ext cx="2728323" cy="8013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2D224-2DFC-40F9-BA99-2DA66CEEF958}">
      <dsp:nvSpPr>
        <dsp:cNvPr id="0" name=""/>
        <dsp:cNvSpPr/>
      </dsp:nvSpPr>
      <dsp:spPr>
        <a:xfrm>
          <a:off x="7927154" y="2632203"/>
          <a:ext cx="999613" cy="651921"/>
        </a:xfrm>
        <a:custGeom>
          <a:avLst/>
          <a:gdLst/>
          <a:ahLst/>
          <a:cxnLst/>
          <a:rect l="0" t="0" r="0" b="0"/>
          <a:pathLst>
            <a:path>
              <a:moveTo>
                <a:pt x="0" y="0"/>
              </a:moveTo>
              <a:lnTo>
                <a:pt x="0" y="651921"/>
              </a:lnTo>
              <a:lnTo>
                <a:pt x="999613" y="65192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57DC23-0126-4AB7-A359-2405FA1AA415}">
      <dsp:nvSpPr>
        <dsp:cNvPr id="0" name=""/>
        <dsp:cNvSpPr/>
      </dsp:nvSpPr>
      <dsp:spPr>
        <a:xfrm>
          <a:off x="6612445" y="1089321"/>
          <a:ext cx="1314709" cy="456345"/>
        </a:xfrm>
        <a:custGeom>
          <a:avLst/>
          <a:gdLst/>
          <a:ahLst/>
          <a:cxnLst/>
          <a:rect l="0" t="0" r="0" b="0"/>
          <a:pathLst>
            <a:path>
              <a:moveTo>
                <a:pt x="0" y="0"/>
              </a:moveTo>
              <a:lnTo>
                <a:pt x="0" y="228172"/>
              </a:lnTo>
              <a:lnTo>
                <a:pt x="1314709" y="228172"/>
              </a:lnTo>
              <a:lnTo>
                <a:pt x="1314709" y="4563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0B4059-AC01-4CAD-B243-D09B6F3CD60B}">
      <dsp:nvSpPr>
        <dsp:cNvPr id="0" name=""/>
        <dsp:cNvSpPr/>
      </dsp:nvSpPr>
      <dsp:spPr>
        <a:xfrm>
          <a:off x="5297736" y="2632203"/>
          <a:ext cx="999613" cy="651921"/>
        </a:xfrm>
        <a:custGeom>
          <a:avLst/>
          <a:gdLst/>
          <a:ahLst/>
          <a:cxnLst/>
          <a:rect l="0" t="0" r="0" b="0"/>
          <a:pathLst>
            <a:path>
              <a:moveTo>
                <a:pt x="0" y="0"/>
              </a:moveTo>
              <a:lnTo>
                <a:pt x="0" y="651921"/>
              </a:lnTo>
              <a:lnTo>
                <a:pt x="999613" y="651921"/>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68FA12-CD72-4AEA-84F3-9B3ACB4F19AA}">
      <dsp:nvSpPr>
        <dsp:cNvPr id="0" name=""/>
        <dsp:cNvSpPr/>
      </dsp:nvSpPr>
      <dsp:spPr>
        <a:xfrm>
          <a:off x="5297736" y="1089321"/>
          <a:ext cx="1314709" cy="456345"/>
        </a:xfrm>
        <a:custGeom>
          <a:avLst/>
          <a:gdLst/>
          <a:ahLst/>
          <a:cxnLst/>
          <a:rect l="0" t="0" r="0" b="0"/>
          <a:pathLst>
            <a:path>
              <a:moveTo>
                <a:pt x="1314709" y="0"/>
              </a:moveTo>
              <a:lnTo>
                <a:pt x="1314709" y="228172"/>
              </a:lnTo>
              <a:lnTo>
                <a:pt x="0" y="228172"/>
              </a:lnTo>
              <a:lnTo>
                <a:pt x="0" y="4563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0AA223-F2F6-40BC-B057-7691FABCA9C4}">
      <dsp:nvSpPr>
        <dsp:cNvPr id="0" name=""/>
        <dsp:cNvSpPr/>
      </dsp:nvSpPr>
      <dsp:spPr>
        <a:xfrm>
          <a:off x="1040816" y="1089321"/>
          <a:ext cx="91440" cy="456345"/>
        </a:xfrm>
        <a:custGeom>
          <a:avLst/>
          <a:gdLst/>
          <a:ahLst/>
          <a:cxnLst/>
          <a:rect l="0" t="0" r="0" b="0"/>
          <a:pathLst>
            <a:path>
              <a:moveTo>
                <a:pt x="45720" y="0"/>
              </a:moveTo>
              <a:lnTo>
                <a:pt x="45720" y="45634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098686-EFB8-49F7-B23E-07142D2E0055}">
      <dsp:nvSpPr>
        <dsp:cNvPr id="0" name=""/>
        <dsp:cNvSpPr/>
      </dsp:nvSpPr>
      <dsp:spPr>
        <a:xfrm>
          <a:off x="543268" y="2784"/>
          <a:ext cx="1086536" cy="1086536"/>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7F61BA-89FC-48C8-8884-3FC12D56A8EB}">
      <dsp:nvSpPr>
        <dsp:cNvPr id="0" name=""/>
        <dsp:cNvSpPr/>
      </dsp:nvSpPr>
      <dsp:spPr>
        <a:xfrm>
          <a:off x="543268" y="2784"/>
          <a:ext cx="1086536" cy="1086536"/>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4353EF-7B33-4432-974E-7D4F710FBD9D}">
      <dsp:nvSpPr>
        <dsp:cNvPr id="0" name=""/>
        <dsp:cNvSpPr/>
      </dsp:nvSpPr>
      <dsp:spPr>
        <a:xfrm>
          <a:off x="0" y="198361"/>
          <a:ext cx="2173073" cy="6953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Fresh embryo transfer</a:t>
          </a:r>
        </a:p>
      </dsp:txBody>
      <dsp:txXfrm>
        <a:off x="0" y="198361"/>
        <a:ext cx="2173073" cy="695383"/>
      </dsp:txXfrm>
    </dsp:sp>
    <dsp:sp modelId="{0C7C5F56-5A5E-43CA-A435-5BC01AD296BB}">
      <dsp:nvSpPr>
        <dsp:cNvPr id="0" name=""/>
        <dsp:cNvSpPr/>
      </dsp:nvSpPr>
      <dsp:spPr>
        <a:xfrm>
          <a:off x="543268" y="1545666"/>
          <a:ext cx="1086536" cy="1086536"/>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B770CE-F8A2-4813-9C97-00B556948FB7}">
      <dsp:nvSpPr>
        <dsp:cNvPr id="0" name=""/>
        <dsp:cNvSpPr/>
      </dsp:nvSpPr>
      <dsp:spPr>
        <a:xfrm>
          <a:off x="543268" y="1545666"/>
          <a:ext cx="1086536" cy="1086536"/>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9432E0-3A04-457C-BEC2-1B777FBC4DDF}">
      <dsp:nvSpPr>
        <dsp:cNvPr id="0" name=""/>
        <dsp:cNvSpPr/>
      </dsp:nvSpPr>
      <dsp:spPr>
        <a:xfrm>
          <a:off x="0" y="1741243"/>
          <a:ext cx="2173073" cy="6953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baseline="0" dirty="0">
              <a:latin typeface="Arial" panose="020B0604020202020204" pitchFamily="34" charset="0"/>
              <a:cs typeface="Arial" panose="020B0604020202020204" pitchFamily="34" charset="0"/>
            </a:rPr>
            <a:t>Intramuscular P</a:t>
          </a:r>
          <a:r>
            <a:rPr lang="en-US" sz="2000" kern="1200" baseline="-25000" dirty="0">
              <a:latin typeface="Arial" panose="020B0604020202020204" pitchFamily="34" charset="0"/>
              <a:cs typeface="Arial" panose="020B0604020202020204" pitchFamily="34" charset="0"/>
            </a:rPr>
            <a:t>4</a:t>
          </a:r>
          <a:r>
            <a:rPr lang="en-US" sz="2000" kern="1200" baseline="0" dirty="0">
              <a:latin typeface="Arial" panose="020B0604020202020204" pitchFamily="34" charset="0"/>
              <a:cs typeface="Arial" panose="020B0604020202020204" pitchFamily="34" charset="0"/>
            </a:rPr>
            <a:t> ± E</a:t>
          </a:r>
          <a:r>
            <a:rPr lang="en-US" sz="2000" kern="1200" baseline="-25000" dirty="0">
              <a:latin typeface="Arial" panose="020B0604020202020204" pitchFamily="34" charset="0"/>
              <a:cs typeface="Arial" panose="020B0604020202020204" pitchFamily="34" charset="0"/>
            </a:rPr>
            <a:t>2</a:t>
          </a:r>
          <a:r>
            <a:rPr lang="en-US" sz="2000" kern="1200" baseline="0" dirty="0">
              <a:latin typeface="Arial" panose="020B0604020202020204" pitchFamily="34" charset="0"/>
              <a:cs typeface="Arial" panose="020B0604020202020204" pitchFamily="34" charset="0"/>
            </a:rPr>
            <a:t> patches</a:t>
          </a:r>
          <a:endParaRPr lang="en-US" sz="2000" kern="1200" baseline="-25000" dirty="0">
            <a:latin typeface="Arial" panose="020B0604020202020204" pitchFamily="34" charset="0"/>
            <a:cs typeface="Arial" panose="020B0604020202020204" pitchFamily="34" charset="0"/>
          </a:endParaRPr>
        </a:p>
      </dsp:txBody>
      <dsp:txXfrm>
        <a:off x="0" y="1741243"/>
        <a:ext cx="2173073" cy="695383"/>
      </dsp:txXfrm>
    </dsp:sp>
    <dsp:sp modelId="{949AEEA6-FD41-48BA-88F6-1D4C42B2462F}">
      <dsp:nvSpPr>
        <dsp:cNvPr id="0" name=""/>
        <dsp:cNvSpPr/>
      </dsp:nvSpPr>
      <dsp:spPr>
        <a:xfrm>
          <a:off x="6069177" y="2784"/>
          <a:ext cx="1086536" cy="1086536"/>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D1E821-5477-4B77-9A6B-99D90D26F8DF}">
      <dsp:nvSpPr>
        <dsp:cNvPr id="0" name=""/>
        <dsp:cNvSpPr/>
      </dsp:nvSpPr>
      <dsp:spPr>
        <a:xfrm>
          <a:off x="6069177" y="2784"/>
          <a:ext cx="1086536" cy="1086536"/>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778267-F901-4211-AA2A-6AD40F872FDD}">
      <dsp:nvSpPr>
        <dsp:cNvPr id="0" name=""/>
        <dsp:cNvSpPr/>
      </dsp:nvSpPr>
      <dsp:spPr>
        <a:xfrm>
          <a:off x="5525908" y="198361"/>
          <a:ext cx="2173073" cy="6953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Frozen embryo transfer</a:t>
          </a:r>
        </a:p>
      </dsp:txBody>
      <dsp:txXfrm>
        <a:off x="5525908" y="198361"/>
        <a:ext cx="2173073" cy="695383"/>
      </dsp:txXfrm>
    </dsp:sp>
    <dsp:sp modelId="{197EE559-63AF-432A-A254-36592EFA8E4C}">
      <dsp:nvSpPr>
        <dsp:cNvPr id="0" name=""/>
        <dsp:cNvSpPr/>
      </dsp:nvSpPr>
      <dsp:spPr>
        <a:xfrm>
          <a:off x="4754467" y="1545666"/>
          <a:ext cx="1086536" cy="1086536"/>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0A9BB6-4044-4857-B903-EDAE33FA17FA}">
      <dsp:nvSpPr>
        <dsp:cNvPr id="0" name=""/>
        <dsp:cNvSpPr/>
      </dsp:nvSpPr>
      <dsp:spPr>
        <a:xfrm>
          <a:off x="4754467" y="1545666"/>
          <a:ext cx="1086536" cy="1086536"/>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137570-DFBD-4FB6-A3EB-47B9495CE779}">
      <dsp:nvSpPr>
        <dsp:cNvPr id="0" name=""/>
        <dsp:cNvSpPr/>
      </dsp:nvSpPr>
      <dsp:spPr>
        <a:xfrm>
          <a:off x="4211199" y="1741243"/>
          <a:ext cx="2173073" cy="6953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Natural FET</a:t>
          </a:r>
        </a:p>
      </dsp:txBody>
      <dsp:txXfrm>
        <a:off x="4211199" y="1741243"/>
        <a:ext cx="2173073" cy="695383"/>
      </dsp:txXfrm>
    </dsp:sp>
    <dsp:sp modelId="{6C98BAB4-8935-4E8F-AD57-28AE1099710F}">
      <dsp:nvSpPr>
        <dsp:cNvPr id="0" name=""/>
        <dsp:cNvSpPr/>
      </dsp:nvSpPr>
      <dsp:spPr>
        <a:xfrm>
          <a:off x="6166965" y="3088548"/>
          <a:ext cx="1086536" cy="1086536"/>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DE7462-1BAE-400B-B513-9AC1C6C765A4}">
      <dsp:nvSpPr>
        <dsp:cNvPr id="0" name=""/>
        <dsp:cNvSpPr/>
      </dsp:nvSpPr>
      <dsp:spPr>
        <a:xfrm>
          <a:off x="6166965" y="3088548"/>
          <a:ext cx="1086536" cy="1086536"/>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3511FB-2ED4-43FF-B73C-A52FEE4E26ED}">
      <dsp:nvSpPr>
        <dsp:cNvPr id="0" name=""/>
        <dsp:cNvSpPr/>
      </dsp:nvSpPr>
      <dsp:spPr>
        <a:xfrm>
          <a:off x="5623697" y="3284125"/>
          <a:ext cx="2173073" cy="6953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Vaginal P</a:t>
          </a:r>
          <a:r>
            <a:rPr lang="en-US" sz="2000" kern="1200" baseline="-25000">
              <a:latin typeface="Arial" panose="020B0604020202020204" pitchFamily="34" charset="0"/>
              <a:cs typeface="Arial" panose="020B0604020202020204" pitchFamily="34" charset="0"/>
            </a:rPr>
            <a:t>4</a:t>
          </a:r>
          <a:endParaRPr lang="en-US" sz="2000" kern="1200" dirty="0">
            <a:latin typeface="Arial" panose="020B0604020202020204" pitchFamily="34" charset="0"/>
            <a:cs typeface="Arial" panose="020B0604020202020204" pitchFamily="34" charset="0"/>
          </a:endParaRPr>
        </a:p>
      </dsp:txBody>
      <dsp:txXfrm>
        <a:off x="5623697" y="3284125"/>
        <a:ext cx="2173073" cy="695383"/>
      </dsp:txXfrm>
    </dsp:sp>
    <dsp:sp modelId="{3D5D0679-3C4B-45A2-8C78-3DA2D49AA9C6}">
      <dsp:nvSpPr>
        <dsp:cNvPr id="0" name=""/>
        <dsp:cNvSpPr/>
      </dsp:nvSpPr>
      <dsp:spPr>
        <a:xfrm>
          <a:off x="7383886" y="1545666"/>
          <a:ext cx="1086536" cy="1086536"/>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BF7E92-10A3-4DA9-8581-EA34164E21F3}">
      <dsp:nvSpPr>
        <dsp:cNvPr id="0" name=""/>
        <dsp:cNvSpPr/>
      </dsp:nvSpPr>
      <dsp:spPr>
        <a:xfrm>
          <a:off x="7383886" y="1545666"/>
          <a:ext cx="1086536" cy="1086536"/>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099C6E-E601-47DF-893B-8A78B35899EB}">
      <dsp:nvSpPr>
        <dsp:cNvPr id="0" name=""/>
        <dsp:cNvSpPr/>
      </dsp:nvSpPr>
      <dsp:spPr>
        <a:xfrm>
          <a:off x="6840618" y="1741243"/>
          <a:ext cx="2173073" cy="6953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Programmed FET</a:t>
          </a:r>
        </a:p>
      </dsp:txBody>
      <dsp:txXfrm>
        <a:off x="6840618" y="1741243"/>
        <a:ext cx="2173073" cy="695383"/>
      </dsp:txXfrm>
    </dsp:sp>
    <dsp:sp modelId="{B0E4A932-6604-46DC-BD36-8ED38A349F26}">
      <dsp:nvSpPr>
        <dsp:cNvPr id="0" name=""/>
        <dsp:cNvSpPr/>
      </dsp:nvSpPr>
      <dsp:spPr>
        <a:xfrm>
          <a:off x="8796384" y="3088548"/>
          <a:ext cx="1086536" cy="1086536"/>
        </a:xfrm>
        <a:prstGeom prst="arc">
          <a:avLst>
            <a:gd name="adj1" fmla="val 13200000"/>
            <a:gd name="adj2" fmla="val 192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DF3114-C1A2-4B16-AF80-052838B2C87C}">
      <dsp:nvSpPr>
        <dsp:cNvPr id="0" name=""/>
        <dsp:cNvSpPr/>
      </dsp:nvSpPr>
      <dsp:spPr>
        <a:xfrm>
          <a:off x="8796384" y="3088548"/>
          <a:ext cx="1086536" cy="1086536"/>
        </a:xfrm>
        <a:prstGeom prst="arc">
          <a:avLst>
            <a:gd name="adj1" fmla="val 2400000"/>
            <a:gd name="adj2" fmla="val 8400000"/>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0612AF-8C94-48D3-AFA9-C8EFDA22D3C9}">
      <dsp:nvSpPr>
        <dsp:cNvPr id="0" name=""/>
        <dsp:cNvSpPr/>
      </dsp:nvSpPr>
      <dsp:spPr>
        <a:xfrm>
          <a:off x="8253115" y="3284125"/>
          <a:ext cx="2173073" cy="69538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E</a:t>
          </a:r>
          <a:r>
            <a:rPr lang="en-US" sz="2000" kern="1200" baseline="-25000" dirty="0">
              <a:latin typeface="Arial" panose="020B0604020202020204" pitchFamily="34" charset="0"/>
              <a:cs typeface="Arial" panose="020B0604020202020204" pitchFamily="34" charset="0"/>
            </a:rPr>
            <a:t>2</a:t>
          </a:r>
          <a:r>
            <a:rPr lang="en-US" sz="2000" kern="1200" baseline="0" dirty="0">
              <a:latin typeface="Arial" panose="020B0604020202020204" pitchFamily="34" charset="0"/>
              <a:cs typeface="Arial" panose="020B0604020202020204" pitchFamily="34" charset="0"/>
            </a:rPr>
            <a:t> patches + intramuscular P</a:t>
          </a:r>
          <a:r>
            <a:rPr lang="en-US" sz="2000" kern="1200" baseline="-25000" dirty="0">
              <a:latin typeface="Arial" panose="020B0604020202020204" pitchFamily="34" charset="0"/>
              <a:cs typeface="Arial" panose="020B0604020202020204" pitchFamily="34" charset="0"/>
            </a:rPr>
            <a:t>4</a:t>
          </a:r>
        </a:p>
      </dsp:txBody>
      <dsp:txXfrm>
        <a:off x="8253115" y="3284125"/>
        <a:ext cx="2173073" cy="6953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525BB-F246-4264-84E0-41CE92B0326F}">
      <dsp:nvSpPr>
        <dsp:cNvPr id="0" name=""/>
        <dsp:cNvSpPr/>
      </dsp:nvSpPr>
      <dsp:spPr>
        <a:xfrm>
          <a:off x="3289" y="1116352"/>
          <a:ext cx="2244172" cy="112208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1052 retrieval cycles</a:t>
          </a:r>
        </a:p>
      </dsp:txBody>
      <dsp:txXfrm>
        <a:off x="36154" y="1149217"/>
        <a:ext cx="2178442" cy="1056356"/>
      </dsp:txXfrm>
    </dsp:sp>
    <dsp:sp modelId="{FD766AB6-107F-4C8F-9C5D-97015CA8E3BB}">
      <dsp:nvSpPr>
        <dsp:cNvPr id="0" name=""/>
        <dsp:cNvSpPr/>
      </dsp:nvSpPr>
      <dsp:spPr>
        <a:xfrm>
          <a:off x="2247462" y="1647293"/>
          <a:ext cx="897668" cy="60205"/>
        </a:xfrm>
        <a:custGeom>
          <a:avLst/>
          <a:gdLst/>
          <a:ahLst/>
          <a:cxnLst/>
          <a:rect l="0" t="0" r="0" b="0"/>
          <a:pathLst>
            <a:path>
              <a:moveTo>
                <a:pt x="0" y="30102"/>
              </a:moveTo>
              <a:lnTo>
                <a:pt x="897668" y="3010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2673854" y="1654954"/>
        <a:ext cx="44883" cy="44883"/>
      </dsp:txXfrm>
    </dsp:sp>
    <dsp:sp modelId="{FE2E9BAC-A993-45D2-8C2D-7581177C4EB9}">
      <dsp:nvSpPr>
        <dsp:cNvPr id="0" name=""/>
        <dsp:cNvSpPr/>
      </dsp:nvSpPr>
      <dsp:spPr>
        <a:xfrm>
          <a:off x="3145131" y="1116352"/>
          <a:ext cx="2244172" cy="1122086"/>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10,261 oocytes retrieved</a:t>
          </a:r>
        </a:p>
      </dsp:txBody>
      <dsp:txXfrm>
        <a:off x="3177996" y="1149217"/>
        <a:ext cx="2178442" cy="1056356"/>
      </dsp:txXfrm>
    </dsp:sp>
    <dsp:sp modelId="{8F71D41F-66CE-4DC6-B737-8F4FC0DAE9D6}">
      <dsp:nvSpPr>
        <dsp:cNvPr id="0" name=""/>
        <dsp:cNvSpPr/>
      </dsp:nvSpPr>
      <dsp:spPr>
        <a:xfrm rot="19457599">
          <a:off x="5285396" y="1324693"/>
          <a:ext cx="1105482" cy="60205"/>
        </a:xfrm>
        <a:custGeom>
          <a:avLst/>
          <a:gdLst/>
          <a:ahLst/>
          <a:cxnLst/>
          <a:rect l="0" t="0" r="0" b="0"/>
          <a:pathLst>
            <a:path>
              <a:moveTo>
                <a:pt x="0" y="30102"/>
              </a:moveTo>
              <a:lnTo>
                <a:pt x="1105482" y="301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5810500" y="1327159"/>
        <a:ext cx="55274" cy="55274"/>
      </dsp:txXfrm>
    </dsp:sp>
    <dsp:sp modelId="{EDD56D46-802B-4C6E-B6E4-147633B4CD27}">
      <dsp:nvSpPr>
        <dsp:cNvPr id="0" name=""/>
        <dsp:cNvSpPr/>
      </dsp:nvSpPr>
      <dsp:spPr>
        <a:xfrm>
          <a:off x="6286972" y="471153"/>
          <a:ext cx="2244172" cy="1122086"/>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5927 MII oocytes</a:t>
          </a:r>
        </a:p>
      </dsp:txBody>
      <dsp:txXfrm>
        <a:off x="6319837" y="504018"/>
        <a:ext cx="2178442" cy="1056356"/>
      </dsp:txXfrm>
    </dsp:sp>
    <dsp:sp modelId="{14C78CE8-6830-4888-875A-6E7DF193940D}">
      <dsp:nvSpPr>
        <dsp:cNvPr id="0" name=""/>
        <dsp:cNvSpPr/>
      </dsp:nvSpPr>
      <dsp:spPr>
        <a:xfrm rot="2142401">
          <a:off x="5285396" y="1969893"/>
          <a:ext cx="1105482" cy="60205"/>
        </a:xfrm>
        <a:custGeom>
          <a:avLst/>
          <a:gdLst/>
          <a:ahLst/>
          <a:cxnLst/>
          <a:rect l="0" t="0" r="0" b="0"/>
          <a:pathLst>
            <a:path>
              <a:moveTo>
                <a:pt x="0" y="30102"/>
              </a:moveTo>
              <a:lnTo>
                <a:pt x="1105482" y="301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5810500" y="1972358"/>
        <a:ext cx="55274" cy="55274"/>
      </dsp:txXfrm>
    </dsp:sp>
    <dsp:sp modelId="{759E2842-890D-4D6F-A974-D64A5CC3AEE9}">
      <dsp:nvSpPr>
        <dsp:cNvPr id="0" name=""/>
        <dsp:cNvSpPr/>
      </dsp:nvSpPr>
      <dsp:spPr>
        <a:xfrm>
          <a:off x="6286972" y="1761552"/>
          <a:ext cx="2244172" cy="1122086"/>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3922 oocytes attempted rescue IVM</a:t>
          </a:r>
        </a:p>
      </dsp:txBody>
      <dsp:txXfrm>
        <a:off x="6319837" y="1794417"/>
        <a:ext cx="2178442" cy="1056356"/>
      </dsp:txXfrm>
    </dsp:sp>
    <dsp:sp modelId="{92CF3969-612E-4734-94BD-890D23C607A3}">
      <dsp:nvSpPr>
        <dsp:cNvPr id="0" name=""/>
        <dsp:cNvSpPr/>
      </dsp:nvSpPr>
      <dsp:spPr>
        <a:xfrm>
          <a:off x="8531144" y="2292493"/>
          <a:ext cx="897668" cy="60205"/>
        </a:xfrm>
        <a:custGeom>
          <a:avLst/>
          <a:gdLst/>
          <a:ahLst/>
          <a:cxnLst/>
          <a:rect l="0" t="0" r="0" b="0"/>
          <a:pathLst>
            <a:path>
              <a:moveTo>
                <a:pt x="0" y="30102"/>
              </a:moveTo>
              <a:lnTo>
                <a:pt x="897668" y="301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a:off x="8957537" y="2300153"/>
        <a:ext cx="44883" cy="44883"/>
      </dsp:txXfrm>
    </dsp:sp>
    <dsp:sp modelId="{2FB4C09F-7D7C-4EB3-A8FA-98C8D14667D6}">
      <dsp:nvSpPr>
        <dsp:cNvPr id="0" name=""/>
        <dsp:cNvSpPr/>
      </dsp:nvSpPr>
      <dsp:spPr>
        <a:xfrm>
          <a:off x="9428813" y="1761552"/>
          <a:ext cx="2244172" cy="1122086"/>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1886 IVM-MII oocytes</a:t>
          </a:r>
        </a:p>
      </dsp:txBody>
      <dsp:txXfrm>
        <a:off x="9461678" y="1794417"/>
        <a:ext cx="2178442" cy="10563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525BB-F246-4264-84E0-41CE92B0326F}">
      <dsp:nvSpPr>
        <dsp:cNvPr id="0" name=""/>
        <dsp:cNvSpPr/>
      </dsp:nvSpPr>
      <dsp:spPr>
        <a:xfrm>
          <a:off x="3289" y="1116352"/>
          <a:ext cx="2244172" cy="112208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1052 retrieval cycles</a:t>
          </a:r>
        </a:p>
      </dsp:txBody>
      <dsp:txXfrm>
        <a:off x="36154" y="1149217"/>
        <a:ext cx="2178442" cy="1056356"/>
      </dsp:txXfrm>
    </dsp:sp>
    <dsp:sp modelId="{FD766AB6-107F-4C8F-9C5D-97015CA8E3BB}">
      <dsp:nvSpPr>
        <dsp:cNvPr id="0" name=""/>
        <dsp:cNvSpPr/>
      </dsp:nvSpPr>
      <dsp:spPr>
        <a:xfrm>
          <a:off x="2247462" y="1647293"/>
          <a:ext cx="897668" cy="60205"/>
        </a:xfrm>
        <a:custGeom>
          <a:avLst/>
          <a:gdLst/>
          <a:ahLst/>
          <a:cxnLst/>
          <a:rect l="0" t="0" r="0" b="0"/>
          <a:pathLst>
            <a:path>
              <a:moveTo>
                <a:pt x="0" y="30102"/>
              </a:moveTo>
              <a:lnTo>
                <a:pt x="897668" y="3010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2673854" y="1654954"/>
        <a:ext cx="44883" cy="44883"/>
      </dsp:txXfrm>
    </dsp:sp>
    <dsp:sp modelId="{FE2E9BAC-A993-45D2-8C2D-7581177C4EB9}">
      <dsp:nvSpPr>
        <dsp:cNvPr id="0" name=""/>
        <dsp:cNvSpPr/>
      </dsp:nvSpPr>
      <dsp:spPr>
        <a:xfrm>
          <a:off x="3145131" y="1116352"/>
          <a:ext cx="2244172" cy="1122086"/>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10,261 oocytes retrieved</a:t>
          </a:r>
        </a:p>
      </dsp:txBody>
      <dsp:txXfrm>
        <a:off x="3177996" y="1149217"/>
        <a:ext cx="2178442" cy="1056356"/>
      </dsp:txXfrm>
    </dsp:sp>
    <dsp:sp modelId="{8F71D41F-66CE-4DC6-B737-8F4FC0DAE9D6}">
      <dsp:nvSpPr>
        <dsp:cNvPr id="0" name=""/>
        <dsp:cNvSpPr/>
      </dsp:nvSpPr>
      <dsp:spPr>
        <a:xfrm rot="19457599">
          <a:off x="5285396" y="1324693"/>
          <a:ext cx="1105482" cy="60205"/>
        </a:xfrm>
        <a:custGeom>
          <a:avLst/>
          <a:gdLst/>
          <a:ahLst/>
          <a:cxnLst/>
          <a:rect l="0" t="0" r="0" b="0"/>
          <a:pathLst>
            <a:path>
              <a:moveTo>
                <a:pt x="0" y="30102"/>
              </a:moveTo>
              <a:lnTo>
                <a:pt x="1105482" y="301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5810500" y="1327159"/>
        <a:ext cx="55274" cy="55274"/>
      </dsp:txXfrm>
    </dsp:sp>
    <dsp:sp modelId="{EDD56D46-802B-4C6E-B6E4-147633B4CD27}">
      <dsp:nvSpPr>
        <dsp:cNvPr id="0" name=""/>
        <dsp:cNvSpPr/>
      </dsp:nvSpPr>
      <dsp:spPr>
        <a:xfrm>
          <a:off x="6286972" y="471153"/>
          <a:ext cx="2244172" cy="1122086"/>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5927 MII oocytes</a:t>
          </a:r>
        </a:p>
      </dsp:txBody>
      <dsp:txXfrm>
        <a:off x="6319837" y="504018"/>
        <a:ext cx="2178442" cy="1056356"/>
      </dsp:txXfrm>
    </dsp:sp>
    <dsp:sp modelId="{14C78CE8-6830-4888-875A-6E7DF193940D}">
      <dsp:nvSpPr>
        <dsp:cNvPr id="0" name=""/>
        <dsp:cNvSpPr/>
      </dsp:nvSpPr>
      <dsp:spPr>
        <a:xfrm rot="2142401">
          <a:off x="5285396" y="1969893"/>
          <a:ext cx="1105482" cy="60205"/>
        </a:xfrm>
        <a:custGeom>
          <a:avLst/>
          <a:gdLst/>
          <a:ahLst/>
          <a:cxnLst/>
          <a:rect l="0" t="0" r="0" b="0"/>
          <a:pathLst>
            <a:path>
              <a:moveTo>
                <a:pt x="0" y="30102"/>
              </a:moveTo>
              <a:lnTo>
                <a:pt x="1105482" y="301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5810500" y="1972358"/>
        <a:ext cx="55274" cy="55274"/>
      </dsp:txXfrm>
    </dsp:sp>
    <dsp:sp modelId="{759E2842-890D-4D6F-A974-D64A5CC3AEE9}">
      <dsp:nvSpPr>
        <dsp:cNvPr id="0" name=""/>
        <dsp:cNvSpPr/>
      </dsp:nvSpPr>
      <dsp:spPr>
        <a:xfrm>
          <a:off x="6286972" y="1761552"/>
          <a:ext cx="2244172" cy="1122086"/>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3922 oocytes attempted rescue IVM</a:t>
          </a:r>
        </a:p>
      </dsp:txBody>
      <dsp:txXfrm>
        <a:off x="6319837" y="1794417"/>
        <a:ext cx="2178442" cy="1056356"/>
      </dsp:txXfrm>
    </dsp:sp>
    <dsp:sp modelId="{92CF3969-612E-4734-94BD-890D23C607A3}">
      <dsp:nvSpPr>
        <dsp:cNvPr id="0" name=""/>
        <dsp:cNvSpPr/>
      </dsp:nvSpPr>
      <dsp:spPr>
        <a:xfrm>
          <a:off x="8531144" y="2292493"/>
          <a:ext cx="897668" cy="60205"/>
        </a:xfrm>
        <a:custGeom>
          <a:avLst/>
          <a:gdLst/>
          <a:ahLst/>
          <a:cxnLst/>
          <a:rect l="0" t="0" r="0" b="0"/>
          <a:pathLst>
            <a:path>
              <a:moveTo>
                <a:pt x="0" y="30102"/>
              </a:moveTo>
              <a:lnTo>
                <a:pt x="897668" y="301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a:off x="8957537" y="2300153"/>
        <a:ext cx="44883" cy="44883"/>
      </dsp:txXfrm>
    </dsp:sp>
    <dsp:sp modelId="{2FB4C09F-7D7C-4EB3-A8FA-98C8D14667D6}">
      <dsp:nvSpPr>
        <dsp:cNvPr id="0" name=""/>
        <dsp:cNvSpPr/>
      </dsp:nvSpPr>
      <dsp:spPr>
        <a:xfrm>
          <a:off x="9428813" y="1761552"/>
          <a:ext cx="2244172" cy="1122086"/>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1886 IVM-MII oocytes</a:t>
          </a:r>
        </a:p>
      </dsp:txBody>
      <dsp:txXfrm>
        <a:off x="9461678" y="1794417"/>
        <a:ext cx="2178442" cy="10563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525BB-F246-4264-84E0-41CE92B0326F}">
      <dsp:nvSpPr>
        <dsp:cNvPr id="0" name=""/>
        <dsp:cNvSpPr/>
      </dsp:nvSpPr>
      <dsp:spPr>
        <a:xfrm>
          <a:off x="3289" y="1116352"/>
          <a:ext cx="2244172" cy="1122086"/>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1052 retrieval cycles</a:t>
          </a:r>
        </a:p>
      </dsp:txBody>
      <dsp:txXfrm>
        <a:off x="36154" y="1149217"/>
        <a:ext cx="2178442" cy="1056356"/>
      </dsp:txXfrm>
    </dsp:sp>
    <dsp:sp modelId="{FD766AB6-107F-4C8F-9C5D-97015CA8E3BB}">
      <dsp:nvSpPr>
        <dsp:cNvPr id="0" name=""/>
        <dsp:cNvSpPr/>
      </dsp:nvSpPr>
      <dsp:spPr>
        <a:xfrm>
          <a:off x="2247462" y="1647293"/>
          <a:ext cx="897668" cy="60205"/>
        </a:xfrm>
        <a:custGeom>
          <a:avLst/>
          <a:gdLst/>
          <a:ahLst/>
          <a:cxnLst/>
          <a:rect l="0" t="0" r="0" b="0"/>
          <a:pathLst>
            <a:path>
              <a:moveTo>
                <a:pt x="0" y="30102"/>
              </a:moveTo>
              <a:lnTo>
                <a:pt x="897668" y="30102"/>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2673854" y="1654954"/>
        <a:ext cx="44883" cy="44883"/>
      </dsp:txXfrm>
    </dsp:sp>
    <dsp:sp modelId="{FE2E9BAC-A993-45D2-8C2D-7581177C4EB9}">
      <dsp:nvSpPr>
        <dsp:cNvPr id="0" name=""/>
        <dsp:cNvSpPr/>
      </dsp:nvSpPr>
      <dsp:spPr>
        <a:xfrm>
          <a:off x="3145131" y="1116352"/>
          <a:ext cx="2244172" cy="1122086"/>
        </a:xfrm>
        <a:prstGeom prst="roundRect">
          <a:avLst>
            <a:gd name="adj" fmla="val 1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10,261 oocytes retrieved</a:t>
          </a:r>
        </a:p>
      </dsp:txBody>
      <dsp:txXfrm>
        <a:off x="3177996" y="1149217"/>
        <a:ext cx="2178442" cy="1056356"/>
      </dsp:txXfrm>
    </dsp:sp>
    <dsp:sp modelId="{8F71D41F-66CE-4DC6-B737-8F4FC0DAE9D6}">
      <dsp:nvSpPr>
        <dsp:cNvPr id="0" name=""/>
        <dsp:cNvSpPr/>
      </dsp:nvSpPr>
      <dsp:spPr>
        <a:xfrm rot="19457599">
          <a:off x="5285396" y="1324693"/>
          <a:ext cx="1105482" cy="60205"/>
        </a:xfrm>
        <a:custGeom>
          <a:avLst/>
          <a:gdLst/>
          <a:ahLst/>
          <a:cxnLst/>
          <a:rect l="0" t="0" r="0" b="0"/>
          <a:pathLst>
            <a:path>
              <a:moveTo>
                <a:pt x="0" y="30102"/>
              </a:moveTo>
              <a:lnTo>
                <a:pt x="1105482" y="301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5810500" y="1327159"/>
        <a:ext cx="55274" cy="55274"/>
      </dsp:txXfrm>
    </dsp:sp>
    <dsp:sp modelId="{EDD56D46-802B-4C6E-B6E4-147633B4CD27}">
      <dsp:nvSpPr>
        <dsp:cNvPr id="0" name=""/>
        <dsp:cNvSpPr/>
      </dsp:nvSpPr>
      <dsp:spPr>
        <a:xfrm>
          <a:off x="6286972" y="471153"/>
          <a:ext cx="2244172" cy="1122086"/>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lumMod val="10000"/>
                </a:schemeClr>
              </a:solidFill>
              <a:latin typeface="Arial" panose="020B0604020202020204" pitchFamily="34" charset="0"/>
              <a:cs typeface="Arial" panose="020B0604020202020204" pitchFamily="34" charset="0"/>
            </a:rPr>
            <a:t>5927 MII oocytes</a:t>
          </a:r>
        </a:p>
      </dsp:txBody>
      <dsp:txXfrm>
        <a:off x="6319837" y="504018"/>
        <a:ext cx="2178442" cy="1056356"/>
      </dsp:txXfrm>
    </dsp:sp>
    <dsp:sp modelId="{14C78CE8-6830-4888-875A-6E7DF193940D}">
      <dsp:nvSpPr>
        <dsp:cNvPr id="0" name=""/>
        <dsp:cNvSpPr/>
      </dsp:nvSpPr>
      <dsp:spPr>
        <a:xfrm rot="2142401">
          <a:off x="5285396" y="1969893"/>
          <a:ext cx="1105482" cy="60205"/>
        </a:xfrm>
        <a:custGeom>
          <a:avLst/>
          <a:gdLst/>
          <a:ahLst/>
          <a:cxnLst/>
          <a:rect l="0" t="0" r="0" b="0"/>
          <a:pathLst>
            <a:path>
              <a:moveTo>
                <a:pt x="0" y="30102"/>
              </a:moveTo>
              <a:lnTo>
                <a:pt x="1105482" y="3010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latin typeface="Arial" panose="020B0604020202020204" pitchFamily="34" charset="0"/>
            <a:cs typeface="Arial" panose="020B0604020202020204" pitchFamily="34" charset="0"/>
          </a:endParaRPr>
        </a:p>
      </dsp:txBody>
      <dsp:txXfrm>
        <a:off x="5810500" y="1972358"/>
        <a:ext cx="55274" cy="55274"/>
      </dsp:txXfrm>
    </dsp:sp>
    <dsp:sp modelId="{759E2842-890D-4D6F-A974-D64A5CC3AEE9}">
      <dsp:nvSpPr>
        <dsp:cNvPr id="0" name=""/>
        <dsp:cNvSpPr/>
      </dsp:nvSpPr>
      <dsp:spPr>
        <a:xfrm>
          <a:off x="6286972" y="1761552"/>
          <a:ext cx="2244172" cy="1122086"/>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bg2">
                  <a:lumMod val="10000"/>
                </a:schemeClr>
              </a:solidFill>
              <a:latin typeface="Arial" panose="020B0604020202020204" pitchFamily="34" charset="0"/>
              <a:cs typeface="Arial" panose="020B0604020202020204" pitchFamily="34" charset="0"/>
            </a:rPr>
            <a:t>3922 oocytes attempted rescue IVM</a:t>
          </a:r>
        </a:p>
      </dsp:txBody>
      <dsp:txXfrm>
        <a:off x="6319837" y="1794417"/>
        <a:ext cx="2178442" cy="1056356"/>
      </dsp:txXfrm>
    </dsp:sp>
    <dsp:sp modelId="{92CF3969-612E-4734-94BD-890D23C607A3}">
      <dsp:nvSpPr>
        <dsp:cNvPr id="0" name=""/>
        <dsp:cNvSpPr/>
      </dsp:nvSpPr>
      <dsp:spPr>
        <a:xfrm>
          <a:off x="8531144" y="2292493"/>
          <a:ext cx="897668" cy="60205"/>
        </a:xfrm>
        <a:custGeom>
          <a:avLst/>
          <a:gdLst/>
          <a:ahLst/>
          <a:cxnLst/>
          <a:rect l="0" t="0" r="0" b="0"/>
          <a:pathLst>
            <a:path>
              <a:moveTo>
                <a:pt x="0" y="30102"/>
              </a:moveTo>
              <a:lnTo>
                <a:pt x="897668" y="3010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n-US" sz="2400" b="0" kern="1200"/>
        </a:p>
      </dsp:txBody>
      <dsp:txXfrm>
        <a:off x="8957537" y="2300153"/>
        <a:ext cx="44883" cy="44883"/>
      </dsp:txXfrm>
    </dsp:sp>
    <dsp:sp modelId="{2FB4C09F-7D7C-4EB3-A8FA-98C8D14667D6}">
      <dsp:nvSpPr>
        <dsp:cNvPr id="0" name=""/>
        <dsp:cNvSpPr/>
      </dsp:nvSpPr>
      <dsp:spPr>
        <a:xfrm>
          <a:off x="9428813" y="1761552"/>
          <a:ext cx="2244172" cy="1122086"/>
        </a:xfrm>
        <a:prstGeom prst="roundRect">
          <a:avLst>
            <a:gd name="adj" fmla="val 10000"/>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2">
                  <a:lumMod val="10000"/>
                </a:schemeClr>
              </a:solidFill>
              <a:latin typeface="Arial" panose="020B0604020202020204" pitchFamily="34" charset="0"/>
              <a:cs typeface="Arial" panose="020B0604020202020204" pitchFamily="34" charset="0"/>
            </a:rPr>
            <a:t>1886 IVM-MII oocytes</a:t>
          </a:r>
        </a:p>
      </dsp:txBody>
      <dsp:txXfrm>
        <a:off x="9461678" y="1794417"/>
        <a:ext cx="2178442" cy="105635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D81D52-16D6-4ED2-A734-D4BDE86C2DDB}">
      <dsp:nvSpPr>
        <dsp:cNvPr id="0" name=""/>
        <dsp:cNvSpPr/>
      </dsp:nvSpPr>
      <dsp:spPr>
        <a:xfrm>
          <a:off x="3632794" y="176996"/>
          <a:ext cx="2227741" cy="974207"/>
        </a:xfrm>
        <a:prstGeom prst="roundRect">
          <a:avLst>
            <a:gd name="adj" fmla="val 10000"/>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2">
                  <a:lumMod val="10000"/>
                </a:schemeClr>
              </a:solidFill>
              <a:latin typeface="Arial" panose="020B0604020202020204" pitchFamily="34" charset="0"/>
              <a:cs typeface="Arial" panose="020B0604020202020204" pitchFamily="34" charset="0"/>
            </a:rPr>
            <a:t>421 embryo transfers</a:t>
          </a:r>
        </a:p>
      </dsp:txBody>
      <dsp:txXfrm>
        <a:off x="3661328" y="205530"/>
        <a:ext cx="2170673" cy="917139"/>
      </dsp:txXfrm>
    </dsp:sp>
    <dsp:sp modelId="{E4ED15C7-DAD6-4132-8A7E-0F88F4F6FCA7}">
      <dsp:nvSpPr>
        <dsp:cNvPr id="0" name=""/>
        <dsp:cNvSpPr/>
      </dsp:nvSpPr>
      <dsp:spPr>
        <a:xfrm>
          <a:off x="2335330" y="1151203"/>
          <a:ext cx="2411335" cy="515269"/>
        </a:xfrm>
        <a:custGeom>
          <a:avLst/>
          <a:gdLst/>
          <a:ahLst/>
          <a:cxnLst/>
          <a:rect l="0" t="0" r="0" b="0"/>
          <a:pathLst>
            <a:path>
              <a:moveTo>
                <a:pt x="2411335" y="0"/>
              </a:moveTo>
              <a:lnTo>
                <a:pt x="2411335" y="257634"/>
              </a:lnTo>
              <a:lnTo>
                <a:pt x="0" y="257634"/>
              </a:lnTo>
              <a:lnTo>
                <a:pt x="0" y="5152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8A7EB3-8D87-4C69-8C65-A214689D228B}">
      <dsp:nvSpPr>
        <dsp:cNvPr id="0" name=""/>
        <dsp:cNvSpPr/>
      </dsp:nvSpPr>
      <dsp:spPr>
        <a:xfrm>
          <a:off x="1160377" y="1666473"/>
          <a:ext cx="2349905" cy="974207"/>
        </a:xfrm>
        <a:prstGeom prst="roundRect">
          <a:avLst>
            <a:gd name="adj" fmla="val 10000"/>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2">
                  <a:lumMod val="10000"/>
                </a:schemeClr>
              </a:solidFill>
              <a:latin typeface="Arial" panose="020B0604020202020204" pitchFamily="34" charset="0"/>
              <a:cs typeface="Arial" panose="020B0604020202020204" pitchFamily="34" charset="0"/>
            </a:rPr>
            <a:t>227 fresh embryo transfers</a:t>
          </a:r>
        </a:p>
      </dsp:txBody>
      <dsp:txXfrm>
        <a:off x="1188911" y="1695007"/>
        <a:ext cx="2292837" cy="917139"/>
      </dsp:txXfrm>
    </dsp:sp>
    <dsp:sp modelId="{EFCD741A-D368-4033-AE58-962727F5BF49}">
      <dsp:nvSpPr>
        <dsp:cNvPr id="0" name=""/>
        <dsp:cNvSpPr/>
      </dsp:nvSpPr>
      <dsp:spPr>
        <a:xfrm>
          <a:off x="1114392" y="2640680"/>
          <a:ext cx="1220937" cy="539333"/>
        </a:xfrm>
        <a:custGeom>
          <a:avLst/>
          <a:gdLst/>
          <a:ahLst/>
          <a:cxnLst/>
          <a:rect l="0" t="0" r="0" b="0"/>
          <a:pathLst>
            <a:path>
              <a:moveTo>
                <a:pt x="1220937" y="0"/>
              </a:moveTo>
              <a:lnTo>
                <a:pt x="1220937" y="269666"/>
              </a:lnTo>
              <a:lnTo>
                <a:pt x="0" y="269666"/>
              </a:lnTo>
              <a:lnTo>
                <a:pt x="0" y="5393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5A98BB-1A1F-4081-8F19-D762DC7FC5F4}">
      <dsp:nvSpPr>
        <dsp:cNvPr id="0" name=""/>
        <dsp:cNvSpPr/>
      </dsp:nvSpPr>
      <dsp:spPr>
        <a:xfrm>
          <a:off x="521" y="3180014"/>
          <a:ext cx="2227741" cy="974207"/>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2">
                  <a:lumMod val="10000"/>
                </a:schemeClr>
              </a:solidFill>
              <a:latin typeface="Arial" panose="020B0604020202020204" pitchFamily="34" charset="0"/>
              <a:cs typeface="Arial" panose="020B0604020202020204" pitchFamily="34" charset="0"/>
            </a:rPr>
            <a:t>206 MII ET</a:t>
          </a:r>
        </a:p>
      </dsp:txBody>
      <dsp:txXfrm>
        <a:off x="29055" y="3208548"/>
        <a:ext cx="2170673" cy="917139"/>
      </dsp:txXfrm>
    </dsp:sp>
    <dsp:sp modelId="{8BBD31E0-BADE-46D6-8FFF-414C753F9C95}">
      <dsp:nvSpPr>
        <dsp:cNvPr id="0" name=""/>
        <dsp:cNvSpPr/>
      </dsp:nvSpPr>
      <dsp:spPr>
        <a:xfrm>
          <a:off x="2335330" y="2640680"/>
          <a:ext cx="1220937" cy="539333"/>
        </a:xfrm>
        <a:custGeom>
          <a:avLst/>
          <a:gdLst/>
          <a:ahLst/>
          <a:cxnLst/>
          <a:rect l="0" t="0" r="0" b="0"/>
          <a:pathLst>
            <a:path>
              <a:moveTo>
                <a:pt x="0" y="0"/>
              </a:moveTo>
              <a:lnTo>
                <a:pt x="0" y="269666"/>
              </a:lnTo>
              <a:lnTo>
                <a:pt x="1220937" y="269666"/>
              </a:lnTo>
              <a:lnTo>
                <a:pt x="1220937" y="5393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C26E0A-353F-42DA-BDB7-369942FE3A3E}">
      <dsp:nvSpPr>
        <dsp:cNvPr id="0" name=""/>
        <dsp:cNvSpPr/>
      </dsp:nvSpPr>
      <dsp:spPr>
        <a:xfrm>
          <a:off x="2442397" y="3180014"/>
          <a:ext cx="2227741" cy="974207"/>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lumMod val="10000"/>
                </a:schemeClr>
              </a:solidFill>
              <a:latin typeface="Arial" panose="020B0604020202020204" pitchFamily="34" charset="0"/>
              <a:cs typeface="Arial" panose="020B0604020202020204" pitchFamily="34" charset="0"/>
            </a:rPr>
            <a:t>21 IVM-MII ET</a:t>
          </a:r>
          <a:endParaRPr lang="en-US" sz="2000" kern="1200" dirty="0">
            <a:solidFill>
              <a:schemeClr val="bg2">
                <a:lumMod val="10000"/>
              </a:schemeClr>
            </a:solidFill>
            <a:latin typeface="Arial" panose="020B0604020202020204" pitchFamily="34" charset="0"/>
            <a:cs typeface="Arial" panose="020B0604020202020204" pitchFamily="34" charset="0"/>
          </a:endParaRPr>
        </a:p>
      </dsp:txBody>
      <dsp:txXfrm>
        <a:off x="2470931" y="3208548"/>
        <a:ext cx="2170673" cy="917139"/>
      </dsp:txXfrm>
    </dsp:sp>
    <dsp:sp modelId="{5A3BE4E9-F5E3-4E78-BA6A-912C634B75E6}">
      <dsp:nvSpPr>
        <dsp:cNvPr id="0" name=""/>
        <dsp:cNvSpPr/>
      </dsp:nvSpPr>
      <dsp:spPr>
        <a:xfrm>
          <a:off x="4746665" y="1151203"/>
          <a:ext cx="2472416" cy="515269"/>
        </a:xfrm>
        <a:custGeom>
          <a:avLst/>
          <a:gdLst/>
          <a:ahLst/>
          <a:cxnLst/>
          <a:rect l="0" t="0" r="0" b="0"/>
          <a:pathLst>
            <a:path>
              <a:moveTo>
                <a:pt x="0" y="0"/>
              </a:moveTo>
              <a:lnTo>
                <a:pt x="0" y="257634"/>
              </a:lnTo>
              <a:lnTo>
                <a:pt x="2472416" y="257634"/>
              </a:lnTo>
              <a:lnTo>
                <a:pt x="2472416" y="5152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5FD27-DA33-42DF-8F63-A276219DF85A}">
      <dsp:nvSpPr>
        <dsp:cNvPr id="0" name=""/>
        <dsp:cNvSpPr/>
      </dsp:nvSpPr>
      <dsp:spPr>
        <a:xfrm>
          <a:off x="6105211" y="1666473"/>
          <a:ext cx="2227741" cy="974207"/>
        </a:xfrm>
        <a:prstGeom prst="roundRect">
          <a:avLst>
            <a:gd name="adj" fmla="val 10000"/>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2">
                  <a:lumMod val="10000"/>
                </a:schemeClr>
              </a:solidFill>
              <a:latin typeface="Arial" panose="020B0604020202020204" pitchFamily="34" charset="0"/>
              <a:cs typeface="Arial" panose="020B0604020202020204" pitchFamily="34" charset="0"/>
            </a:rPr>
            <a:t>194 frozen embryo transfers</a:t>
          </a:r>
        </a:p>
      </dsp:txBody>
      <dsp:txXfrm>
        <a:off x="6133745" y="1695007"/>
        <a:ext cx="2170673" cy="917139"/>
      </dsp:txXfrm>
    </dsp:sp>
    <dsp:sp modelId="{2534D9A9-D596-4B1F-AE39-B7599D5575CB}">
      <dsp:nvSpPr>
        <dsp:cNvPr id="0" name=""/>
        <dsp:cNvSpPr/>
      </dsp:nvSpPr>
      <dsp:spPr>
        <a:xfrm>
          <a:off x="5998143" y="2640680"/>
          <a:ext cx="1220937" cy="539333"/>
        </a:xfrm>
        <a:custGeom>
          <a:avLst/>
          <a:gdLst/>
          <a:ahLst/>
          <a:cxnLst/>
          <a:rect l="0" t="0" r="0" b="0"/>
          <a:pathLst>
            <a:path>
              <a:moveTo>
                <a:pt x="1220937" y="0"/>
              </a:moveTo>
              <a:lnTo>
                <a:pt x="1220937" y="269666"/>
              </a:lnTo>
              <a:lnTo>
                <a:pt x="0" y="269666"/>
              </a:lnTo>
              <a:lnTo>
                <a:pt x="0" y="5393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FBE800-D888-4C3B-AF17-40DF42089F22}">
      <dsp:nvSpPr>
        <dsp:cNvPr id="0" name=""/>
        <dsp:cNvSpPr/>
      </dsp:nvSpPr>
      <dsp:spPr>
        <a:xfrm>
          <a:off x="4884273" y="3180014"/>
          <a:ext cx="2227741" cy="97420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lumMod val="10000"/>
                </a:schemeClr>
              </a:solidFill>
              <a:latin typeface="Arial" panose="020B0604020202020204" pitchFamily="34" charset="0"/>
              <a:cs typeface="Arial" panose="020B0604020202020204" pitchFamily="34" charset="0"/>
            </a:rPr>
            <a:t>184 MII ET</a:t>
          </a:r>
          <a:endParaRPr lang="en-US" sz="2000" kern="1200" dirty="0">
            <a:solidFill>
              <a:schemeClr val="bg2">
                <a:lumMod val="10000"/>
              </a:schemeClr>
            </a:solidFill>
            <a:latin typeface="Arial" panose="020B0604020202020204" pitchFamily="34" charset="0"/>
            <a:cs typeface="Arial" panose="020B0604020202020204" pitchFamily="34" charset="0"/>
          </a:endParaRPr>
        </a:p>
      </dsp:txBody>
      <dsp:txXfrm>
        <a:off x="4912807" y="3208548"/>
        <a:ext cx="2170673" cy="917139"/>
      </dsp:txXfrm>
    </dsp:sp>
    <dsp:sp modelId="{F1E62CD8-89FD-4797-A7D2-EF2DE4AFA8E4}">
      <dsp:nvSpPr>
        <dsp:cNvPr id="0" name=""/>
        <dsp:cNvSpPr/>
      </dsp:nvSpPr>
      <dsp:spPr>
        <a:xfrm>
          <a:off x="7219081" y="2640680"/>
          <a:ext cx="1220937" cy="539333"/>
        </a:xfrm>
        <a:custGeom>
          <a:avLst/>
          <a:gdLst/>
          <a:ahLst/>
          <a:cxnLst/>
          <a:rect l="0" t="0" r="0" b="0"/>
          <a:pathLst>
            <a:path>
              <a:moveTo>
                <a:pt x="0" y="0"/>
              </a:moveTo>
              <a:lnTo>
                <a:pt x="0" y="269666"/>
              </a:lnTo>
              <a:lnTo>
                <a:pt x="1220937" y="269666"/>
              </a:lnTo>
              <a:lnTo>
                <a:pt x="1220937" y="53933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EAC8BD-8906-439A-9178-F1955D77D3B4}">
      <dsp:nvSpPr>
        <dsp:cNvPr id="0" name=""/>
        <dsp:cNvSpPr/>
      </dsp:nvSpPr>
      <dsp:spPr>
        <a:xfrm>
          <a:off x="7326149" y="3180014"/>
          <a:ext cx="2227741" cy="974207"/>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2">
                  <a:lumMod val="10000"/>
                </a:schemeClr>
              </a:solidFill>
              <a:latin typeface="Arial" panose="020B0604020202020204" pitchFamily="34" charset="0"/>
              <a:cs typeface="Arial" panose="020B0604020202020204" pitchFamily="34" charset="0"/>
            </a:rPr>
            <a:t>10 IVM-MII ET</a:t>
          </a:r>
          <a:endParaRPr lang="en-US" sz="2000" kern="1200" dirty="0">
            <a:solidFill>
              <a:schemeClr val="bg2">
                <a:lumMod val="10000"/>
              </a:schemeClr>
            </a:solidFill>
            <a:latin typeface="Arial" panose="020B0604020202020204" pitchFamily="34" charset="0"/>
            <a:cs typeface="Arial" panose="020B0604020202020204" pitchFamily="34" charset="0"/>
          </a:endParaRPr>
        </a:p>
      </dsp:txBody>
      <dsp:txXfrm>
        <a:off x="7354683" y="3208548"/>
        <a:ext cx="2170673" cy="91713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0F34C-8A4C-47FB-B93D-41CA7A40CC93}" type="datetimeFigureOut">
              <a:rPr lang="en-US" smtClean="0"/>
              <a:t>2/27/2026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B8225-B733-4F46-8CF0-E54F9670F978}" type="slidenum">
              <a:rPr lang="en-US" smtClean="0"/>
              <a:t>‹#›</a:t>
            </a:fld>
            <a:endParaRPr lang="en-US"/>
          </a:p>
        </p:txBody>
      </p:sp>
    </p:spTree>
    <p:extLst>
      <p:ext uri="{BB962C8B-B14F-4D97-AF65-F5344CB8AC3E}">
        <p14:creationId xmlns:p14="http://schemas.microsoft.com/office/powerpoint/2010/main" val="188238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1DCE03-7468-4B56-8430-298B49E114B8}" type="slidenum">
              <a:rPr lang="en-US" smtClean="0"/>
              <a:t>1</a:t>
            </a:fld>
            <a:endParaRPr lang="en-US"/>
          </a:p>
        </p:txBody>
      </p:sp>
    </p:spTree>
    <p:extLst>
      <p:ext uri="{BB962C8B-B14F-4D97-AF65-F5344CB8AC3E}">
        <p14:creationId xmlns:p14="http://schemas.microsoft.com/office/powerpoint/2010/main" val="1227475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F22EB-F397-B1A7-C944-6E7356E8B2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85633A-E6BC-C098-5C2E-29B5295C50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536063-2422-0733-9C52-B87AC00D0D64}"/>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All embryos were cultured in one-step media using the Embryoscope time-lapse system.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embryos were assessed at the cleavage stage by the embryologist on the morning of day 3. Embryos were pushed to the blastocyst stage based on embryo quality and quantity as well as the patient’s prior IVF history.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biopsied embryos or good quality blastocysts in non-PGT cases were cryopreserved using vitrification. </a:t>
            </a:r>
          </a:p>
        </p:txBody>
      </p:sp>
      <p:sp>
        <p:nvSpPr>
          <p:cNvPr id="4" name="Slide Number Placeholder 3">
            <a:extLst>
              <a:ext uri="{FF2B5EF4-FFF2-40B4-BE49-F238E27FC236}">
                <a16:creationId xmlns:a16="http://schemas.microsoft.com/office/drawing/2014/main" id="{12103B46-C9B7-3606-DB88-88BA32B534C2}"/>
              </a:ext>
            </a:extLst>
          </p:cNvPr>
          <p:cNvSpPr>
            <a:spLocks noGrp="1"/>
          </p:cNvSpPr>
          <p:nvPr>
            <p:ph type="sldNum" sz="quarter" idx="5"/>
          </p:nvPr>
        </p:nvSpPr>
        <p:spPr/>
        <p:txBody>
          <a:bodyPr/>
          <a:lstStyle/>
          <a:p>
            <a:fld id="{8FEB8225-B733-4F46-8CF0-E54F9670F978}" type="slidenum">
              <a:rPr lang="en-US" smtClean="0"/>
              <a:t>10</a:t>
            </a:fld>
            <a:endParaRPr lang="en-US"/>
          </a:p>
        </p:txBody>
      </p:sp>
    </p:spTree>
    <p:extLst>
      <p:ext uri="{BB962C8B-B14F-4D97-AF65-F5344CB8AC3E}">
        <p14:creationId xmlns:p14="http://schemas.microsoft.com/office/powerpoint/2010/main" val="265137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3E5FC-7FC9-9CCB-49CF-185A7F4EA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DAADD-B23E-07F8-DE63-0D8411939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B2A3B-5386-9613-A71C-1B15AB77E01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Patients underwent either fresh or frozen embryo transfer depending on their prior history, plan for PGT, overall clinical status, and presence of OHSS risk factors.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general, patients underwent a fresh transfer of either a day 3 or day 5 embryo and received additional luteal support with estrogen patches and intramuscular progesterone.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frozen embryo transfers, patients either underwent a natural or programmed cycle with luteal supplementation.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natural FET cycles, patients underwent monitoring of their estradiol and LH levels as well as their endometrial thickness to determine their LH surge [day of LH &gt;17 in context of &gt;30% drop E2 the following day]. Transfer occurred 5 days after the determined surge. Additional luteal support was administered with vaginal progesterone.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programmed FET cycles, patients were administered estrogen patches with or without suppression with leuprolide. After adequate endometrial thickness and approximately 14 days of e2 supplementation, daily IM progesterone was initiated and transfer occurred 6 days after P4 initiation.</a:t>
            </a:r>
          </a:p>
        </p:txBody>
      </p:sp>
      <p:sp>
        <p:nvSpPr>
          <p:cNvPr id="4" name="Slide Number Placeholder 3">
            <a:extLst>
              <a:ext uri="{FF2B5EF4-FFF2-40B4-BE49-F238E27FC236}">
                <a16:creationId xmlns:a16="http://schemas.microsoft.com/office/drawing/2014/main" id="{358C3EFD-5074-9B9F-3692-6DAC6A462C4A}"/>
              </a:ext>
            </a:extLst>
          </p:cNvPr>
          <p:cNvSpPr>
            <a:spLocks noGrp="1"/>
          </p:cNvSpPr>
          <p:nvPr>
            <p:ph type="sldNum" sz="quarter" idx="5"/>
          </p:nvPr>
        </p:nvSpPr>
        <p:spPr/>
        <p:txBody>
          <a:bodyPr/>
          <a:lstStyle/>
          <a:p>
            <a:fld id="{8FEB8225-B733-4F46-8CF0-E54F9670F978}" type="slidenum">
              <a:rPr lang="en-US" smtClean="0"/>
              <a:t>11</a:t>
            </a:fld>
            <a:endParaRPr lang="en-US"/>
          </a:p>
        </p:txBody>
      </p:sp>
    </p:spTree>
    <p:extLst>
      <p:ext uri="{BB962C8B-B14F-4D97-AF65-F5344CB8AC3E}">
        <p14:creationId xmlns:p14="http://schemas.microsoft.com/office/powerpoint/2010/main" val="89528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DF7D4-8002-12CC-B1BE-341537316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AE5AC0-FEB1-2E83-FF8B-A67E18958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37490-6BC5-B7DB-FEED-BE48B8B097A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Our primary outcome was </a:t>
            </a:r>
            <a:r>
              <a:rPr lang="en-US" sz="1200" kern="1200" dirty="0" err="1">
                <a:solidFill>
                  <a:schemeClr val="tx1"/>
                </a:solidFill>
                <a:effectLst/>
                <a:latin typeface="+mn-lt"/>
                <a:ea typeface="+mn-ea"/>
                <a:cs typeface="+mn-cs"/>
              </a:rPr>
              <a:t>blastulation</a:t>
            </a:r>
            <a:r>
              <a:rPr lang="en-US" sz="1200" kern="1200" dirty="0">
                <a:solidFill>
                  <a:schemeClr val="tx1"/>
                </a:solidFill>
                <a:effectLst/>
                <a:latin typeface="+mn-lt"/>
                <a:ea typeface="+mn-ea"/>
                <a:cs typeface="+mn-cs"/>
              </a:rPr>
              <a:t> rate, which was defined as the proportion of fertilized embryos that developed to the blastocyst stage.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secondary outcomes were the proportion of oocyte maturation, proportion of 2PN development, proportion of euploid embryos, clinical pregnancy rate per transfer, and live birth rate per transfer.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comparisons between fertilization outcomes of embryos using in vitro matured oocytes and sibling in vivo matured oocytes were analyzed with paired t tests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Comparisons between transfer outcomes of embryos using in vitro matured and in vivo matured oocytes were analyzed using Pearson’s chi square or fisher exact tests.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transfers that included embryos from both in vivo and in vitro matured oocytes, or embryos from multiple retrieval cycles were excluded from our analyses. Cycles using a gestational carrier or reciprocal transfer were also excluded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pPr marL="171450" indent="-171450">
              <a:buFontTx/>
              <a:buChar char="-"/>
            </a:pPr>
            <a:r>
              <a:rPr lang="en-US" sz="1200" kern="1200" dirty="0">
                <a:solidFill>
                  <a:schemeClr val="tx1"/>
                </a:solidFill>
                <a:effectLst/>
                <a:latin typeface="+mn-lt"/>
                <a:ea typeface="+mn-ea"/>
                <a:cs typeface="+mn-cs"/>
              </a:rPr>
              <a:t>% oocyte maturation: MII group = #MII/#retrieved; IVM-MII group = #IVM-MII/#attempted IVM</a:t>
            </a:r>
          </a:p>
          <a:p>
            <a:pPr marL="171450" indent="-171450">
              <a:buFontTx/>
              <a:buChar char="-"/>
            </a:pPr>
            <a:r>
              <a:rPr lang="en-US" sz="1200" kern="1200" dirty="0">
                <a:solidFill>
                  <a:schemeClr val="tx1"/>
                </a:solidFill>
                <a:effectLst/>
                <a:latin typeface="+mn-lt"/>
                <a:ea typeface="+mn-ea"/>
                <a:cs typeface="+mn-cs"/>
              </a:rPr>
              <a:t>% 2PN = #2PN/#MII</a:t>
            </a:r>
          </a:p>
          <a:p>
            <a:pPr marL="171450" indent="-171450">
              <a:buFontTx/>
              <a:buChar char="-"/>
            </a:pPr>
            <a:r>
              <a:rPr lang="en-US" sz="1200" kern="1200" dirty="0">
                <a:solidFill>
                  <a:schemeClr val="tx1"/>
                </a:solidFill>
                <a:effectLst/>
                <a:latin typeface="+mn-lt"/>
                <a:ea typeface="+mn-ea"/>
                <a:cs typeface="+mn-cs"/>
              </a:rPr>
              <a:t>% euploid = #euploid/#biopsied</a:t>
            </a:r>
          </a:p>
          <a:p>
            <a:pPr marL="171450" indent="-171450">
              <a:buFontTx/>
              <a:buChar char="-"/>
            </a:pPr>
            <a:r>
              <a:rPr lang="en-US" sz="1200" kern="1200" dirty="0">
                <a:solidFill>
                  <a:schemeClr val="tx1"/>
                </a:solidFill>
                <a:effectLst/>
                <a:latin typeface="+mn-lt"/>
                <a:ea typeface="+mn-ea"/>
                <a:cs typeface="+mn-cs"/>
              </a:rPr>
              <a:t>CPR = #cycles with &gt;=1 GS / # transfer cycles (including ectopic)</a:t>
            </a:r>
          </a:p>
          <a:p>
            <a:pPr marL="171450" indent="-171450">
              <a:buFontTx/>
              <a:buChar char="-"/>
            </a:pPr>
            <a:r>
              <a:rPr lang="en-US" sz="1200" kern="1200" dirty="0">
                <a:solidFill>
                  <a:schemeClr val="tx1"/>
                </a:solidFill>
                <a:effectLst/>
                <a:latin typeface="+mn-lt"/>
                <a:ea typeface="+mn-ea"/>
                <a:cs typeface="+mn-cs"/>
              </a:rPr>
              <a:t>LBR = # live birth &gt;24w / # transfer cycles</a:t>
            </a:r>
          </a:p>
        </p:txBody>
      </p:sp>
      <p:sp>
        <p:nvSpPr>
          <p:cNvPr id="4" name="Slide Number Placeholder 3">
            <a:extLst>
              <a:ext uri="{FF2B5EF4-FFF2-40B4-BE49-F238E27FC236}">
                <a16:creationId xmlns:a16="http://schemas.microsoft.com/office/drawing/2014/main" id="{C60FD42B-BF2C-0EA7-3372-4C909D8B2495}"/>
              </a:ext>
            </a:extLst>
          </p:cNvPr>
          <p:cNvSpPr>
            <a:spLocks noGrp="1"/>
          </p:cNvSpPr>
          <p:nvPr>
            <p:ph type="sldNum" sz="quarter" idx="5"/>
          </p:nvPr>
        </p:nvSpPr>
        <p:spPr/>
        <p:txBody>
          <a:bodyPr/>
          <a:lstStyle/>
          <a:p>
            <a:fld id="{8FEB8225-B733-4F46-8CF0-E54F9670F978}" type="slidenum">
              <a:rPr lang="en-US" smtClean="0"/>
              <a:t>12</a:t>
            </a:fld>
            <a:endParaRPr lang="en-US"/>
          </a:p>
        </p:txBody>
      </p:sp>
    </p:spTree>
    <p:extLst>
      <p:ext uri="{BB962C8B-B14F-4D97-AF65-F5344CB8AC3E}">
        <p14:creationId xmlns:p14="http://schemas.microsoft.com/office/powerpoint/2010/main" val="1625199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AD8AE-AB97-0BF9-5CDE-87EF5926A0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C7B6F3-A95B-F528-E63C-4C5C315859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DFB3F-95DF-74BD-4FCB-0C951CDDDCC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We analyzed a total of 1052 retrieval cycles from 834 patients. Most were older than 40 years, white, and of normal BMI</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834 patients</a:t>
            </a:r>
          </a:p>
          <a:p>
            <a:r>
              <a:rPr lang="en-US" sz="1200" kern="1200" dirty="0">
                <a:solidFill>
                  <a:schemeClr val="tx1"/>
                </a:solidFill>
                <a:effectLst/>
                <a:latin typeface="+mn-lt"/>
                <a:ea typeface="+mn-ea"/>
                <a:cs typeface="+mn-cs"/>
              </a:rPr>
              <a:t>Mean </a:t>
            </a:r>
            <a:r>
              <a:rPr lang="en-US" sz="1200" kern="1200" dirty="0" err="1">
                <a:solidFill>
                  <a:schemeClr val="tx1"/>
                </a:solidFill>
                <a:effectLst/>
                <a:latin typeface="+mn-lt"/>
                <a:ea typeface="+mn-ea"/>
                <a:cs typeface="+mn-cs"/>
              </a:rPr>
              <a:t>amh</a:t>
            </a:r>
            <a:r>
              <a:rPr lang="en-US" sz="1200" kern="1200" dirty="0">
                <a:solidFill>
                  <a:schemeClr val="tx1"/>
                </a:solidFill>
                <a:effectLst/>
                <a:latin typeface="+mn-lt"/>
                <a:ea typeface="+mn-ea"/>
                <a:cs typeface="+mn-cs"/>
              </a:rPr>
              <a:t> 1.38 +/- 1.4, min 0.015, max 9.62</a:t>
            </a:r>
          </a:p>
        </p:txBody>
      </p:sp>
      <p:sp>
        <p:nvSpPr>
          <p:cNvPr id="4" name="Slide Number Placeholder 3">
            <a:extLst>
              <a:ext uri="{FF2B5EF4-FFF2-40B4-BE49-F238E27FC236}">
                <a16:creationId xmlns:a16="http://schemas.microsoft.com/office/drawing/2014/main" id="{460C570A-190E-EC7D-50A3-15A2CAE28A72}"/>
              </a:ext>
            </a:extLst>
          </p:cNvPr>
          <p:cNvSpPr>
            <a:spLocks noGrp="1"/>
          </p:cNvSpPr>
          <p:nvPr>
            <p:ph type="sldNum" sz="quarter" idx="5"/>
          </p:nvPr>
        </p:nvSpPr>
        <p:spPr/>
        <p:txBody>
          <a:bodyPr/>
          <a:lstStyle/>
          <a:p>
            <a:fld id="{8FEB8225-B733-4F46-8CF0-E54F9670F978}" type="slidenum">
              <a:rPr lang="en-US" smtClean="0"/>
              <a:t>13</a:t>
            </a:fld>
            <a:endParaRPr lang="en-US"/>
          </a:p>
        </p:txBody>
      </p:sp>
    </p:spTree>
    <p:extLst>
      <p:ext uri="{BB962C8B-B14F-4D97-AF65-F5344CB8AC3E}">
        <p14:creationId xmlns:p14="http://schemas.microsoft.com/office/powerpoint/2010/main" val="165013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85CD88-5562-F01B-5F9B-653672BB7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861C0-381F-29D2-9B40-C9228869F4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F0F8C-1000-3BAB-7012-98E1A49C056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Most had a diagnosis of diminished ovarian reserve and underwent a GnRH antagonist-based protocol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 </a:t>
            </a:r>
            <a:r>
              <a:rPr lang="en-US" sz="1200" kern="1200" dirty="0" err="1">
                <a:solidFill>
                  <a:schemeClr val="tx1"/>
                </a:solidFill>
                <a:effectLst/>
                <a:latin typeface="+mn-lt"/>
                <a:ea typeface="+mn-ea"/>
                <a:cs typeface="+mn-cs"/>
              </a:rPr>
              <a:t>amh</a:t>
            </a:r>
            <a:r>
              <a:rPr lang="en-US" sz="1200" kern="1200" dirty="0">
                <a:solidFill>
                  <a:schemeClr val="tx1"/>
                </a:solidFill>
                <a:effectLst/>
                <a:latin typeface="+mn-lt"/>
                <a:ea typeface="+mn-ea"/>
                <a:cs typeface="+mn-cs"/>
              </a:rPr>
              <a:t> 1.38 +/- 1.4, min 0.015, max 9.62</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DDF111A-F9B2-5A1E-BFB3-14187EF0E8ED}"/>
              </a:ext>
            </a:extLst>
          </p:cNvPr>
          <p:cNvSpPr>
            <a:spLocks noGrp="1"/>
          </p:cNvSpPr>
          <p:nvPr>
            <p:ph type="sldNum" sz="quarter" idx="5"/>
          </p:nvPr>
        </p:nvSpPr>
        <p:spPr/>
        <p:txBody>
          <a:bodyPr/>
          <a:lstStyle/>
          <a:p>
            <a:fld id="{8FEB8225-B733-4F46-8CF0-E54F9670F978}" type="slidenum">
              <a:rPr lang="en-US" smtClean="0"/>
              <a:t>14</a:t>
            </a:fld>
            <a:endParaRPr lang="en-US"/>
          </a:p>
        </p:txBody>
      </p:sp>
    </p:spTree>
    <p:extLst>
      <p:ext uri="{BB962C8B-B14F-4D97-AF65-F5344CB8AC3E}">
        <p14:creationId xmlns:p14="http://schemas.microsoft.com/office/powerpoint/2010/main" val="380754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07842-23F2-4BC2-C1BA-01D351D1D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F1AE6-A272-3BFE-F134-F249CB4F32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848E9B-59BE-280F-88E7-53062CF577EC}"/>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 total of 10,261 oocytes were retrieved in these cycles. There were 5927 in vivo matured oocytes.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Rescue IVM was attempted on 3922 immature oocytes, with approximately 50% that successfully matured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834 patients</a:t>
            </a:r>
          </a:p>
          <a:p>
            <a:r>
              <a:rPr lang="en-US" sz="1200" kern="1200" dirty="0">
                <a:solidFill>
                  <a:schemeClr val="tx1"/>
                </a:solidFill>
                <a:effectLst/>
                <a:latin typeface="+mn-lt"/>
                <a:ea typeface="+mn-ea"/>
                <a:cs typeface="+mn-cs"/>
              </a:rPr>
              <a:t>5927 MI oocytes; 1886 IVM-MI oocytes</a:t>
            </a:r>
          </a:p>
          <a:p>
            <a:r>
              <a:rPr lang="en-US" sz="1200" kern="1200" dirty="0">
                <a:solidFill>
                  <a:schemeClr val="tx1"/>
                </a:solidFill>
                <a:effectLst/>
                <a:latin typeface="+mn-lt"/>
                <a:ea typeface="+mn-ea"/>
                <a:cs typeface="+mn-cs"/>
              </a:rPr>
              <a:t>~50% matured with rescue IVM (38.8% MI to MII, 58.2% for GV to MII)</a:t>
            </a:r>
            <a:r>
              <a:rPr lang="en-US" sz="1200" b="1"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 from Bartolacci systematic review</a:t>
            </a:r>
          </a:p>
          <a:p>
            <a:pPr marL="171450" indent="-171450">
              <a:buFontTx/>
              <a:buChar char="-"/>
            </a:pPr>
            <a:r>
              <a:rPr lang="en-US" sz="1200" b="0" kern="1200" dirty="0">
                <a:solidFill>
                  <a:schemeClr val="tx1"/>
                </a:solidFill>
                <a:effectLst/>
                <a:latin typeface="+mn-lt"/>
                <a:ea typeface="+mn-ea"/>
                <a:cs typeface="+mn-cs"/>
              </a:rPr>
              <a:t>GV matured overnight</a:t>
            </a:r>
          </a:p>
          <a:p>
            <a:pPr marL="171450" indent="-171450">
              <a:buFontTx/>
              <a:buChar char="-"/>
            </a:pPr>
            <a:r>
              <a:rPr lang="en-US" sz="1200" b="0" kern="1200" dirty="0">
                <a:solidFill>
                  <a:schemeClr val="tx1"/>
                </a:solidFill>
                <a:effectLst/>
                <a:latin typeface="+mn-lt"/>
                <a:ea typeface="+mn-ea"/>
                <a:cs typeface="+mn-cs"/>
              </a:rPr>
              <a:t>MI matured within 6 hours (36%), overnight 81.5%</a:t>
            </a:r>
          </a:p>
        </p:txBody>
      </p:sp>
      <p:sp>
        <p:nvSpPr>
          <p:cNvPr id="4" name="Slide Number Placeholder 3">
            <a:extLst>
              <a:ext uri="{FF2B5EF4-FFF2-40B4-BE49-F238E27FC236}">
                <a16:creationId xmlns:a16="http://schemas.microsoft.com/office/drawing/2014/main" id="{A0755D3B-F5E2-3FAC-C258-4F4E27532C2B}"/>
              </a:ext>
            </a:extLst>
          </p:cNvPr>
          <p:cNvSpPr>
            <a:spLocks noGrp="1"/>
          </p:cNvSpPr>
          <p:nvPr>
            <p:ph type="sldNum" sz="quarter" idx="5"/>
          </p:nvPr>
        </p:nvSpPr>
        <p:spPr/>
        <p:txBody>
          <a:bodyPr/>
          <a:lstStyle/>
          <a:p>
            <a:fld id="{8FEB8225-B733-4F46-8CF0-E54F9670F978}" type="slidenum">
              <a:rPr lang="en-US" smtClean="0"/>
              <a:t>15</a:t>
            </a:fld>
            <a:endParaRPr lang="en-US"/>
          </a:p>
        </p:txBody>
      </p:sp>
    </p:spTree>
    <p:extLst>
      <p:ext uri="{BB962C8B-B14F-4D97-AF65-F5344CB8AC3E}">
        <p14:creationId xmlns:p14="http://schemas.microsoft.com/office/powerpoint/2010/main" val="3060062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AE725-9A8B-755F-6E56-D86F2452E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3B9FB-00A8-7D8A-1ADD-4CE7452F45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0BA74E-706E-9B23-2D72-4A20EB22FFCE}"/>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Here we compare mean proportions of mature oocytes, 2PN, and blastocysts.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As you can see, </a:t>
            </a:r>
            <a:r>
              <a:rPr lang="en-US" sz="1200" kern="1200" dirty="0" err="1">
                <a:solidFill>
                  <a:schemeClr val="tx1"/>
                </a:solidFill>
                <a:effectLst/>
                <a:latin typeface="+mn-lt"/>
                <a:ea typeface="+mn-ea"/>
                <a:cs typeface="+mn-cs"/>
              </a:rPr>
              <a:t>blastulation</a:t>
            </a:r>
            <a:r>
              <a:rPr lang="en-US" sz="1200" kern="1200" dirty="0">
                <a:solidFill>
                  <a:schemeClr val="tx1"/>
                </a:solidFill>
                <a:effectLst/>
                <a:latin typeface="+mn-lt"/>
                <a:ea typeface="+mn-ea"/>
                <a:cs typeface="+mn-cs"/>
              </a:rPr>
              <a:t> rate was significantly lower in the in vitro matured group compared to the in vivo matured group.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difference in mean proportion remained after stratifying by age at the time of oocyte retrieval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 the cycles that underwent PGT, which was 79.3% of cycles, the mean euploid rates did not differ between the 2 groups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Mean proportions of outcomes when compared between MII and IVM-MII from 1052 retrieval cycles using paired t-tests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5927 MI oocytes; 1886 IVM-MI oocytes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indent="-171450">
              <a:buFontTx/>
              <a:buChar char="-"/>
            </a:pPr>
            <a:r>
              <a:rPr lang="en-US" sz="1200" b="1" kern="1200" dirty="0">
                <a:solidFill>
                  <a:schemeClr val="tx1"/>
                </a:solidFill>
                <a:effectLst/>
                <a:latin typeface="+mn-lt"/>
                <a:ea typeface="+mn-ea"/>
                <a:cs typeface="+mn-cs"/>
              </a:rPr>
              <a:t>% oocyte maturation: MII group = #MII/#retrieved; IVM-MII group = #IVM-MII/#attempted IVM</a:t>
            </a:r>
          </a:p>
          <a:p>
            <a:pPr marL="171450" indent="-171450">
              <a:buFontTx/>
              <a:buChar char="-"/>
            </a:pPr>
            <a:r>
              <a:rPr lang="en-US" sz="1200" b="1" kern="1200" dirty="0">
                <a:solidFill>
                  <a:schemeClr val="tx1"/>
                </a:solidFill>
                <a:effectLst/>
                <a:latin typeface="+mn-lt"/>
                <a:ea typeface="+mn-ea"/>
                <a:cs typeface="+mn-cs"/>
              </a:rPr>
              <a:t>% 2PN = #2PN/#MII</a:t>
            </a:r>
          </a:p>
          <a:p>
            <a:pPr marL="171450" indent="-171450">
              <a:buFontTx/>
              <a:buChar char="-"/>
            </a:pPr>
            <a:r>
              <a:rPr lang="en-US" sz="1200" b="1" kern="1200" dirty="0">
                <a:solidFill>
                  <a:schemeClr val="tx1"/>
                </a:solidFill>
                <a:effectLst/>
                <a:latin typeface="+mn-lt"/>
                <a:ea typeface="+mn-ea"/>
                <a:cs typeface="+mn-cs"/>
              </a:rPr>
              <a:t>% euploid = #euploid/#biopsied</a:t>
            </a:r>
          </a:p>
          <a:p>
            <a:pPr marL="171450" indent="-171450">
              <a:buFontTx/>
              <a:buChar char="-"/>
            </a:pPr>
            <a:r>
              <a:rPr lang="en-US" sz="1200" kern="1200" dirty="0">
                <a:solidFill>
                  <a:schemeClr val="tx1"/>
                </a:solidFill>
                <a:effectLst/>
                <a:latin typeface="+mn-lt"/>
                <a:ea typeface="+mn-ea"/>
                <a:cs typeface="+mn-cs"/>
              </a:rPr>
              <a:t>CPR = #cycles with &gt;=1 GS / # transfer cycles (including ectopic)</a:t>
            </a:r>
          </a:p>
          <a:p>
            <a:pPr marL="171450" indent="-171450">
              <a:buFontTx/>
              <a:buChar char="-"/>
            </a:pPr>
            <a:r>
              <a:rPr lang="en-US" sz="1200" kern="1200" dirty="0">
                <a:solidFill>
                  <a:schemeClr val="tx1"/>
                </a:solidFill>
                <a:effectLst/>
                <a:latin typeface="+mn-lt"/>
                <a:ea typeface="+mn-ea"/>
                <a:cs typeface="+mn-cs"/>
              </a:rPr>
              <a:t>LBR = # live birth &gt;24w / # transfer cycles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A5F35F1-1B5F-DC8B-8152-093DD207E907}"/>
              </a:ext>
            </a:extLst>
          </p:cNvPr>
          <p:cNvSpPr>
            <a:spLocks noGrp="1"/>
          </p:cNvSpPr>
          <p:nvPr>
            <p:ph type="sldNum" sz="quarter" idx="5"/>
          </p:nvPr>
        </p:nvSpPr>
        <p:spPr/>
        <p:txBody>
          <a:bodyPr/>
          <a:lstStyle/>
          <a:p>
            <a:fld id="{8FEB8225-B733-4F46-8CF0-E54F9670F978}" type="slidenum">
              <a:rPr lang="en-US" smtClean="0"/>
              <a:t>16</a:t>
            </a:fld>
            <a:endParaRPr lang="en-US"/>
          </a:p>
        </p:txBody>
      </p:sp>
    </p:spTree>
    <p:extLst>
      <p:ext uri="{BB962C8B-B14F-4D97-AF65-F5344CB8AC3E}">
        <p14:creationId xmlns:p14="http://schemas.microsoft.com/office/powerpoint/2010/main" val="139659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94375-26D9-C3D3-1371-B6E35566D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3A313B-78F0-1A77-B839-E6037E157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C4C8ED-60E3-B3AB-B4CB-782C2772D95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There were a total of 421 embryo transfers that occurred in our sample, of which 227 were fresh transfers and 194 were frozen transfers.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Among the fresh transfers, 206 cycles involved transfer of 1 or more embryos using in vivo matured oocytes, and 21 cycles using in vitro matured oocytes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Among the frozen transfers, 184 cycles involved transfer of 1 or more embryos using in vivo matured oocytes, and 10 cycles using in vitro matured oocytes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pPr marL="171450" indent="-171450">
              <a:buFontTx/>
              <a:buChar char="-"/>
            </a:pPr>
            <a:r>
              <a:rPr lang="en-US" sz="1200" kern="1200" dirty="0">
                <a:solidFill>
                  <a:schemeClr val="tx1"/>
                </a:solidFill>
                <a:effectLst/>
                <a:latin typeface="+mn-lt"/>
                <a:ea typeface="+mn-ea"/>
                <a:cs typeface="+mn-cs"/>
              </a:rPr>
              <a:t>% oocyte maturation: MII group = #MII/#retrieved; IVM-MII group = #IVM-MII/#attempted IVM</a:t>
            </a:r>
          </a:p>
          <a:p>
            <a:pPr marL="171450" indent="-171450">
              <a:buFontTx/>
              <a:buChar char="-"/>
            </a:pPr>
            <a:r>
              <a:rPr lang="en-US" sz="1200" kern="1200" dirty="0">
                <a:solidFill>
                  <a:schemeClr val="tx1"/>
                </a:solidFill>
                <a:effectLst/>
                <a:latin typeface="+mn-lt"/>
                <a:ea typeface="+mn-ea"/>
                <a:cs typeface="+mn-cs"/>
              </a:rPr>
              <a:t>% 2PN = #2PN/#MII</a:t>
            </a:r>
          </a:p>
          <a:p>
            <a:pPr marL="171450" indent="-171450">
              <a:buFontTx/>
              <a:buChar char="-"/>
            </a:pPr>
            <a:r>
              <a:rPr lang="en-US" sz="1200" kern="1200" dirty="0">
                <a:solidFill>
                  <a:schemeClr val="tx1"/>
                </a:solidFill>
                <a:effectLst/>
                <a:latin typeface="+mn-lt"/>
                <a:ea typeface="+mn-ea"/>
                <a:cs typeface="+mn-cs"/>
              </a:rPr>
              <a:t>% euploid = #euploid/#biopsied</a:t>
            </a:r>
          </a:p>
          <a:p>
            <a:pPr marL="171450" indent="-171450">
              <a:buFontTx/>
              <a:buChar char="-"/>
            </a:pPr>
            <a:r>
              <a:rPr lang="en-US" sz="1200" kern="1200" dirty="0">
                <a:solidFill>
                  <a:schemeClr val="tx1"/>
                </a:solidFill>
                <a:effectLst/>
                <a:latin typeface="+mn-lt"/>
                <a:ea typeface="+mn-ea"/>
                <a:cs typeface="+mn-cs"/>
              </a:rPr>
              <a:t>CPR = #cycles with &gt;=1 GS / # transfer cycles (including ectopic)</a:t>
            </a:r>
          </a:p>
          <a:p>
            <a:pPr marL="171450" indent="-171450">
              <a:buFontTx/>
              <a:buChar char="-"/>
            </a:pPr>
            <a:r>
              <a:rPr lang="en-US" sz="1200" kern="1200" dirty="0">
                <a:solidFill>
                  <a:schemeClr val="tx1"/>
                </a:solidFill>
                <a:effectLst/>
                <a:latin typeface="+mn-lt"/>
                <a:ea typeface="+mn-ea"/>
                <a:cs typeface="+mn-cs"/>
              </a:rPr>
              <a:t>LBR = # live birth &gt;24w / # transfer cycles</a:t>
            </a: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5BEE64F-6E4E-1116-8C00-9FD31269DB81}"/>
              </a:ext>
            </a:extLst>
          </p:cNvPr>
          <p:cNvSpPr>
            <a:spLocks noGrp="1"/>
          </p:cNvSpPr>
          <p:nvPr>
            <p:ph type="sldNum" sz="quarter" idx="5"/>
          </p:nvPr>
        </p:nvSpPr>
        <p:spPr/>
        <p:txBody>
          <a:bodyPr/>
          <a:lstStyle/>
          <a:p>
            <a:fld id="{8FEB8225-B733-4F46-8CF0-E54F9670F978}" type="slidenum">
              <a:rPr lang="en-US" smtClean="0"/>
              <a:t>17</a:t>
            </a:fld>
            <a:endParaRPr lang="en-US"/>
          </a:p>
        </p:txBody>
      </p:sp>
    </p:spTree>
    <p:extLst>
      <p:ext uri="{BB962C8B-B14F-4D97-AF65-F5344CB8AC3E}">
        <p14:creationId xmlns:p14="http://schemas.microsoft.com/office/powerpoint/2010/main" val="3027169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343E2F-F88A-267A-1AE6-4444A27C1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CA635C-8B28-2635-B4C4-10D873562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53B9B7-E803-E245-1634-F12FA975E54C}"/>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Among the fresh embryo transfers, the outcomes of the in vivo matured group are highlighted in green and the in vitro group in white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cycles included transfer of a cleavage stage embryo in both groups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Live birth and clinical pregnancy rates per transfer were higher in the in vivo matured group, though we saw lower pregnancy rates overall than expected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**lower pregnancy rates than expected for fresh cleavage stage (20-40% CPR)</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 oocyte maturation: MII group = #MII/#retrieved; IVM-MII group = #IVM-MII/#attempted IVM</a:t>
            </a:r>
          </a:p>
          <a:p>
            <a:pPr marL="171450" indent="-171450">
              <a:buFontTx/>
              <a:buChar char="-"/>
            </a:pPr>
            <a:r>
              <a:rPr lang="en-US" sz="1200" kern="1200" dirty="0">
                <a:solidFill>
                  <a:schemeClr val="tx1"/>
                </a:solidFill>
                <a:effectLst/>
                <a:latin typeface="+mn-lt"/>
                <a:ea typeface="+mn-ea"/>
                <a:cs typeface="+mn-cs"/>
              </a:rPr>
              <a:t>% 2PN = #2PN/#MII</a:t>
            </a:r>
          </a:p>
          <a:p>
            <a:pPr marL="171450" indent="-171450">
              <a:buFontTx/>
              <a:buChar char="-"/>
            </a:pPr>
            <a:r>
              <a:rPr lang="en-US" sz="1200" kern="1200" dirty="0">
                <a:solidFill>
                  <a:schemeClr val="tx1"/>
                </a:solidFill>
                <a:effectLst/>
                <a:latin typeface="+mn-lt"/>
                <a:ea typeface="+mn-ea"/>
                <a:cs typeface="+mn-cs"/>
              </a:rPr>
              <a:t>% euploid = #euploid/#biopsied</a:t>
            </a:r>
          </a:p>
          <a:p>
            <a:pPr marL="171450" indent="-171450">
              <a:buFontTx/>
              <a:buChar char="-"/>
            </a:pPr>
            <a:r>
              <a:rPr lang="en-US" sz="1200" b="1" kern="1200" dirty="0">
                <a:solidFill>
                  <a:schemeClr val="tx1"/>
                </a:solidFill>
                <a:effectLst/>
                <a:latin typeface="+mn-lt"/>
                <a:ea typeface="+mn-ea"/>
                <a:cs typeface="+mn-cs"/>
              </a:rPr>
              <a:t>CPR = #cycles with &gt;=1 GS / # transfer cycles (including ectopic) </a:t>
            </a:r>
            <a:r>
              <a:rPr lang="en-US" sz="1200" b="0" kern="1200" dirty="0">
                <a:solidFill>
                  <a:schemeClr val="tx1"/>
                </a:solidFill>
                <a:effectLst/>
                <a:latin typeface="+mn-lt"/>
                <a:ea typeface="+mn-ea"/>
                <a:cs typeface="+mn-cs"/>
              </a:rPr>
              <a:t>proportion of transfer cycles resulting in a pregnancy diagnosed by ultrasound visualization of 1 or more gestational sacs </a:t>
            </a:r>
            <a:endParaRPr lang="en-US" sz="1200" b="1" kern="1200" dirty="0">
              <a:solidFill>
                <a:schemeClr val="tx1"/>
              </a:solidFill>
              <a:effectLst/>
              <a:latin typeface="+mn-lt"/>
              <a:ea typeface="+mn-ea"/>
              <a:cs typeface="+mn-cs"/>
            </a:endParaRPr>
          </a:p>
          <a:p>
            <a:pPr marL="171450" indent="-171450">
              <a:buFontTx/>
              <a:buChar char="-"/>
            </a:pPr>
            <a:r>
              <a:rPr lang="en-US" sz="1200" b="1" kern="1200" dirty="0">
                <a:solidFill>
                  <a:schemeClr val="tx1"/>
                </a:solidFill>
                <a:effectLst/>
                <a:latin typeface="+mn-lt"/>
                <a:ea typeface="+mn-ea"/>
                <a:cs typeface="+mn-cs"/>
              </a:rPr>
              <a:t>LBR = # live birth &gt;24w / # transfer cycles </a:t>
            </a:r>
            <a:r>
              <a:rPr lang="en-US" sz="1200" b="0" kern="1200" dirty="0">
                <a:solidFill>
                  <a:schemeClr val="tx1"/>
                </a:solidFill>
                <a:effectLst/>
                <a:latin typeface="+mn-lt"/>
                <a:ea typeface="+mn-ea"/>
                <a:cs typeface="+mn-cs"/>
              </a:rPr>
              <a:t>proportion of transfer cycles resulting in a live birth beyond 24 weeks of gestation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7DBA148-3D6C-C172-CD66-CA09BE4B882F}"/>
              </a:ext>
            </a:extLst>
          </p:cNvPr>
          <p:cNvSpPr>
            <a:spLocks noGrp="1"/>
          </p:cNvSpPr>
          <p:nvPr>
            <p:ph type="sldNum" sz="quarter" idx="5"/>
          </p:nvPr>
        </p:nvSpPr>
        <p:spPr/>
        <p:txBody>
          <a:bodyPr/>
          <a:lstStyle/>
          <a:p>
            <a:fld id="{8FEB8225-B733-4F46-8CF0-E54F9670F978}" type="slidenum">
              <a:rPr lang="en-US" smtClean="0"/>
              <a:t>18</a:t>
            </a:fld>
            <a:endParaRPr lang="en-US"/>
          </a:p>
        </p:txBody>
      </p:sp>
    </p:spTree>
    <p:extLst>
      <p:ext uri="{BB962C8B-B14F-4D97-AF65-F5344CB8AC3E}">
        <p14:creationId xmlns:p14="http://schemas.microsoft.com/office/powerpoint/2010/main" val="1867165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A407F-A6E8-238A-784E-3C1993F5F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A91758-80D3-C9CF-6F7F-7BC2762041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A4F46-F4AE-CFB0-B0EA-838ECFFDAE0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As for the frozen embryo transfers, the majority involved blastocyst transfer of euploid embryos.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Live birth and clinical pregnancy rates per transfer did not differ between the two groups.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156/184 (85%) MII FET were tested embryos</a:t>
            </a:r>
          </a:p>
          <a:p>
            <a:r>
              <a:rPr lang="en-US" sz="1200" kern="1200" dirty="0">
                <a:solidFill>
                  <a:schemeClr val="tx1"/>
                </a:solidFill>
                <a:effectLst/>
                <a:latin typeface="+mn-lt"/>
                <a:ea typeface="+mn-ea"/>
                <a:cs typeface="+mn-cs"/>
              </a:rPr>
              <a:t>7/10 IVM (70%) FET were tested embryos</a:t>
            </a:r>
          </a:p>
          <a:p>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 oocyte maturation: MII group = #MII/#retrieved; IVM-MII group = #IVM-MII/#attempted IVM</a:t>
            </a:r>
          </a:p>
          <a:p>
            <a:pPr marL="171450" indent="-171450">
              <a:buFontTx/>
              <a:buChar char="-"/>
            </a:pPr>
            <a:r>
              <a:rPr lang="en-US" sz="1200" kern="1200" dirty="0">
                <a:solidFill>
                  <a:schemeClr val="tx1"/>
                </a:solidFill>
                <a:effectLst/>
                <a:latin typeface="+mn-lt"/>
                <a:ea typeface="+mn-ea"/>
                <a:cs typeface="+mn-cs"/>
              </a:rPr>
              <a:t>% 2PN = #2PN/#MII</a:t>
            </a:r>
          </a:p>
          <a:p>
            <a:pPr marL="171450" indent="-171450">
              <a:buFontTx/>
              <a:buChar char="-"/>
            </a:pPr>
            <a:r>
              <a:rPr lang="en-US" sz="1200" kern="1200" dirty="0">
                <a:solidFill>
                  <a:schemeClr val="tx1"/>
                </a:solidFill>
                <a:effectLst/>
                <a:latin typeface="+mn-lt"/>
                <a:ea typeface="+mn-ea"/>
                <a:cs typeface="+mn-cs"/>
              </a:rPr>
              <a:t>% euploid = #euploid/#biopsied</a:t>
            </a:r>
          </a:p>
          <a:p>
            <a:pPr marL="171450" indent="-171450">
              <a:buFontTx/>
              <a:buChar char="-"/>
            </a:pPr>
            <a:r>
              <a:rPr lang="en-US" sz="1200" b="1" kern="1200" dirty="0">
                <a:solidFill>
                  <a:schemeClr val="tx1"/>
                </a:solidFill>
                <a:effectLst/>
                <a:latin typeface="+mn-lt"/>
                <a:ea typeface="+mn-ea"/>
                <a:cs typeface="+mn-cs"/>
              </a:rPr>
              <a:t>CPR = #cycles with &gt;=1 GS / # transfer cycles (including ectopic) </a:t>
            </a:r>
            <a:r>
              <a:rPr lang="en-US" sz="1200" b="0" kern="1200" dirty="0">
                <a:solidFill>
                  <a:schemeClr val="tx1"/>
                </a:solidFill>
                <a:effectLst/>
                <a:latin typeface="+mn-lt"/>
                <a:ea typeface="+mn-ea"/>
                <a:cs typeface="+mn-cs"/>
              </a:rPr>
              <a:t>proportion of transfer cycles resulting in a pregnancy diagnosed by ultrasound visualization of 1 or more gestational sacs </a:t>
            </a:r>
            <a:endParaRPr lang="en-US" sz="1200" b="1" kern="1200" dirty="0">
              <a:solidFill>
                <a:schemeClr val="tx1"/>
              </a:solidFill>
              <a:effectLst/>
              <a:latin typeface="+mn-lt"/>
              <a:ea typeface="+mn-ea"/>
              <a:cs typeface="+mn-cs"/>
            </a:endParaRPr>
          </a:p>
          <a:p>
            <a:pPr marL="171450" indent="-171450">
              <a:buFontTx/>
              <a:buChar char="-"/>
            </a:pPr>
            <a:r>
              <a:rPr lang="en-US" sz="1200" b="1" kern="1200" dirty="0">
                <a:solidFill>
                  <a:schemeClr val="tx1"/>
                </a:solidFill>
                <a:effectLst/>
                <a:latin typeface="+mn-lt"/>
                <a:ea typeface="+mn-ea"/>
                <a:cs typeface="+mn-cs"/>
              </a:rPr>
              <a:t>LBR = # live birth &gt;24w / # transfer cycles </a:t>
            </a:r>
            <a:r>
              <a:rPr lang="en-US" sz="1200" b="0" kern="1200" dirty="0">
                <a:solidFill>
                  <a:schemeClr val="tx1"/>
                </a:solidFill>
                <a:effectLst/>
                <a:latin typeface="+mn-lt"/>
                <a:ea typeface="+mn-ea"/>
                <a:cs typeface="+mn-cs"/>
              </a:rPr>
              <a:t>proportion of transfer cycles resulting in a live birth beyond 24 weeks of gestation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4375C0F-7907-9037-55C1-4B50529BE5F2}"/>
              </a:ext>
            </a:extLst>
          </p:cNvPr>
          <p:cNvSpPr>
            <a:spLocks noGrp="1"/>
          </p:cNvSpPr>
          <p:nvPr>
            <p:ph type="sldNum" sz="quarter" idx="5"/>
          </p:nvPr>
        </p:nvSpPr>
        <p:spPr/>
        <p:txBody>
          <a:bodyPr/>
          <a:lstStyle/>
          <a:p>
            <a:fld id="{8FEB8225-B733-4F46-8CF0-E54F9670F978}" type="slidenum">
              <a:rPr lang="en-US" smtClean="0"/>
              <a:t>19</a:t>
            </a:fld>
            <a:endParaRPr lang="en-US"/>
          </a:p>
        </p:txBody>
      </p:sp>
    </p:spTree>
    <p:extLst>
      <p:ext uri="{BB962C8B-B14F-4D97-AF65-F5344CB8AC3E}">
        <p14:creationId xmlns:p14="http://schemas.microsoft.com/office/powerpoint/2010/main" val="2103843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 my name is Anne Kim and I am a second year REI fellow at Cornell. On behalf of my team, I have the pleasure of presenting our study titled ..</a:t>
            </a:r>
          </a:p>
        </p:txBody>
      </p:sp>
      <p:sp>
        <p:nvSpPr>
          <p:cNvPr id="4" name="Slide Number Placeholder 3"/>
          <p:cNvSpPr>
            <a:spLocks noGrp="1"/>
          </p:cNvSpPr>
          <p:nvPr>
            <p:ph type="sldNum" sz="quarter" idx="5"/>
          </p:nvPr>
        </p:nvSpPr>
        <p:spPr/>
        <p:txBody>
          <a:bodyPr/>
          <a:lstStyle/>
          <a:p>
            <a:fld id="{8FEB8225-B733-4F46-8CF0-E54F9670F978}" type="slidenum">
              <a:rPr lang="en-US" smtClean="0"/>
              <a:t>2</a:t>
            </a:fld>
            <a:endParaRPr lang="en-US"/>
          </a:p>
        </p:txBody>
      </p:sp>
    </p:spTree>
    <p:extLst>
      <p:ext uri="{BB962C8B-B14F-4D97-AF65-F5344CB8AC3E}">
        <p14:creationId xmlns:p14="http://schemas.microsoft.com/office/powerpoint/2010/main" val="1582288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C7D6F-BFF8-E362-08A6-CA73B5B5DF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15E16-E1BE-3AEC-4E9B-7F64276F28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1D19F6-FA36-D53A-53CC-48A60B3AAD7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We concluded that embryos from…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Live births have occurred after blastocyst transfer of embryos from oocytes matured with rescue IVM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Given the poorer outcomes observed after fresh transfer, we may consider freezing all embryos after rescue IVM for better synchronization with the endometrial lining.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Thus, routine use of rescue IVM would not be recommended; however, it would still be a reasonable option for those who lack the availability of in vivo matured oocytes at the time of retrieval </a:t>
            </a:r>
          </a:p>
        </p:txBody>
      </p:sp>
      <p:sp>
        <p:nvSpPr>
          <p:cNvPr id="4" name="Slide Number Placeholder 3">
            <a:extLst>
              <a:ext uri="{FF2B5EF4-FFF2-40B4-BE49-F238E27FC236}">
                <a16:creationId xmlns:a16="http://schemas.microsoft.com/office/drawing/2014/main" id="{3582566C-67B6-C311-9590-016163523AE3}"/>
              </a:ext>
            </a:extLst>
          </p:cNvPr>
          <p:cNvSpPr>
            <a:spLocks noGrp="1"/>
          </p:cNvSpPr>
          <p:nvPr>
            <p:ph type="sldNum" sz="quarter" idx="5"/>
          </p:nvPr>
        </p:nvSpPr>
        <p:spPr/>
        <p:txBody>
          <a:bodyPr/>
          <a:lstStyle/>
          <a:p>
            <a:fld id="{8FEB8225-B733-4F46-8CF0-E54F9670F978}" type="slidenum">
              <a:rPr lang="en-US" smtClean="0"/>
              <a:t>20</a:t>
            </a:fld>
            <a:endParaRPr lang="en-US"/>
          </a:p>
        </p:txBody>
      </p:sp>
    </p:spTree>
    <p:extLst>
      <p:ext uri="{BB962C8B-B14F-4D97-AF65-F5344CB8AC3E}">
        <p14:creationId xmlns:p14="http://schemas.microsoft.com/office/powerpoint/2010/main" val="31809825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2680E-EF30-4E32-ABB8-EBF3585A78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57BA3E-A822-73B8-81CB-2560EDAB73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6859B-91AD-670C-FCEE-4F0BDEB70D41}"/>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strengths of our study include the sibling oocyte analysis and robust chart review. We reported both euploidy and live birth rates, as well as outcomes from fresh embryo transfers.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Limitations include the retrospective nature of our study and overall limited sample size. We also did not distinguish the type of immature oocyte, whether GV or MI in origin.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There still remains many unanswered questions regarding the use of rescue IVM clinically, including identification of a good-quality immature oocyte that may be worth pursuing rescue IVM, optimal or standardized lab protocols, and the overall long term safety of these offspring </a:t>
            </a:r>
          </a:p>
        </p:txBody>
      </p:sp>
      <p:sp>
        <p:nvSpPr>
          <p:cNvPr id="4" name="Slide Number Placeholder 3">
            <a:extLst>
              <a:ext uri="{FF2B5EF4-FFF2-40B4-BE49-F238E27FC236}">
                <a16:creationId xmlns:a16="http://schemas.microsoft.com/office/drawing/2014/main" id="{BFE7831B-B1D5-407F-56FD-E81E72CCC69C}"/>
              </a:ext>
            </a:extLst>
          </p:cNvPr>
          <p:cNvSpPr>
            <a:spLocks noGrp="1"/>
          </p:cNvSpPr>
          <p:nvPr>
            <p:ph type="sldNum" sz="quarter" idx="5"/>
          </p:nvPr>
        </p:nvSpPr>
        <p:spPr/>
        <p:txBody>
          <a:bodyPr/>
          <a:lstStyle/>
          <a:p>
            <a:fld id="{8FEB8225-B733-4F46-8CF0-E54F9670F978}" type="slidenum">
              <a:rPr lang="en-US" smtClean="0"/>
              <a:t>21</a:t>
            </a:fld>
            <a:endParaRPr lang="en-US"/>
          </a:p>
        </p:txBody>
      </p:sp>
    </p:spTree>
    <p:extLst>
      <p:ext uri="{BB962C8B-B14F-4D97-AF65-F5344CB8AC3E}">
        <p14:creationId xmlns:p14="http://schemas.microsoft.com/office/powerpoint/2010/main" val="4007835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so much for your attention. I am happy to answer any questions at this time.</a:t>
            </a:r>
          </a:p>
        </p:txBody>
      </p:sp>
      <p:sp>
        <p:nvSpPr>
          <p:cNvPr id="4" name="Slide Number Placeholder 3"/>
          <p:cNvSpPr>
            <a:spLocks noGrp="1"/>
          </p:cNvSpPr>
          <p:nvPr>
            <p:ph type="sldNum" sz="quarter" idx="5"/>
          </p:nvPr>
        </p:nvSpPr>
        <p:spPr/>
        <p:txBody>
          <a:bodyPr/>
          <a:lstStyle/>
          <a:p>
            <a:fld id="{8FEB8225-B733-4F46-8CF0-E54F9670F978}" type="slidenum">
              <a:rPr lang="en-US" smtClean="0"/>
              <a:t>22</a:t>
            </a:fld>
            <a:endParaRPr lang="en-US"/>
          </a:p>
        </p:txBody>
      </p:sp>
    </p:spTree>
    <p:extLst>
      <p:ext uri="{BB962C8B-B14F-4D97-AF65-F5344CB8AC3E}">
        <p14:creationId xmlns:p14="http://schemas.microsoft.com/office/powerpoint/2010/main" val="4294566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studies evaluating the rescue maturation rate of denuded metaphase I-stage oocytes</a:t>
            </a:r>
          </a:p>
        </p:txBody>
      </p:sp>
      <p:sp>
        <p:nvSpPr>
          <p:cNvPr id="4" name="Slide Number Placeholder 3"/>
          <p:cNvSpPr>
            <a:spLocks noGrp="1"/>
          </p:cNvSpPr>
          <p:nvPr>
            <p:ph type="sldNum" sz="quarter" idx="5"/>
          </p:nvPr>
        </p:nvSpPr>
        <p:spPr/>
        <p:txBody>
          <a:bodyPr/>
          <a:lstStyle/>
          <a:p>
            <a:fld id="{8FEB8225-B733-4F46-8CF0-E54F9670F978}" type="slidenum">
              <a:rPr lang="en-US" smtClean="0"/>
              <a:t>24</a:t>
            </a:fld>
            <a:endParaRPr lang="en-US"/>
          </a:p>
        </p:txBody>
      </p:sp>
    </p:spTree>
    <p:extLst>
      <p:ext uri="{BB962C8B-B14F-4D97-AF65-F5344CB8AC3E}">
        <p14:creationId xmlns:p14="http://schemas.microsoft.com/office/powerpoint/2010/main" val="303514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6E87-34F8-B924-4A00-018BB0DA5D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13150-A764-3DF4-2523-0EA9FD4AA7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7B51F7-3658-FDCC-B50E-5DEFF9A19E5D}"/>
              </a:ext>
            </a:extLst>
          </p:cNvPr>
          <p:cNvSpPr>
            <a:spLocks noGrp="1"/>
          </p:cNvSpPr>
          <p:nvPr>
            <p:ph type="body" idx="1"/>
          </p:nvPr>
        </p:nvSpPr>
        <p:spPr/>
        <p:txBody>
          <a:bodyPr/>
          <a:lstStyle/>
          <a:p>
            <a:r>
              <a:rPr lang="en-US" dirty="0"/>
              <a:t>Summary of studies evaluating the rescue maturation rate of denuded metaphase I-stage oocytes</a:t>
            </a:r>
          </a:p>
        </p:txBody>
      </p:sp>
      <p:sp>
        <p:nvSpPr>
          <p:cNvPr id="4" name="Slide Number Placeholder 3">
            <a:extLst>
              <a:ext uri="{FF2B5EF4-FFF2-40B4-BE49-F238E27FC236}">
                <a16:creationId xmlns:a16="http://schemas.microsoft.com/office/drawing/2014/main" id="{5C29A3AD-93BA-2BC0-6215-3A6FBE6017A1}"/>
              </a:ext>
            </a:extLst>
          </p:cNvPr>
          <p:cNvSpPr>
            <a:spLocks noGrp="1"/>
          </p:cNvSpPr>
          <p:nvPr>
            <p:ph type="sldNum" sz="quarter" idx="5"/>
          </p:nvPr>
        </p:nvSpPr>
        <p:spPr/>
        <p:txBody>
          <a:bodyPr/>
          <a:lstStyle/>
          <a:p>
            <a:fld id="{8FEB8225-B733-4F46-8CF0-E54F9670F978}" type="slidenum">
              <a:rPr lang="en-US" smtClean="0"/>
              <a:t>25</a:t>
            </a:fld>
            <a:endParaRPr lang="en-US"/>
          </a:p>
        </p:txBody>
      </p:sp>
    </p:spTree>
    <p:extLst>
      <p:ext uri="{BB962C8B-B14F-4D97-AF65-F5344CB8AC3E}">
        <p14:creationId xmlns:p14="http://schemas.microsoft.com/office/powerpoint/2010/main" val="662511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no disclosures</a:t>
            </a:r>
          </a:p>
        </p:txBody>
      </p:sp>
      <p:sp>
        <p:nvSpPr>
          <p:cNvPr id="4" name="Slide Number Placeholder 3"/>
          <p:cNvSpPr>
            <a:spLocks noGrp="1"/>
          </p:cNvSpPr>
          <p:nvPr>
            <p:ph type="sldNum" sz="quarter" idx="5"/>
          </p:nvPr>
        </p:nvSpPr>
        <p:spPr/>
        <p:txBody>
          <a:bodyPr/>
          <a:lstStyle/>
          <a:p>
            <a:fld id="{8FEB8225-B733-4F46-8CF0-E54F9670F978}" type="slidenum">
              <a:rPr lang="en-US" smtClean="0"/>
              <a:t>3</a:t>
            </a:fld>
            <a:endParaRPr lang="en-US"/>
          </a:p>
        </p:txBody>
      </p:sp>
    </p:spTree>
    <p:extLst>
      <p:ext uri="{BB962C8B-B14F-4D97-AF65-F5344CB8AC3E}">
        <p14:creationId xmlns:p14="http://schemas.microsoft.com/office/powerpoint/2010/main" val="506190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Generally, patients who undergo ovarian stimulation with oocyte retrieval have a majority of mature, or MII, oocytes retrieved. However, approximately 15% of oocytes are immature at the time of retrieval, either at the germinal vesicle or metaphase I stage. </a:t>
            </a:r>
          </a:p>
          <a:p>
            <a:pPr marL="0" indent="0">
              <a:buFontTx/>
              <a:buNone/>
            </a:pPr>
            <a:endParaRPr lang="en-US" dirty="0"/>
          </a:p>
          <a:p>
            <a:pPr marL="0" indent="0">
              <a:buFontTx/>
              <a:buNone/>
            </a:pPr>
            <a:r>
              <a:rPr lang="en-US" dirty="0"/>
              <a:t>[click] A germinal vesicle oocyte is characterized by the presence of the nucleus, which is in prophase I of the first meiotic division.</a:t>
            </a:r>
          </a:p>
          <a:p>
            <a:pPr marL="0" indent="0">
              <a:buFontTx/>
              <a:buNone/>
            </a:pPr>
            <a:endParaRPr lang="en-US" dirty="0"/>
          </a:p>
          <a:p>
            <a:pPr marL="0" indent="0">
              <a:buFontTx/>
              <a:buNone/>
            </a:pPr>
            <a:r>
              <a:rPr lang="en-US" dirty="0"/>
              <a:t>[click] An MI oocyte is characterized by the absence of the nucleus and absence of a polar body in the perivitelline space. </a:t>
            </a:r>
          </a:p>
          <a:p>
            <a:pPr marL="0" indent="0">
              <a:buFontTx/>
              <a:buNone/>
            </a:pPr>
            <a:endParaRPr lang="en-US" dirty="0"/>
          </a:p>
          <a:p>
            <a:pPr marL="0" indent="0">
              <a:buFontTx/>
              <a:buNone/>
            </a:pPr>
            <a:r>
              <a:rPr lang="en-US" dirty="0"/>
              <a:t>[click] In vitro maturation refers to the maturation of immature oocytes in the lab after retrieval. In its classic form, cumulus-oocyte complexes are intentionally collected at the immature stage, typically with little to no gonadotropin stimulation and without the ovulatory trigger. This strategy was historically used for patients with PCOS. </a:t>
            </a:r>
          </a:p>
          <a:p>
            <a:pPr marL="0" indent="0">
              <a:buFontTx/>
              <a:buNone/>
            </a:pPr>
            <a:endParaRPr lang="en-US" dirty="0"/>
          </a:p>
          <a:p>
            <a:pPr marL="0" indent="0">
              <a:buFontTx/>
              <a:buNone/>
            </a:pPr>
            <a:r>
              <a:rPr lang="en-US" dirty="0"/>
              <a:t>[click] rescue IVM refers to prolonged incubation of immature oocytes after ovarian stimulation and administration of an ovulatory trigger, as a means to rescue oocytes that would have otherwise been discarded. Notably, the cumulus cells have been stripped from these oocytes.</a:t>
            </a:r>
          </a:p>
          <a:p>
            <a:pPr marL="0" indent="0">
              <a:buFontTx/>
              <a:buNone/>
            </a:pPr>
            <a:endParaRPr lang="en-US" dirty="0"/>
          </a:p>
          <a:p>
            <a:pPr marL="0" indent="0">
              <a:buFontTx/>
              <a:buNone/>
            </a:pPr>
            <a:r>
              <a:rPr lang="en-US" dirty="0"/>
              <a:t>Rescue IVM may increase the overall number of mature oocytes that are suitable for treatment. However, it is not time nor cost-effective to routinely apply rescue IVM to all immature oocytes.</a:t>
            </a:r>
          </a:p>
        </p:txBody>
      </p:sp>
      <p:sp>
        <p:nvSpPr>
          <p:cNvPr id="4" name="Slide Number Placeholder 3"/>
          <p:cNvSpPr>
            <a:spLocks noGrp="1"/>
          </p:cNvSpPr>
          <p:nvPr>
            <p:ph type="sldNum" sz="quarter" idx="5"/>
          </p:nvPr>
        </p:nvSpPr>
        <p:spPr/>
        <p:txBody>
          <a:bodyPr/>
          <a:lstStyle/>
          <a:p>
            <a:fld id="{8FEB8225-B733-4F46-8CF0-E54F9670F978}" type="slidenum">
              <a:rPr lang="en-US" smtClean="0"/>
              <a:t>4</a:t>
            </a:fld>
            <a:endParaRPr lang="en-US"/>
          </a:p>
        </p:txBody>
      </p:sp>
    </p:spTree>
    <p:extLst>
      <p:ext uri="{BB962C8B-B14F-4D97-AF65-F5344CB8AC3E}">
        <p14:creationId xmlns:p14="http://schemas.microsoft.com/office/powerpoint/2010/main" val="1036557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4EBDC-34BC-76CE-28E2-95E85D98A7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9C0C39-D74F-0FD9-A880-68A0572A32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46D931-85F3-0F30-B701-039F95EE3E1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Overall, oocytes after rescue IVM have shown reduced fertilization, cleavage and </a:t>
            </a:r>
            <a:r>
              <a:rPr lang="en-US" sz="1200" dirty="0" err="1">
                <a:latin typeface="Arial" panose="020B0604020202020204" pitchFamily="34" charset="0"/>
                <a:cs typeface="Arial" panose="020B0604020202020204" pitchFamily="34" charset="0"/>
              </a:rPr>
              <a:t>blastulation</a:t>
            </a:r>
            <a:r>
              <a:rPr lang="en-US" sz="1200" dirty="0">
                <a:latin typeface="Arial" panose="020B0604020202020204" pitchFamily="34" charset="0"/>
                <a:cs typeface="Arial" panose="020B0604020202020204" pitchFamily="34" charset="0"/>
              </a:rPr>
              <a:t> rates compared to sibling in vivo-matured oocytes.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Furthermore, based on 3 studies, clinical pregnancy rate was reduced after rescue IVM. Notably, the 3 studies performed transfers of cleavage stage embryos.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Importantly, there is significant heterogeneity among these retrospective studies, that ranged from sample sizes of 18-896 patients. In particular, the rescue IVM protocols followed were highly variable, as well as their differences in study design and outcomes assessed.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[click] Nonetheless, successful pregnancies have occurred after transfer of these embryos despite poorer embryonic and transfer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given the relatively low numbers of offspring born from rescue IVM, the long-term safety is unknown.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[click] Thus, as it stands, rescue IVM is not currently recommended for routine clinical use</a:t>
            </a:r>
          </a:p>
          <a:p>
            <a:pPr marL="0" indent="0">
              <a:buFontTx/>
              <a:buNone/>
            </a:pPr>
            <a:endParaRPr lang="en-US" dirty="0"/>
          </a:p>
          <a:p>
            <a:pPr marL="0" indent="0">
              <a:buFontTx/>
              <a:buNone/>
            </a:pP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ASRM: IVM should be offered by those with expertise gained by specific training, and should always be accompanied by appropriate counseling about expected results and informed consent. This technology is no longer considered experimental</a:t>
            </a:r>
          </a:p>
          <a:p>
            <a:pPr marL="0" indent="0">
              <a:buFontTx/>
              <a:buNone/>
            </a:pPr>
            <a:endParaRPr lang="en-US" dirty="0"/>
          </a:p>
          <a:p>
            <a:pPr marL="0" indent="0">
              <a:buFontTx/>
              <a:buNone/>
            </a:pPr>
            <a:r>
              <a:rPr lang="en-US" dirty="0"/>
              <a:t>Meta-analysis</a:t>
            </a:r>
          </a:p>
          <a:p>
            <a:pPr marL="0" indent="0">
              <a:buFontTx/>
              <a:buNone/>
            </a:pPr>
            <a:r>
              <a:rPr lang="en-US" dirty="0"/>
              <a:t>- Fertilization rate (23 studies): MI to MII 0.49 (0.41, 0.59), GV to MII 0.53 (0.38, 0.74)</a:t>
            </a:r>
          </a:p>
          <a:p>
            <a:pPr marL="0" indent="0">
              <a:buFontTx/>
              <a:buNone/>
            </a:pPr>
            <a:r>
              <a:rPr lang="en-US" dirty="0"/>
              <a:t>- Cleavage rate (16 studies): MI to MII 0.38 (0.23, 0.63), GV to MII 0.29 (0.18, 0.49)</a:t>
            </a:r>
          </a:p>
          <a:p>
            <a:pPr marL="0" indent="0">
              <a:buFontTx/>
              <a:buNone/>
            </a:pPr>
            <a:r>
              <a:rPr lang="en-US" dirty="0"/>
              <a:t>- </a:t>
            </a:r>
            <a:r>
              <a:rPr lang="en-US" dirty="0" err="1"/>
              <a:t>Blastulation</a:t>
            </a:r>
            <a:r>
              <a:rPr lang="en-US" dirty="0"/>
              <a:t> rate (5 studies): MI to MII 0.27 (0.21, 0.34), GV to MII 0.23 (0.12, 0.48)</a:t>
            </a:r>
          </a:p>
          <a:p>
            <a:pPr marL="0" indent="0">
              <a:buFontTx/>
              <a:buNone/>
            </a:pPr>
            <a:r>
              <a:rPr lang="en-US" dirty="0"/>
              <a:t>- Euploidy rate: not different</a:t>
            </a:r>
          </a:p>
          <a:p>
            <a:pPr marL="0" indent="0">
              <a:buFontTx/>
              <a:buNone/>
            </a:pPr>
            <a:r>
              <a:rPr lang="en-US" dirty="0"/>
              <a:t>- Clinical pregnancy rate (3 studies): MI to MII 0.4 (0.18, 0.9)</a:t>
            </a:r>
          </a:p>
        </p:txBody>
      </p:sp>
      <p:sp>
        <p:nvSpPr>
          <p:cNvPr id="4" name="Slide Number Placeholder 3">
            <a:extLst>
              <a:ext uri="{FF2B5EF4-FFF2-40B4-BE49-F238E27FC236}">
                <a16:creationId xmlns:a16="http://schemas.microsoft.com/office/drawing/2014/main" id="{C9456B21-FF77-7879-4279-9E88E27D1DA9}"/>
              </a:ext>
            </a:extLst>
          </p:cNvPr>
          <p:cNvSpPr>
            <a:spLocks noGrp="1"/>
          </p:cNvSpPr>
          <p:nvPr>
            <p:ph type="sldNum" sz="quarter" idx="5"/>
          </p:nvPr>
        </p:nvSpPr>
        <p:spPr/>
        <p:txBody>
          <a:bodyPr/>
          <a:lstStyle/>
          <a:p>
            <a:fld id="{8FEB8225-B733-4F46-8CF0-E54F9670F978}" type="slidenum">
              <a:rPr lang="en-US" smtClean="0"/>
              <a:t>5</a:t>
            </a:fld>
            <a:endParaRPr lang="en-US"/>
          </a:p>
        </p:txBody>
      </p:sp>
    </p:spTree>
    <p:extLst>
      <p:ext uri="{BB962C8B-B14F-4D97-AF65-F5344CB8AC3E}">
        <p14:creationId xmlns:p14="http://schemas.microsoft.com/office/powerpoint/2010/main" val="1024549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D691D-9489-24B7-EF0A-8D11F6688E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46FC3-EAA1-6664-3179-715157477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194A22-A591-A686-76FA-EA1CE5F6DA56}"/>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objective of our study was…</a:t>
            </a:r>
          </a:p>
        </p:txBody>
      </p:sp>
      <p:sp>
        <p:nvSpPr>
          <p:cNvPr id="4" name="Slide Number Placeholder 3">
            <a:extLst>
              <a:ext uri="{FF2B5EF4-FFF2-40B4-BE49-F238E27FC236}">
                <a16:creationId xmlns:a16="http://schemas.microsoft.com/office/drawing/2014/main" id="{7906788E-5EF2-7E69-87E3-EDF00A28B552}"/>
              </a:ext>
            </a:extLst>
          </p:cNvPr>
          <p:cNvSpPr>
            <a:spLocks noGrp="1"/>
          </p:cNvSpPr>
          <p:nvPr>
            <p:ph type="sldNum" sz="quarter" idx="5"/>
          </p:nvPr>
        </p:nvSpPr>
        <p:spPr/>
        <p:txBody>
          <a:bodyPr/>
          <a:lstStyle/>
          <a:p>
            <a:fld id="{8FEB8225-B733-4F46-8CF0-E54F9670F978}" type="slidenum">
              <a:rPr lang="en-US" smtClean="0"/>
              <a:t>6</a:t>
            </a:fld>
            <a:endParaRPr lang="en-US"/>
          </a:p>
        </p:txBody>
      </p:sp>
    </p:spTree>
    <p:extLst>
      <p:ext uri="{BB962C8B-B14F-4D97-AF65-F5344CB8AC3E}">
        <p14:creationId xmlns:p14="http://schemas.microsoft.com/office/powerpoint/2010/main" val="1760975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1614-E049-2986-43D3-0AE1D1FE23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773987-1B4B-B1DE-ECB0-75625869B8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3AB880-5613-F9A4-ABC9-A0C9D57D4010}"/>
              </a:ext>
            </a:extLst>
          </p:cNvPr>
          <p:cNvSpPr>
            <a:spLocks noGrp="1"/>
          </p:cNvSpPr>
          <p:nvPr>
            <p:ph type="body" idx="1"/>
          </p:nvPr>
        </p:nvSpPr>
        <p:spPr/>
        <p:txBody>
          <a:bodyPr/>
          <a:lstStyle/>
          <a:p>
            <a:r>
              <a:rPr lang="en-US" sz="1200" b="0" kern="1200" dirty="0">
                <a:solidFill>
                  <a:schemeClr val="tx1"/>
                </a:solidFill>
                <a:effectLst/>
                <a:highlight>
                  <a:srgbClr val="FFFF00"/>
                </a:highlight>
                <a:latin typeface="+mn-lt"/>
                <a:ea typeface="+mn-ea"/>
                <a:cs typeface="+mn-cs"/>
              </a:rPr>
              <a:t>We conducted a retrospective cohort study of cycles performed at our institution between January 2022 to December 2024. </a:t>
            </a:r>
          </a:p>
          <a:p>
            <a:endParaRPr lang="en-US" sz="1200" b="0" kern="1200" dirty="0">
              <a:solidFill>
                <a:schemeClr val="tx1"/>
              </a:solidFill>
              <a:effectLst/>
              <a:highlight>
                <a:srgbClr val="FFFF00"/>
              </a:highlight>
              <a:latin typeface="+mn-lt"/>
              <a:ea typeface="+mn-ea"/>
              <a:cs typeface="+mn-cs"/>
            </a:endParaRPr>
          </a:p>
          <a:p>
            <a:r>
              <a:rPr lang="en-US" sz="1200" b="0" kern="1200" dirty="0">
                <a:solidFill>
                  <a:schemeClr val="tx1"/>
                </a:solidFill>
                <a:effectLst/>
                <a:highlight>
                  <a:srgbClr val="FFFF00"/>
                </a:highlight>
                <a:latin typeface="+mn-lt"/>
                <a:ea typeface="+mn-ea"/>
                <a:cs typeface="+mn-cs"/>
              </a:rPr>
              <a:t>Our study included patients with retrieval cycles resulting in immature oocytes that underwent rescue IVM with or without subsequent embryo transfer as well as utilization of ICSI for fertilization</a:t>
            </a:r>
          </a:p>
          <a:p>
            <a:endParaRPr lang="en-US" sz="1200" b="0" kern="1200" dirty="0">
              <a:solidFill>
                <a:schemeClr val="tx1"/>
              </a:solidFill>
              <a:effectLst/>
              <a:highlight>
                <a:srgbClr val="FFFF00"/>
              </a:highlight>
              <a:latin typeface="+mn-lt"/>
              <a:ea typeface="+mn-ea"/>
              <a:cs typeface="+mn-cs"/>
            </a:endParaRPr>
          </a:p>
          <a:p>
            <a:r>
              <a:rPr lang="en-US" sz="1200" b="0" kern="1200" dirty="0">
                <a:solidFill>
                  <a:schemeClr val="tx1"/>
                </a:solidFill>
                <a:effectLst/>
                <a:highlight>
                  <a:srgbClr val="FFFF00"/>
                </a:highlight>
                <a:latin typeface="+mn-lt"/>
                <a:ea typeface="+mn-ea"/>
                <a:cs typeface="+mn-cs"/>
              </a:rPr>
              <a:t>Cycles that utilized both conventional insemination and ICSI for fertilization were excluded from our sample</a:t>
            </a:r>
          </a:p>
          <a:p>
            <a:endParaRPr lang="en-US" sz="1200" b="0" kern="1200" dirty="0">
              <a:solidFill>
                <a:schemeClr val="tx1"/>
              </a:solidFill>
              <a:effectLst/>
              <a:highlight>
                <a:srgbClr val="FFFF00"/>
              </a:highlight>
              <a:latin typeface="+mn-lt"/>
              <a:ea typeface="+mn-ea"/>
              <a:cs typeface="+mn-cs"/>
            </a:endParaRPr>
          </a:p>
        </p:txBody>
      </p:sp>
      <p:sp>
        <p:nvSpPr>
          <p:cNvPr id="4" name="Slide Number Placeholder 3">
            <a:extLst>
              <a:ext uri="{FF2B5EF4-FFF2-40B4-BE49-F238E27FC236}">
                <a16:creationId xmlns:a16="http://schemas.microsoft.com/office/drawing/2014/main" id="{9C7762B5-89E6-CA3D-CE9B-BA1C5D3555B8}"/>
              </a:ext>
            </a:extLst>
          </p:cNvPr>
          <p:cNvSpPr>
            <a:spLocks noGrp="1"/>
          </p:cNvSpPr>
          <p:nvPr>
            <p:ph type="sldNum" sz="quarter" idx="5"/>
          </p:nvPr>
        </p:nvSpPr>
        <p:spPr/>
        <p:txBody>
          <a:bodyPr/>
          <a:lstStyle/>
          <a:p>
            <a:fld id="{8FEB8225-B733-4F46-8CF0-E54F9670F978}" type="slidenum">
              <a:rPr lang="en-US" smtClean="0"/>
              <a:t>7</a:t>
            </a:fld>
            <a:endParaRPr lang="en-US"/>
          </a:p>
        </p:txBody>
      </p:sp>
    </p:spTree>
    <p:extLst>
      <p:ext uri="{BB962C8B-B14F-4D97-AF65-F5344CB8AC3E}">
        <p14:creationId xmlns:p14="http://schemas.microsoft.com/office/powerpoint/2010/main" val="3242281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D0089-5D3C-2158-F288-33B5816A12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D32E9-A997-F0DA-29B4-D86722571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99F703-B6AC-087D-7D98-53B303E6A398}"/>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Patients underwent controlled ovarian stimulation using a protocol that was selected by physician discretion, including a GnRH antagonist or agonist protocol or modified natural cycle.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patients received an ovulatory trigger with hCG, GnRH agonist, or dual trigger. Retrievals occurred 35-37 hours after the trigger.</a:t>
            </a:r>
          </a:p>
        </p:txBody>
      </p:sp>
      <p:sp>
        <p:nvSpPr>
          <p:cNvPr id="4" name="Slide Number Placeholder 3">
            <a:extLst>
              <a:ext uri="{FF2B5EF4-FFF2-40B4-BE49-F238E27FC236}">
                <a16:creationId xmlns:a16="http://schemas.microsoft.com/office/drawing/2014/main" id="{C57B0736-E312-6D32-F1D9-A2EDB506528F}"/>
              </a:ext>
            </a:extLst>
          </p:cNvPr>
          <p:cNvSpPr>
            <a:spLocks noGrp="1"/>
          </p:cNvSpPr>
          <p:nvPr>
            <p:ph type="sldNum" sz="quarter" idx="5"/>
          </p:nvPr>
        </p:nvSpPr>
        <p:spPr/>
        <p:txBody>
          <a:bodyPr/>
          <a:lstStyle/>
          <a:p>
            <a:fld id="{8FEB8225-B733-4F46-8CF0-E54F9670F978}" type="slidenum">
              <a:rPr lang="en-US" smtClean="0"/>
              <a:t>8</a:t>
            </a:fld>
            <a:endParaRPr lang="en-US"/>
          </a:p>
        </p:txBody>
      </p:sp>
    </p:spTree>
    <p:extLst>
      <p:ext uri="{BB962C8B-B14F-4D97-AF65-F5344CB8AC3E}">
        <p14:creationId xmlns:p14="http://schemas.microsoft.com/office/powerpoint/2010/main" val="1397207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9C5E9-40E1-F3E8-5E88-5B95DB8B6A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D3A108-627E-B6B3-C86E-C38121346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95836A-0C10-9899-202F-68F2519EF632}"/>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After retrieval, the cumulus-oocyte complexes were identified and oocyte maturity was designated.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Mature oocytes were fertilized using ICSI about 4-6 hours after retrieval. Fertilization was confirmed 14-17 hours afterward.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immature oocytes were incubated in culture media and maintained at 37 deg C in an atmosphere of 5% oxygen. They were reassessed in 20-24 hours. For cycles with 2 or less embryos fertilized, the IVM-matured oocytes subsequently underwent fertilization using ICSI.</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After retrieval, the cumulus-oocyte complexes (COC) were identified in the follicular aspirates with HEPES-buffered media. Blood and debris were cleared from the COC. Oocyte maturity was evaluated based on the morphological appearance of the COC, with densely packed cumulus and coronal layers reflecting immature oocytes (germinal vesicle or metaphase I) and highly dispersed cumulus cells and a radiating coronal layer reflecting mature oocytes (metaphase II) (1). The COCs were transferred to one step culture media and maintained at 37 ̊C in an atmosphere of 5% oxygen.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Mature oocytes were prepared for fertilization with exposure to 40 IU recombinant hyaluronidase (</a:t>
            </a:r>
            <a:r>
              <a:rPr lang="en-US" sz="1200" kern="1200" dirty="0" err="1">
                <a:solidFill>
                  <a:schemeClr val="tx1"/>
                </a:solidFill>
                <a:effectLst/>
                <a:latin typeface="+mn-lt"/>
                <a:ea typeface="+mn-ea"/>
                <a:cs typeface="+mn-cs"/>
              </a:rPr>
              <a:t>Cumulase</a:t>
            </a:r>
            <a:r>
              <a:rPr lang="en-US" sz="1200" kern="1200" dirty="0">
                <a:solidFill>
                  <a:schemeClr val="tx1"/>
                </a:solidFill>
                <a:effectLst/>
                <a:latin typeface="+mn-lt"/>
                <a:ea typeface="+mn-ea"/>
                <a:cs typeface="+mn-cs"/>
              </a:rPr>
              <a:t>, Halozyme Therapeutics Inc., San Diego, CA). </a:t>
            </a:r>
            <a:r>
              <a:rPr lang="en-US" sz="1200" b="1" kern="1200" dirty="0">
                <a:solidFill>
                  <a:schemeClr val="tx1"/>
                </a:solidFill>
                <a:effectLst/>
                <a:latin typeface="+mn-lt"/>
                <a:ea typeface="+mn-ea"/>
                <a:cs typeface="+mn-cs"/>
              </a:rPr>
              <a:t>ICSI was performed on all mature oocytes 4-6 hours after oocyte retrieval </a:t>
            </a:r>
            <a:r>
              <a:rPr lang="en-US" sz="1200" kern="1200" dirty="0">
                <a:solidFill>
                  <a:schemeClr val="tx1"/>
                </a:solidFill>
                <a:effectLst/>
                <a:latin typeface="+mn-lt"/>
                <a:ea typeface="+mn-ea"/>
                <a:cs typeface="+mn-cs"/>
              </a:rPr>
              <a:t>(2) and fertilization was confirmed 14-17 hours afterward with the presence of two pronuclei (2PN). </a:t>
            </a:r>
          </a:p>
        </p:txBody>
      </p:sp>
      <p:sp>
        <p:nvSpPr>
          <p:cNvPr id="4" name="Slide Number Placeholder 3">
            <a:extLst>
              <a:ext uri="{FF2B5EF4-FFF2-40B4-BE49-F238E27FC236}">
                <a16:creationId xmlns:a16="http://schemas.microsoft.com/office/drawing/2014/main" id="{3E3D182B-586F-0F67-E3D3-40D581E9A0F1}"/>
              </a:ext>
            </a:extLst>
          </p:cNvPr>
          <p:cNvSpPr>
            <a:spLocks noGrp="1"/>
          </p:cNvSpPr>
          <p:nvPr>
            <p:ph type="sldNum" sz="quarter" idx="5"/>
          </p:nvPr>
        </p:nvSpPr>
        <p:spPr/>
        <p:txBody>
          <a:bodyPr/>
          <a:lstStyle/>
          <a:p>
            <a:fld id="{8FEB8225-B733-4F46-8CF0-E54F9670F978}" type="slidenum">
              <a:rPr lang="en-US" smtClean="0"/>
              <a:t>9</a:t>
            </a:fld>
            <a:endParaRPr lang="en-US"/>
          </a:p>
        </p:txBody>
      </p:sp>
    </p:spTree>
    <p:extLst>
      <p:ext uri="{BB962C8B-B14F-4D97-AF65-F5344CB8AC3E}">
        <p14:creationId xmlns:p14="http://schemas.microsoft.com/office/powerpoint/2010/main" val="30088434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A7895C7-729D-C399-EFA6-7CDE2518E7F5}"/>
              </a:ext>
            </a:extLst>
          </p:cNvPr>
          <p:cNvSpPr>
            <a:spLocks noGrp="1"/>
          </p:cNvSpPr>
          <p:nvPr>
            <p:ph type="body" idx="10"/>
          </p:nvPr>
        </p:nvSpPr>
        <p:spPr>
          <a:xfrm>
            <a:off x="389467" y="1705232"/>
            <a:ext cx="5596466" cy="3720328"/>
          </a:xfrm>
          <a:solidFill>
            <a:srgbClr val="4296BD"/>
          </a:solidFill>
        </p:spPr>
        <p:txBody>
          <a:bodyPr anchor="t"/>
          <a:lstStyle>
            <a:lvl1pPr marL="0" indent="0">
              <a:buNone/>
              <a:defRPr sz="200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Speaker Name(s)</a:t>
            </a:r>
          </a:p>
        </p:txBody>
      </p:sp>
      <p:pic>
        <p:nvPicPr>
          <p:cNvPr id="2" name="Picture 1" descr="A yellow and green background&#10;&#10;AI-generated content may be incorrect.">
            <a:extLst>
              <a:ext uri="{FF2B5EF4-FFF2-40B4-BE49-F238E27FC236}">
                <a16:creationId xmlns:a16="http://schemas.microsoft.com/office/drawing/2014/main" id="{BDE29AAC-FA93-7519-325B-6042C76EE44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0"/>
            <a:ext cx="12192000" cy="683491"/>
          </a:xfrm>
          <a:prstGeom prst="rect">
            <a:avLst/>
          </a:prstGeom>
        </p:spPr>
      </p:pic>
      <p:pic>
        <p:nvPicPr>
          <p:cNvPr id="3" name="Picture 2" descr="A yellow and green background&#10;&#10;AI-generated content may be incorrect.">
            <a:extLst>
              <a:ext uri="{FF2B5EF4-FFF2-40B4-BE49-F238E27FC236}">
                <a16:creationId xmlns:a16="http://schemas.microsoft.com/office/drawing/2014/main" id="{FE26378C-BC72-3275-1244-1C35BE20D30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174509"/>
            <a:ext cx="12192000" cy="683491"/>
          </a:xfrm>
          <a:prstGeom prst="rect">
            <a:avLst/>
          </a:prstGeom>
        </p:spPr>
      </p:pic>
      <p:pic>
        <p:nvPicPr>
          <p:cNvPr id="6" name="Picture 5">
            <a:extLst>
              <a:ext uri="{FF2B5EF4-FFF2-40B4-BE49-F238E27FC236}">
                <a16:creationId xmlns:a16="http://schemas.microsoft.com/office/drawing/2014/main" id="{026503A2-3EDA-5B37-C977-12C104DC85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6000" y="2638212"/>
            <a:ext cx="6047244" cy="1310643"/>
          </a:xfrm>
          <a:prstGeom prst="rect">
            <a:avLst/>
          </a:prstGeom>
        </p:spPr>
      </p:pic>
    </p:spTree>
    <p:extLst>
      <p:ext uri="{BB962C8B-B14F-4D97-AF65-F5344CB8AC3E}">
        <p14:creationId xmlns:p14="http://schemas.microsoft.com/office/powerpoint/2010/main" val="262008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6F51579-5396-47CC-9AD2-55AE50CBF786}"/>
              </a:ext>
            </a:extLst>
          </p:cNvPr>
          <p:cNvSpPr>
            <a:spLocks noGrp="1"/>
          </p:cNvSpPr>
          <p:nvPr>
            <p:ph idx="1" hasCustomPrompt="1"/>
          </p:nvPr>
        </p:nvSpPr>
        <p:spPr>
          <a:xfrm>
            <a:off x="609600" y="2288020"/>
            <a:ext cx="10972800" cy="4131109"/>
          </a:xfrm>
        </p:spPr>
        <p:txBody>
          <a:bodyPr>
            <a:normAutofit/>
          </a:bodyPr>
          <a:lstStyle>
            <a:lvl1pPr>
              <a:defRPr sz="2800">
                <a:solidFill>
                  <a:srgbClr val="0C486E"/>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add text</a:t>
            </a:r>
          </a:p>
        </p:txBody>
      </p:sp>
      <p:sp>
        <p:nvSpPr>
          <p:cNvPr id="13" name="Date Placeholder 3">
            <a:extLst>
              <a:ext uri="{FF2B5EF4-FFF2-40B4-BE49-F238E27FC236}">
                <a16:creationId xmlns:a16="http://schemas.microsoft.com/office/drawing/2014/main" id="{A2C80253-2929-49FE-BCA2-3F159AD37166}"/>
              </a:ext>
            </a:extLst>
          </p:cNvPr>
          <p:cNvSpPr>
            <a:spLocks noGrp="1"/>
          </p:cNvSpPr>
          <p:nvPr>
            <p:ph type="dt" sz="half" idx="10"/>
          </p:nvPr>
        </p:nvSpPr>
        <p:spPr>
          <a:xfrm>
            <a:off x="609600" y="6356351"/>
            <a:ext cx="2844800" cy="365125"/>
          </a:xfrm>
        </p:spPr>
        <p:txBody>
          <a:bodyPr/>
          <a:lstStyle/>
          <a:p>
            <a:fld id="{39DB5329-AE83-1841-9BC9-3375E3614C4F}" type="datetimeFigureOut">
              <a:rPr lang="en-US" smtClean="0"/>
              <a:t>2/27/2026</a:t>
            </a:fld>
            <a:endParaRPr lang="en-US"/>
          </a:p>
        </p:txBody>
      </p:sp>
      <p:sp>
        <p:nvSpPr>
          <p:cNvPr id="14" name="Footer Placeholder 4">
            <a:extLst>
              <a:ext uri="{FF2B5EF4-FFF2-40B4-BE49-F238E27FC236}">
                <a16:creationId xmlns:a16="http://schemas.microsoft.com/office/drawing/2014/main" id="{39FD3171-5B81-4B6B-B63B-CFF668048506}"/>
              </a:ext>
            </a:extLst>
          </p:cNvPr>
          <p:cNvSpPr>
            <a:spLocks noGrp="1"/>
          </p:cNvSpPr>
          <p:nvPr>
            <p:ph type="ftr" sz="quarter" idx="11"/>
          </p:nvPr>
        </p:nvSpPr>
        <p:spPr>
          <a:xfrm>
            <a:off x="4165600" y="6356351"/>
            <a:ext cx="3860800" cy="365125"/>
          </a:xfrm>
        </p:spPr>
        <p:txBody>
          <a:bodyPr/>
          <a:lstStyle/>
          <a:p>
            <a:endParaRPr lang="en-US"/>
          </a:p>
        </p:txBody>
      </p:sp>
      <p:sp>
        <p:nvSpPr>
          <p:cNvPr id="15" name="Slide Number Placeholder 5">
            <a:extLst>
              <a:ext uri="{FF2B5EF4-FFF2-40B4-BE49-F238E27FC236}">
                <a16:creationId xmlns:a16="http://schemas.microsoft.com/office/drawing/2014/main" id="{03A3A85B-0C31-4185-B888-9D3F43F74D1C}"/>
              </a:ext>
            </a:extLst>
          </p:cNvPr>
          <p:cNvSpPr>
            <a:spLocks noGrp="1"/>
          </p:cNvSpPr>
          <p:nvPr>
            <p:ph type="sldNum" sz="quarter" idx="12"/>
          </p:nvPr>
        </p:nvSpPr>
        <p:spPr>
          <a:xfrm>
            <a:off x="8737600" y="6356351"/>
            <a:ext cx="2844800" cy="365125"/>
          </a:xfrm>
        </p:spPr>
        <p:txBody>
          <a:bodyPr/>
          <a:lstStyle/>
          <a:p>
            <a:fld id="{40F89D05-04D1-2C41-989B-6CC7ABA47232}" type="slidenum">
              <a:rPr lang="en-US" smtClean="0"/>
              <a:t>‹#›</a:t>
            </a:fld>
            <a:endParaRPr lang="en-US"/>
          </a:p>
        </p:txBody>
      </p:sp>
      <p:sp>
        <p:nvSpPr>
          <p:cNvPr id="16" name="Title 1">
            <a:extLst>
              <a:ext uri="{FF2B5EF4-FFF2-40B4-BE49-F238E27FC236}">
                <a16:creationId xmlns:a16="http://schemas.microsoft.com/office/drawing/2014/main" id="{21A40D80-2FBB-42D2-9E3C-3860F9A82D7C}"/>
              </a:ext>
            </a:extLst>
          </p:cNvPr>
          <p:cNvSpPr>
            <a:spLocks noGrp="1"/>
          </p:cNvSpPr>
          <p:nvPr>
            <p:ph type="title"/>
          </p:nvPr>
        </p:nvSpPr>
        <p:spPr>
          <a:xfrm>
            <a:off x="609600" y="1129034"/>
            <a:ext cx="10972800" cy="1100797"/>
          </a:xfrm>
        </p:spPr>
        <p:txBody>
          <a:bodyPr/>
          <a:lstStyle>
            <a:lvl1pPr>
              <a:defRPr b="1">
                <a:solidFill>
                  <a:schemeClr val="tx2"/>
                </a:solidFill>
                <a:latin typeface="+mj-lt"/>
              </a:defRPr>
            </a:lvl1pPr>
          </a:lstStyle>
          <a:p>
            <a:endParaRPr lang="en-US" dirty="0"/>
          </a:p>
        </p:txBody>
      </p:sp>
      <p:pic>
        <p:nvPicPr>
          <p:cNvPr id="2" name="Picture 1" descr="A yellow and green background&#10;&#10;AI-generated content may be incorrect.">
            <a:extLst>
              <a:ext uri="{FF2B5EF4-FFF2-40B4-BE49-F238E27FC236}">
                <a16:creationId xmlns:a16="http://schemas.microsoft.com/office/drawing/2014/main" id="{9D9AF32E-F1B5-1167-7221-53C8F5B690C5}"/>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0"/>
            <a:ext cx="12192000" cy="683491"/>
          </a:xfrm>
          <a:prstGeom prst="rect">
            <a:avLst/>
          </a:prstGeom>
        </p:spPr>
      </p:pic>
      <p:pic>
        <p:nvPicPr>
          <p:cNvPr id="7" name="Picture 6" descr="A black background with blue and orange text&#10;&#10;AI-generated content may be incorrect.">
            <a:extLst>
              <a:ext uri="{FF2B5EF4-FFF2-40B4-BE49-F238E27FC236}">
                <a16:creationId xmlns:a16="http://schemas.microsoft.com/office/drawing/2014/main" id="{42E4754C-9FFD-4D91-8919-70D2D2E01E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5790" y="173432"/>
            <a:ext cx="3676794" cy="796886"/>
          </a:xfrm>
          <a:prstGeom prst="rect">
            <a:avLst/>
          </a:prstGeom>
          <a:effectLst>
            <a:glow rad="114300">
              <a:schemeClr val="bg1"/>
            </a:glow>
          </a:effectLst>
        </p:spPr>
      </p:pic>
      <p:pic>
        <p:nvPicPr>
          <p:cNvPr id="8" name="Picture 7" descr="A yellow and green background&#10;&#10;AI-generated content may be incorrect.">
            <a:extLst>
              <a:ext uri="{FF2B5EF4-FFF2-40B4-BE49-F238E27FC236}">
                <a16:creationId xmlns:a16="http://schemas.microsoft.com/office/drawing/2014/main" id="{DC60ACE6-CC9A-973C-2589-E17C289D6652}"/>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32676"/>
            <a:ext cx="12192000" cy="683491"/>
          </a:xfrm>
          <a:prstGeom prst="rect">
            <a:avLst/>
          </a:prstGeom>
        </p:spPr>
      </p:pic>
    </p:spTree>
    <p:extLst>
      <p:ext uri="{BB962C8B-B14F-4D97-AF65-F5344CB8AC3E}">
        <p14:creationId xmlns:p14="http://schemas.microsoft.com/office/powerpoint/2010/main" val="615791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E6F51579-5396-47CC-9AD2-55AE50CBF786}"/>
              </a:ext>
            </a:extLst>
          </p:cNvPr>
          <p:cNvSpPr>
            <a:spLocks noGrp="1"/>
          </p:cNvSpPr>
          <p:nvPr>
            <p:ph idx="1" hasCustomPrompt="1"/>
          </p:nvPr>
        </p:nvSpPr>
        <p:spPr>
          <a:xfrm>
            <a:off x="609600" y="1995055"/>
            <a:ext cx="10972800" cy="4131109"/>
          </a:xfrm>
        </p:spPr>
        <p:txBody>
          <a:bodyPr>
            <a:normAutofit/>
          </a:bodyPr>
          <a:lstStyle>
            <a:lvl1pPr>
              <a:defRPr sz="2800">
                <a:solidFill>
                  <a:srgbClr val="0C486E"/>
                </a:solidFill>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add text</a:t>
            </a:r>
          </a:p>
        </p:txBody>
      </p:sp>
      <p:sp>
        <p:nvSpPr>
          <p:cNvPr id="16" name="Title 1">
            <a:extLst>
              <a:ext uri="{FF2B5EF4-FFF2-40B4-BE49-F238E27FC236}">
                <a16:creationId xmlns:a16="http://schemas.microsoft.com/office/drawing/2014/main" id="{21A40D80-2FBB-42D2-9E3C-3860F9A82D7C}"/>
              </a:ext>
            </a:extLst>
          </p:cNvPr>
          <p:cNvSpPr>
            <a:spLocks noGrp="1"/>
          </p:cNvSpPr>
          <p:nvPr>
            <p:ph type="title"/>
          </p:nvPr>
        </p:nvSpPr>
        <p:spPr>
          <a:xfrm>
            <a:off x="609600" y="836069"/>
            <a:ext cx="10972800" cy="1100797"/>
          </a:xfrm>
        </p:spPr>
        <p:txBody>
          <a:bodyPr/>
          <a:lstStyle>
            <a:lvl1pPr>
              <a:defRPr b="1">
                <a:solidFill>
                  <a:schemeClr val="tx2"/>
                </a:solidFill>
                <a:latin typeface="+mj-lt"/>
              </a:defRPr>
            </a:lvl1pPr>
          </a:lstStyle>
          <a:p>
            <a:endParaRPr lang="en-US" dirty="0"/>
          </a:p>
        </p:txBody>
      </p:sp>
      <p:pic>
        <p:nvPicPr>
          <p:cNvPr id="2" name="Picture 1" descr="A yellow and green background&#10;&#10;AI-generated content may be incorrect.">
            <a:extLst>
              <a:ext uri="{FF2B5EF4-FFF2-40B4-BE49-F238E27FC236}">
                <a16:creationId xmlns:a16="http://schemas.microsoft.com/office/drawing/2014/main" id="{B08CCDC8-D9BA-3027-3E60-44FF81E5F5DF}"/>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40982"/>
            <a:ext cx="12192000" cy="683491"/>
          </a:xfrm>
          <a:prstGeom prst="rect">
            <a:avLst/>
          </a:prstGeom>
        </p:spPr>
      </p:pic>
      <p:pic>
        <p:nvPicPr>
          <p:cNvPr id="5" name="Picture 4" descr="A black background with blue and orange text&#10;&#10;AI-generated content may be incorrect.">
            <a:extLst>
              <a:ext uri="{FF2B5EF4-FFF2-40B4-BE49-F238E27FC236}">
                <a16:creationId xmlns:a16="http://schemas.microsoft.com/office/drawing/2014/main" id="{506B661E-18AA-220C-7435-95E49D5687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5206" y="6021931"/>
            <a:ext cx="3676794" cy="796886"/>
          </a:xfrm>
          <a:prstGeom prst="rect">
            <a:avLst/>
          </a:prstGeom>
          <a:effectLst>
            <a:glow rad="114300">
              <a:schemeClr val="bg1"/>
            </a:glow>
          </a:effectLst>
        </p:spPr>
      </p:pic>
    </p:spTree>
    <p:extLst>
      <p:ext uri="{BB962C8B-B14F-4D97-AF65-F5344CB8AC3E}">
        <p14:creationId xmlns:p14="http://schemas.microsoft.com/office/powerpoint/2010/main" val="3740218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5EBF805-5C10-40EB-A2F0-735540C88B11}"/>
              </a:ext>
            </a:extLst>
          </p:cNvPr>
          <p:cNvSpPr>
            <a:spLocks noGrp="1"/>
          </p:cNvSpPr>
          <p:nvPr>
            <p:ph sz="half" idx="1" hasCustomPrompt="1"/>
          </p:nvPr>
        </p:nvSpPr>
        <p:spPr>
          <a:xfrm>
            <a:off x="609600" y="2095501"/>
            <a:ext cx="5384800" cy="4525963"/>
          </a:xfrm>
          <a:solidFill>
            <a:schemeClr val="accent5">
              <a:lumMod val="40000"/>
              <a:lumOff val="60000"/>
              <a:alpha val="10000"/>
            </a:schemeClr>
          </a:solidFill>
        </p:spPr>
        <p:txBody>
          <a:bodyPr/>
          <a:lstStyle>
            <a:lvl1pPr>
              <a:defRPr sz="2800">
                <a:solidFill>
                  <a:schemeClr val="tx1"/>
                </a:solidFill>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add text</a:t>
            </a:r>
          </a:p>
        </p:txBody>
      </p:sp>
      <p:sp>
        <p:nvSpPr>
          <p:cNvPr id="9" name="Content Placeholder 3">
            <a:extLst>
              <a:ext uri="{FF2B5EF4-FFF2-40B4-BE49-F238E27FC236}">
                <a16:creationId xmlns:a16="http://schemas.microsoft.com/office/drawing/2014/main" id="{8D8428D5-A0E9-4E6C-9281-466FE6BA0601}"/>
              </a:ext>
            </a:extLst>
          </p:cNvPr>
          <p:cNvSpPr>
            <a:spLocks noGrp="1"/>
          </p:cNvSpPr>
          <p:nvPr>
            <p:ph sz="half" idx="2" hasCustomPrompt="1"/>
          </p:nvPr>
        </p:nvSpPr>
        <p:spPr>
          <a:xfrm>
            <a:off x="6197600" y="2095501"/>
            <a:ext cx="5384800" cy="4525963"/>
          </a:xfrm>
          <a:solidFill>
            <a:schemeClr val="accent5">
              <a:lumMod val="40000"/>
              <a:lumOff val="60000"/>
              <a:alpha val="10000"/>
            </a:schemeClr>
          </a:solidFill>
        </p:spPr>
        <p:txBody>
          <a:bodyPr/>
          <a:lstStyle>
            <a:lvl1pPr>
              <a:defRPr sz="2800">
                <a:solidFill>
                  <a:schemeClr val="tx1"/>
                </a:solidFill>
                <a:latin typeface="+mn-lt"/>
              </a:defRPr>
            </a:lvl1pPr>
            <a:lvl2pPr marL="457200" indent="0">
              <a:buNone/>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n-US" dirty="0"/>
              <a:t>Click to add text</a:t>
            </a:r>
          </a:p>
        </p:txBody>
      </p:sp>
      <p:sp>
        <p:nvSpPr>
          <p:cNvPr id="10" name="Title 1">
            <a:extLst>
              <a:ext uri="{FF2B5EF4-FFF2-40B4-BE49-F238E27FC236}">
                <a16:creationId xmlns:a16="http://schemas.microsoft.com/office/drawing/2014/main" id="{0E2B6A4A-5FC5-47A1-A192-C192A077393B}"/>
              </a:ext>
            </a:extLst>
          </p:cNvPr>
          <p:cNvSpPr>
            <a:spLocks noGrp="1"/>
          </p:cNvSpPr>
          <p:nvPr>
            <p:ph type="title"/>
          </p:nvPr>
        </p:nvSpPr>
        <p:spPr>
          <a:xfrm>
            <a:off x="609600" y="836069"/>
            <a:ext cx="10972800" cy="1100798"/>
          </a:xfrm>
        </p:spPr>
        <p:txBody>
          <a:bodyPr/>
          <a:lstStyle>
            <a:lvl1pPr>
              <a:defRPr b="1">
                <a:solidFill>
                  <a:schemeClr val="tx2"/>
                </a:solidFill>
                <a:latin typeface="+mj-lt"/>
              </a:defRPr>
            </a:lvl1pPr>
          </a:lstStyle>
          <a:p>
            <a:endParaRPr lang="en-US" dirty="0"/>
          </a:p>
        </p:txBody>
      </p:sp>
      <p:pic>
        <p:nvPicPr>
          <p:cNvPr id="2" name="Picture 1" descr="A yellow and green background&#10;&#10;AI-generated content may be incorrect.">
            <a:extLst>
              <a:ext uri="{FF2B5EF4-FFF2-40B4-BE49-F238E27FC236}">
                <a16:creationId xmlns:a16="http://schemas.microsoft.com/office/drawing/2014/main" id="{F3E1BDB1-842D-E924-9116-FAEDA457792A}"/>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36265"/>
            <a:ext cx="12192000" cy="683491"/>
          </a:xfrm>
          <a:prstGeom prst="rect">
            <a:avLst/>
          </a:prstGeom>
        </p:spPr>
      </p:pic>
      <p:pic>
        <p:nvPicPr>
          <p:cNvPr id="4" name="Picture 3" descr="A black background with blue and orange text&#10;&#10;AI-generated content may be incorrect.">
            <a:extLst>
              <a:ext uri="{FF2B5EF4-FFF2-40B4-BE49-F238E27FC236}">
                <a16:creationId xmlns:a16="http://schemas.microsoft.com/office/drawing/2014/main" id="{81D454A2-1A3F-F7CB-42CA-ED6804F725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3413" y="124664"/>
            <a:ext cx="3676794" cy="796886"/>
          </a:xfrm>
          <a:prstGeom prst="rect">
            <a:avLst/>
          </a:prstGeom>
          <a:effectLst>
            <a:glow rad="114300">
              <a:schemeClr val="bg1"/>
            </a:glow>
          </a:effectLst>
        </p:spPr>
      </p:pic>
    </p:spTree>
    <p:extLst>
      <p:ext uri="{BB962C8B-B14F-4D97-AF65-F5344CB8AC3E}">
        <p14:creationId xmlns:p14="http://schemas.microsoft.com/office/powerpoint/2010/main" val="165327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D3F9B-5274-4510-AEF0-655815C86CA1}"/>
              </a:ext>
            </a:extLst>
          </p:cNvPr>
          <p:cNvSpPr>
            <a:spLocks noGrp="1"/>
          </p:cNvSpPr>
          <p:nvPr>
            <p:ph type="title"/>
          </p:nvPr>
        </p:nvSpPr>
        <p:spPr>
          <a:xfrm>
            <a:off x="839788" y="809004"/>
            <a:ext cx="10515600" cy="1325563"/>
          </a:xfrm>
        </p:spPr>
        <p:txBody>
          <a:bodyPr/>
          <a:lstStyle>
            <a:lvl1pPr>
              <a:defRPr>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8198C22-04E3-4F5A-B685-7306D87B1026}"/>
              </a:ext>
            </a:extLst>
          </p:cNvPr>
          <p:cNvSpPr>
            <a:spLocks noGrp="1"/>
          </p:cNvSpPr>
          <p:nvPr>
            <p:ph type="body" idx="1"/>
          </p:nvPr>
        </p:nvSpPr>
        <p:spPr>
          <a:xfrm>
            <a:off x="839788" y="2125042"/>
            <a:ext cx="5157787" cy="823912"/>
          </a:xfrm>
          <a:solidFill>
            <a:srgbClr val="4296B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77F3E26-ABD7-4D14-9FF7-596C7D8EFDB9}"/>
              </a:ext>
            </a:extLst>
          </p:cNvPr>
          <p:cNvSpPr>
            <a:spLocks noGrp="1"/>
          </p:cNvSpPr>
          <p:nvPr>
            <p:ph sz="half" idx="2"/>
          </p:nvPr>
        </p:nvSpPr>
        <p:spPr>
          <a:xfrm>
            <a:off x="839788" y="2948954"/>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20A0D67-8F41-4465-8EBF-D1ED3DEC6DBE}"/>
              </a:ext>
            </a:extLst>
          </p:cNvPr>
          <p:cNvSpPr>
            <a:spLocks noGrp="1"/>
          </p:cNvSpPr>
          <p:nvPr>
            <p:ph type="body" sz="quarter" idx="3"/>
          </p:nvPr>
        </p:nvSpPr>
        <p:spPr>
          <a:xfrm>
            <a:off x="6172200" y="2125042"/>
            <a:ext cx="5183188" cy="823912"/>
          </a:xfrm>
          <a:solidFill>
            <a:srgbClr val="4296B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67BEC1-14C7-4030-944A-51BEBC751436}"/>
              </a:ext>
            </a:extLst>
          </p:cNvPr>
          <p:cNvSpPr>
            <a:spLocks noGrp="1"/>
          </p:cNvSpPr>
          <p:nvPr>
            <p:ph sz="quarter" idx="4"/>
          </p:nvPr>
        </p:nvSpPr>
        <p:spPr>
          <a:xfrm>
            <a:off x="6172200" y="2948954"/>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black background with blue and orange text&#10;&#10;AI-generated content may be incorrect.">
            <a:extLst>
              <a:ext uri="{FF2B5EF4-FFF2-40B4-BE49-F238E27FC236}">
                <a16:creationId xmlns:a16="http://schemas.microsoft.com/office/drawing/2014/main" id="{1F7EAA77-61D8-2878-49F5-1559ABE9BF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3413" y="124664"/>
            <a:ext cx="3676794" cy="796886"/>
          </a:xfrm>
          <a:prstGeom prst="rect">
            <a:avLst/>
          </a:prstGeom>
          <a:effectLst>
            <a:glow rad="114300">
              <a:schemeClr val="bg1"/>
            </a:glow>
          </a:effectLst>
        </p:spPr>
      </p:pic>
    </p:spTree>
    <p:extLst>
      <p:ext uri="{BB962C8B-B14F-4D97-AF65-F5344CB8AC3E}">
        <p14:creationId xmlns:p14="http://schemas.microsoft.com/office/powerpoint/2010/main" val="978680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F8B77D-51CF-40FC-44D0-0770C3545C38}"/>
              </a:ext>
            </a:extLst>
          </p:cNvPr>
          <p:cNvSpPr/>
          <p:nvPr userDrawn="1"/>
        </p:nvSpPr>
        <p:spPr>
          <a:xfrm>
            <a:off x="3376056" y="1501538"/>
            <a:ext cx="5299849" cy="3154710"/>
          </a:xfrm>
          <a:prstGeom prst="rect">
            <a:avLst/>
          </a:prstGeom>
          <a:noFill/>
        </p:spPr>
        <p:txBody>
          <a:bodyPr wrap="none" lIns="91440" tIns="45720" rIns="91440" bIns="45720">
            <a:spAutoFit/>
          </a:bodyPr>
          <a:lstStyle/>
          <a:p>
            <a:pPr algn="ctr"/>
            <a:r>
              <a:rPr lang="en-US" sz="19900" b="1" cap="none" spc="50" dirty="0">
                <a:ln w="0"/>
                <a:solidFill>
                  <a:srgbClr val="4296BD"/>
                </a:solidFill>
                <a:effectLst/>
              </a:rPr>
              <a:t>Q&amp;A</a:t>
            </a:r>
          </a:p>
        </p:txBody>
      </p:sp>
      <p:pic>
        <p:nvPicPr>
          <p:cNvPr id="6" name="Picture 5" descr="A yellow and green background&#10;&#10;AI-generated content may be incorrect.">
            <a:extLst>
              <a:ext uri="{FF2B5EF4-FFF2-40B4-BE49-F238E27FC236}">
                <a16:creationId xmlns:a16="http://schemas.microsoft.com/office/drawing/2014/main" id="{751FA18D-58A5-432C-8F44-043761CD04B0}"/>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36265"/>
            <a:ext cx="12192000" cy="683491"/>
          </a:xfrm>
          <a:prstGeom prst="rect">
            <a:avLst/>
          </a:prstGeom>
        </p:spPr>
      </p:pic>
      <p:pic>
        <p:nvPicPr>
          <p:cNvPr id="7" name="Picture 6" descr="A yellow and green background&#10;&#10;AI-generated content may be incorrect.">
            <a:extLst>
              <a:ext uri="{FF2B5EF4-FFF2-40B4-BE49-F238E27FC236}">
                <a16:creationId xmlns:a16="http://schemas.microsoft.com/office/drawing/2014/main" id="{1DBB8E71-55B9-1761-7873-978967CE164B}"/>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174509"/>
            <a:ext cx="12192000" cy="683491"/>
          </a:xfrm>
          <a:prstGeom prst="rect">
            <a:avLst/>
          </a:prstGeom>
        </p:spPr>
      </p:pic>
      <p:pic>
        <p:nvPicPr>
          <p:cNvPr id="10" name="Picture 9" descr="A black background with blue and orange text&#10;&#10;AI-generated content may be incorrect.">
            <a:extLst>
              <a:ext uri="{FF2B5EF4-FFF2-40B4-BE49-F238E27FC236}">
                <a16:creationId xmlns:a16="http://schemas.microsoft.com/office/drawing/2014/main" id="{907A9024-06DB-9B1C-3910-27E3616357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37406" y="5920327"/>
            <a:ext cx="3676794" cy="796886"/>
          </a:xfrm>
          <a:prstGeom prst="rect">
            <a:avLst/>
          </a:prstGeom>
          <a:effectLst>
            <a:glow rad="114300">
              <a:schemeClr val="bg1"/>
            </a:glow>
          </a:effectLst>
        </p:spPr>
      </p:pic>
    </p:spTree>
    <p:extLst>
      <p:ext uri="{BB962C8B-B14F-4D97-AF65-F5344CB8AC3E}">
        <p14:creationId xmlns:p14="http://schemas.microsoft.com/office/powerpoint/2010/main" val="134138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CB6A-8CCE-4CF9-B151-EB412E958FA3}"/>
              </a:ext>
            </a:extLst>
          </p:cNvPr>
          <p:cNvSpPr>
            <a:spLocks noGrp="1"/>
          </p:cNvSpPr>
          <p:nvPr>
            <p:ph type="title"/>
          </p:nvPr>
        </p:nvSpPr>
        <p:spPr>
          <a:xfrm>
            <a:off x="839788" y="457200"/>
            <a:ext cx="3932237" cy="1600200"/>
          </a:xfrm>
        </p:spPr>
        <p:txBody>
          <a:bodyPr anchor="b"/>
          <a:lstStyle>
            <a:lvl1pPr>
              <a:defRPr sz="3200">
                <a:solidFill>
                  <a:srgbClr val="0C486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4FD6471-DE01-4BCB-B820-183E01BA3232}"/>
              </a:ext>
            </a:extLst>
          </p:cNvPr>
          <p:cNvSpPr>
            <a:spLocks noGrp="1"/>
          </p:cNvSpPr>
          <p:nvPr>
            <p:ph idx="1"/>
          </p:nvPr>
        </p:nvSpPr>
        <p:spPr>
          <a:xfrm>
            <a:off x="5183188" y="987425"/>
            <a:ext cx="6172200" cy="4873625"/>
          </a:xfrm>
        </p:spPr>
        <p:txBody>
          <a:bodyPr/>
          <a:lstStyle>
            <a:lvl1pPr>
              <a:defRPr sz="3200">
                <a:solidFill>
                  <a:srgbClr val="0C486E"/>
                </a:solidFill>
              </a:defRPr>
            </a:lvl1pPr>
            <a:lvl2pPr>
              <a:defRPr sz="2800">
                <a:solidFill>
                  <a:srgbClr val="0C486E"/>
                </a:solidFill>
              </a:defRPr>
            </a:lvl2pPr>
            <a:lvl3pPr>
              <a:defRPr sz="2400">
                <a:solidFill>
                  <a:srgbClr val="0C486E"/>
                </a:solidFill>
              </a:defRPr>
            </a:lvl3pPr>
            <a:lvl4pPr>
              <a:defRPr sz="2000">
                <a:solidFill>
                  <a:srgbClr val="0C486E"/>
                </a:solidFill>
              </a:defRPr>
            </a:lvl4pPr>
            <a:lvl5pPr>
              <a:defRPr sz="2000">
                <a:solidFill>
                  <a:srgbClr val="0C486E"/>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21DF065-61A4-4E18-A745-D234CCB1643F}"/>
              </a:ext>
            </a:extLst>
          </p:cNvPr>
          <p:cNvSpPr>
            <a:spLocks noGrp="1"/>
          </p:cNvSpPr>
          <p:nvPr>
            <p:ph type="body" sz="half" idx="2"/>
          </p:nvPr>
        </p:nvSpPr>
        <p:spPr>
          <a:xfrm>
            <a:off x="839788" y="2057400"/>
            <a:ext cx="3932237" cy="3811588"/>
          </a:xfrm>
        </p:spPr>
        <p:txBody>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729155E-BFA4-435C-8921-CE0E6A1C8E81}"/>
              </a:ext>
            </a:extLst>
          </p:cNvPr>
          <p:cNvSpPr>
            <a:spLocks noGrp="1"/>
          </p:cNvSpPr>
          <p:nvPr>
            <p:ph type="dt" sz="half" idx="10"/>
          </p:nvPr>
        </p:nvSpPr>
        <p:spPr/>
        <p:txBody>
          <a:bodyPr/>
          <a:lstStyle/>
          <a:p>
            <a:fld id="{39D505AD-7D23-461E-8514-47005AA5F73B}" type="datetimeFigureOut">
              <a:rPr lang="en-US" smtClean="0"/>
              <a:t>2/27/2026</a:t>
            </a:fld>
            <a:endParaRPr lang="en-US"/>
          </a:p>
        </p:txBody>
      </p:sp>
      <p:sp>
        <p:nvSpPr>
          <p:cNvPr id="6" name="Footer Placeholder 5">
            <a:extLst>
              <a:ext uri="{FF2B5EF4-FFF2-40B4-BE49-F238E27FC236}">
                <a16:creationId xmlns:a16="http://schemas.microsoft.com/office/drawing/2014/main" id="{030D0593-5791-49D2-892A-E3345CBB8E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5CB3F-383A-448D-9082-C10B7071EEAA}"/>
              </a:ext>
            </a:extLst>
          </p:cNvPr>
          <p:cNvSpPr>
            <a:spLocks noGrp="1"/>
          </p:cNvSpPr>
          <p:nvPr>
            <p:ph type="sldNum" sz="quarter" idx="12"/>
          </p:nvPr>
        </p:nvSpPr>
        <p:spPr/>
        <p:txBody>
          <a:bodyPr/>
          <a:lstStyle/>
          <a:p>
            <a:fld id="{5E78E9A1-591E-494D-8DB0-1D44D720BB42}" type="slidenum">
              <a:rPr lang="en-US" smtClean="0"/>
              <a:t>‹#›</a:t>
            </a:fld>
            <a:endParaRPr lang="en-US"/>
          </a:p>
        </p:txBody>
      </p:sp>
      <p:pic>
        <p:nvPicPr>
          <p:cNvPr id="9" name="Picture 8" descr="A yellow and green background&#10;&#10;AI-generated content may be incorrect.">
            <a:extLst>
              <a:ext uri="{FF2B5EF4-FFF2-40B4-BE49-F238E27FC236}">
                <a16:creationId xmlns:a16="http://schemas.microsoft.com/office/drawing/2014/main" id="{27952351-EAE1-7E51-8B3C-4C27240FE649}"/>
              </a:ext>
            </a:extLst>
          </p:cNvPr>
          <p:cNvPicPr>
            <a:picLocks noChangeAspect="1"/>
          </p:cNvPicPr>
          <p:nvPr userDrawn="1"/>
        </p:nvPicPr>
        <p:blipFill>
          <a:blip r:embed="rId2">
            <a:extLst>
              <a:ext uri="{28A0092B-C50C-407E-A947-70E740481C1C}">
                <a14:useLocalDpi xmlns:a14="http://schemas.microsoft.com/office/drawing/2010/main" val="0"/>
              </a:ext>
            </a:extLst>
          </a:blip>
          <a:srcRect b="56148"/>
          <a:stretch>
            <a:fillRect/>
          </a:stretch>
        </p:blipFill>
        <p:spPr>
          <a:xfrm>
            <a:off x="0" y="6240982"/>
            <a:ext cx="12192000" cy="683491"/>
          </a:xfrm>
          <a:prstGeom prst="rect">
            <a:avLst/>
          </a:prstGeom>
        </p:spPr>
      </p:pic>
      <p:pic>
        <p:nvPicPr>
          <p:cNvPr id="11" name="Picture 10" descr="A black background with blue and orange text&#10;&#10;AI-generated content may be incorrect.">
            <a:extLst>
              <a:ext uri="{FF2B5EF4-FFF2-40B4-BE49-F238E27FC236}">
                <a16:creationId xmlns:a16="http://schemas.microsoft.com/office/drawing/2014/main" id="{8AB7CA5C-AEAA-7BEA-3CC4-F73E436988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15206" y="6021931"/>
            <a:ext cx="3676794" cy="796886"/>
          </a:xfrm>
          <a:prstGeom prst="rect">
            <a:avLst/>
          </a:prstGeom>
          <a:effectLst>
            <a:glow rad="114300">
              <a:schemeClr val="bg1"/>
            </a:glow>
          </a:effectLst>
        </p:spPr>
      </p:pic>
    </p:spTree>
    <p:extLst>
      <p:ext uri="{BB962C8B-B14F-4D97-AF65-F5344CB8AC3E}">
        <p14:creationId xmlns:p14="http://schemas.microsoft.com/office/powerpoint/2010/main" val="2641993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23A1E6-01D7-4399-A390-108AD43F7F1D}"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B773B-E1F7-4409-BE2E-EC1F9575DD90}" type="slidenum">
              <a:rPr lang="en-US" smtClean="0"/>
              <a:t>‹#›</a:t>
            </a:fld>
            <a:endParaRPr lang="en-US"/>
          </a:p>
        </p:txBody>
      </p:sp>
    </p:spTree>
    <p:extLst>
      <p:ext uri="{BB962C8B-B14F-4D97-AF65-F5344CB8AC3E}">
        <p14:creationId xmlns:p14="http://schemas.microsoft.com/office/powerpoint/2010/main" val="175525943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1F3C5-5F95-42EB-BE76-3ABAB16AF9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6DEDAA-F7CB-4729-AC2D-697C5DC593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31F90A-CA8C-445E-890B-900875275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D505AD-7D23-461E-8514-47005AA5F73B}" type="datetimeFigureOut">
              <a:rPr lang="en-US" smtClean="0"/>
              <a:t>2/27/2026</a:t>
            </a:fld>
            <a:endParaRPr lang="en-US"/>
          </a:p>
        </p:txBody>
      </p:sp>
      <p:sp>
        <p:nvSpPr>
          <p:cNvPr id="5" name="Footer Placeholder 4">
            <a:extLst>
              <a:ext uri="{FF2B5EF4-FFF2-40B4-BE49-F238E27FC236}">
                <a16:creationId xmlns:a16="http://schemas.microsoft.com/office/drawing/2014/main" id="{065B1385-71F5-46F0-8BA4-6F179072FC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52FAA7-3262-460D-8177-1D99445615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8E9A1-591E-494D-8DB0-1D44D720BB42}" type="slidenum">
              <a:rPr lang="en-US" smtClean="0"/>
              <a:t>‹#›</a:t>
            </a:fld>
            <a:endParaRPr lang="en-US"/>
          </a:p>
        </p:txBody>
      </p:sp>
    </p:spTree>
    <p:extLst>
      <p:ext uri="{BB962C8B-B14F-4D97-AF65-F5344CB8AC3E}">
        <p14:creationId xmlns:p14="http://schemas.microsoft.com/office/powerpoint/2010/main" val="781478084"/>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0" r:id="rId3"/>
    <p:sldLayoutId id="2147483652" r:id="rId4"/>
    <p:sldLayoutId id="2147483653" r:id="rId5"/>
    <p:sldLayoutId id="2147483655" r:id="rId6"/>
    <p:sldLayoutId id="2147483656" r:id="rId7"/>
    <p:sldLayoutId id="2147483661"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jpe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olorful gradient&#10;&#10;AI-generated content may be incorrect.">
            <a:extLst>
              <a:ext uri="{FF2B5EF4-FFF2-40B4-BE49-F238E27FC236}">
                <a16:creationId xmlns:a16="http://schemas.microsoft.com/office/drawing/2014/main" id="{270912CE-5728-3E32-BEC9-0109E3E7BB3D}"/>
              </a:ext>
            </a:extLst>
          </p:cNvPr>
          <p:cNvPicPr>
            <a:picLocks noChangeAspect="1"/>
          </p:cNvPicPr>
          <p:nvPr/>
        </p:nvPicPr>
        <p:blipFill>
          <a:blip r:embed="rId3">
            <a:alphaModFix amt="99000"/>
            <a:extLst>
              <a:ext uri="{28A0092B-C50C-407E-A947-70E740481C1C}">
                <a14:useLocalDpi xmlns:a14="http://schemas.microsoft.com/office/drawing/2010/main" val="0"/>
              </a:ext>
            </a:extLst>
          </a:blip>
          <a:stretch>
            <a:fillRect/>
          </a:stretch>
        </p:blipFill>
        <p:spPr>
          <a:xfrm>
            <a:off x="0" y="0"/>
            <a:ext cx="12192000" cy="6903719"/>
          </a:xfrm>
          <a:prstGeom prst="rect">
            <a:avLst/>
          </a:prstGeom>
        </p:spPr>
      </p:pic>
      <p:pic>
        <p:nvPicPr>
          <p:cNvPr id="13" name="Picture 12">
            <a:extLst>
              <a:ext uri="{FF2B5EF4-FFF2-40B4-BE49-F238E27FC236}">
                <a16:creationId xmlns:a16="http://schemas.microsoft.com/office/drawing/2014/main" id="{DDE5302F-ACF7-94D8-60B7-ED1859506A55}"/>
              </a:ext>
            </a:extLst>
          </p:cNvPr>
          <p:cNvPicPr>
            <a:picLocks noChangeAspect="1"/>
          </p:cNvPicPr>
          <p:nvPr/>
        </p:nvPicPr>
        <p:blipFill>
          <a:blip r:embed="rId4"/>
          <a:stretch>
            <a:fillRect/>
          </a:stretch>
        </p:blipFill>
        <p:spPr>
          <a:xfrm>
            <a:off x="449948" y="5931389"/>
            <a:ext cx="2089130" cy="706618"/>
          </a:xfrm>
          <a:prstGeom prst="rect">
            <a:avLst/>
          </a:prstGeom>
        </p:spPr>
      </p:pic>
      <p:pic>
        <p:nvPicPr>
          <p:cNvPr id="24" name="Picture 23" descr="A white and orange text on a black background&#10;&#10;AI-generated content may be incorrect.">
            <a:extLst>
              <a:ext uri="{FF2B5EF4-FFF2-40B4-BE49-F238E27FC236}">
                <a16:creationId xmlns:a16="http://schemas.microsoft.com/office/drawing/2014/main" id="{CFE2A262-C303-D452-3593-2703F2C0DD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520" y="953902"/>
            <a:ext cx="11570959" cy="5229184"/>
          </a:xfrm>
          <a:prstGeom prst="rect">
            <a:avLst/>
          </a:prstGeom>
        </p:spPr>
      </p:pic>
    </p:spTree>
    <p:extLst>
      <p:ext uri="{BB962C8B-B14F-4D97-AF65-F5344CB8AC3E}">
        <p14:creationId xmlns:p14="http://schemas.microsoft.com/office/powerpoint/2010/main" val="162768851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17231-D2D4-12C5-0180-2CAB4BC7F91E}"/>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D0E7BB7-5E3D-FA0B-0D85-433528312E09}"/>
              </a:ext>
            </a:extLst>
          </p:cNvPr>
          <p:cNvSpPr>
            <a:spLocks noGrp="1"/>
          </p:cNvSpPr>
          <p:nvPr>
            <p:ph idx="1"/>
          </p:nvPr>
        </p:nvSpPr>
        <p:spPr>
          <a:xfrm>
            <a:off x="509369" y="2510971"/>
            <a:ext cx="11044002" cy="3004457"/>
          </a:xfrm>
        </p:spPr>
        <p:txBody>
          <a:bodyPr>
            <a:noAutofit/>
          </a:bodyPr>
          <a:lstStyle/>
          <a:p>
            <a:r>
              <a:rPr lang="en-US" sz="2400" dirty="0">
                <a:latin typeface="Arial" panose="020B0604020202020204" pitchFamily="34" charset="0"/>
                <a:cs typeface="Arial" panose="020B0604020202020204" pitchFamily="34" charset="0"/>
              </a:rPr>
              <a:t>Cultured in one-step media using the Embryoscope time-lapse system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Vitrolife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Göteburg</a:t>
            </a:r>
            <a:r>
              <a:rPr lang="en-US" sz="2000" dirty="0">
                <a:latin typeface="Arial" panose="020B0604020202020204" pitchFamily="34" charset="0"/>
                <a:cs typeface="Arial" panose="020B0604020202020204" pitchFamily="34" charset="0"/>
              </a:rPr>
              <a:t>, Sweden)</a:t>
            </a:r>
          </a:p>
          <a:p>
            <a:r>
              <a:rPr lang="en-US" sz="2400" dirty="0">
                <a:latin typeface="Arial" panose="020B0604020202020204" pitchFamily="34" charset="0"/>
                <a:cs typeface="Arial" panose="020B0604020202020204" pitchFamily="34" charset="0"/>
              </a:rPr>
              <a:t>Cleavage- or blastocyst-stage based on embryo quality and quantity, prior IVF history</a:t>
            </a:r>
          </a:p>
          <a:p>
            <a:r>
              <a:rPr lang="en-US" sz="2400" dirty="0">
                <a:latin typeface="Arial" panose="020B0604020202020204" pitchFamily="34" charset="0"/>
                <a:cs typeface="Arial" panose="020B0604020202020204" pitchFamily="34" charset="0"/>
              </a:rPr>
              <a:t>Trophectoderm biopsies for blastocysts planned for PGT-A (NGS)</a:t>
            </a:r>
          </a:p>
          <a:p>
            <a:r>
              <a:rPr lang="en-US" sz="2400" dirty="0">
                <a:latin typeface="Arial" panose="020B0604020202020204" pitchFamily="34" charset="0"/>
                <a:cs typeface="Arial" panose="020B0604020202020204" pitchFamily="34" charset="0"/>
              </a:rPr>
              <a:t>All biopsied embryos or good quality blastocysts in non-PGT cases were cryopreserved</a:t>
            </a:r>
          </a:p>
        </p:txBody>
      </p:sp>
      <p:sp>
        <p:nvSpPr>
          <p:cNvPr id="4" name="Title 3">
            <a:extLst>
              <a:ext uri="{FF2B5EF4-FFF2-40B4-BE49-F238E27FC236}">
                <a16:creationId xmlns:a16="http://schemas.microsoft.com/office/drawing/2014/main" id="{EF6DFB9A-9FE4-3B75-6234-FF5457E9CC83}"/>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Clinical and Laboratory Protocols</a:t>
            </a:r>
            <a:endParaRPr lang="en-US" sz="3400"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7A0C966E-A4FF-37CA-8187-5810F6ECE691}"/>
              </a:ext>
            </a:extLst>
          </p:cNvPr>
          <p:cNvGraphicFramePr/>
          <p:nvPr>
            <p:extLst>
              <p:ext uri="{D42A27DB-BD31-4B8C-83A1-F6EECF244321}">
                <p14:modId xmlns:p14="http://schemas.microsoft.com/office/powerpoint/2010/main" val="2102516171"/>
              </p:ext>
            </p:extLst>
          </p:nvPr>
        </p:nvGraphicFramePr>
        <p:xfrm>
          <a:off x="92015" y="891671"/>
          <a:ext cx="12007970" cy="80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870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2BA48-C863-3888-76F9-20D14DFBDC1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C7DAA0-36E1-9435-89E0-242AD2421606}"/>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Clinical and Laboratory Protocols</a:t>
            </a:r>
            <a:endParaRPr lang="en-US" sz="3400"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56DD115C-9A6E-8F0F-B65E-9692FDCFEA22}"/>
              </a:ext>
            </a:extLst>
          </p:cNvPr>
          <p:cNvGraphicFramePr/>
          <p:nvPr>
            <p:extLst>
              <p:ext uri="{D42A27DB-BD31-4B8C-83A1-F6EECF244321}">
                <p14:modId xmlns:p14="http://schemas.microsoft.com/office/powerpoint/2010/main" val="982059515"/>
              </p:ext>
            </p:extLst>
          </p:nvPr>
        </p:nvGraphicFramePr>
        <p:xfrm>
          <a:off x="92015" y="891671"/>
          <a:ext cx="12007970" cy="80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43296BDD-A659-5693-8447-CFEAFD78093A}"/>
              </a:ext>
            </a:extLst>
          </p:cNvPr>
          <p:cNvGraphicFramePr/>
          <p:nvPr>
            <p:extLst>
              <p:ext uri="{D42A27DB-BD31-4B8C-83A1-F6EECF244321}">
                <p14:modId xmlns:p14="http://schemas.microsoft.com/office/powerpoint/2010/main" val="4148974257"/>
              </p:ext>
            </p:extLst>
          </p:nvPr>
        </p:nvGraphicFramePr>
        <p:xfrm>
          <a:off x="912282" y="1816896"/>
          <a:ext cx="12007970" cy="417787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2E8D683A-D0C1-8D71-A8C5-3102E4CFCBC2}"/>
              </a:ext>
            </a:extLst>
          </p:cNvPr>
          <p:cNvSpPr txBox="1"/>
          <p:nvPr/>
        </p:nvSpPr>
        <p:spPr>
          <a:xfrm>
            <a:off x="2783536" y="2063569"/>
            <a:ext cx="3845860" cy="584775"/>
          </a:xfrm>
          <a:prstGeom prst="rect">
            <a:avLst/>
          </a:prstGeom>
          <a:noFill/>
        </p:spPr>
        <p:txBody>
          <a:bodyPr wrap="square" rtlCol="0">
            <a:spAutoFit/>
          </a:bodyPr>
          <a:lstStyle/>
          <a:p>
            <a:pPr algn="ctr"/>
            <a:r>
              <a:rPr lang="en-US" sz="1600" i="1" dirty="0">
                <a:solidFill>
                  <a:schemeClr val="accent6">
                    <a:lumMod val="50000"/>
                  </a:schemeClr>
                </a:solidFill>
                <a:latin typeface="Arial" panose="020B0604020202020204" pitchFamily="34" charset="0"/>
                <a:cs typeface="Arial" panose="020B0604020202020204" pitchFamily="34" charset="0"/>
              </a:rPr>
              <a:t>dependent on prior IVF history, plan for PGT, clinical status, OHSS risk factors</a:t>
            </a:r>
          </a:p>
        </p:txBody>
      </p:sp>
    </p:spTree>
    <p:extLst>
      <p:ext uri="{BB962C8B-B14F-4D97-AF65-F5344CB8AC3E}">
        <p14:creationId xmlns:p14="http://schemas.microsoft.com/office/powerpoint/2010/main" val="236419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4B58B-D406-E4D1-D4B9-B0C14F3492C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64DE0FA-7113-090A-476A-5E8A2ABCE414}"/>
              </a:ext>
            </a:extLst>
          </p:cNvPr>
          <p:cNvSpPr>
            <a:spLocks noGrp="1"/>
          </p:cNvSpPr>
          <p:nvPr>
            <p:ph idx="1"/>
          </p:nvPr>
        </p:nvSpPr>
        <p:spPr>
          <a:xfrm>
            <a:off x="161025" y="889536"/>
            <a:ext cx="11846943" cy="5037825"/>
          </a:xfrm>
        </p:spPr>
        <p:txBody>
          <a:bodyPr>
            <a:normAutofit/>
          </a:bodyPr>
          <a:lstStyle/>
          <a:p>
            <a:r>
              <a:rPr lang="en-US" sz="2400" dirty="0">
                <a:latin typeface="Arial" panose="020B0604020202020204" pitchFamily="34" charset="0"/>
                <a:cs typeface="Arial" panose="020B0604020202020204" pitchFamily="34" charset="0"/>
              </a:rPr>
              <a:t>Outcomes: </a:t>
            </a:r>
            <a:r>
              <a:rPr lang="en-US" sz="2400" b="1" dirty="0" err="1">
                <a:latin typeface="Arial" panose="020B0604020202020204" pitchFamily="34" charset="0"/>
                <a:cs typeface="Arial" panose="020B0604020202020204" pitchFamily="34" charset="0"/>
              </a:rPr>
              <a:t>blastulation</a:t>
            </a:r>
            <a:r>
              <a:rPr lang="en-US" sz="2400" b="1" dirty="0">
                <a:latin typeface="Arial" panose="020B0604020202020204" pitchFamily="34" charset="0"/>
                <a:cs typeface="Arial" panose="020B0604020202020204" pitchFamily="34" charset="0"/>
              </a:rPr>
              <a:t> rate</a:t>
            </a:r>
            <a:r>
              <a:rPr lang="en-US" sz="2400" dirty="0">
                <a:latin typeface="Arial" panose="020B0604020202020204" pitchFamily="34" charset="0"/>
                <a:cs typeface="Arial" panose="020B0604020202020204" pitchFamily="34" charset="0"/>
              </a:rPr>
              <a:t>, % mature oocytes, % 2PN, % euploid embryos, clinical pregnancy rate, live birth rate</a:t>
            </a:r>
          </a:p>
          <a:p>
            <a:r>
              <a:rPr lang="en-US" sz="2400" dirty="0">
                <a:latin typeface="Arial" panose="020B0604020202020204" pitchFamily="34" charset="0"/>
                <a:cs typeface="Arial" panose="020B0604020202020204" pitchFamily="34" charset="0"/>
              </a:rPr>
              <a:t>Comparisons between fertilization outcomes of embryos using MII and IVM-MII oocytes from the same retrieval cycle</a:t>
            </a:r>
          </a:p>
          <a:p>
            <a:pPr lvl="1"/>
            <a:r>
              <a:rPr lang="en-US" sz="2200" i="1" dirty="0">
                <a:latin typeface="Arial" panose="020B0604020202020204" pitchFamily="34" charset="0"/>
                <a:cs typeface="Arial" panose="020B0604020202020204" pitchFamily="34" charset="0"/>
              </a:rPr>
              <a:t>Paired t-tests</a:t>
            </a:r>
            <a:endParaRPr lang="en-US" sz="2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Comparisons between transfer outcomes of embryos using MII and IVM-MII oocytes</a:t>
            </a:r>
          </a:p>
          <a:p>
            <a:pPr lvl="1"/>
            <a:r>
              <a:rPr lang="en-US" sz="2200" i="1" dirty="0">
                <a:latin typeface="Arial" panose="020B0604020202020204" pitchFamily="34" charset="0"/>
                <a:cs typeface="Arial" panose="020B0604020202020204" pitchFamily="34" charset="0"/>
              </a:rPr>
              <a:t>Pearson’s chi-square or Fisher’s exact tests</a:t>
            </a:r>
          </a:p>
          <a:p>
            <a:r>
              <a:rPr lang="en-US" sz="2400" dirty="0">
                <a:latin typeface="Arial" panose="020B0604020202020204" pitchFamily="34" charset="0"/>
                <a:cs typeface="Arial" panose="020B0604020202020204" pitchFamily="34" charset="0"/>
              </a:rPr>
              <a:t>Excluded from transfer outcome analyses:</a:t>
            </a:r>
          </a:p>
          <a:p>
            <a:pPr lvl="1"/>
            <a:r>
              <a:rPr lang="en-US" sz="2200" dirty="0">
                <a:latin typeface="Arial" panose="020B0604020202020204" pitchFamily="34" charset="0"/>
                <a:cs typeface="Arial" panose="020B0604020202020204" pitchFamily="34" charset="0"/>
              </a:rPr>
              <a:t>Transfer of embryos from both MII and IVM-MII oocytes (n = 52)</a:t>
            </a:r>
          </a:p>
          <a:p>
            <a:pPr lvl="1"/>
            <a:r>
              <a:rPr lang="en-US" sz="2200" dirty="0">
                <a:latin typeface="Arial" panose="020B0604020202020204" pitchFamily="34" charset="0"/>
                <a:cs typeface="Arial" panose="020B0604020202020204" pitchFamily="34" charset="0"/>
              </a:rPr>
              <a:t>Transfer of embryos from multiple retrieval cycles (n = 2)</a:t>
            </a:r>
          </a:p>
          <a:p>
            <a:pPr lvl="1"/>
            <a:r>
              <a:rPr lang="en-US" sz="2200" dirty="0">
                <a:latin typeface="Arial" panose="020B0604020202020204" pitchFamily="34" charset="0"/>
                <a:cs typeface="Arial" panose="020B0604020202020204" pitchFamily="34" charset="0"/>
              </a:rPr>
              <a:t>Gestational carrier or reciprocal transfer (n = 3)</a:t>
            </a:r>
          </a:p>
        </p:txBody>
      </p:sp>
      <p:sp>
        <p:nvSpPr>
          <p:cNvPr id="4" name="Title 3">
            <a:extLst>
              <a:ext uri="{FF2B5EF4-FFF2-40B4-BE49-F238E27FC236}">
                <a16:creationId xmlns:a16="http://schemas.microsoft.com/office/drawing/2014/main" id="{F96A283C-D687-5956-138A-A3668E1EDF20}"/>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Data Analysis</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295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2" end="2"/>
                                            </p:txEl>
                                          </p:spTgt>
                                        </p:tgtEl>
                                        <p:attrNameLst>
                                          <p:attrName>style.visibility</p:attrName>
                                        </p:attrNameLst>
                                      </p:cBhvr>
                                      <p:to>
                                        <p:strVal val="visible"/>
                                      </p:to>
                                    </p:set>
                                    <p:animEffect transition="in" filter="fade">
                                      <p:cBhvr>
                                        <p:cTn id="10" dur="500"/>
                                        <p:tgtEl>
                                          <p:spTgt spid="10">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animEffect transition="in" filter="fade">
                                      <p:cBhvr>
                                        <p:cTn id="13" dur="500"/>
                                        <p:tgtEl>
                                          <p:spTgt spid="10">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4" end="4"/>
                                            </p:txEl>
                                          </p:spTgt>
                                        </p:tgtEl>
                                        <p:attrNameLst>
                                          <p:attrName>style.visibility</p:attrName>
                                        </p:attrNameLst>
                                      </p:cBhvr>
                                      <p:to>
                                        <p:strVal val="visible"/>
                                      </p:to>
                                    </p:set>
                                    <p:animEffect transition="in" filter="fade">
                                      <p:cBhvr>
                                        <p:cTn id="16" dur="500"/>
                                        <p:tgtEl>
                                          <p:spTgt spid="10">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fade">
                                      <p:cBhvr>
                                        <p:cTn id="27" dur="500"/>
                                        <p:tgtEl>
                                          <p:spTgt spid="10">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xEl>
                                              <p:pRg st="8" end="8"/>
                                            </p:txEl>
                                          </p:spTgt>
                                        </p:tgtEl>
                                        <p:attrNameLst>
                                          <p:attrName>style.visibility</p:attrName>
                                        </p:attrNameLst>
                                      </p:cBhvr>
                                      <p:to>
                                        <p:strVal val="visible"/>
                                      </p:to>
                                    </p:set>
                                    <p:animEffect transition="in" filter="fade">
                                      <p:cBhvr>
                                        <p:cTn id="30"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7E5FA-43E5-24DA-4609-C47E8AA52495}"/>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8A9397F8-9305-0166-1FB3-AEFCA3D5343E}"/>
              </a:ext>
            </a:extLst>
          </p:cNvPr>
          <p:cNvGraphicFramePr/>
          <p:nvPr>
            <p:extLst>
              <p:ext uri="{D42A27DB-BD31-4B8C-83A1-F6EECF244321}">
                <p14:modId xmlns:p14="http://schemas.microsoft.com/office/powerpoint/2010/main" val="2950154514"/>
              </p:ext>
            </p:extLst>
          </p:nvPr>
        </p:nvGraphicFramePr>
        <p:xfrm>
          <a:off x="257862" y="1532689"/>
          <a:ext cx="11676276" cy="3354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A4E08EDE-DC3D-3D09-A4E2-844F46C920DA}"/>
              </a:ext>
            </a:extLst>
          </p:cNvPr>
          <p:cNvSpPr txBox="1"/>
          <p:nvPr/>
        </p:nvSpPr>
        <p:spPr>
          <a:xfrm>
            <a:off x="603172" y="3807639"/>
            <a:ext cx="1665841" cy="400110"/>
          </a:xfrm>
          <a:prstGeom prst="rect">
            <a:avLst/>
          </a:prstGeom>
          <a:noFill/>
        </p:spPr>
        <p:txBody>
          <a:bodyPr wrap="none" rtlCol="0">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834 patients</a:t>
            </a:r>
          </a:p>
        </p:txBody>
      </p:sp>
      <p:sp>
        <p:nvSpPr>
          <p:cNvPr id="10" name="Rectangle 9">
            <a:extLst>
              <a:ext uri="{FF2B5EF4-FFF2-40B4-BE49-F238E27FC236}">
                <a16:creationId xmlns:a16="http://schemas.microsoft.com/office/drawing/2014/main" id="{DDC78155-2935-F726-5A10-3E78F209EBD1}"/>
              </a:ext>
            </a:extLst>
          </p:cNvPr>
          <p:cNvSpPr/>
          <p:nvPr/>
        </p:nvSpPr>
        <p:spPr>
          <a:xfrm>
            <a:off x="2502029" y="1664692"/>
            <a:ext cx="9578704" cy="28084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33E857C-61E7-1077-3AFF-2971F10ADEAE}"/>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Sample Characteristics</a:t>
            </a:r>
            <a:endParaRPr lang="en-US" sz="3400"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A6D40F9F-1F44-C0AC-7D13-7BE8F3BEE348}"/>
              </a:ext>
            </a:extLst>
          </p:cNvPr>
          <p:cNvGraphicFramePr>
            <a:graphicFrameLocks noGrp="1"/>
          </p:cNvGraphicFramePr>
          <p:nvPr>
            <p:extLst>
              <p:ext uri="{D42A27DB-BD31-4B8C-83A1-F6EECF244321}">
                <p14:modId xmlns:p14="http://schemas.microsoft.com/office/powerpoint/2010/main" val="2200574753"/>
              </p:ext>
            </p:extLst>
          </p:nvPr>
        </p:nvGraphicFramePr>
        <p:xfrm>
          <a:off x="5149583" y="858254"/>
          <a:ext cx="4948517" cy="4937760"/>
        </p:xfrm>
        <a:graphic>
          <a:graphicData uri="http://schemas.openxmlformats.org/drawingml/2006/table">
            <a:tbl>
              <a:tblPr firstRow="1" bandRow="1">
                <a:tableStyleId>{2D5ABB26-0587-4C30-8999-92F81FD0307C}</a:tableStyleId>
              </a:tblPr>
              <a:tblGrid>
                <a:gridCol w="3254187">
                  <a:extLst>
                    <a:ext uri="{9D8B030D-6E8A-4147-A177-3AD203B41FA5}">
                      <a16:colId xmlns:a16="http://schemas.microsoft.com/office/drawing/2014/main" val="1346531507"/>
                    </a:ext>
                  </a:extLst>
                </a:gridCol>
                <a:gridCol w="1694330">
                  <a:extLst>
                    <a:ext uri="{9D8B030D-6E8A-4147-A177-3AD203B41FA5}">
                      <a16:colId xmlns:a16="http://schemas.microsoft.com/office/drawing/2014/main" val="2181425649"/>
                    </a:ext>
                  </a:extLst>
                </a:gridCol>
              </a:tblGrid>
              <a:tr h="370840">
                <a:tc>
                  <a:txBody>
                    <a:bodyPr/>
                    <a:lstStyle/>
                    <a:p>
                      <a:endParaRPr lang="en-US" sz="2000" dirty="0">
                        <a:solidFill>
                          <a:sysClr val="windowText" lastClr="000000"/>
                        </a:solidFill>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DFEFFD">
                        <a:alpha val="69804"/>
                      </a:srgbClr>
                    </a:solidFill>
                  </a:tcPr>
                </a:tc>
                <a:tc>
                  <a:txBody>
                    <a:bodyPr/>
                    <a:lstStyle/>
                    <a:p>
                      <a:pPr algn="ctr"/>
                      <a:r>
                        <a:rPr lang="en-US" sz="2000" b="1" dirty="0">
                          <a:solidFill>
                            <a:sysClr val="windowText" lastClr="000000"/>
                          </a:solidFill>
                          <a:latin typeface="Arial" panose="020B0604020202020204" pitchFamily="34" charset="0"/>
                          <a:cs typeface="Arial" panose="020B0604020202020204" pitchFamily="34" charset="0"/>
                        </a:rPr>
                        <a:t>n (%)</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DFEFFD">
                        <a:alpha val="69804"/>
                      </a:srgbClr>
                    </a:solidFill>
                  </a:tcPr>
                </a:tc>
                <a:extLst>
                  <a:ext uri="{0D108BD9-81ED-4DB2-BD59-A6C34878D82A}">
                    <a16:rowId xmlns:a16="http://schemas.microsoft.com/office/drawing/2014/main" val="3611924788"/>
                  </a:ext>
                </a:extLst>
              </a:tr>
              <a:tr h="370840">
                <a:tc>
                  <a:txBody>
                    <a:bodyPr/>
                    <a:lstStyle/>
                    <a:p>
                      <a:r>
                        <a:rPr lang="en-US" sz="2000" b="1" dirty="0">
                          <a:solidFill>
                            <a:sysClr val="windowText" lastClr="000000"/>
                          </a:solidFill>
                          <a:latin typeface="Arial" panose="020B0604020202020204" pitchFamily="34" charset="0"/>
                          <a:cs typeface="Arial" panose="020B0604020202020204" pitchFamily="34" charset="0"/>
                        </a:rPr>
                        <a:t>Age (years)</a:t>
                      </a:r>
                      <a:endParaRPr lang="en-US" sz="2000" b="0" dirty="0">
                        <a:solidFill>
                          <a:sysClr val="windowText" lastClr="000000"/>
                        </a:solidFill>
                        <a:latin typeface="Arial" panose="020B0604020202020204" pitchFamily="34" charset="0"/>
                        <a:cs typeface="Arial" panose="020B0604020202020204" pitchFamily="34" charset="0"/>
                      </a:endParaRPr>
                    </a:p>
                    <a:p>
                      <a:r>
                        <a:rPr lang="en-US" sz="2000" b="1" dirty="0">
                          <a:solidFill>
                            <a:sysClr val="windowText" lastClr="000000"/>
                          </a:solidFill>
                          <a:latin typeface="Arial" panose="020B0604020202020204" pitchFamily="34" charset="0"/>
                          <a:cs typeface="Arial" panose="020B0604020202020204" pitchFamily="34" charset="0"/>
                        </a:rPr>
                        <a:t>     </a:t>
                      </a:r>
                      <a:r>
                        <a:rPr lang="en-US" sz="2000" b="0" dirty="0">
                          <a:solidFill>
                            <a:sysClr val="windowText" lastClr="000000"/>
                          </a:solidFill>
                          <a:latin typeface="Arial" panose="020B0604020202020204" pitchFamily="34" charset="0"/>
                          <a:cs typeface="Arial" panose="020B0604020202020204" pitchFamily="34" charset="0"/>
                        </a:rPr>
                        <a:t>&lt;35.0</a:t>
                      </a:r>
                    </a:p>
                    <a:p>
                      <a:r>
                        <a:rPr lang="en-US" sz="2000" b="0" dirty="0">
                          <a:solidFill>
                            <a:sysClr val="windowText" lastClr="000000"/>
                          </a:solidFill>
                          <a:latin typeface="Arial" panose="020B0604020202020204" pitchFamily="34" charset="0"/>
                          <a:cs typeface="Arial" panose="020B0604020202020204" pitchFamily="34" charset="0"/>
                        </a:rPr>
                        <a:t>     35.0-39.9</a:t>
                      </a:r>
                    </a:p>
                    <a:p>
                      <a:r>
                        <a:rPr lang="en-US" sz="2000" b="0" dirty="0">
                          <a:solidFill>
                            <a:sysClr val="windowText" lastClr="000000"/>
                          </a:solidFill>
                          <a:latin typeface="Arial" panose="020B0604020202020204" pitchFamily="34" charset="0"/>
                          <a:cs typeface="Arial" panose="020B0604020202020204" pitchFamily="34" charset="0"/>
                        </a:rPr>
                        <a:t>     ≥40.0</a:t>
                      </a:r>
                      <a:endParaRPr lang="en-US" sz="2000" b="1" dirty="0">
                        <a:solidFill>
                          <a:sysClr val="windowText" lastClr="000000"/>
                        </a:solidFill>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endParaRPr lang="en-US" sz="2000" dirty="0">
                        <a:solidFill>
                          <a:sysClr val="windowText" lastClr="000000"/>
                        </a:solidFill>
                        <a:latin typeface="Arial" panose="020B0604020202020204" pitchFamily="34" charset="0"/>
                        <a:cs typeface="Arial" panose="020B0604020202020204" pitchFamily="34" charset="0"/>
                      </a:endParaRPr>
                    </a:p>
                    <a:p>
                      <a:pPr algn="ctr"/>
                      <a:r>
                        <a:rPr lang="en-US" sz="2000" dirty="0">
                          <a:solidFill>
                            <a:sysClr val="windowText" lastClr="000000"/>
                          </a:solidFill>
                          <a:latin typeface="Arial" panose="020B0604020202020204" pitchFamily="34" charset="0"/>
                          <a:cs typeface="Arial" panose="020B0604020202020204" pitchFamily="34" charset="0"/>
                        </a:rPr>
                        <a:t>225 (21.4)</a:t>
                      </a:r>
                    </a:p>
                    <a:p>
                      <a:pPr algn="ctr"/>
                      <a:r>
                        <a:rPr lang="en-US" sz="2000" dirty="0">
                          <a:solidFill>
                            <a:sysClr val="windowText" lastClr="000000"/>
                          </a:solidFill>
                          <a:latin typeface="Arial" panose="020B0604020202020204" pitchFamily="34" charset="0"/>
                          <a:cs typeface="Arial" panose="020B0604020202020204" pitchFamily="34" charset="0"/>
                        </a:rPr>
                        <a:t>373 (35.5)</a:t>
                      </a:r>
                    </a:p>
                    <a:p>
                      <a:pPr algn="ctr"/>
                      <a:r>
                        <a:rPr lang="en-US" sz="2000" dirty="0">
                          <a:solidFill>
                            <a:sysClr val="windowText" lastClr="000000"/>
                          </a:solidFill>
                          <a:latin typeface="Arial" panose="020B0604020202020204" pitchFamily="34" charset="0"/>
                          <a:cs typeface="Arial" panose="020B0604020202020204" pitchFamily="34" charset="0"/>
                        </a:rPr>
                        <a:t>454 (43.2)</a:t>
                      </a:r>
                    </a:p>
                  </a:txBody>
                  <a:tcPr>
                    <a:lnL w="6350" cap="flat" cmpd="sng" algn="ctr">
                      <a:noFill/>
                      <a:prstDash val="solid"/>
                      <a:round/>
                      <a:headEnd type="none" w="med" len="med"/>
                      <a:tailEnd type="none" w="med" len="med"/>
                    </a:lnL>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32943045"/>
                  </a:ext>
                </a:extLst>
              </a:tr>
              <a:tr h="370840">
                <a:tc>
                  <a:txBody>
                    <a:bodyPr/>
                    <a:lstStyle/>
                    <a:p>
                      <a:r>
                        <a:rPr lang="en-US" sz="2000" b="1" dirty="0">
                          <a:solidFill>
                            <a:sysClr val="windowText" lastClr="000000"/>
                          </a:solidFill>
                          <a:latin typeface="Arial" panose="020B0604020202020204" pitchFamily="34" charset="0"/>
                          <a:cs typeface="Arial" panose="020B0604020202020204" pitchFamily="34" charset="0"/>
                        </a:rPr>
                        <a:t>Race</a:t>
                      </a:r>
                    </a:p>
                    <a:p>
                      <a:r>
                        <a:rPr lang="en-US" sz="2000" b="1" dirty="0">
                          <a:solidFill>
                            <a:sysClr val="windowText" lastClr="000000"/>
                          </a:solidFill>
                          <a:latin typeface="Arial" panose="020B0604020202020204" pitchFamily="34" charset="0"/>
                          <a:cs typeface="Arial" panose="020B0604020202020204" pitchFamily="34" charset="0"/>
                        </a:rPr>
                        <a:t>     </a:t>
                      </a:r>
                      <a:r>
                        <a:rPr lang="en-US" sz="2000" b="0" dirty="0">
                          <a:solidFill>
                            <a:sysClr val="windowText" lastClr="000000"/>
                          </a:solidFill>
                          <a:latin typeface="Arial" panose="020B0604020202020204" pitchFamily="34" charset="0"/>
                          <a:cs typeface="Arial" panose="020B0604020202020204" pitchFamily="34" charset="0"/>
                        </a:rPr>
                        <a:t>Asian</a:t>
                      </a:r>
                    </a:p>
                    <a:p>
                      <a:r>
                        <a:rPr lang="en-US" sz="2000" b="0" dirty="0">
                          <a:solidFill>
                            <a:sysClr val="windowText" lastClr="000000"/>
                          </a:solidFill>
                          <a:latin typeface="Arial" panose="020B0604020202020204" pitchFamily="34" charset="0"/>
                          <a:cs typeface="Arial" panose="020B0604020202020204" pitchFamily="34" charset="0"/>
                        </a:rPr>
                        <a:t>     Black</a:t>
                      </a:r>
                    </a:p>
                    <a:p>
                      <a:r>
                        <a:rPr lang="en-US" sz="2000" b="0" dirty="0">
                          <a:solidFill>
                            <a:sysClr val="windowText" lastClr="000000"/>
                          </a:solidFill>
                          <a:latin typeface="Arial" panose="020B0604020202020204" pitchFamily="34" charset="0"/>
                          <a:cs typeface="Arial" panose="020B0604020202020204" pitchFamily="34" charset="0"/>
                        </a:rPr>
                        <a:t>     White</a:t>
                      </a:r>
                    </a:p>
                    <a:p>
                      <a:r>
                        <a:rPr lang="en-US" sz="2000" b="0" dirty="0">
                          <a:solidFill>
                            <a:sysClr val="windowText" lastClr="000000"/>
                          </a:solidFill>
                          <a:latin typeface="Arial" panose="020B0604020202020204" pitchFamily="34" charset="0"/>
                          <a:cs typeface="Arial" panose="020B0604020202020204" pitchFamily="34" charset="0"/>
                        </a:rPr>
                        <a:t>     Other or Unknown</a:t>
                      </a:r>
                      <a:endParaRPr lang="en-US" sz="2000" b="1" dirty="0">
                        <a:solidFill>
                          <a:sysClr val="windowText" lastClr="000000"/>
                        </a:solidFill>
                        <a:latin typeface="Arial" panose="020B0604020202020204" pitchFamily="34" charset="0"/>
                        <a:cs typeface="Arial" panose="020B0604020202020204" pitchFamily="34" charset="0"/>
                      </a:endParaRP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endParaRPr lang="en-US" sz="2000" dirty="0">
                        <a:solidFill>
                          <a:sysClr val="windowText" lastClr="000000"/>
                        </a:solidFill>
                        <a:latin typeface="Arial" panose="020B0604020202020204" pitchFamily="34" charset="0"/>
                        <a:cs typeface="Arial" panose="020B0604020202020204" pitchFamily="34" charset="0"/>
                      </a:endParaRPr>
                    </a:p>
                    <a:p>
                      <a:pPr algn="ctr"/>
                      <a:r>
                        <a:rPr lang="en-US" sz="2000" dirty="0">
                          <a:solidFill>
                            <a:sysClr val="windowText" lastClr="000000"/>
                          </a:solidFill>
                          <a:latin typeface="Arial" panose="020B0604020202020204" pitchFamily="34" charset="0"/>
                          <a:cs typeface="Arial" panose="020B0604020202020204" pitchFamily="34" charset="0"/>
                        </a:rPr>
                        <a:t>194 (18.4)</a:t>
                      </a:r>
                    </a:p>
                    <a:p>
                      <a:pPr algn="ctr"/>
                      <a:r>
                        <a:rPr lang="en-US" sz="2000" dirty="0">
                          <a:solidFill>
                            <a:sysClr val="windowText" lastClr="000000"/>
                          </a:solidFill>
                          <a:latin typeface="Arial" panose="020B0604020202020204" pitchFamily="34" charset="0"/>
                          <a:cs typeface="Arial" panose="020B0604020202020204" pitchFamily="34" charset="0"/>
                        </a:rPr>
                        <a:t>44 (4.2)</a:t>
                      </a:r>
                    </a:p>
                    <a:p>
                      <a:pPr algn="ctr"/>
                      <a:r>
                        <a:rPr lang="en-US" sz="2000" dirty="0">
                          <a:solidFill>
                            <a:sysClr val="windowText" lastClr="000000"/>
                          </a:solidFill>
                          <a:latin typeface="Arial" panose="020B0604020202020204" pitchFamily="34" charset="0"/>
                          <a:cs typeface="Arial" panose="020B0604020202020204" pitchFamily="34" charset="0"/>
                        </a:rPr>
                        <a:t>450 (42.8)</a:t>
                      </a:r>
                    </a:p>
                    <a:p>
                      <a:pPr algn="ctr"/>
                      <a:r>
                        <a:rPr lang="en-US" sz="2000" dirty="0">
                          <a:solidFill>
                            <a:sysClr val="windowText" lastClr="000000"/>
                          </a:solidFill>
                          <a:latin typeface="Arial" panose="020B0604020202020204" pitchFamily="34" charset="0"/>
                          <a:cs typeface="Arial" panose="020B0604020202020204" pitchFamily="34" charset="0"/>
                        </a:rPr>
                        <a:t>364 (34.6)</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17737863"/>
                  </a:ext>
                </a:extLst>
              </a:tr>
              <a:tr h="370840">
                <a:tc>
                  <a:txBody>
                    <a:bodyPr/>
                    <a:lstStyle/>
                    <a:p>
                      <a:r>
                        <a:rPr lang="en-US" sz="2000" b="1" dirty="0">
                          <a:solidFill>
                            <a:sysClr val="windowText" lastClr="000000"/>
                          </a:solidFill>
                          <a:latin typeface="Arial" panose="020B0604020202020204" pitchFamily="34" charset="0"/>
                          <a:cs typeface="Arial" panose="020B0604020202020204" pitchFamily="34" charset="0"/>
                        </a:rPr>
                        <a:t>Body mass index (kg/m</a:t>
                      </a:r>
                      <a:r>
                        <a:rPr lang="en-US" sz="2000" b="1" baseline="30000" dirty="0">
                          <a:solidFill>
                            <a:sysClr val="windowText" lastClr="000000"/>
                          </a:solidFill>
                          <a:latin typeface="Arial" panose="020B0604020202020204" pitchFamily="34" charset="0"/>
                          <a:cs typeface="Arial" panose="020B0604020202020204" pitchFamily="34" charset="0"/>
                        </a:rPr>
                        <a:t>2</a:t>
                      </a:r>
                      <a:r>
                        <a:rPr lang="en-US" sz="2000" b="1" baseline="0" dirty="0">
                          <a:solidFill>
                            <a:sysClr val="windowText" lastClr="000000"/>
                          </a:solidFill>
                          <a:latin typeface="Arial" panose="020B0604020202020204" pitchFamily="34" charset="0"/>
                          <a:cs typeface="Arial" panose="020B0604020202020204" pitchFamily="34" charset="0"/>
                        </a:rPr>
                        <a:t>)</a:t>
                      </a:r>
                    </a:p>
                    <a:p>
                      <a:r>
                        <a:rPr lang="en-US" sz="2000" b="1" baseline="0" dirty="0">
                          <a:solidFill>
                            <a:sysClr val="windowText" lastClr="000000"/>
                          </a:solidFill>
                          <a:latin typeface="Arial" panose="020B0604020202020204" pitchFamily="34" charset="0"/>
                          <a:cs typeface="Arial" panose="020B0604020202020204" pitchFamily="34" charset="0"/>
                        </a:rPr>
                        <a:t>      </a:t>
                      </a:r>
                      <a:r>
                        <a:rPr lang="en-US" sz="2000" b="0" baseline="0" dirty="0">
                          <a:solidFill>
                            <a:sysClr val="windowText" lastClr="000000"/>
                          </a:solidFill>
                          <a:latin typeface="Arial" panose="020B0604020202020204" pitchFamily="34" charset="0"/>
                          <a:cs typeface="Arial" panose="020B0604020202020204" pitchFamily="34" charset="0"/>
                        </a:rPr>
                        <a:t>&lt;18.5</a:t>
                      </a:r>
                    </a:p>
                    <a:p>
                      <a:r>
                        <a:rPr lang="en-US" sz="2000" b="0" baseline="0" dirty="0">
                          <a:solidFill>
                            <a:sysClr val="windowText" lastClr="000000"/>
                          </a:solidFill>
                          <a:latin typeface="Arial" panose="020B0604020202020204" pitchFamily="34" charset="0"/>
                          <a:cs typeface="Arial" panose="020B0604020202020204" pitchFamily="34" charset="0"/>
                        </a:rPr>
                        <a:t>     18.5-24.9</a:t>
                      </a:r>
                    </a:p>
                    <a:p>
                      <a:r>
                        <a:rPr lang="en-US" sz="2000" b="0" baseline="0" dirty="0">
                          <a:solidFill>
                            <a:sysClr val="windowText" lastClr="000000"/>
                          </a:solidFill>
                          <a:latin typeface="Arial" panose="020B0604020202020204" pitchFamily="34" charset="0"/>
                          <a:cs typeface="Arial" panose="020B0604020202020204" pitchFamily="34" charset="0"/>
                        </a:rPr>
                        <a:t>     25.0-29.9</a:t>
                      </a:r>
                    </a:p>
                    <a:p>
                      <a:r>
                        <a:rPr lang="en-US" sz="2000" b="0" baseline="0" dirty="0">
                          <a:solidFill>
                            <a:sysClr val="windowText" lastClr="000000"/>
                          </a:solidFill>
                          <a:latin typeface="Arial" panose="020B0604020202020204" pitchFamily="34" charset="0"/>
                          <a:cs typeface="Arial" panose="020B0604020202020204" pitchFamily="34" charset="0"/>
                        </a:rPr>
                        <a:t>     ≥30.0</a:t>
                      </a:r>
                    </a:p>
                  </a:txBody>
                  <a:tcPr>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algn="ctr"/>
                      <a:endParaRPr lang="en-US" sz="2000" dirty="0">
                        <a:solidFill>
                          <a:sysClr val="windowText" lastClr="000000"/>
                        </a:solidFill>
                        <a:latin typeface="Arial" panose="020B0604020202020204" pitchFamily="34" charset="0"/>
                        <a:cs typeface="Arial" panose="020B0604020202020204" pitchFamily="34" charset="0"/>
                      </a:endParaRPr>
                    </a:p>
                    <a:p>
                      <a:pPr algn="ctr"/>
                      <a:r>
                        <a:rPr lang="en-US" sz="2000" dirty="0">
                          <a:solidFill>
                            <a:sysClr val="windowText" lastClr="000000"/>
                          </a:solidFill>
                          <a:latin typeface="Arial" panose="020B0604020202020204" pitchFamily="34" charset="0"/>
                          <a:cs typeface="Arial" panose="020B0604020202020204" pitchFamily="34" charset="0"/>
                        </a:rPr>
                        <a:t>65 (6.2)</a:t>
                      </a:r>
                    </a:p>
                    <a:p>
                      <a:pPr algn="ctr"/>
                      <a:r>
                        <a:rPr lang="en-US" sz="2000" dirty="0">
                          <a:solidFill>
                            <a:sysClr val="windowText" lastClr="000000"/>
                          </a:solidFill>
                          <a:latin typeface="Arial" panose="020B0604020202020204" pitchFamily="34" charset="0"/>
                          <a:cs typeface="Arial" panose="020B0604020202020204" pitchFamily="34" charset="0"/>
                        </a:rPr>
                        <a:t>631 (60.0)</a:t>
                      </a:r>
                    </a:p>
                    <a:p>
                      <a:pPr algn="ctr"/>
                      <a:r>
                        <a:rPr lang="en-US" sz="2000" dirty="0">
                          <a:solidFill>
                            <a:sysClr val="windowText" lastClr="000000"/>
                          </a:solidFill>
                          <a:latin typeface="Arial" panose="020B0604020202020204" pitchFamily="34" charset="0"/>
                          <a:cs typeface="Arial" panose="020B0604020202020204" pitchFamily="34" charset="0"/>
                        </a:rPr>
                        <a:t>184 (17.5)</a:t>
                      </a:r>
                    </a:p>
                    <a:p>
                      <a:pPr algn="ctr"/>
                      <a:r>
                        <a:rPr lang="en-US" sz="2000" dirty="0">
                          <a:solidFill>
                            <a:sysClr val="windowText" lastClr="000000"/>
                          </a:solidFill>
                          <a:latin typeface="Arial" panose="020B0604020202020204" pitchFamily="34" charset="0"/>
                          <a:cs typeface="Arial" panose="020B0604020202020204" pitchFamily="34" charset="0"/>
                        </a:rPr>
                        <a:t>172 (6.4)</a:t>
                      </a:r>
                    </a:p>
                  </a:txBody>
                  <a:tcPr>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2187597436"/>
                  </a:ext>
                </a:extLst>
              </a:tr>
            </a:tbl>
          </a:graphicData>
        </a:graphic>
      </p:graphicFrame>
    </p:spTree>
    <p:extLst>
      <p:ext uri="{BB962C8B-B14F-4D97-AF65-F5344CB8AC3E}">
        <p14:creationId xmlns:p14="http://schemas.microsoft.com/office/powerpoint/2010/main" val="19930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18AB6-B52F-727A-3758-B96103415B99}"/>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5C36485F-3E91-65C2-2CB6-F77042B8C202}"/>
              </a:ext>
            </a:extLst>
          </p:cNvPr>
          <p:cNvGraphicFramePr/>
          <p:nvPr>
            <p:extLst>
              <p:ext uri="{D42A27DB-BD31-4B8C-83A1-F6EECF244321}">
                <p14:modId xmlns:p14="http://schemas.microsoft.com/office/powerpoint/2010/main" val="1269369661"/>
              </p:ext>
            </p:extLst>
          </p:nvPr>
        </p:nvGraphicFramePr>
        <p:xfrm>
          <a:off x="257862" y="1532689"/>
          <a:ext cx="11676276" cy="3354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0B1311D0-3977-D61D-A454-199744144360}"/>
              </a:ext>
            </a:extLst>
          </p:cNvPr>
          <p:cNvSpPr txBox="1"/>
          <p:nvPr/>
        </p:nvSpPr>
        <p:spPr>
          <a:xfrm>
            <a:off x="603172" y="3807639"/>
            <a:ext cx="1665841" cy="400110"/>
          </a:xfrm>
          <a:prstGeom prst="rect">
            <a:avLst/>
          </a:prstGeom>
          <a:noFill/>
        </p:spPr>
        <p:txBody>
          <a:bodyPr wrap="none" rtlCol="0">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834 patients</a:t>
            </a:r>
          </a:p>
        </p:txBody>
      </p:sp>
      <p:sp>
        <p:nvSpPr>
          <p:cNvPr id="4" name="Title 3">
            <a:extLst>
              <a:ext uri="{FF2B5EF4-FFF2-40B4-BE49-F238E27FC236}">
                <a16:creationId xmlns:a16="http://schemas.microsoft.com/office/drawing/2014/main" id="{FC16E7FB-716D-291F-9A1B-0F077D1B3BC4}"/>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Sample Characteristics</a:t>
            </a:r>
            <a:endParaRPr lang="en-US" sz="34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98DE149-E0D0-81A6-2340-AC9C47813012}"/>
              </a:ext>
            </a:extLst>
          </p:cNvPr>
          <p:cNvSpPr/>
          <p:nvPr/>
        </p:nvSpPr>
        <p:spPr>
          <a:xfrm>
            <a:off x="2502029" y="1664692"/>
            <a:ext cx="9578704" cy="28084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E2A46A02-2132-A6B1-7936-38D6AEECA81E}"/>
              </a:ext>
            </a:extLst>
          </p:cNvPr>
          <p:cNvGraphicFramePr>
            <a:graphicFrameLocks noGrp="1"/>
          </p:cNvGraphicFramePr>
          <p:nvPr>
            <p:extLst>
              <p:ext uri="{D42A27DB-BD31-4B8C-83A1-F6EECF244321}">
                <p14:modId xmlns:p14="http://schemas.microsoft.com/office/powerpoint/2010/main" val="2038110097"/>
              </p:ext>
            </p:extLst>
          </p:nvPr>
        </p:nvGraphicFramePr>
        <p:xfrm>
          <a:off x="4789714" y="1310640"/>
          <a:ext cx="5540829" cy="4236720"/>
        </p:xfrm>
        <a:graphic>
          <a:graphicData uri="http://schemas.openxmlformats.org/drawingml/2006/table">
            <a:tbl>
              <a:tblPr firstRow="1" bandRow="1">
                <a:tableStyleId>{2D5ABB26-0587-4C30-8999-92F81FD0307C}</a:tableStyleId>
              </a:tblPr>
              <a:tblGrid>
                <a:gridCol w="3643696">
                  <a:extLst>
                    <a:ext uri="{9D8B030D-6E8A-4147-A177-3AD203B41FA5}">
                      <a16:colId xmlns:a16="http://schemas.microsoft.com/office/drawing/2014/main" val="1346531507"/>
                    </a:ext>
                  </a:extLst>
                </a:gridCol>
                <a:gridCol w="1897133">
                  <a:extLst>
                    <a:ext uri="{9D8B030D-6E8A-4147-A177-3AD203B41FA5}">
                      <a16:colId xmlns:a16="http://schemas.microsoft.com/office/drawing/2014/main" val="2181425649"/>
                    </a:ext>
                  </a:extLst>
                </a:gridCol>
              </a:tblGrid>
              <a:tr h="197792">
                <a:tc>
                  <a:txBody>
                    <a:bodyPr/>
                    <a:lstStyle/>
                    <a:p>
                      <a:endParaRPr lang="en-US" sz="2000" dirty="0">
                        <a:latin typeface="Arial" panose="020B0604020202020204" pitchFamily="34" charset="0"/>
                        <a:cs typeface="Arial" panose="020B0604020202020204" pitchFamily="34" charset="0"/>
                      </a:endParaRP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DFEFFD">
                        <a:alpha val="69804"/>
                      </a:srgbClr>
                    </a:solidFill>
                  </a:tcPr>
                </a:tc>
                <a:tc>
                  <a:txBody>
                    <a:bodyPr/>
                    <a:lstStyle/>
                    <a:p>
                      <a:pPr algn="ctr"/>
                      <a:r>
                        <a:rPr lang="en-US" sz="2000" b="1" dirty="0">
                          <a:latin typeface="Arial" panose="020B0604020202020204" pitchFamily="34" charset="0"/>
                          <a:cs typeface="Arial" panose="020B0604020202020204" pitchFamily="34" charset="0"/>
                        </a:rPr>
                        <a:t>n (%)</a:t>
                      </a:r>
                    </a:p>
                  </a:txBody>
                  <a:tcP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DFEFFD">
                        <a:alpha val="69804"/>
                      </a:srgbClr>
                    </a:solidFill>
                  </a:tcPr>
                </a:tc>
                <a:extLst>
                  <a:ext uri="{0D108BD9-81ED-4DB2-BD59-A6C34878D82A}">
                    <a16:rowId xmlns:a16="http://schemas.microsoft.com/office/drawing/2014/main" val="3611924788"/>
                  </a:ext>
                </a:extLst>
              </a:tr>
              <a:tr h="370840">
                <a:tc>
                  <a:txBody>
                    <a:bodyPr/>
                    <a:lstStyle/>
                    <a:p>
                      <a:r>
                        <a:rPr lang="en-US" sz="2000" b="1" dirty="0">
                          <a:latin typeface="Arial" panose="020B0604020202020204" pitchFamily="34" charset="0"/>
                          <a:cs typeface="Arial" panose="020B0604020202020204" pitchFamily="34" charset="0"/>
                        </a:rPr>
                        <a:t>Infertility diagnosis</a:t>
                      </a:r>
                      <a:endParaRPr lang="en-US" sz="2000" b="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Diminished ovarian reserve</a:t>
                      </a:r>
                    </a:p>
                    <a:p>
                      <a:r>
                        <a:rPr lang="en-US" sz="2000" b="0" dirty="0">
                          <a:latin typeface="Arial" panose="020B0604020202020204" pitchFamily="34" charset="0"/>
                          <a:cs typeface="Arial" panose="020B0604020202020204" pitchFamily="34" charset="0"/>
                        </a:rPr>
                        <a:t>     Endometriosis</a:t>
                      </a:r>
                    </a:p>
                    <a:p>
                      <a:r>
                        <a:rPr lang="en-US" sz="2000" b="0" dirty="0">
                          <a:latin typeface="Arial" panose="020B0604020202020204" pitchFamily="34" charset="0"/>
                          <a:cs typeface="Arial" panose="020B0604020202020204" pitchFamily="34" charset="0"/>
                        </a:rPr>
                        <a:t>     Idiopathic</a:t>
                      </a:r>
                    </a:p>
                    <a:p>
                      <a:r>
                        <a:rPr lang="en-US" sz="2000" b="0" dirty="0">
                          <a:latin typeface="Arial" panose="020B0604020202020204" pitchFamily="34" charset="0"/>
                          <a:cs typeface="Arial" panose="020B0604020202020204" pitchFamily="34" charset="0"/>
                        </a:rPr>
                        <a:t>     Male</a:t>
                      </a:r>
                    </a:p>
                    <a:p>
                      <a:r>
                        <a:rPr lang="en-US" sz="2000" b="0" dirty="0">
                          <a:latin typeface="Arial" panose="020B0604020202020204" pitchFamily="34" charset="0"/>
                          <a:cs typeface="Arial" panose="020B0604020202020204" pitchFamily="34" charset="0"/>
                        </a:rPr>
                        <a:t>     Polycystic ovary syndrome</a:t>
                      </a:r>
                    </a:p>
                    <a:p>
                      <a:r>
                        <a:rPr lang="en-US" sz="2000" b="0" dirty="0">
                          <a:latin typeface="Arial" panose="020B0604020202020204" pitchFamily="34" charset="0"/>
                          <a:cs typeface="Arial" panose="020B0604020202020204" pitchFamily="34" charset="0"/>
                        </a:rPr>
                        <a:t>     Tubal</a:t>
                      </a:r>
                    </a:p>
                    <a:p>
                      <a:r>
                        <a:rPr lang="en-US" sz="2000" b="0" dirty="0">
                          <a:latin typeface="Arial" panose="020B0604020202020204" pitchFamily="34" charset="0"/>
                          <a:cs typeface="Arial" panose="020B0604020202020204" pitchFamily="34" charset="0"/>
                        </a:rPr>
                        <a:t>     Uterine</a:t>
                      </a:r>
                      <a:endParaRPr lang="en-US" sz="2000" b="1" dirty="0">
                        <a:latin typeface="Arial" panose="020B0604020202020204" pitchFamily="34" charset="0"/>
                        <a:cs typeface="Arial" panose="020B0604020202020204" pitchFamily="34" charset="0"/>
                      </a:endParaRPr>
                    </a:p>
                  </a:txBody>
                  <a:tcPr>
                    <a:lnR w="635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643 (61.1)</a:t>
                      </a:r>
                    </a:p>
                    <a:p>
                      <a:pPr algn="ctr"/>
                      <a:r>
                        <a:rPr lang="en-US" sz="2000" dirty="0">
                          <a:latin typeface="Arial" panose="020B0604020202020204" pitchFamily="34" charset="0"/>
                          <a:cs typeface="Arial" panose="020B0604020202020204" pitchFamily="34" charset="0"/>
                        </a:rPr>
                        <a:t>52 (4.9)</a:t>
                      </a:r>
                    </a:p>
                    <a:p>
                      <a:pPr algn="ctr"/>
                      <a:r>
                        <a:rPr lang="en-US" sz="2000" dirty="0">
                          <a:latin typeface="Arial" panose="020B0604020202020204" pitchFamily="34" charset="0"/>
                          <a:cs typeface="Arial" panose="020B0604020202020204" pitchFamily="34" charset="0"/>
                        </a:rPr>
                        <a:t>29 (2.8)</a:t>
                      </a:r>
                    </a:p>
                    <a:p>
                      <a:pPr algn="ctr"/>
                      <a:r>
                        <a:rPr lang="en-US" sz="2000" dirty="0">
                          <a:latin typeface="Arial" panose="020B0604020202020204" pitchFamily="34" charset="0"/>
                          <a:cs typeface="Arial" panose="020B0604020202020204" pitchFamily="34" charset="0"/>
                        </a:rPr>
                        <a:t>183 (17.4)</a:t>
                      </a:r>
                    </a:p>
                    <a:p>
                      <a:pPr algn="ctr"/>
                      <a:r>
                        <a:rPr lang="en-US" sz="2000" dirty="0">
                          <a:latin typeface="Arial" panose="020B0604020202020204" pitchFamily="34" charset="0"/>
                          <a:cs typeface="Arial" panose="020B0604020202020204" pitchFamily="34" charset="0"/>
                        </a:rPr>
                        <a:t>31 (3.0)</a:t>
                      </a:r>
                    </a:p>
                    <a:p>
                      <a:pPr algn="ctr"/>
                      <a:r>
                        <a:rPr lang="en-US" sz="2000" dirty="0">
                          <a:latin typeface="Arial" panose="020B0604020202020204" pitchFamily="34" charset="0"/>
                          <a:cs typeface="Arial" panose="020B0604020202020204" pitchFamily="34" charset="0"/>
                        </a:rPr>
                        <a:t>81 (7.7)</a:t>
                      </a:r>
                    </a:p>
                    <a:p>
                      <a:pPr algn="ctr"/>
                      <a:r>
                        <a:rPr lang="en-US" sz="2000" dirty="0">
                          <a:latin typeface="Arial" panose="020B0604020202020204" pitchFamily="34" charset="0"/>
                          <a:cs typeface="Arial" panose="020B0604020202020204" pitchFamily="34" charset="0"/>
                        </a:rPr>
                        <a:t>45 (4.3)</a:t>
                      </a:r>
                    </a:p>
                  </a:txBody>
                  <a:tcPr>
                    <a:lnL w="6350" cap="flat" cmpd="sng" algn="ctr">
                      <a:noFill/>
                      <a:prstDash val="solid"/>
                      <a:round/>
                      <a:headEnd type="none" w="med" len="med"/>
                      <a:tailEnd type="none" w="med" len="med"/>
                    </a:lnL>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32943045"/>
                  </a:ext>
                </a:extLst>
              </a:tr>
              <a:tr h="370840">
                <a:tc>
                  <a:txBody>
                    <a:bodyPr/>
                    <a:lstStyle/>
                    <a:p>
                      <a:r>
                        <a:rPr lang="en-US" sz="2000" b="1" dirty="0">
                          <a:latin typeface="Arial" panose="020B0604020202020204" pitchFamily="34" charset="0"/>
                          <a:cs typeface="Arial" panose="020B0604020202020204" pitchFamily="34" charset="0"/>
                        </a:rPr>
                        <a:t>Stimulation protocol type</a:t>
                      </a:r>
                    </a:p>
                    <a:p>
                      <a:r>
                        <a:rPr lang="en-US" sz="2000" b="1" dirty="0">
                          <a:latin typeface="Arial" panose="020B0604020202020204" pitchFamily="34" charset="0"/>
                          <a:cs typeface="Arial" panose="020B0604020202020204" pitchFamily="34" charset="0"/>
                        </a:rPr>
                        <a:t>     </a:t>
                      </a:r>
                      <a:r>
                        <a:rPr lang="en-US" sz="2000" b="0" dirty="0">
                          <a:latin typeface="Arial" panose="020B0604020202020204" pitchFamily="34" charset="0"/>
                          <a:cs typeface="Arial" panose="020B0604020202020204" pitchFamily="34" charset="0"/>
                        </a:rPr>
                        <a:t>Agonist-based</a:t>
                      </a:r>
                    </a:p>
                    <a:p>
                      <a:r>
                        <a:rPr lang="en-US" sz="2000" b="0" dirty="0">
                          <a:latin typeface="Arial" panose="020B0604020202020204" pitchFamily="34" charset="0"/>
                          <a:cs typeface="Arial" panose="020B0604020202020204" pitchFamily="34" charset="0"/>
                        </a:rPr>
                        <a:t>     Antagonist-based</a:t>
                      </a:r>
                    </a:p>
                    <a:p>
                      <a:r>
                        <a:rPr lang="en-US" sz="2000" b="0" dirty="0">
                          <a:latin typeface="Arial" panose="020B0604020202020204" pitchFamily="34" charset="0"/>
                          <a:cs typeface="Arial" panose="020B0604020202020204" pitchFamily="34" charset="0"/>
                        </a:rPr>
                        <a:t>     Natural cycle</a:t>
                      </a:r>
                    </a:p>
                  </a:txBody>
                  <a:tcPr>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169 (16.2)</a:t>
                      </a:r>
                    </a:p>
                    <a:p>
                      <a:pPr algn="ctr"/>
                      <a:r>
                        <a:rPr lang="en-US" sz="2000" dirty="0">
                          <a:latin typeface="Arial" panose="020B0604020202020204" pitchFamily="34" charset="0"/>
                          <a:cs typeface="Arial" panose="020B0604020202020204" pitchFamily="34" charset="0"/>
                        </a:rPr>
                        <a:t>869 (83.3)</a:t>
                      </a:r>
                    </a:p>
                    <a:p>
                      <a:pPr algn="ctr"/>
                      <a:r>
                        <a:rPr lang="en-US" sz="2000" dirty="0">
                          <a:latin typeface="Arial" panose="020B0604020202020204" pitchFamily="34" charset="0"/>
                          <a:cs typeface="Arial" panose="020B0604020202020204" pitchFamily="34" charset="0"/>
                        </a:rPr>
                        <a:t>5 (0.5)</a:t>
                      </a:r>
                    </a:p>
                  </a:txBody>
                  <a:tcPr>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3517737863"/>
                  </a:ext>
                </a:extLst>
              </a:tr>
            </a:tbl>
          </a:graphicData>
        </a:graphic>
      </p:graphicFrame>
    </p:spTree>
    <p:extLst>
      <p:ext uri="{BB962C8B-B14F-4D97-AF65-F5344CB8AC3E}">
        <p14:creationId xmlns:p14="http://schemas.microsoft.com/office/powerpoint/2010/main" val="2434781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F168D-E9AE-2405-9741-282712FFCB8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8554626-630C-2733-FBA1-BD851C46A373}"/>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Sample Characteristics</a:t>
            </a:r>
            <a:endParaRPr lang="en-US" sz="3400"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F04B6138-FB00-244B-7A05-E600232E24C7}"/>
              </a:ext>
            </a:extLst>
          </p:cNvPr>
          <p:cNvGraphicFramePr/>
          <p:nvPr>
            <p:extLst>
              <p:ext uri="{D42A27DB-BD31-4B8C-83A1-F6EECF244321}">
                <p14:modId xmlns:p14="http://schemas.microsoft.com/office/powerpoint/2010/main" val="3261759015"/>
              </p:ext>
            </p:extLst>
          </p:nvPr>
        </p:nvGraphicFramePr>
        <p:xfrm>
          <a:off x="257862" y="1532689"/>
          <a:ext cx="11676276" cy="3354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3273D29-B8CA-90DD-645E-B7A5EE119894}"/>
              </a:ext>
            </a:extLst>
          </p:cNvPr>
          <p:cNvSpPr txBox="1"/>
          <p:nvPr/>
        </p:nvSpPr>
        <p:spPr>
          <a:xfrm>
            <a:off x="603172" y="3807639"/>
            <a:ext cx="1665841" cy="400110"/>
          </a:xfrm>
          <a:prstGeom prst="rect">
            <a:avLst/>
          </a:prstGeom>
          <a:noFill/>
        </p:spPr>
        <p:txBody>
          <a:bodyPr wrap="none" rtlCol="0">
            <a:spAutoFit/>
          </a:bodyPr>
          <a:lstStyle/>
          <a:p>
            <a:r>
              <a:rPr lang="en-US" sz="2000" b="1" dirty="0">
                <a:solidFill>
                  <a:schemeClr val="accent1">
                    <a:lumMod val="50000"/>
                  </a:schemeClr>
                </a:solidFill>
                <a:latin typeface="Arial" panose="020B0604020202020204" pitchFamily="34" charset="0"/>
                <a:cs typeface="Arial" panose="020B0604020202020204" pitchFamily="34" charset="0"/>
              </a:rPr>
              <a:t>834 patients</a:t>
            </a:r>
          </a:p>
        </p:txBody>
      </p:sp>
    </p:spTree>
    <p:extLst>
      <p:ext uri="{BB962C8B-B14F-4D97-AF65-F5344CB8AC3E}">
        <p14:creationId xmlns:p14="http://schemas.microsoft.com/office/powerpoint/2010/main" val="267341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95C2E-072E-DFFC-B949-B1F18978203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7F59CB2-06CB-81D1-1285-07E2B9E40DB8}"/>
              </a:ext>
            </a:extLst>
          </p:cNvPr>
          <p:cNvSpPr/>
          <p:nvPr/>
        </p:nvSpPr>
        <p:spPr>
          <a:xfrm>
            <a:off x="1069510" y="2956560"/>
            <a:ext cx="10029975" cy="1242173"/>
          </a:xfrm>
          <a:prstGeom prst="rect">
            <a:avLst/>
          </a:prstGeom>
          <a:solidFill>
            <a:srgbClr val="0C9B74">
              <a:alpha val="1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Table 4">
            <a:extLst>
              <a:ext uri="{FF2B5EF4-FFF2-40B4-BE49-F238E27FC236}">
                <a16:creationId xmlns:a16="http://schemas.microsoft.com/office/drawing/2014/main" id="{E1759DA8-4ED9-3C28-3744-5CF506FDCC80}"/>
              </a:ext>
            </a:extLst>
          </p:cNvPr>
          <p:cNvGraphicFramePr>
            <a:graphicFrameLocks noGrp="1"/>
          </p:cNvGraphicFramePr>
          <p:nvPr>
            <p:extLst>
              <p:ext uri="{D42A27DB-BD31-4B8C-83A1-F6EECF244321}">
                <p14:modId xmlns:p14="http://schemas.microsoft.com/office/powerpoint/2010/main" val="2141976574"/>
              </p:ext>
            </p:extLst>
          </p:nvPr>
        </p:nvGraphicFramePr>
        <p:xfrm>
          <a:off x="1081012" y="1405078"/>
          <a:ext cx="10029975" cy="3650841"/>
        </p:xfrm>
        <a:graphic>
          <a:graphicData uri="http://schemas.openxmlformats.org/drawingml/2006/table">
            <a:tbl>
              <a:tblPr firstRow="1" firstCol="1" bandRow="1">
                <a:tableStyleId>{2D5ABB26-0587-4C30-8999-92F81FD0307C}</a:tableStyleId>
              </a:tblPr>
              <a:tblGrid>
                <a:gridCol w="3577389">
                  <a:extLst>
                    <a:ext uri="{9D8B030D-6E8A-4147-A177-3AD203B41FA5}">
                      <a16:colId xmlns:a16="http://schemas.microsoft.com/office/drawing/2014/main" val="3291991182"/>
                    </a:ext>
                  </a:extLst>
                </a:gridCol>
                <a:gridCol w="2342148">
                  <a:extLst>
                    <a:ext uri="{9D8B030D-6E8A-4147-A177-3AD203B41FA5}">
                      <a16:colId xmlns:a16="http://schemas.microsoft.com/office/drawing/2014/main" val="619916514"/>
                    </a:ext>
                  </a:extLst>
                </a:gridCol>
                <a:gridCol w="2342148">
                  <a:extLst>
                    <a:ext uri="{9D8B030D-6E8A-4147-A177-3AD203B41FA5}">
                      <a16:colId xmlns:a16="http://schemas.microsoft.com/office/drawing/2014/main" val="2982570758"/>
                    </a:ext>
                  </a:extLst>
                </a:gridCol>
                <a:gridCol w="1768290">
                  <a:extLst>
                    <a:ext uri="{9D8B030D-6E8A-4147-A177-3AD203B41FA5}">
                      <a16:colId xmlns:a16="http://schemas.microsoft.com/office/drawing/2014/main" val="1716520829"/>
                    </a:ext>
                  </a:extLst>
                </a:gridCol>
              </a:tblGrid>
              <a:tr h="722426">
                <a:tc>
                  <a:txBody>
                    <a:bodyPr/>
                    <a:lstStyle/>
                    <a:p>
                      <a:pPr marL="0" marR="0">
                        <a:lnSpc>
                          <a:spcPct val="107000"/>
                        </a:lnSpc>
                        <a:spcAft>
                          <a:spcPts val="0"/>
                        </a:spcAft>
                        <a:buNone/>
                      </a:pPr>
                      <a:r>
                        <a:rPr lang="en-US" sz="2200" b="1" dirty="0">
                          <a:effectLst/>
                          <a:latin typeface="Arial" panose="020B0604020202020204" pitchFamily="34" charset="0"/>
                          <a:ea typeface="Malgun Gothic" panose="020B0503020000020004" pitchFamily="34" charset="-127"/>
                          <a:cs typeface="Arial" panose="020B0604020202020204" pitchFamily="34" charset="0"/>
                        </a:rPr>
                        <a:t>1052 Retrieval Cycles</a:t>
                      </a: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FEFFD">
                        <a:alpha val="69804"/>
                      </a:srgbClr>
                    </a:solidFill>
                  </a:tcPr>
                </a:tc>
                <a:tc>
                  <a:txBody>
                    <a:bodyPr/>
                    <a:lstStyle/>
                    <a:p>
                      <a:pPr marL="0" marR="0" algn="ctr">
                        <a:lnSpc>
                          <a:spcPct val="107000"/>
                        </a:lnSpc>
                        <a:spcAft>
                          <a:spcPts val="0"/>
                        </a:spcAft>
                        <a:buNone/>
                      </a:pPr>
                      <a:r>
                        <a:rPr lang="en-US" sz="2200" b="1" dirty="0">
                          <a:effectLst/>
                          <a:latin typeface="Arial" panose="020B0604020202020204" pitchFamily="34" charset="0"/>
                          <a:cs typeface="Arial" panose="020B0604020202020204" pitchFamily="34" charset="0"/>
                        </a:rPr>
                        <a:t>MII</a:t>
                      </a:r>
                    </a:p>
                    <a:p>
                      <a:pPr marL="0" marR="0" algn="ctr">
                        <a:lnSpc>
                          <a:spcPct val="107000"/>
                        </a:lnSpc>
                        <a:spcAft>
                          <a:spcPts val="0"/>
                        </a:spcAft>
                        <a:buNone/>
                      </a:pPr>
                      <a:r>
                        <a:rPr lang="en-US" sz="1800" b="0" dirty="0">
                          <a:effectLst/>
                          <a:latin typeface="Arial" panose="020B0604020202020204" pitchFamily="34" charset="0"/>
                          <a:cs typeface="Arial" panose="020B0604020202020204" pitchFamily="34" charset="0"/>
                        </a:rPr>
                        <a:t>Mean ± SD</a:t>
                      </a:r>
                      <a:endParaRPr lang="en-US" sz="1800" b="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FEFFD">
                        <a:alpha val="69804"/>
                      </a:srgbClr>
                    </a:solidFill>
                  </a:tcPr>
                </a:tc>
                <a:tc>
                  <a:txBody>
                    <a:bodyPr/>
                    <a:lstStyle/>
                    <a:p>
                      <a:pPr marL="0" marR="0" algn="ctr">
                        <a:lnSpc>
                          <a:spcPct val="107000"/>
                        </a:lnSpc>
                        <a:spcAft>
                          <a:spcPts val="0"/>
                        </a:spcAft>
                        <a:buNone/>
                      </a:pPr>
                      <a:r>
                        <a:rPr lang="en-US" sz="2200" b="1" dirty="0">
                          <a:effectLst/>
                          <a:latin typeface="Arial" panose="020B0604020202020204" pitchFamily="34" charset="0"/>
                          <a:cs typeface="Arial" panose="020B0604020202020204" pitchFamily="34" charset="0"/>
                        </a:rPr>
                        <a:t>IVM-MII</a:t>
                      </a:r>
                    </a:p>
                    <a:p>
                      <a:pPr marL="0" marR="0" algn="ctr">
                        <a:lnSpc>
                          <a:spcPct val="107000"/>
                        </a:lnSpc>
                        <a:spcAft>
                          <a:spcPts val="0"/>
                        </a:spcAft>
                        <a:buNone/>
                      </a:pPr>
                      <a:r>
                        <a:rPr lang="en-US" sz="1800" b="0" dirty="0">
                          <a:effectLst/>
                          <a:latin typeface="Arial" panose="020B0604020202020204" pitchFamily="34" charset="0"/>
                          <a:cs typeface="Arial" panose="020B0604020202020204" pitchFamily="34" charset="0"/>
                        </a:rPr>
                        <a:t>Mean ± SD</a:t>
                      </a:r>
                      <a:endParaRPr lang="en-US" sz="1800" b="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FEFFD">
                        <a:alpha val="69804"/>
                      </a:srgbClr>
                    </a:solidFill>
                  </a:tcPr>
                </a:tc>
                <a:tc>
                  <a:txBody>
                    <a:bodyPr/>
                    <a:lstStyle/>
                    <a:p>
                      <a:pPr marL="0" marR="0" algn="ctr">
                        <a:lnSpc>
                          <a:spcPct val="107000"/>
                        </a:lnSpc>
                        <a:spcAft>
                          <a:spcPts val="0"/>
                        </a:spcAft>
                        <a:buNone/>
                      </a:pPr>
                      <a:r>
                        <a:rPr lang="en-US" sz="2200" b="1" i="1" dirty="0">
                          <a:effectLst/>
                          <a:latin typeface="Arial" panose="020B0604020202020204" pitchFamily="34" charset="0"/>
                          <a:cs typeface="Arial" panose="020B0604020202020204" pitchFamily="34" charset="0"/>
                        </a:rPr>
                        <a:t>P</a:t>
                      </a:r>
                      <a:endParaRPr lang="en-US" sz="2200" b="1" i="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FEFFD">
                        <a:alpha val="69804"/>
                      </a:srgbClr>
                    </a:solidFill>
                  </a:tcPr>
                </a:tc>
                <a:extLst>
                  <a:ext uri="{0D108BD9-81ED-4DB2-BD59-A6C34878D82A}">
                    <a16:rowId xmlns:a16="http://schemas.microsoft.com/office/drawing/2014/main" val="1969255031"/>
                  </a:ext>
                </a:extLst>
              </a:tr>
              <a:tr h="418747">
                <a:tc>
                  <a:txBody>
                    <a:bodyPr/>
                    <a:lstStyle/>
                    <a:p>
                      <a:pPr marL="0" marR="0">
                        <a:lnSpc>
                          <a:spcPct val="107000"/>
                        </a:lnSpc>
                        <a:spcAft>
                          <a:spcPts val="800"/>
                        </a:spcAft>
                        <a:buNone/>
                      </a:pPr>
                      <a:r>
                        <a:rPr lang="en-US" sz="2200" b="0" dirty="0">
                          <a:effectLst/>
                          <a:latin typeface="Arial" panose="020B0604020202020204" pitchFamily="34" charset="0"/>
                          <a:cs typeface="Arial" panose="020B0604020202020204" pitchFamily="34" charset="0"/>
                        </a:rPr>
                        <a:t>% Mature oocytes</a:t>
                      </a:r>
                      <a:endParaRPr lang="en-US" sz="2200" b="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55.5 ± 20.8</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55.2 ± 36.7</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0.8</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1442025"/>
                  </a:ext>
                </a:extLst>
              </a:tr>
              <a:tr h="418747">
                <a:tc>
                  <a:txBody>
                    <a:bodyPr/>
                    <a:lstStyle/>
                    <a:p>
                      <a:pPr marL="0" marR="0">
                        <a:lnSpc>
                          <a:spcPct val="107000"/>
                        </a:lnSpc>
                        <a:spcAft>
                          <a:spcPts val="800"/>
                        </a:spcAft>
                        <a:buNone/>
                      </a:pPr>
                      <a:r>
                        <a:rPr lang="en-US" sz="2200" b="0" dirty="0">
                          <a:effectLst/>
                          <a:latin typeface="Arial" panose="020B0604020202020204" pitchFamily="34" charset="0"/>
                          <a:cs typeface="Arial" panose="020B0604020202020204" pitchFamily="34" charset="0"/>
                        </a:rPr>
                        <a:t>% 2PN</a:t>
                      </a:r>
                      <a:endParaRPr lang="en-US" sz="2200" b="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55.4 ± 32.4</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53.0 ± 52.4</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0.2</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797103277"/>
                  </a:ext>
                </a:extLst>
              </a:tr>
              <a:tr h="619922">
                <a:tc>
                  <a:txBody>
                    <a:bodyPr/>
                    <a:lstStyle/>
                    <a:p>
                      <a:pPr marL="0" marR="0">
                        <a:lnSpc>
                          <a:spcPct val="107000"/>
                        </a:lnSpc>
                        <a:spcAft>
                          <a:spcPts val="800"/>
                        </a:spcAft>
                        <a:buNone/>
                      </a:pPr>
                      <a:r>
                        <a:rPr lang="en-US" sz="2200" b="0" dirty="0">
                          <a:effectLst/>
                          <a:latin typeface="Arial" panose="020B0604020202020204" pitchFamily="34" charset="0"/>
                          <a:cs typeface="Arial" panose="020B0604020202020204" pitchFamily="34" charset="0"/>
                        </a:rPr>
                        <a:t>% Blast</a:t>
                      </a:r>
                    </a:p>
                    <a:p>
                      <a:pPr marL="0" marR="0" algn="r">
                        <a:lnSpc>
                          <a:spcPct val="107000"/>
                        </a:lnSpc>
                        <a:spcAft>
                          <a:spcPts val="800"/>
                        </a:spcAft>
                        <a:buNone/>
                      </a:pPr>
                      <a:r>
                        <a:rPr lang="en-US" sz="2200" b="0" dirty="0">
                          <a:effectLst/>
                          <a:latin typeface="Arial" panose="020B0604020202020204" pitchFamily="34" charset="0"/>
                          <a:cs typeface="Arial" panose="020B0604020202020204" pitchFamily="34" charset="0"/>
                        </a:rPr>
                        <a:t>&lt;40 years old at OPU</a:t>
                      </a:r>
                    </a:p>
                    <a:p>
                      <a:pPr marL="0" marR="0" algn="r">
                        <a:lnSpc>
                          <a:spcPct val="107000"/>
                        </a:lnSpc>
                        <a:spcAft>
                          <a:spcPts val="800"/>
                        </a:spcAft>
                        <a:buNone/>
                      </a:pPr>
                      <a:r>
                        <a:rPr lang="en-US" sz="2200" b="0" dirty="0">
                          <a:effectLst/>
                          <a:latin typeface="Arial" panose="020B0604020202020204" pitchFamily="34" charset="0"/>
                          <a:ea typeface="Malgun Gothic" panose="020B0503020000020004" pitchFamily="34" charset="-127"/>
                          <a:cs typeface="Arial" panose="020B0604020202020204" pitchFamily="34" charset="0"/>
                        </a:rPr>
                        <a:t>≥40 years old at OPU</a:t>
                      </a:r>
                    </a:p>
                  </a:txBody>
                  <a:tcPr marL="68580" marR="68580" marT="0" marB="0" anchor="ctr">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45.5 ± 40.3</a:t>
                      </a:r>
                    </a:p>
                    <a:p>
                      <a:pPr marL="0" marR="0" algn="ctr">
                        <a:lnSpc>
                          <a:spcPct val="107000"/>
                        </a:lnSpc>
                        <a:spcAft>
                          <a:spcPts val="800"/>
                        </a:spcAft>
                        <a:buNone/>
                      </a:pPr>
                      <a:r>
                        <a:rPr lang="en-US" sz="2200" dirty="0">
                          <a:effectLst/>
                          <a:latin typeface="Arial" panose="020B0604020202020204" pitchFamily="34" charset="0"/>
                          <a:ea typeface="Malgun Gothic" panose="020B0503020000020004" pitchFamily="34" charset="-127"/>
                          <a:cs typeface="Arial" panose="020B0604020202020204" pitchFamily="34" charset="0"/>
                        </a:rPr>
                        <a:t>50.2 </a:t>
                      </a:r>
                      <a:r>
                        <a:rPr lang="en-US" sz="2200" dirty="0">
                          <a:effectLst/>
                          <a:latin typeface="Arial" panose="020B0604020202020204" pitchFamily="34" charset="0"/>
                          <a:cs typeface="Arial" panose="020B0604020202020204" pitchFamily="34" charset="0"/>
                        </a:rPr>
                        <a:t>± 20.8</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p>
                      <a:pPr marL="0" marR="0" algn="ctr">
                        <a:lnSpc>
                          <a:spcPct val="107000"/>
                        </a:lnSpc>
                        <a:spcAft>
                          <a:spcPts val="800"/>
                        </a:spcAft>
                        <a:buNone/>
                      </a:pPr>
                      <a:r>
                        <a:rPr lang="en-US" sz="2200" dirty="0">
                          <a:effectLst/>
                          <a:latin typeface="Arial" panose="020B0604020202020204" pitchFamily="34" charset="0"/>
                          <a:ea typeface="Malgun Gothic" panose="020B0503020000020004" pitchFamily="34" charset="-127"/>
                          <a:cs typeface="Arial" panose="020B0604020202020204" pitchFamily="34" charset="0"/>
                        </a:rPr>
                        <a:t>38.5 </a:t>
                      </a:r>
                      <a:r>
                        <a:rPr lang="en-US" sz="2200" dirty="0">
                          <a:effectLst/>
                          <a:latin typeface="Arial" panose="020B0604020202020204" pitchFamily="34" charset="0"/>
                          <a:cs typeface="Arial" panose="020B0604020202020204" pitchFamily="34" charset="0"/>
                        </a:rPr>
                        <a:t>± 40.1</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16.0 ± 31.6</a:t>
                      </a:r>
                    </a:p>
                    <a:p>
                      <a:pPr marL="0" marR="0" algn="ctr">
                        <a:lnSpc>
                          <a:spcPct val="107000"/>
                        </a:lnSpc>
                        <a:spcAft>
                          <a:spcPts val="800"/>
                        </a:spcAft>
                        <a:buNone/>
                      </a:pPr>
                      <a:r>
                        <a:rPr lang="en-US" sz="2200" dirty="0">
                          <a:effectLst/>
                          <a:latin typeface="Arial" panose="020B0604020202020204" pitchFamily="34" charset="0"/>
                          <a:ea typeface="Malgun Gothic" panose="020B0503020000020004" pitchFamily="34" charset="-127"/>
                          <a:cs typeface="Arial" panose="020B0604020202020204" pitchFamily="34" charset="0"/>
                        </a:rPr>
                        <a:t>17.6 </a:t>
                      </a:r>
                      <a:r>
                        <a:rPr lang="en-US" sz="2200" dirty="0">
                          <a:effectLst/>
                          <a:latin typeface="Arial" panose="020B0604020202020204" pitchFamily="34" charset="0"/>
                          <a:cs typeface="Arial" panose="020B0604020202020204" pitchFamily="34" charset="0"/>
                        </a:rPr>
                        <a:t>± 32.2</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p>
                      <a:pPr marL="0" marR="0" algn="ctr">
                        <a:lnSpc>
                          <a:spcPct val="107000"/>
                        </a:lnSpc>
                        <a:spcAft>
                          <a:spcPts val="800"/>
                        </a:spcAft>
                        <a:buNone/>
                      </a:pPr>
                      <a:r>
                        <a:rPr lang="en-US" sz="2200" dirty="0">
                          <a:effectLst/>
                          <a:latin typeface="Arial" panose="020B0604020202020204" pitchFamily="34" charset="0"/>
                          <a:ea typeface="Malgun Gothic" panose="020B0503020000020004" pitchFamily="34" charset="-127"/>
                          <a:cs typeface="Arial" panose="020B0604020202020204" pitchFamily="34" charset="0"/>
                        </a:rPr>
                        <a:t>13.2 </a:t>
                      </a:r>
                      <a:r>
                        <a:rPr lang="en-US" sz="2200" dirty="0">
                          <a:effectLst/>
                          <a:latin typeface="Arial" panose="020B0604020202020204" pitchFamily="34" charset="0"/>
                          <a:cs typeface="Arial" panose="020B0604020202020204" pitchFamily="34" charset="0"/>
                        </a:rPr>
                        <a:t>± 30.6</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&lt;0.0001</a:t>
                      </a:r>
                    </a:p>
                    <a:p>
                      <a:pPr marL="0" marR="0" algn="ctr">
                        <a:lnSpc>
                          <a:spcPct val="107000"/>
                        </a:lnSpc>
                        <a:spcAft>
                          <a:spcPts val="800"/>
                        </a:spcAft>
                        <a:buNone/>
                      </a:pPr>
                      <a:r>
                        <a:rPr lang="en-US" sz="2200" dirty="0">
                          <a:effectLst/>
                          <a:latin typeface="Arial" panose="020B0604020202020204" pitchFamily="34" charset="0"/>
                          <a:ea typeface="Malgun Gothic" panose="020B0503020000020004" pitchFamily="34" charset="-127"/>
                          <a:cs typeface="Arial" panose="020B0604020202020204" pitchFamily="34" charset="0"/>
                        </a:rPr>
                        <a:t>&lt;0.0001</a:t>
                      </a:r>
                    </a:p>
                    <a:p>
                      <a:pPr marL="0" marR="0" algn="ctr">
                        <a:lnSpc>
                          <a:spcPct val="107000"/>
                        </a:lnSpc>
                        <a:spcAft>
                          <a:spcPts val="800"/>
                        </a:spcAft>
                        <a:buNone/>
                      </a:pPr>
                      <a:r>
                        <a:rPr lang="en-US" sz="2200" dirty="0">
                          <a:effectLst/>
                          <a:latin typeface="Arial" panose="020B0604020202020204" pitchFamily="34" charset="0"/>
                          <a:ea typeface="Malgun Gothic" panose="020B0503020000020004" pitchFamily="34" charset="-127"/>
                          <a:cs typeface="Arial" panose="020B0604020202020204" pitchFamily="34" charset="0"/>
                        </a:rPr>
                        <a:t>&lt;0.0001</a:t>
                      </a:r>
                    </a:p>
                  </a:txBody>
                  <a:tcPr marL="68580" marR="68580" marT="0" marB="0" anchor="ctr">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3243170524"/>
                  </a:ext>
                </a:extLst>
              </a:tr>
              <a:tr h="418747">
                <a:tc gridSpan="4">
                  <a:txBody>
                    <a:bodyPr/>
                    <a:lstStyle/>
                    <a:p>
                      <a:pPr marL="0" marR="0">
                        <a:lnSpc>
                          <a:spcPct val="107000"/>
                        </a:lnSpc>
                        <a:spcAft>
                          <a:spcPts val="800"/>
                        </a:spcAft>
                        <a:buNone/>
                      </a:pPr>
                      <a:r>
                        <a:rPr lang="en-US" sz="2200" b="1" dirty="0">
                          <a:effectLst/>
                          <a:latin typeface="Arial" panose="020B0604020202020204" pitchFamily="34" charset="0"/>
                          <a:ea typeface="Malgun Gothic" panose="020B0503020000020004" pitchFamily="34" charset="-127"/>
                          <a:cs typeface="Arial" panose="020B0604020202020204" pitchFamily="34" charset="0"/>
                        </a:rPr>
                        <a:t>834 Cycles (79.3%) with PGT</a:t>
                      </a:r>
                    </a:p>
                  </a:txBody>
                  <a:tcPr marL="68580" marR="68580" marT="0" marB="0" anchor="ct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DFEFFD">
                        <a:alpha val="69804"/>
                      </a:srgbClr>
                    </a:solidFill>
                  </a:tcPr>
                </a:tc>
                <a:tc hMerge="1">
                  <a:txBody>
                    <a:bodyPr/>
                    <a:lstStyle/>
                    <a:p>
                      <a:pPr marL="0" marR="0" algn="ctr">
                        <a:lnSpc>
                          <a:spcPct val="107000"/>
                        </a:lnSpc>
                        <a:spcAft>
                          <a:spcPts val="800"/>
                        </a:spcAft>
                        <a:buNone/>
                      </a:pP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FEFFD"/>
                    </a:solidFill>
                  </a:tcPr>
                </a:tc>
                <a:tc hMerge="1">
                  <a:txBody>
                    <a:bodyPr/>
                    <a:lstStyle/>
                    <a:p>
                      <a:pPr marL="0" marR="0" algn="ctr">
                        <a:lnSpc>
                          <a:spcPct val="107000"/>
                        </a:lnSpc>
                        <a:spcAft>
                          <a:spcPts val="800"/>
                        </a:spcAft>
                        <a:buNone/>
                      </a:pP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FEFFD"/>
                    </a:solidFill>
                  </a:tcPr>
                </a:tc>
                <a:tc hMerge="1">
                  <a:txBody>
                    <a:bodyPr/>
                    <a:lstStyle/>
                    <a:p>
                      <a:pPr marL="0" marR="0" algn="ctr">
                        <a:lnSpc>
                          <a:spcPct val="107000"/>
                        </a:lnSpc>
                        <a:spcAft>
                          <a:spcPts val="800"/>
                        </a:spcAft>
                        <a:buNone/>
                      </a:pP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DFEFFD"/>
                    </a:solidFill>
                  </a:tcPr>
                </a:tc>
                <a:extLst>
                  <a:ext uri="{0D108BD9-81ED-4DB2-BD59-A6C34878D82A}">
                    <a16:rowId xmlns:a16="http://schemas.microsoft.com/office/drawing/2014/main" val="4001874619"/>
                  </a:ext>
                </a:extLst>
              </a:tr>
              <a:tr h="418747">
                <a:tc>
                  <a:txBody>
                    <a:bodyPr/>
                    <a:lstStyle/>
                    <a:p>
                      <a:pPr marL="0" marR="0">
                        <a:lnSpc>
                          <a:spcPct val="107000"/>
                        </a:lnSpc>
                        <a:spcAft>
                          <a:spcPts val="800"/>
                        </a:spcAft>
                        <a:buNone/>
                      </a:pPr>
                      <a:r>
                        <a:rPr lang="en-US" sz="2200" b="0" dirty="0">
                          <a:effectLst/>
                          <a:latin typeface="Arial" panose="020B0604020202020204" pitchFamily="34" charset="0"/>
                          <a:cs typeface="Arial" panose="020B0604020202020204" pitchFamily="34" charset="0"/>
                        </a:rPr>
                        <a:t>% Euploid</a:t>
                      </a:r>
                      <a:endParaRPr lang="en-US" sz="2200" b="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12700" cap="flat" cmpd="sng" algn="ctr">
                      <a:solidFill>
                        <a:schemeClr val="tx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31.8 ± 36.8</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12700" cap="flat" cmpd="sng" algn="ctr">
                      <a:solidFill>
                        <a:schemeClr val="tx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24.0 ± 38.3</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12700" cap="flat" cmpd="sng" algn="ctr">
                      <a:solidFill>
                        <a:schemeClr val="tx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800"/>
                        </a:spcAft>
                        <a:buNone/>
                      </a:pPr>
                      <a:r>
                        <a:rPr lang="en-US" sz="2200" dirty="0">
                          <a:effectLst/>
                          <a:latin typeface="Arial" panose="020B0604020202020204" pitchFamily="34" charset="0"/>
                          <a:cs typeface="Arial" panose="020B0604020202020204" pitchFamily="34" charset="0"/>
                        </a:rPr>
                        <a:t>0.3</a:t>
                      </a:r>
                      <a:endParaRPr lang="en-US" sz="22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ctr">
                    <a:lnT w="12700" cap="flat" cmpd="sng" algn="ctr">
                      <a:solidFill>
                        <a:schemeClr val="tx1"/>
                      </a:solidFill>
                      <a:prstDash val="dot"/>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1973281758"/>
                  </a:ext>
                </a:extLst>
              </a:tr>
            </a:tbl>
          </a:graphicData>
        </a:graphic>
      </p:graphicFrame>
      <p:sp>
        <p:nvSpPr>
          <p:cNvPr id="7" name="TextBox 6">
            <a:extLst>
              <a:ext uri="{FF2B5EF4-FFF2-40B4-BE49-F238E27FC236}">
                <a16:creationId xmlns:a16="http://schemas.microsoft.com/office/drawing/2014/main" id="{D6557DB4-4ADB-5399-2753-9E111828FFCE}"/>
              </a:ext>
            </a:extLst>
          </p:cNvPr>
          <p:cNvSpPr txBox="1"/>
          <p:nvPr/>
        </p:nvSpPr>
        <p:spPr>
          <a:xfrm>
            <a:off x="1096252" y="5156078"/>
            <a:ext cx="2410019" cy="338554"/>
          </a:xfrm>
          <a:prstGeom prst="rect">
            <a:avLst/>
          </a:prstGeom>
          <a:noFill/>
        </p:spPr>
        <p:txBody>
          <a:bodyPr wrap="none" rtlCol="0">
            <a:spAutoFit/>
          </a:bodyPr>
          <a:lstStyle/>
          <a:p>
            <a:r>
              <a:rPr lang="en-US" sz="1600" i="1" dirty="0">
                <a:latin typeface="Arial" panose="020B0604020202020204" pitchFamily="34" charset="0"/>
                <a:cs typeface="Arial" panose="020B0604020202020204" pitchFamily="34" charset="0"/>
              </a:rPr>
              <a:t>P &lt;0.05 by paired t-tests</a:t>
            </a:r>
          </a:p>
        </p:txBody>
      </p:sp>
      <p:sp>
        <p:nvSpPr>
          <p:cNvPr id="14" name="Title 3">
            <a:extLst>
              <a:ext uri="{FF2B5EF4-FFF2-40B4-BE49-F238E27FC236}">
                <a16:creationId xmlns:a16="http://schemas.microsoft.com/office/drawing/2014/main" id="{A63739F3-E722-A703-CAD6-82576D3532B2}"/>
              </a:ext>
            </a:extLst>
          </p:cNvPr>
          <p:cNvSpPr txBox="1">
            <a:spLocks/>
          </p:cNvSpPr>
          <p:nvPr/>
        </p:nvSpPr>
        <p:spPr>
          <a:xfrm>
            <a:off x="172528" y="181437"/>
            <a:ext cx="11846944" cy="6812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a:lstStyle>
          <a:p>
            <a:pPr algn="ctr"/>
            <a:r>
              <a:rPr lang="en-US" sz="3400" dirty="0">
                <a:latin typeface="Arial" panose="020B0604020202020204" pitchFamily="34" charset="0"/>
                <a:cs typeface="Arial" panose="020B0604020202020204" pitchFamily="34" charset="0"/>
              </a:rPr>
              <a:t>Poorer Blastocyst Development with IVM-MII Oocytes</a:t>
            </a:r>
          </a:p>
        </p:txBody>
      </p:sp>
    </p:spTree>
    <p:extLst>
      <p:ext uri="{BB962C8B-B14F-4D97-AF65-F5344CB8AC3E}">
        <p14:creationId xmlns:p14="http://schemas.microsoft.com/office/powerpoint/2010/main" val="4146930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58FF-C0A4-ADA7-B927-CDC50BF702C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26ED79-8196-4A3A-35D9-67C4BDC426D4}"/>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Transfer Outcomes</a:t>
            </a:r>
            <a:endParaRPr lang="en-US" sz="3400"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5C1A7567-884B-E13C-4F75-54D09E15DD3F}"/>
              </a:ext>
            </a:extLst>
          </p:cNvPr>
          <p:cNvGraphicFramePr/>
          <p:nvPr>
            <p:extLst>
              <p:ext uri="{D42A27DB-BD31-4B8C-83A1-F6EECF244321}">
                <p14:modId xmlns:p14="http://schemas.microsoft.com/office/powerpoint/2010/main" val="3070583419"/>
              </p:ext>
            </p:extLst>
          </p:nvPr>
        </p:nvGraphicFramePr>
        <p:xfrm>
          <a:off x="1318794" y="1058772"/>
          <a:ext cx="9554412" cy="5005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Rounded Corners 6">
            <a:extLst>
              <a:ext uri="{FF2B5EF4-FFF2-40B4-BE49-F238E27FC236}">
                <a16:creationId xmlns:a16="http://schemas.microsoft.com/office/drawing/2014/main" id="{E73D6D29-86A0-ABFE-E436-FD8A8836C0FE}"/>
              </a:ext>
            </a:extLst>
          </p:cNvPr>
          <p:cNvSpPr/>
          <p:nvPr/>
        </p:nvSpPr>
        <p:spPr>
          <a:xfrm>
            <a:off x="1957665" y="4969037"/>
            <a:ext cx="1711967" cy="565487"/>
          </a:xfrm>
          <a:prstGeom prst="round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bg2">
                    <a:lumMod val="10000"/>
                  </a:schemeClr>
                </a:solidFill>
                <a:latin typeface="Arial" panose="020B0604020202020204" pitchFamily="34" charset="0"/>
                <a:cs typeface="Arial" panose="020B0604020202020204" pitchFamily="34" charset="0"/>
              </a:rPr>
              <a:t>327 embryos transferred</a:t>
            </a:r>
          </a:p>
        </p:txBody>
      </p:sp>
      <p:sp>
        <p:nvSpPr>
          <p:cNvPr id="9" name="Rectangle: Rounded Corners 8">
            <a:extLst>
              <a:ext uri="{FF2B5EF4-FFF2-40B4-BE49-F238E27FC236}">
                <a16:creationId xmlns:a16="http://schemas.microsoft.com/office/drawing/2014/main" id="{C8291BCD-5BBA-F44D-6C8E-71308291FB00}"/>
              </a:ext>
            </a:extLst>
          </p:cNvPr>
          <p:cNvSpPr/>
          <p:nvPr/>
        </p:nvSpPr>
        <p:spPr>
          <a:xfrm>
            <a:off x="4384033" y="4969037"/>
            <a:ext cx="1711967" cy="565487"/>
          </a:xfrm>
          <a:prstGeom prst="round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bg2">
                    <a:lumMod val="10000"/>
                  </a:schemeClr>
                </a:solidFill>
                <a:latin typeface="Arial" panose="020B0604020202020204" pitchFamily="34" charset="0"/>
                <a:cs typeface="Arial" panose="020B0604020202020204" pitchFamily="34" charset="0"/>
              </a:rPr>
              <a:t>26 embryos transferred</a:t>
            </a:r>
          </a:p>
        </p:txBody>
      </p:sp>
      <p:sp>
        <p:nvSpPr>
          <p:cNvPr id="11" name="Rectangle: Rounded Corners 10">
            <a:extLst>
              <a:ext uri="{FF2B5EF4-FFF2-40B4-BE49-F238E27FC236}">
                <a16:creationId xmlns:a16="http://schemas.microsoft.com/office/drawing/2014/main" id="{D07E92B5-6A1B-A1AE-C9C5-278B31677FE8}"/>
              </a:ext>
            </a:extLst>
          </p:cNvPr>
          <p:cNvSpPr/>
          <p:nvPr/>
        </p:nvSpPr>
        <p:spPr>
          <a:xfrm>
            <a:off x="9260835" y="4969035"/>
            <a:ext cx="1711967" cy="565487"/>
          </a:xfrm>
          <a:prstGeom prst="round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bg2">
                    <a:lumMod val="10000"/>
                  </a:schemeClr>
                </a:solidFill>
                <a:latin typeface="Arial" panose="020B0604020202020204" pitchFamily="34" charset="0"/>
                <a:cs typeface="Arial" panose="020B0604020202020204" pitchFamily="34" charset="0"/>
              </a:rPr>
              <a:t>10 embryos transferred</a:t>
            </a:r>
          </a:p>
        </p:txBody>
      </p:sp>
      <p:sp>
        <p:nvSpPr>
          <p:cNvPr id="12" name="Rectangle: Rounded Corners 11">
            <a:extLst>
              <a:ext uri="{FF2B5EF4-FFF2-40B4-BE49-F238E27FC236}">
                <a16:creationId xmlns:a16="http://schemas.microsoft.com/office/drawing/2014/main" id="{BE03E22F-26EE-F0CA-0247-3A95EAC6598C}"/>
              </a:ext>
            </a:extLst>
          </p:cNvPr>
          <p:cNvSpPr/>
          <p:nvPr/>
        </p:nvSpPr>
        <p:spPr>
          <a:xfrm>
            <a:off x="6834467" y="4969036"/>
            <a:ext cx="1711967" cy="565487"/>
          </a:xfrm>
          <a:prstGeom prst="roundRect">
            <a:avLst/>
          </a:prstGeom>
          <a:solidFill>
            <a:schemeClr val="bg1"/>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i="1" dirty="0">
                <a:solidFill>
                  <a:schemeClr val="bg2">
                    <a:lumMod val="10000"/>
                  </a:schemeClr>
                </a:solidFill>
                <a:latin typeface="Arial" panose="020B0604020202020204" pitchFamily="34" charset="0"/>
                <a:cs typeface="Arial" panose="020B0604020202020204" pitchFamily="34" charset="0"/>
              </a:rPr>
              <a:t>191 embryos transferred</a:t>
            </a:r>
          </a:p>
        </p:txBody>
      </p:sp>
    </p:spTree>
    <p:extLst>
      <p:ext uri="{BB962C8B-B14F-4D97-AF65-F5344CB8AC3E}">
        <p14:creationId xmlns:p14="http://schemas.microsoft.com/office/powerpoint/2010/main" val="3029210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14D9B-0B7C-C727-C390-CCC13018653D}"/>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36104D0F-9D3D-FF44-A30E-E81C866072A7}"/>
              </a:ext>
            </a:extLst>
          </p:cNvPr>
          <p:cNvGraphicFramePr>
            <a:graphicFrameLocks noGrp="1"/>
          </p:cNvGraphicFramePr>
          <p:nvPr>
            <p:extLst>
              <p:ext uri="{D42A27DB-BD31-4B8C-83A1-F6EECF244321}">
                <p14:modId xmlns:p14="http://schemas.microsoft.com/office/powerpoint/2010/main" val="25557821"/>
              </p:ext>
            </p:extLst>
          </p:nvPr>
        </p:nvGraphicFramePr>
        <p:xfrm>
          <a:off x="346858" y="1165028"/>
          <a:ext cx="11498284" cy="4346331"/>
        </p:xfrm>
        <a:graphic>
          <a:graphicData uri="http://schemas.openxmlformats.org/drawingml/2006/table">
            <a:tbl>
              <a:tblPr firstRow="1" firstCol="1" bandRow="1">
                <a:tableStyleId>{2D5ABB26-0587-4C30-8999-92F81FD0307C}</a:tableStyleId>
              </a:tblPr>
              <a:tblGrid>
                <a:gridCol w="4381304">
                  <a:extLst>
                    <a:ext uri="{9D8B030D-6E8A-4147-A177-3AD203B41FA5}">
                      <a16:colId xmlns:a16="http://schemas.microsoft.com/office/drawing/2014/main" val="3291991182"/>
                    </a:ext>
                  </a:extLst>
                </a:gridCol>
                <a:gridCol w="1779245">
                  <a:extLst>
                    <a:ext uri="{9D8B030D-6E8A-4147-A177-3AD203B41FA5}">
                      <a16:colId xmlns:a16="http://schemas.microsoft.com/office/drawing/2014/main" val="619916514"/>
                    </a:ext>
                  </a:extLst>
                </a:gridCol>
                <a:gridCol w="1779245">
                  <a:extLst>
                    <a:ext uri="{9D8B030D-6E8A-4147-A177-3AD203B41FA5}">
                      <a16:colId xmlns:a16="http://schemas.microsoft.com/office/drawing/2014/main" val="2982570758"/>
                    </a:ext>
                  </a:extLst>
                </a:gridCol>
                <a:gridCol w="1779245">
                  <a:extLst>
                    <a:ext uri="{9D8B030D-6E8A-4147-A177-3AD203B41FA5}">
                      <a16:colId xmlns:a16="http://schemas.microsoft.com/office/drawing/2014/main" val="1716520829"/>
                    </a:ext>
                  </a:extLst>
                </a:gridCol>
                <a:gridCol w="1779245">
                  <a:extLst>
                    <a:ext uri="{9D8B030D-6E8A-4147-A177-3AD203B41FA5}">
                      <a16:colId xmlns:a16="http://schemas.microsoft.com/office/drawing/2014/main" val="2820549222"/>
                    </a:ext>
                  </a:extLst>
                </a:gridCol>
              </a:tblGrid>
              <a:tr h="365894">
                <a:tc>
                  <a:txBody>
                    <a:bodyPr/>
                    <a:lstStyle/>
                    <a:p>
                      <a:pPr marL="0" marR="0">
                        <a:lnSpc>
                          <a:spcPct val="107000"/>
                        </a:lnSpc>
                        <a:spcAft>
                          <a:spcPts val="0"/>
                        </a:spcAft>
                        <a:buNone/>
                      </a:pPr>
                      <a:endParaRPr lang="en-US" sz="2000" b="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noFill/>
                      <a:prstDash val="dot"/>
                      <a:round/>
                      <a:headEnd type="none" w="med" len="med"/>
                      <a:tailEnd type="none" w="med" len="med"/>
                    </a:lnB>
                  </a:tcPr>
                </a:tc>
                <a:tc gridSpan="2">
                  <a:txBody>
                    <a:bodyPr/>
                    <a:lstStyle/>
                    <a:p>
                      <a:pPr marL="0" marR="0" algn="ctr">
                        <a:lnSpc>
                          <a:spcPct val="107000"/>
                        </a:lnSpc>
                        <a:spcAft>
                          <a:spcPts val="0"/>
                        </a:spcAft>
                        <a:buNone/>
                      </a:pPr>
                      <a:r>
                        <a:rPr lang="en-US" sz="2000" b="1" dirty="0">
                          <a:effectLst/>
                          <a:latin typeface="Arial" panose="020B0604020202020204" pitchFamily="34" charset="0"/>
                          <a:cs typeface="Arial" panose="020B0604020202020204" pitchFamily="34" charset="0"/>
                        </a:rPr>
                        <a:t>Fresh Embryo Transfers</a:t>
                      </a: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pPr marL="0" marR="0" algn="ctr">
                        <a:lnSpc>
                          <a:spcPct val="107000"/>
                        </a:lnSpc>
                        <a:spcAft>
                          <a:spcPts val="0"/>
                        </a:spcAft>
                        <a:buNone/>
                      </a:pPr>
                      <a:endParaRPr lang="en-US" sz="2000" b="1" dirty="0">
                        <a:effectLst/>
                        <a:latin typeface="Arial" panose="020B0604020202020204" pitchFamily="34" charset="0"/>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gridSpan="2">
                  <a:txBody>
                    <a:bodyPr/>
                    <a:lstStyle/>
                    <a:p>
                      <a:pPr marL="0" marR="0" algn="ctr">
                        <a:lnSpc>
                          <a:spcPct val="107000"/>
                        </a:lnSpc>
                        <a:spcAft>
                          <a:spcPts val="0"/>
                        </a:spcAft>
                        <a:buNone/>
                      </a:pPr>
                      <a:r>
                        <a:rPr lang="en-US" sz="2000" b="1" i="0" dirty="0">
                          <a:effectLst/>
                          <a:latin typeface="Arial" panose="020B0604020202020204" pitchFamily="34" charset="0"/>
                          <a:ea typeface="Malgun Gothic" panose="020B0503020000020004" pitchFamily="34" charset="-127"/>
                          <a:cs typeface="Arial" panose="020B0604020202020204" pitchFamily="34" charset="0"/>
                        </a:rPr>
                        <a:t>Frozen Embryo Transfers</a:t>
                      </a: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pPr marL="0" marR="0" algn="ctr">
                        <a:lnSpc>
                          <a:spcPct val="107000"/>
                        </a:lnSpc>
                        <a:spcAft>
                          <a:spcPts val="0"/>
                        </a:spcAft>
                        <a:buNone/>
                      </a:pPr>
                      <a:endParaRPr lang="en-US" sz="2000" b="1" i="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4129178561"/>
                  </a:ext>
                </a:extLst>
              </a:tr>
              <a:tr h="365894">
                <a:tc>
                  <a:txBody>
                    <a:bodyPr/>
                    <a:lstStyle/>
                    <a:p>
                      <a:pPr marL="0" marR="0">
                        <a:lnSpc>
                          <a:spcPct val="107000"/>
                        </a:lnSpc>
                        <a:spcAft>
                          <a:spcPts val="0"/>
                        </a:spcAft>
                        <a:buNone/>
                      </a:pPr>
                      <a:endParaRPr lang="en-US" sz="2000" b="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algn="ctr">
                        <a:lnSpc>
                          <a:spcPct val="107000"/>
                        </a:lnSpc>
                        <a:spcAft>
                          <a:spcPts val="0"/>
                        </a:spcAft>
                        <a:buNone/>
                      </a:pPr>
                      <a:r>
                        <a:rPr lang="en-US" sz="2000" b="1" dirty="0">
                          <a:effectLst/>
                          <a:latin typeface="Arial" panose="020B0604020202020204" pitchFamily="34" charset="0"/>
                          <a:cs typeface="Arial" panose="020B0604020202020204" pitchFamily="34" charset="0"/>
                        </a:rPr>
                        <a:t>MII</a:t>
                      </a:r>
                    </a:p>
                  </a:txBody>
                  <a:tcPr marL="68580" marR="68580" marT="0" marB="0" anchor="b">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b="1" dirty="0">
                          <a:effectLst/>
                          <a:latin typeface="Arial" panose="020B0604020202020204" pitchFamily="34" charset="0"/>
                          <a:cs typeface="Arial" panose="020B0604020202020204" pitchFamily="34" charset="0"/>
                        </a:rPr>
                        <a:t>IVM-MII</a:t>
                      </a:r>
                    </a:p>
                  </a:txBody>
                  <a:tcPr marL="68580" marR="68580" marT="0" marB="0" anchor="b">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algn="ctr">
                        <a:lnSpc>
                          <a:spcPct val="107000"/>
                        </a:lnSpc>
                        <a:spcAft>
                          <a:spcPts val="0"/>
                        </a:spcAft>
                        <a:buNone/>
                      </a:pPr>
                      <a:r>
                        <a:rPr lang="en-US" sz="2000" b="1" i="0" dirty="0">
                          <a:effectLst/>
                          <a:latin typeface="Arial" panose="020B0604020202020204" pitchFamily="34" charset="0"/>
                          <a:ea typeface="Malgun Gothic" panose="020B0503020000020004" pitchFamily="34" charset="-127"/>
                          <a:cs typeface="Arial" panose="020B0604020202020204" pitchFamily="34" charset="0"/>
                        </a:rPr>
                        <a:t>MII</a:t>
                      </a:r>
                    </a:p>
                  </a:txBody>
                  <a:tcPr marL="68580" marR="68580" marT="0" marB="0" anchor="b">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b="1" i="0" dirty="0">
                          <a:effectLst/>
                          <a:latin typeface="Arial" panose="020B0604020202020204" pitchFamily="34" charset="0"/>
                          <a:ea typeface="Malgun Gothic" panose="020B0503020000020004" pitchFamily="34" charset="-127"/>
                          <a:cs typeface="Arial" panose="020B0604020202020204" pitchFamily="34" charset="0"/>
                        </a:rPr>
                        <a:t>IVM-MII</a:t>
                      </a:r>
                    </a:p>
                  </a:txBody>
                  <a:tcPr marL="68580" marR="68580" marT="0" marB="0" anchor="b">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969255031"/>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Number of transfers, n</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206</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21</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184</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10</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1442025"/>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Transfers with PGT, n (%)</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156</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7</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01341727"/>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Number of embryos transferred, n</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327</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26</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191</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53182219"/>
                  </a:ext>
                </a:extLst>
              </a:tr>
              <a:tr h="683852">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Number of embryos transferred, mean ± SD</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1.6 </a:t>
                      </a:r>
                      <a:r>
                        <a:rPr lang="en-US" sz="2000" b="0" dirty="0">
                          <a:effectLst/>
                          <a:latin typeface="Arial" panose="020B0604020202020204" pitchFamily="34" charset="0"/>
                          <a:ea typeface="Malgun Gothic" panose="020B0503020000020004" pitchFamily="34" charset="-127"/>
                          <a:cs typeface="Arial" panose="020B0604020202020204" pitchFamily="34" charset="0"/>
                        </a:rPr>
                        <a:t>± 0.8</a:t>
                      </a:r>
                      <a:endParaRPr lang="en-US" sz="20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1.2 </a:t>
                      </a:r>
                      <a:r>
                        <a:rPr lang="en-US" sz="2000" b="0" dirty="0">
                          <a:effectLst/>
                          <a:latin typeface="Arial" panose="020B0604020202020204" pitchFamily="34" charset="0"/>
                          <a:ea typeface="Malgun Gothic" panose="020B0503020000020004" pitchFamily="34" charset="-127"/>
                          <a:cs typeface="Arial" panose="020B0604020202020204" pitchFamily="34" charset="0"/>
                        </a:rPr>
                        <a:t>± 0.4</a:t>
                      </a:r>
                      <a:endParaRPr lang="en-US" sz="20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1.2 </a:t>
                      </a:r>
                      <a:r>
                        <a:rPr lang="en-US" sz="2000" b="0" dirty="0">
                          <a:effectLst/>
                          <a:latin typeface="Arial" panose="020B0604020202020204" pitchFamily="34" charset="0"/>
                          <a:ea typeface="Malgun Gothic" panose="020B0503020000020004" pitchFamily="34" charset="-127"/>
                          <a:cs typeface="Arial" panose="020B0604020202020204" pitchFamily="34" charset="0"/>
                        </a:rPr>
                        <a:t>± 0.5</a:t>
                      </a:r>
                      <a:endParaRPr lang="en-US" sz="20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1.1 </a:t>
                      </a:r>
                      <a:r>
                        <a:rPr lang="en-US" sz="2000" b="0" dirty="0">
                          <a:effectLst/>
                          <a:latin typeface="Arial" panose="020B0604020202020204" pitchFamily="34" charset="0"/>
                          <a:ea typeface="Malgun Gothic" panose="020B0503020000020004" pitchFamily="34" charset="-127"/>
                          <a:cs typeface="Arial" panose="020B0604020202020204" pitchFamily="34" charset="0"/>
                        </a:rPr>
                        <a:t>± 0.3</a:t>
                      </a:r>
                      <a:endParaRPr lang="en-US" sz="20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07221249"/>
                  </a:ext>
                </a:extLst>
              </a:tr>
              <a:tr h="760112">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Stage of embryo at transfer, n (%)</a:t>
                      </a:r>
                    </a:p>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     Cleavage</a:t>
                      </a:r>
                    </a:p>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     Blastocyst</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185 (89.8)</a:t>
                      </a:r>
                    </a:p>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21 (10.2)</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21 (100.0)</a:t>
                      </a:r>
                    </a:p>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0 (0.0)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 (1.9)</a:t>
                      </a:r>
                    </a:p>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153 (98.1)</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0 (0.0)</a:t>
                      </a:r>
                    </a:p>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10 (100.0)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70524"/>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Live birth per transfer, n (%)</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38 (18.5)*</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0 (0.0)*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71 (38.6)</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 (30.0)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73281758"/>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Clinical pregnancy per transfer, n (%)</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38 (18.5)*</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0 (0.0)*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96 (52.2)</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 (30.0)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7880094"/>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Not pregnant, n (%)</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130 (63.1)*</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20 (95.2)*</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58 (31.5)</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5 (50.0)</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3896725022"/>
                  </a:ext>
                </a:extLst>
              </a:tr>
            </a:tbl>
          </a:graphicData>
        </a:graphic>
      </p:graphicFrame>
      <p:sp>
        <p:nvSpPr>
          <p:cNvPr id="7" name="TextBox 6">
            <a:extLst>
              <a:ext uri="{FF2B5EF4-FFF2-40B4-BE49-F238E27FC236}">
                <a16:creationId xmlns:a16="http://schemas.microsoft.com/office/drawing/2014/main" id="{BBAF237B-CE33-7E5E-DF47-8F592B39F682}"/>
              </a:ext>
            </a:extLst>
          </p:cNvPr>
          <p:cNvSpPr txBox="1"/>
          <p:nvPr/>
        </p:nvSpPr>
        <p:spPr>
          <a:xfrm>
            <a:off x="521189" y="5551801"/>
            <a:ext cx="5282793" cy="338554"/>
          </a:xfrm>
          <a:prstGeom prst="rect">
            <a:avLst/>
          </a:prstGeom>
          <a:noFill/>
        </p:spPr>
        <p:txBody>
          <a:bodyPr wrap="none" rtlCol="0">
            <a:spAutoFit/>
          </a:bodyPr>
          <a:lstStyle/>
          <a:p>
            <a:r>
              <a:rPr lang="en-US" sz="1600" i="1" dirty="0">
                <a:latin typeface="Arial" panose="020B0604020202020204" pitchFamily="34" charset="0"/>
                <a:cs typeface="Arial" panose="020B0604020202020204" pitchFamily="34" charset="0"/>
              </a:rPr>
              <a:t>*P &lt;0.05 by Fisher’s exact or Pearson’s chi-square tests</a:t>
            </a:r>
          </a:p>
        </p:txBody>
      </p:sp>
      <p:sp>
        <p:nvSpPr>
          <p:cNvPr id="4" name="Title 3">
            <a:extLst>
              <a:ext uri="{FF2B5EF4-FFF2-40B4-BE49-F238E27FC236}">
                <a16:creationId xmlns:a16="http://schemas.microsoft.com/office/drawing/2014/main" id="{2AF695AF-06AA-17E5-719D-196118FF2EB0}"/>
              </a:ext>
            </a:extLst>
          </p:cNvPr>
          <p:cNvSpPr>
            <a:spLocks noGrp="1"/>
          </p:cNvSpPr>
          <p:nvPr>
            <p:ph type="title"/>
          </p:nvPr>
        </p:nvSpPr>
        <p:spPr>
          <a:xfrm>
            <a:off x="172528" y="181437"/>
            <a:ext cx="11846944" cy="681205"/>
          </a:xfrm>
        </p:spPr>
        <p:txBody>
          <a:bodyPr>
            <a:normAutofit/>
          </a:bodyPr>
          <a:lstStyle/>
          <a:p>
            <a:pPr algn="ctr"/>
            <a:r>
              <a:rPr lang="en-US" sz="3400" dirty="0">
                <a:latin typeface="Arial" panose="020B0604020202020204" pitchFamily="34" charset="0"/>
                <a:cs typeface="Arial" panose="020B0604020202020204" pitchFamily="34" charset="0"/>
              </a:rPr>
              <a:t>Transfer Outcomes</a:t>
            </a:r>
          </a:p>
        </p:txBody>
      </p:sp>
      <p:sp>
        <p:nvSpPr>
          <p:cNvPr id="3" name="Rectangle 2">
            <a:extLst>
              <a:ext uri="{FF2B5EF4-FFF2-40B4-BE49-F238E27FC236}">
                <a16:creationId xmlns:a16="http://schemas.microsoft.com/office/drawing/2014/main" id="{8952BC15-3A2A-E345-BC03-E8B3D0D4F7CE}"/>
              </a:ext>
            </a:extLst>
          </p:cNvPr>
          <p:cNvSpPr/>
          <p:nvPr/>
        </p:nvSpPr>
        <p:spPr>
          <a:xfrm>
            <a:off x="8259580" y="998822"/>
            <a:ext cx="3561130" cy="45658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199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130AA-609A-037C-1377-9AE9A134EE2B}"/>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C2AEBDE-BDC6-A6F1-142C-19BD5A43DB8E}"/>
              </a:ext>
            </a:extLst>
          </p:cNvPr>
          <p:cNvGraphicFramePr>
            <a:graphicFrameLocks noGrp="1"/>
          </p:cNvGraphicFramePr>
          <p:nvPr>
            <p:extLst>
              <p:ext uri="{D42A27DB-BD31-4B8C-83A1-F6EECF244321}">
                <p14:modId xmlns:p14="http://schemas.microsoft.com/office/powerpoint/2010/main" val="2091277068"/>
              </p:ext>
            </p:extLst>
          </p:nvPr>
        </p:nvGraphicFramePr>
        <p:xfrm>
          <a:off x="346858" y="1165028"/>
          <a:ext cx="11498284" cy="4346331"/>
        </p:xfrm>
        <a:graphic>
          <a:graphicData uri="http://schemas.openxmlformats.org/drawingml/2006/table">
            <a:tbl>
              <a:tblPr firstRow="1" firstCol="1" bandRow="1">
                <a:tableStyleId>{2D5ABB26-0587-4C30-8999-92F81FD0307C}</a:tableStyleId>
              </a:tblPr>
              <a:tblGrid>
                <a:gridCol w="4381304">
                  <a:extLst>
                    <a:ext uri="{9D8B030D-6E8A-4147-A177-3AD203B41FA5}">
                      <a16:colId xmlns:a16="http://schemas.microsoft.com/office/drawing/2014/main" val="3291991182"/>
                    </a:ext>
                  </a:extLst>
                </a:gridCol>
                <a:gridCol w="1779245">
                  <a:extLst>
                    <a:ext uri="{9D8B030D-6E8A-4147-A177-3AD203B41FA5}">
                      <a16:colId xmlns:a16="http://schemas.microsoft.com/office/drawing/2014/main" val="619916514"/>
                    </a:ext>
                  </a:extLst>
                </a:gridCol>
                <a:gridCol w="1779245">
                  <a:extLst>
                    <a:ext uri="{9D8B030D-6E8A-4147-A177-3AD203B41FA5}">
                      <a16:colId xmlns:a16="http://schemas.microsoft.com/office/drawing/2014/main" val="2982570758"/>
                    </a:ext>
                  </a:extLst>
                </a:gridCol>
                <a:gridCol w="1779245">
                  <a:extLst>
                    <a:ext uri="{9D8B030D-6E8A-4147-A177-3AD203B41FA5}">
                      <a16:colId xmlns:a16="http://schemas.microsoft.com/office/drawing/2014/main" val="1716520829"/>
                    </a:ext>
                  </a:extLst>
                </a:gridCol>
                <a:gridCol w="1779245">
                  <a:extLst>
                    <a:ext uri="{9D8B030D-6E8A-4147-A177-3AD203B41FA5}">
                      <a16:colId xmlns:a16="http://schemas.microsoft.com/office/drawing/2014/main" val="2820549222"/>
                    </a:ext>
                  </a:extLst>
                </a:gridCol>
              </a:tblGrid>
              <a:tr h="365894">
                <a:tc>
                  <a:txBody>
                    <a:bodyPr/>
                    <a:lstStyle/>
                    <a:p>
                      <a:pPr marL="0" marR="0">
                        <a:lnSpc>
                          <a:spcPct val="107000"/>
                        </a:lnSpc>
                        <a:spcAft>
                          <a:spcPts val="0"/>
                        </a:spcAft>
                        <a:buNone/>
                      </a:pPr>
                      <a:endParaRPr lang="en-US" sz="2000" b="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noFill/>
                      <a:prstDash val="dot"/>
                      <a:round/>
                      <a:headEnd type="none" w="med" len="med"/>
                      <a:tailEnd type="none" w="med" len="med"/>
                    </a:lnB>
                  </a:tcPr>
                </a:tc>
                <a:tc gridSpan="2">
                  <a:txBody>
                    <a:bodyPr/>
                    <a:lstStyle/>
                    <a:p>
                      <a:pPr marL="0" marR="0" algn="ctr">
                        <a:lnSpc>
                          <a:spcPct val="107000"/>
                        </a:lnSpc>
                        <a:spcAft>
                          <a:spcPts val="0"/>
                        </a:spcAft>
                        <a:buNone/>
                      </a:pPr>
                      <a:r>
                        <a:rPr lang="en-US" sz="2000" b="1" dirty="0">
                          <a:effectLst/>
                          <a:latin typeface="Arial" panose="020B0604020202020204" pitchFamily="34" charset="0"/>
                          <a:cs typeface="Arial" panose="020B0604020202020204" pitchFamily="34" charset="0"/>
                        </a:rPr>
                        <a:t>Fresh Embryo Transfers</a:t>
                      </a: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pPr marL="0" marR="0" algn="ctr">
                        <a:lnSpc>
                          <a:spcPct val="107000"/>
                        </a:lnSpc>
                        <a:spcAft>
                          <a:spcPts val="0"/>
                        </a:spcAft>
                        <a:buNone/>
                      </a:pPr>
                      <a:endParaRPr lang="en-US" sz="2000" b="1" dirty="0">
                        <a:effectLst/>
                        <a:latin typeface="Arial" panose="020B0604020202020204" pitchFamily="34" charset="0"/>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gridSpan="2">
                  <a:txBody>
                    <a:bodyPr/>
                    <a:lstStyle/>
                    <a:p>
                      <a:pPr marL="0" marR="0" algn="ctr">
                        <a:lnSpc>
                          <a:spcPct val="107000"/>
                        </a:lnSpc>
                        <a:spcAft>
                          <a:spcPts val="0"/>
                        </a:spcAft>
                        <a:buNone/>
                      </a:pPr>
                      <a:r>
                        <a:rPr lang="en-US" sz="2000" b="1" i="0" dirty="0">
                          <a:effectLst/>
                          <a:latin typeface="Arial" panose="020B0604020202020204" pitchFamily="34" charset="0"/>
                          <a:ea typeface="Malgun Gothic" panose="020B0503020000020004" pitchFamily="34" charset="-127"/>
                          <a:cs typeface="Arial" panose="020B0604020202020204" pitchFamily="34" charset="0"/>
                        </a:rPr>
                        <a:t>Frozen Embryo Transfers</a:t>
                      </a:r>
                    </a:p>
                  </a:txBody>
                  <a:tcPr marL="68580" marR="68580" marT="0" marB="0" anchor="b">
                    <a:lnT w="12700" cap="flat" cmpd="sng" algn="ctr">
                      <a:solidFill>
                        <a:schemeClr val="tx1">
                          <a:lumMod val="85000"/>
                          <a:lumOff val="15000"/>
                        </a:schemeClr>
                      </a:solidFill>
                      <a:prstDash val="solid"/>
                      <a:round/>
                      <a:headEnd type="none" w="med" len="med"/>
                      <a:tailEnd type="none" w="med" len="med"/>
                    </a:lnT>
                    <a:lnB w="12700" cap="flat" cmpd="sng" algn="ctr">
                      <a:solidFill>
                        <a:schemeClr val="tx1"/>
                      </a:solidFill>
                      <a:prstDash val="dot"/>
                      <a:round/>
                      <a:headEnd type="none" w="med" len="med"/>
                      <a:tailEnd type="none" w="med" len="med"/>
                    </a:lnB>
                  </a:tcPr>
                </a:tc>
                <a:tc hMerge="1">
                  <a:txBody>
                    <a:bodyPr/>
                    <a:lstStyle/>
                    <a:p>
                      <a:pPr marL="0" marR="0" algn="ctr">
                        <a:lnSpc>
                          <a:spcPct val="107000"/>
                        </a:lnSpc>
                        <a:spcAft>
                          <a:spcPts val="0"/>
                        </a:spcAft>
                        <a:buNone/>
                      </a:pPr>
                      <a:endParaRPr lang="en-US" sz="2000" b="1" i="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4129178561"/>
                  </a:ext>
                </a:extLst>
              </a:tr>
              <a:tr h="365894">
                <a:tc>
                  <a:txBody>
                    <a:bodyPr/>
                    <a:lstStyle/>
                    <a:p>
                      <a:pPr marL="0" marR="0">
                        <a:lnSpc>
                          <a:spcPct val="107000"/>
                        </a:lnSpc>
                        <a:spcAft>
                          <a:spcPts val="0"/>
                        </a:spcAft>
                        <a:buNone/>
                      </a:pPr>
                      <a:endParaRPr lang="en-US" sz="2000" b="1"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algn="ctr">
                        <a:lnSpc>
                          <a:spcPct val="107000"/>
                        </a:lnSpc>
                        <a:spcAft>
                          <a:spcPts val="0"/>
                        </a:spcAft>
                        <a:buNone/>
                      </a:pPr>
                      <a:r>
                        <a:rPr lang="en-US" sz="2000" b="1" dirty="0">
                          <a:effectLst/>
                          <a:latin typeface="Arial" panose="020B0604020202020204" pitchFamily="34" charset="0"/>
                          <a:cs typeface="Arial" panose="020B0604020202020204" pitchFamily="34" charset="0"/>
                        </a:rPr>
                        <a:t>MII</a:t>
                      </a:r>
                    </a:p>
                  </a:txBody>
                  <a:tcPr marL="68580" marR="68580" marT="0" marB="0" anchor="b">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b="1" dirty="0">
                          <a:effectLst/>
                          <a:latin typeface="Arial" panose="020B0604020202020204" pitchFamily="34" charset="0"/>
                          <a:cs typeface="Arial" panose="020B0604020202020204" pitchFamily="34" charset="0"/>
                        </a:rPr>
                        <a:t>IVM-MII</a:t>
                      </a:r>
                    </a:p>
                  </a:txBody>
                  <a:tcPr marL="68580" marR="68580" marT="0" marB="0" anchor="b">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tc>
                  <a:txBody>
                    <a:bodyPr/>
                    <a:lstStyle/>
                    <a:p>
                      <a:pPr marL="0" marR="0" algn="ctr">
                        <a:lnSpc>
                          <a:spcPct val="107000"/>
                        </a:lnSpc>
                        <a:spcAft>
                          <a:spcPts val="0"/>
                        </a:spcAft>
                        <a:buNone/>
                      </a:pPr>
                      <a:r>
                        <a:rPr lang="en-US" sz="2000" b="1" i="0" dirty="0">
                          <a:effectLst/>
                          <a:latin typeface="Arial" panose="020B0604020202020204" pitchFamily="34" charset="0"/>
                          <a:ea typeface="Malgun Gothic" panose="020B0503020000020004" pitchFamily="34" charset="-127"/>
                          <a:cs typeface="Arial" panose="020B0604020202020204" pitchFamily="34" charset="0"/>
                        </a:rPr>
                        <a:t>MII</a:t>
                      </a:r>
                    </a:p>
                  </a:txBody>
                  <a:tcPr marL="68580" marR="68580" marT="0" marB="0" anchor="b">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b="1" i="0" dirty="0">
                          <a:effectLst/>
                          <a:latin typeface="Arial" panose="020B0604020202020204" pitchFamily="34" charset="0"/>
                          <a:ea typeface="Malgun Gothic" panose="020B0503020000020004" pitchFamily="34" charset="-127"/>
                          <a:cs typeface="Arial" panose="020B0604020202020204" pitchFamily="34" charset="0"/>
                        </a:rPr>
                        <a:t>IVM-MII</a:t>
                      </a:r>
                    </a:p>
                  </a:txBody>
                  <a:tcPr marL="68580" marR="68580" marT="0" marB="0" anchor="b">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tcPr>
                </a:tc>
                <a:extLst>
                  <a:ext uri="{0D108BD9-81ED-4DB2-BD59-A6C34878D82A}">
                    <a16:rowId xmlns:a16="http://schemas.microsoft.com/office/drawing/2014/main" val="1969255031"/>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Number of transfers, n</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206</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21</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184</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10</a:t>
                      </a:r>
                    </a:p>
                  </a:txBody>
                  <a:tcPr marL="68580" marR="68580" marT="0" marB="0" anchor="b">
                    <a:lnT w="12700" cap="flat" cmpd="sng" algn="ctr">
                      <a:solidFill>
                        <a:schemeClr val="tx1"/>
                      </a:solidFill>
                      <a:prstDash val="dot"/>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31442025"/>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Transfers with PGT, n (%)</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156 (84.8)</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7 (70.0)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101341727"/>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Number of embryos transferred, n</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327</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26</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191</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653182219"/>
                  </a:ext>
                </a:extLst>
              </a:tr>
              <a:tr h="683852">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Number of embryos transferred, mean ± SD</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1.6 </a:t>
                      </a:r>
                      <a:r>
                        <a:rPr lang="en-US" sz="2000" b="0" dirty="0">
                          <a:effectLst/>
                          <a:latin typeface="Arial" panose="020B0604020202020204" pitchFamily="34" charset="0"/>
                          <a:ea typeface="Malgun Gothic" panose="020B0503020000020004" pitchFamily="34" charset="-127"/>
                          <a:cs typeface="Arial" panose="020B0604020202020204" pitchFamily="34" charset="0"/>
                        </a:rPr>
                        <a:t>± 0.8</a:t>
                      </a:r>
                      <a:endParaRPr lang="en-US" sz="20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1.2 </a:t>
                      </a:r>
                      <a:r>
                        <a:rPr lang="en-US" sz="2000" b="0" dirty="0">
                          <a:effectLst/>
                          <a:latin typeface="Arial" panose="020B0604020202020204" pitchFamily="34" charset="0"/>
                          <a:ea typeface="Malgun Gothic" panose="020B0503020000020004" pitchFamily="34" charset="-127"/>
                          <a:cs typeface="Arial" panose="020B0604020202020204" pitchFamily="34" charset="0"/>
                        </a:rPr>
                        <a:t>± 0.4</a:t>
                      </a:r>
                      <a:endParaRPr lang="en-US" sz="20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1.2 </a:t>
                      </a:r>
                      <a:r>
                        <a:rPr lang="en-US" sz="2000" b="0" dirty="0">
                          <a:effectLst/>
                          <a:latin typeface="Arial" panose="020B0604020202020204" pitchFamily="34" charset="0"/>
                          <a:ea typeface="Malgun Gothic" panose="020B0503020000020004" pitchFamily="34" charset="-127"/>
                          <a:cs typeface="Arial" panose="020B0604020202020204" pitchFamily="34" charset="0"/>
                        </a:rPr>
                        <a:t>± 0.5</a:t>
                      </a:r>
                      <a:endParaRPr lang="en-US" sz="20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1.1 </a:t>
                      </a:r>
                      <a:r>
                        <a:rPr lang="en-US" sz="2000" b="0" dirty="0">
                          <a:effectLst/>
                          <a:latin typeface="Arial" panose="020B0604020202020204" pitchFamily="34" charset="0"/>
                          <a:ea typeface="Malgun Gothic" panose="020B0503020000020004" pitchFamily="34" charset="-127"/>
                          <a:cs typeface="Arial" panose="020B0604020202020204" pitchFamily="34" charset="0"/>
                        </a:rPr>
                        <a:t>± 0.3</a:t>
                      </a:r>
                      <a:endParaRPr lang="en-US" sz="2000" dirty="0">
                        <a:effectLst/>
                        <a:latin typeface="Arial" panose="020B0604020202020204" pitchFamily="34" charset="0"/>
                        <a:ea typeface="Malgun Gothic" panose="020B0503020000020004" pitchFamily="34" charset="-127"/>
                        <a:cs typeface="Arial" panose="020B0604020202020204" pitchFamily="34" charset="0"/>
                      </a:endParaRP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107221249"/>
                  </a:ext>
                </a:extLst>
              </a:tr>
              <a:tr h="760112">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Stage of embryo at transfer, n (%)</a:t>
                      </a:r>
                    </a:p>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     Cleavage</a:t>
                      </a:r>
                    </a:p>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     Blastocyst</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185 (89.8)</a:t>
                      </a:r>
                    </a:p>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21 (10.2)</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21 (100.0)</a:t>
                      </a:r>
                    </a:p>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0 (0.0)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 (1.9)</a:t>
                      </a:r>
                    </a:p>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153 (98.1)</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0 (0.0)</a:t>
                      </a:r>
                    </a:p>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10 (100.0)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243170524"/>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Live birth per transfer, n (%)</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38 (18.5)*</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0 (0.0)*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71 (38.6)</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 (30.0)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973281758"/>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Clinical pregnancy per transfer, n (%)</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38 (18.5)*</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0 (0.0)*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96 (52.2)</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3 (30.0)</a:t>
                      </a:r>
                    </a:p>
                  </a:txBody>
                  <a:tcPr marL="68580" marR="68580" marT="0" marB="0" anchor="b">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007880094"/>
                  </a:ext>
                </a:extLst>
              </a:tr>
              <a:tr h="329328">
                <a:tc>
                  <a:txBody>
                    <a:bodyPr/>
                    <a:lstStyle/>
                    <a:p>
                      <a:pPr marL="0" marR="0">
                        <a:lnSpc>
                          <a:spcPct val="107000"/>
                        </a:lnSpc>
                        <a:spcAft>
                          <a:spcPts val="0"/>
                        </a:spcAft>
                        <a:buNone/>
                      </a:pPr>
                      <a:r>
                        <a:rPr lang="en-US" sz="2000" b="0" dirty="0">
                          <a:effectLst/>
                          <a:latin typeface="Arial" panose="020B0604020202020204" pitchFamily="34" charset="0"/>
                          <a:ea typeface="Malgun Gothic" panose="020B0503020000020004" pitchFamily="34" charset="-127"/>
                          <a:cs typeface="Arial" panose="020B0604020202020204" pitchFamily="34" charset="0"/>
                        </a:rPr>
                        <a:t>Not pregnant, n (%)</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130 (63.1)*</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20 (95.2)*</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58 (31.5)</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solidFill>
                      <a:srgbClr val="EBF2D6"/>
                    </a:solidFill>
                  </a:tcPr>
                </a:tc>
                <a:tc>
                  <a:txBody>
                    <a:bodyPr/>
                    <a:lstStyle/>
                    <a:p>
                      <a:pPr marL="0" marR="0" algn="ctr">
                        <a:lnSpc>
                          <a:spcPct val="107000"/>
                        </a:lnSpc>
                        <a:spcAft>
                          <a:spcPts val="0"/>
                        </a:spcAft>
                        <a:buNone/>
                      </a:pPr>
                      <a:r>
                        <a:rPr lang="en-US" sz="2000" dirty="0">
                          <a:effectLst/>
                          <a:latin typeface="Arial" panose="020B0604020202020204" pitchFamily="34" charset="0"/>
                          <a:ea typeface="Malgun Gothic" panose="020B0503020000020004" pitchFamily="34" charset="-127"/>
                          <a:cs typeface="Arial" panose="020B0604020202020204" pitchFamily="34" charset="0"/>
                        </a:rPr>
                        <a:t>5 (50.0)</a:t>
                      </a:r>
                    </a:p>
                  </a:txBody>
                  <a:tcPr marL="68580" marR="68580" marT="0" marB="0" anchor="b">
                    <a:lnT w="6350" cap="flat" cmpd="sng" algn="ctr">
                      <a:solidFill>
                        <a:schemeClr val="bg1">
                          <a:lumMod val="6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tcPr>
                </a:tc>
                <a:extLst>
                  <a:ext uri="{0D108BD9-81ED-4DB2-BD59-A6C34878D82A}">
                    <a16:rowId xmlns:a16="http://schemas.microsoft.com/office/drawing/2014/main" val="3896725022"/>
                  </a:ext>
                </a:extLst>
              </a:tr>
            </a:tbl>
          </a:graphicData>
        </a:graphic>
      </p:graphicFrame>
      <p:sp>
        <p:nvSpPr>
          <p:cNvPr id="7" name="TextBox 6">
            <a:extLst>
              <a:ext uri="{FF2B5EF4-FFF2-40B4-BE49-F238E27FC236}">
                <a16:creationId xmlns:a16="http://schemas.microsoft.com/office/drawing/2014/main" id="{39A8F0B4-6CB3-5BE9-13BB-5497344DFEFD}"/>
              </a:ext>
            </a:extLst>
          </p:cNvPr>
          <p:cNvSpPr txBox="1"/>
          <p:nvPr/>
        </p:nvSpPr>
        <p:spPr>
          <a:xfrm>
            <a:off x="521189" y="5551801"/>
            <a:ext cx="5282793" cy="338554"/>
          </a:xfrm>
          <a:prstGeom prst="rect">
            <a:avLst/>
          </a:prstGeom>
          <a:noFill/>
        </p:spPr>
        <p:txBody>
          <a:bodyPr wrap="none" rtlCol="0">
            <a:spAutoFit/>
          </a:bodyPr>
          <a:lstStyle/>
          <a:p>
            <a:r>
              <a:rPr lang="en-US" sz="1600" i="1" dirty="0">
                <a:latin typeface="Arial" panose="020B0604020202020204" pitchFamily="34" charset="0"/>
                <a:cs typeface="Arial" panose="020B0604020202020204" pitchFamily="34" charset="0"/>
              </a:rPr>
              <a:t>*P &lt;0.05 by Fisher’s exact or Pearson’s chi-square tests</a:t>
            </a:r>
          </a:p>
        </p:txBody>
      </p:sp>
      <p:sp>
        <p:nvSpPr>
          <p:cNvPr id="4" name="Title 3">
            <a:extLst>
              <a:ext uri="{FF2B5EF4-FFF2-40B4-BE49-F238E27FC236}">
                <a16:creationId xmlns:a16="http://schemas.microsoft.com/office/drawing/2014/main" id="{28CE378D-40F3-91CF-5C15-D6E3F682982D}"/>
              </a:ext>
            </a:extLst>
          </p:cNvPr>
          <p:cNvSpPr>
            <a:spLocks noGrp="1"/>
          </p:cNvSpPr>
          <p:nvPr>
            <p:ph type="title"/>
          </p:nvPr>
        </p:nvSpPr>
        <p:spPr>
          <a:xfrm>
            <a:off x="172528" y="181437"/>
            <a:ext cx="11846944" cy="681205"/>
          </a:xfrm>
        </p:spPr>
        <p:txBody>
          <a:bodyPr>
            <a:normAutofit/>
          </a:bodyPr>
          <a:lstStyle/>
          <a:p>
            <a:pPr algn="ctr"/>
            <a:r>
              <a:rPr lang="en-US" sz="3400" dirty="0">
                <a:latin typeface="Arial" panose="020B0604020202020204" pitchFamily="34" charset="0"/>
                <a:cs typeface="Arial" panose="020B0604020202020204" pitchFamily="34" charset="0"/>
              </a:rPr>
              <a:t>Transfer Outcomes</a:t>
            </a:r>
          </a:p>
        </p:txBody>
      </p:sp>
    </p:spTree>
    <p:extLst>
      <p:ext uri="{BB962C8B-B14F-4D97-AF65-F5344CB8AC3E}">
        <p14:creationId xmlns:p14="http://schemas.microsoft.com/office/powerpoint/2010/main" val="470635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F7C1DE-E55B-4A55-B9DC-AA063655E164}"/>
              </a:ext>
            </a:extLst>
          </p:cNvPr>
          <p:cNvSpPr>
            <a:spLocks noGrp="1"/>
          </p:cNvSpPr>
          <p:nvPr>
            <p:ph type="body" idx="4294967295"/>
          </p:nvPr>
        </p:nvSpPr>
        <p:spPr>
          <a:xfrm>
            <a:off x="257944" y="4135438"/>
            <a:ext cx="6625935" cy="1500187"/>
          </a:xfrm>
        </p:spPr>
        <p:txBody>
          <a:bodyPr>
            <a:normAutofit/>
          </a:bodyPr>
          <a:lstStyle/>
          <a:p>
            <a:pPr marL="0" indent="0">
              <a:buNone/>
            </a:pPr>
            <a:r>
              <a:rPr lang="en-US" sz="2000" b="1" dirty="0">
                <a:latin typeface="Arial" panose="020B0604020202020204" pitchFamily="34" charset="0"/>
                <a:cs typeface="Arial" panose="020B0604020202020204" pitchFamily="34" charset="0"/>
              </a:rPr>
              <a:t>Anne E. Kim, MD</a:t>
            </a:r>
            <a:r>
              <a:rPr lang="en-US" sz="2000" dirty="0">
                <a:latin typeface="Arial" panose="020B0604020202020204" pitchFamily="34" charset="0"/>
                <a:cs typeface="Arial" panose="020B0604020202020204" pitchFamily="34" charset="0"/>
              </a:rPr>
              <a:t>; Steven Wren, BA; Jonas Malmsten, DPS; Nikica </a:t>
            </a:r>
            <a:r>
              <a:rPr lang="en-US" sz="2000" dirty="0" err="1">
                <a:latin typeface="Arial" panose="020B0604020202020204" pitchFamily="34" charset="0"/>
                <a:cs typeface="Arial" panose="020B0604020202020204" pitchFamily="34" charset="0"/>
              </a:rPr>
              <a:t>Zaninovic</a:t>
            </a:r>
            <a:r>
              <a:rPr lang="en-US" sz="2000" dirty="0">
                <a:latin typeface="Arial" panose="020B0604020202020204" pitchFamily="34" charset="0"/>
                <a:cs typeface="Arial" panose="020B0604020202020204" pitchFamily="34" charset="0"/>
              </a:rPr>
              <a:t>, PhD; Zev </a:t>
            </a:r>
            <a:r>
              <a:rPr lang="en-US" sz="2000" dirty="0" err="1">
                <a:latin typeface="Arial" panose="020B0604020202020204" pitchFamily="34" charset="0"/>
                <a:cs typeface="Arial" panose="020B0604020202020204" pitchFamily="34" charset="0"/>
              </a:rPr>
              <a:t>Rosenwaks</a:t>
            </a:r>
            <a:r>
              <a:rPr lang="en-US" sz="2000" dirty="0">
                <a:latin typeface="Arial" panose="020B0604020202020204" pitchFamily="34" charset="0"/>
                <a:cs typeface="Arial" panose="020B0604020202020204" pitchFamily="34" charset="0"/>
              </a:rPr>
              <a:t>, MD; Mohamad Irani, MD</a:t>
            </a:r>
            <a:endParaRPr lang="en-US" sz="2000" b="1" dirty="0">
              <a:latin typeface="Arial" panose="020B0604020202020204" pitchFamily="34" charset="0"/>
              <a:cs typeface="Arial" panose="020B0604020202020204" pitchFamily="34" charset="0"/>
            </a:endParaRPr>
          </a:p>
        </p:txBody>
      </p:sp>
      <p:sp>
        <p:nvSpPr>
          <p:cNvPr id="3" name="Title 23">
            <a:extLst>
              <a:ext uri="{FF2B5EF4-FFF2-40B4-BE49-F238E27FC236}">
                <a16:creationId xmlns:a16="http://schemas.microsoft.com/office/drawing/2014/main" id="{9B8A19C2-7372-48C8-B156-EA35E3602E26}"/>
              </a:ext>
            </a:extLst>
          </p:cNvPr>
          <p:cNvSpPr txBox="1">
            <a:spLocks/>
          </p:cNvSpPr>
          <p:nvPr/>
        </p:nvSpPr>
        <p:spPr>
          <a:xfrm>
            <a:off x="258792" y="2018581"/>
            <a:ext cx="6003985" cy="2041249"/>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dirty="0">
                <a:latin typeface="Arial" panose="020B0604020202020204" pitchFamily="34" charset="0"/>
                <a:cs typeface="Arial" panose="020B0604020202020204" pitchFamily="34" charset="0"/>
              </a:rPr>
              <a:t>Compromised Developmental Competence of Oocytes Matured Following Rescue In Vitro Maturation</a:t>
            </a:r>
          </a:p>
        </p:txBody>
      </p:sp>
      <p:pic>
        <p:nvPicPr>
          <p:cNvPr id="1026" name="Picture 2" descr="Ronald O. Perelman and Claudia Cohen Center for Reproductive Medicine | Weill  Cornell Medicine">
            <a:extLst>
              <a:ext uri="{FF2B5EF4-FFF2-40B4-BE49-F238E27FC236}">
                <a16:creationId xmlns:a16="http://schemas.microsoft.com/office/drawing/2014/main" id="{8FE0CE66-0657-0CC6-84B8-B986A843A6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564" y="4135438"/>
            <a:ext cx="4870492" cy="825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938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47234-D5EB-3048-6F96-A12496944E08}"/>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35DB860-8300-8A4A-6653-6D135D84E4D0}"/>
              </a:ext>
            </a:extLst>
          </p:cNvPr>
          <p:cNvSpPr>
            <a:spLocks noGrp="1"/>
          </p:cNvSpPr>
          <p:nvPr>
            <p:ph idx="1"/>
          </p:nvPr>
        </p:nvSpPr>
        <p:spPr>
          <a:xfrm>
            <a:off x="161025" y="1026694"/>
            <a:ext cx="11846943" cy="3513222"/>
          </a:xfrm>
        </p:spPr>
        <p:txBody>
          <a:bodyPr>
            <a:noAutofit/>
          </a:bodyPr>
          <a:lstStyle/>
          <a:p>
            <a:r>
              <a:rPr lang="en-US" sz="2400" dirty="0">
                <a:latin typeface="Arial" panose="020B0604020202020204" pitchFamily="34" charset="0"/>
                <a:cs typeface="Arial" panose="020B0604020202020204" pitchFamily="34" charset="0"/>
              </a:rPr>
              <a:t>Embryos from oocytes matured with rescue IVM resulted in poorer blastocyst development despite preserved fertilization compared to embryos from sibling in vivo</a:t>
            </a:r>
            <a:r>
              <a:rPr lang="en-US" sz="2400" i="1"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matured oocytes</a:t>
            </a:r>
          </a:p>
          <a:p>
            <a:r>
              <a:rPr lang="en-US" sz="2400" dirty="0">
                <a:latin typeface="Arial" panose="020B0604020202020204" pitchFamily="34" charset="0"/>
                <a:cs typeface="Arial" panose="020B0604020202020204" pitchFamily="34" charset="0"/>
              </a:rPr>
              <a:t>Live births have occurred after blastocyst transfer from IVM-MII oocytes</a:t>
            </a:r>
          </a:p>
          <a:p>
            <a:r>
              <a:rPr lang="en-US" sz="2400" dirty="0">
                <a:latin typeface="Arial" panose="020B0604020202020204" pitchFamily="34" charset="0"/>
                <a:cs typeface="Arial" panose="020B0604020202020204" pitchFamily="34" charset="0"/>
              </a:rPr>
              <a:t>Consider freezing all embryos after rescue IVM for better synchronization given poorer outcomes with fresh transfer</a:t>
            </a:r>
          </a:p>
          <a:p>
            <a:r>
              <a:rPr lang="en-US" sz="2400" dirty="0">
                <a:latin typeface="Arial" panose="020B0604020202020204" pitchFamily="34" charset="0"/>
                <a:cs typeface="Arial" panose="020B0604020202020204" pitchFamily="34" charset="0"/>
              </a:rPr>
              <a:t>Routine use of rescue IVM is not recommended; however, it may be a reasonable option for those lacking the availability of in vivo-matured oocytes at the time of retrieval</a:t>
            </a:r>
          </a:p>
        </p:txBody>
      </p:sp>
      <p:sp>
        <p:nvSpPr>
          <p:cNvPr id="4" name="Title 3">
            <a:extLst>
              <a:ext uri="{FF2B5EF4-FFF2-40B4-BE49-F238E27FC236}">
                <a16:creationId xmlns:a16="http://schemas.microsoft.com/office/drawing/2014/main" id="{118FB8A6-0D6B-3E7D-2D5F-2B0BD16893F2}"/>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Conclusions</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32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3" end="3"/>
                                            </p:txEl>
                                          </p:spTgt>
                                        </p:tgtEl>
                                        <p:attrNameLst>
                                          <p:attrName>style.visibility</p:attrName>
                                        </p:attrNameLst>
                                      </p:cBhvr>
                                      <p:to>
                                        <p:strVal val="visible"/>
                                      </p:to>
                                    </p:set>
                                    <p:animEffect transition="in" filter="fade">
                                      <p:cBhvr>
                                        <p:cTn id="1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E813B-2504-79D6-6D15-90BC71C71442}"/>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50AAA7D-7D5F-9F7A-2DF9-5ED6E32A17A5}"/>
              </a:ext>
            </a:extLst>
          </p:cNvPr>
          <p:cNvSpPr/>
          <p:nvPr/>
        </p:nvSpPr>
        <p:spPr>
          <a:xfrm>
            <a:off x="897147" y="733613"/>
            <a:ext cx="4909537" cy="2522937"/>
          </a:xfrm>
          <a:prstGeom prst="roundRect">
            <a:avLst/>
          </a:prstGeom>
          <a:solidFill>
            <a:schemeClr val="bg2">
              <a:lumMod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a:solidFill>
                  <a:schemeClr val="tx1"/>
                </a:solidFill>
                <a:latin typeface="Arial" panose="020B0604020202020204" pitchFamily="34" charset="0"/>
                <a:cs typeface="Arial" panose="020B0604020202020204" pitchFamily="34" charset="0"/>
              </a:rPr>
              <a:t>STRENGTHS</a:t>
            </a:r>
          </a:p>
          <a:p>
            <a:pPr algn="ctr"/>
            <a:endParaRPr lang="en-US" sz="5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Sibling analysis</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Robust chart review</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Both euploidy and live birth rates reported</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Outcomes from fresh transfers</a:t>
            </a:r>
          </a:p>
        </p:txBody>
      </p:sp>
      <p:sp>
        <p:nvSpPr>
          <p:cNvPr id="3" name="Rectangle: Rounded Corners 2">
            <a:extLst>
              <a:ext uri="{FF2B5EF4-FFF2-40B4-BE49-F238E27FC236}">
                <a16:creationId xmlns:a16="http://schemas.microsoft.com/office/drawing/2014/main" id="{8976117D-13BB-2C59-EFA8-E35F5B4D5CDA}"/>
              </a:ext>
            </a:extLst>
          </p:cNvPr>
          <p:cNvSpPr/>
          <p:nvPr/>
        </p:nvSpPr>
        <p:spPr>
          <a:xfrm>
            <a:off x="6385318" y="733613"/>
            <a:ext cx="4909537" cy="2522937"/>
          </a:xfrm>
          <a:prstGeom prst="roundRect">
            <a:avLst/>
          </a:prstGeom>
          <a:solidFill>
            <a:srgbClr val="CAFBED">
              <a:alpha val="6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a:solidFill>
                  <a:schemeClr val="tx1"/>
                </a:solidFill>
                <a:latin typeface="Arial" panose="020B0604020202020204" pitchFamily="34" charset="0"/>
                <a:cs typeface="Arial" panose="020B0604020202020204" pitchFamily="34" charset="0"/>
              </a:rPr>
              <a:t>LIMITATIONS</a:t>
            </a:r>
          </a:p>
          <a:p>
            <a:pPr algn="ctr"/>
            <a:endParaRPr lang="en-US" sz="5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Retrospective study</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Limited sample size</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Did not distinguish between GV and MI oocytes</a:t>
            </a:r>
          </a:p>
        </p:txBody>
      </p:sp>
      <p:sp>
        <p:nvSpPr>
          <p:cNvPr id="4" name="Content Placeholder 9">
            <a:extLst>
              <a:ext uri="{FF2B5EF4-FFF2-40B4-BE49-F238E27FC236}">
                <a16:creationId xmlns:a16="http://schemas.microsoft.com/office/drawing/2014/main" id="{D97D6E44-0E38-5D0B-C64F-C5A228D66DA2}"/>
              </a:ext>
            </a:extLst>
          </p:cNvPr>
          <p:cNvSpPr>
            <a:spLocks noGrp="1"/>
          </p:cNvSpPr>
          <p:nvPr>
            <p:ph idx="1"/>
          </p:nvPr>
        </p:nvSpPr>
        <p:spPr>
          <a:xfrm>
            <a:off x="534838" y="3747035"/>
            <a:ext cx="11122324" cy="1807946"/>
          </a:xfrm>
        </p:spPr>
        <p:txBody>
          <a:bodyPr>
            <a:noAutofit/>
          </a:bodyPr>
          <a:lstStyle/>
          <a:p>
            <a:pPr marL="0" indent="0">
              <a:buNone/>
            </a:pPr>
            <a:r>
              <a:rPr lang="en-US" sz="2400" b="1" dirty="0">
                <a:latin typeface="Arial" panose="020B0604020202020204" pitchFamily="34" charset="0"/>
                <a:cs typeface="Arial" panose="020B0604020202020204" pitchFamily="34" charset="0"/>
              </a:rPr>
              <a:t>Unanswered questions: </a:t>
            </a:r>
          </a:p>
          <a:p>
            <a:r>
              <a:rPr lang="en-US" sz="2400" dirty="0">
                <a:latin typeface="Arial" panose="020B0604020202020204" pitchFamily="34" charset="0"/>
                <a:cs typeface="Arial" panose="020B0604020202020204" pitchFamily="34" charset="0"/>
              </a:rPr>
              <a:t>Can we identify “good-quality” immature oocytes? </a:t>
            </a:r>
          </a:p>
          <a:p>
            <a:r>
              <a:rPr lang="en-US" sz="2400" dirty="0">
                <a:latin typeface="Arial" panose="020B0604020202020204" pitchFamily="34" charset="0"/>
                <a:cs typeface="Arial" panose="020B0604020202020204" pitchFamily="34" charset="0"/>
              </a:rPr>
              <a:t>Optimal or standardized rescue IVM protocol? </a:t>
            </a:r>
          </a:p>
          <a:p>
            <a:r>
              <a:rPr lang="en-US" sz="2400" dirty="0">
                <a:latin typeface="Arial" panose="020B0604020202020204" pitchFamily="34" charset="0"/>
                <a:cs typeface="Arial" panose="020B0604020202020204" pitchFamily="34" charset="0"/>
              </a:rPr>
              <a:t>Long-term safety?</a:t>
            </a:r>
          </a:p>
        </p:txBody>
      </p:sp>
    </p:spTree>
    <p:extLst>
      <p:ext uri="{BB962C8B-B14F-4D97-AF65-F5344CB8AC3E}">
        <p14:creationId xmlns:p14="http://schemas.microsoft.com/office/powerpoint/2010/main" val="218542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87611-2149-0833-CAF1-3EBD59F8FCBE}"/>
            </a:ext>
          </a:extLst>
        </p:cNvPr>
        <p:cNvGrpSpPr/>
        <p:nvPr/>
      </p:nvGrpSpPr>
      <p:grpSpPr>
        <a:xfrm>
          <a:off x="0" y="0"/>
          <a:ext cx="0" cy="0"/>
          <a:chOff x="0" y="0"/>
          <a:chExt cx="0" cy="0"/>
        </a:xfrm>
      </p:grpSpPr>
      <p:sp>
        <p:nvSpPr>
          <p:cNvPr id="3" name="Title 23">
            <a:extLst>
              <a:ext uri="{FF2B5EF4-FFF2-40B4-BE49-F238E27FC236}">
                <a16:creationId xmlns:a16="http://schemas.microsoft.com/office/drawing/2014/main" id="{DFBAA841-4323-7547-CA8B-FEFE552762EC}"/>
              </a:ext>
            </a:extLst>
          </p:cNvPr>
          <p:cNvSpPr txBox="1">
            <a:spLocks/>
          </p:cNvSpPr>
          <p:nvPr/>
        </p:nvSpPr>
        <p:spPr>
          <a:xfrm>
            <a:off x="963084" y="1537855"/>
            <a:ext cx="6695016" cy="2539227"/>
          </a:xfrm>
          <a:prstGeom prst="rect">
            <a:avLst/>
          </a:prstGeom>
        </p:spPr>
        <p:txBody>
          <a:bodyPr anchor="b"/>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Arial" panose="020B0604020202020204" pitchFamily="34" charset="0"/>
                <a:cs typeface="Arial" panose="020B0604020202020204" pitchFamily="34" charset="0"/>
              </a:rPr>
              <a:t>Thank</a:t>
            </a:r>
            <a:r>
              <a:rPr lang="en-US" sz="4800" b="1" dirty="0">
                <a:latin typeface="Arial" panose="020B0604020202020204" pitchFamily="34" charset="0"/>
                <a:cs typeface="Arial" panose="020B0604020202020204" pitchFamily="34" charset="0"/>
              </a:rPr>
              <a:t> </a:t>
            </a:r>
            <a:r>
              <a:rPr lang="en-US" sz="4800" dirty="0">
                <a:latin typeface="Arial" panose="020B0604020202020204" pitchFamily="34" charset="0"/>
                <a:cs typeface="Arial" panose="020B0604020202020204" pitchFamily="34" charset="0"/>
              </a:rPr>
              <a:t>you</a:t>
            </a:r>
          </a:p>
        </p:txBody>
      </p:sp>
    </p:spTree>
    <p:extLst>
      <p:ext uri="{BB962C8B-B14F-4D97-AF65-F5344CB8AC3E}">
        <p14:creationId xmlns:p14="http://schemas.microsoft.com/office/powerpoint/2010/main" val="3589660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0196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27790-093C-E69A-D2B5-A64BF68A29E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1E182E0-CD74-7057-D6E4-202A7C43930F}"/>
              </a:ext>
            </a:extLst>
          </p:cNvPr>
          <p:cNvSpPr/>
          <p:nvPr/>
        </p:nvSpPr>
        <p:spPr>
          <a:xfrm>
            <a:off x="6096000" y="2454442"/>
            <a:ext cx="5951621" cy="1588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42D76BF-4657-A34B-D209-B263E73E7A96}"/>
              </a:ext>
            </a:extLst>
          </p:cNvPr>
          <p:cNvPicPr>
            <a:picLocks noChangeAspect="1"/>
          </p:cNvPicPr>
          <p:nvPr/>
        </p:nvPicPr>
        <p:blipFill>
          <a:blip r:embed="rId3"/>
          <a:srcRect t="-2811" b="-1"/>
          <a:stretch>
            <a:fillRect/>
          </a:stretch>
        </p:blipFill>
        <p:spPr>
          <a:xfrm>
            <a:off x="788916" y="297160"/>
            <a:ext cx="10614168" cy="6189019"/>
          </a:xfrm>
          <a:prstGeom prst="rect">
            <a:avLst/>
          </a:prstGeom>
        </p:spPr>
      </p:pic>
      <p:sp>
        <p:nvSpPr>
          <p:cNvPr id="5" name="TextBox 4">
            <a:extLst>
              <a:ext uri="{FF2B5EF4-FFF2-40B4-BE49-F238E27FC236}">
                <a16:creationId xmlns:a16="http://schemas.microsoft.com/office/drawing/2014/main" id="{A953DED9-5CC9-CF4E-72F6-AB508F2332E3}"/>
              </a:ext>
            </a:extLst>
          </p:cNvPr>
          <p:cNvSpPr txBox="1"/>
          <p:nvPr/>
        </p:nvSpPr>
        <p:spPr>
          <a:xfrm>
            <a:off x="9429705" y="6522275"/>
            <a:ext cx="2762295"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Coticchio et al., Fertil </a:t>
            </a:r>
            <a:r>
              <a:rPr lang="en-US" sz="1400" dirty="0" err="1">
                <a:solidFill>
                  <a:schemeClr val="bg1"/>
                </a:solidFill>
                <a:latin typeface="Arial" panose="020B0604020202020204" pitchFamily="34" charset="0"/>
                <a:cs typeface="Arial" panose="020B0604020202020204" pitchFamily="34" charset="0"/>
              </a:rPr>
              <a:t>Steril</a:t>
            </a:r>
            <a:r>
              <a:rPr lang="en-US" sz="1400" dirty="0">
                <a:solidFill>
                  <a:schemeClr val="bg1"/>
                </a:solidFill>
                <a:latin typeface="Arial" panose="020B0604020202020204" pitchFamily="34" charset="0"/>
                <a:cs typeface="Arial" panose="020B0604020202020204" pitchFamily="34" charset="0"/>
              </a:rPr>
              <a:t> 2025</a:t>
            </a:r>
          </a:p>
        </p:txBody>
      </p:sp>
      <p:sp>
        <p:nvSpPr>
          <p:cNvPr id="6" name="TextBox 5">
            <a:extLst>
              <a:ext uri="{FF2B5EF4-FFF2-40B4-BE49-F238E27FC236}">
                <a16:creationId xmlns:a16="http://schemas.microsoft.com/office/drawing/2014/main" id="{05B49633-FDAA-C2C7-01A9-4ACC58840955}"/>
              </a:ext>
            </a:extLst>
          </p:cNvPr>
          <p:cNvSpPr txBox="1"/>
          <p:nvPr/>
        </p:nvSpPr>
        <p:spPr>
          <a:xfrm>
            <a:off x="3592750" y="91012"/>
            <a:ext cx="5006499"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RESCUE IVM FOR METAPHASE I OOCYTES</a:t>
            </a:r>
          </a:p>
        </p:txBody>
      </p:sp>
    </p:spTree>
    <p:extLst>
      <p:ext uri="{BB962C8B-B14F-4D97-AF65-F5344CB8AC3E}">
        <p14:creationId xmlns:p14="http://schemas.microsoft.com/office/powerpoint/2010/main" val="2164682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B5CC4-359C-D0BC-9CD6-F2B5B86685B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AE5514-9B04-1073-3E38-4A61E78C0353}"/>
              </a:ext>
            </a:extLst>
          </p:cNvPr>
          <p:cNvSpPr/>
          <p:nvPr/>
        </p:nvSpPr>
        <p:spPr>
          <a:xfrm>
            <a:off x="6096000" y="2454442"/>
            <a:ext cx="5951621" cy="15881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C158CF-9F44-B34E-AEC4-E117CB36C319}"/>
              </a:ext>
            </a:extLst>
          </p:cNvPr>
          <p:cNvSpPr txBox="1"/>
          <p:nvPr/>
        </p:nvSpPr>
        <p:spPr>
          <a:xfrm>
            <a:off x="9429705" y="6522275"/>
            <a:ext cx="2762295" cy="307777"/>
          </a:xfrm>
          <a:prstGeom prst="rect">
            <a:avLst/>
          </a:prstGeom>
          <a:noFill/>
        </p:spPr>
        <p:txBody>
          <a:bodyPr wrap="none" rtlCol="0">
            <a:spAutoFit/>
          </a:bodyPr>
          <a:lstStyle/>
          <a:p>
            <a:r>
              <a:rPr lang="en-US" sz="1400" dirty="0">
                <a:solidFill>
                  <a:schemeClr val="bg1"/>
                </a:solidFill>
                <a:latin typeface="Arial" panose="020B0604020202020204" pitchFamily="34" charset="0"/>
                <a:cs typeface="Arial" panose="020B0604020202020204" pitchFamily="34" charset="0"/>
              </a:rPr>
              <a:t>Coticchio et al., Fertil </a:t>
            </a:r>
            <a:r>
              <a:rPr lang="en-US" sz="1400" dirty="0" err="1">
                <a:solidFill>
                  <a:schemeClr val="bg1"/>
                </a:solidFill>
                <a:latin typeface="Arial" panose="020B0604020202020204" pitchFamily="34" charset="0"/>
                <a:cs typeface="Arial" panose="020B0604020202020204" pitchFamily="34" charset="0"/>
              </a:rPr>
              <a:t>Steril</a:t>
            </a:r>
            <a:r>
              <a:rPr lang="en-US" sz="1400" dirty="0">
                <a:solidFill>
                  <a:schemeClr val="bg1"/>
                </a:solidFill>
                <a:latin typeface="Arial" panose="020B0604020202020204" pitchFamily="34" charset="0"/>
                <a:cs typeface="Arial" panose="020B0604020202020204" pitchFamily="34" charset="0"/>
              </a:rPr>
              <a:t> 2025</a:t>
            </a:r>
          </a:p>
        </p:txBody>
      </p:sp>
      <p:sp>
        <p:nvSpPr>
          <p:cNvPr id="6" name="TextBox 5">
            <a:extLst>
              <a:ext uri="{FF2B5EF4-FFF2-40B4-BE49-F238E27FC236}">
                <a16:creationId xmlns:a16="http://schemas.microsoft.com/office/drawing/2014/main" id="{FBB4C6FE-BA7B-6471-C881-3D7A4B5D2D97}"/>
              </a:ext>
            </a:extLst>
          </p:cNvPr>
          <p:cNvSpPr txBox="1"/>
          <p:nvPr/>
        </p:nvSpPr>
        <p:spPr>
          <a:xfrm>
            <a:off x="3178054" y="123250"/>
            <a:ext cx="5835893"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RESCUE IVM FOR GERMINAL VESICLE OOCYTES</a:t>
            </a:r>
          </a:p>
        </p:txBody>
      </p:sp>
      <p:pic>
        <p:nvPicPr>
          <p:cNvPr id="7" name="Picture 6">
            <a:extLst>
              <a:ext uri="{FF2B5EF4-FFF2-40B4-BE49-F238E27FC236}">
                <a16:creationId xmlns:a16="http://schemas.microsoft.com/office/drawing/2014/main" id="{DAF5193D-F974-AC38-38AC-1FBDE343858C}"/>
              </a:ext>
            </a:extLst>
          </p:cNvPr>
          <p:cNvPicPr>
            <a:picLocks noChangeAspect="1"/>
          </p:cNvPicPr>
          <p:nvPr/>
        </p:nvPicPr>
        <p:blipFill>
          <a:blip r:embed="rId3"/>
          <a:stretch>
            <a:fillRect/>
          </a:stretch>
        </p:blipFill>
        <p:spPr>
          <a:xfrm>
            <a:off x="1669814" y="517868"/>
            <a:ext cx="8852369" cy="6003835"/>
          </a:xfrm>
          <a:prstGeom prst="rect">
            <a:avLst/>
          </a:prstGeom>
        </p:spPr>
      </p:pic>
    </p:spTree>
    <p:extLst>
      <p:ext uri="{BB962C8B-B14F-4D97-AF65-F5344CB8AC3E}">
        <p14:creationId xmlns:p14="http://schemas.microsoft.com/office/powerpoint/2010/main" val="467855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AA2050-1BA5-4075-BCFA-3166067BAD5A}"/>
              </a:ext>
            </a:extLst>
          </p:cNvPr>
          <p:cNvSpPr>
            <a:spLocks noGrp="1"/>
          </p:cNvSpPr>
          <p:nvPr>
            <p:ph idx="1"/>
          </p:nvPr>
        </p:nvSpPr>
        <p:spPr>
          <a:xfrm>
            <a:off x="609600" y="2089613"/>
            <a:ext cx="10972800" cy="4131109"/>
          </a:xfrm>
        </p:spPr>
        <p:txBody>
          <a:bodyPr>
            <a:normAutofit/>
          </a:bodyPr>
          <a:lstStyle/>
          <a:p>
            <a:pPr marL="0" indent="0">
              <a:buNone/>
            </a:pPr>
            <a:r>
              <a:rPr lang="en-US" sz="2400" dirty="0">
                <a:latin typeface="Arial" panose="020B0604020202020204" pitchFamily="34" charset="0"/>
                <a:cs typeface="Arial" panose="020B0604020202020204" pitchFamily="34" charset="0"/>
              </a:rPr>
              <a:t>Neither I nor members of my immediate family have any actual or potential financial interests to disclose relating to the content of this presentation</a:t>
            </a:r>
          </a:p>
        </p:txBody>
      </p:sp>
      <p:sp>
        <p:nvSpPr>
          <p:cNvPr id="3" name="Title 2">
            <a:extLst>
              <a:ext uri="{FF2B5EF4-FFF2-40B4-BE49-F238E27FC236}">
                <a16:creationId xmlns:a16="http://schemas.microsoft.com/office/drawing/2014/main" id="{2718D6C1-F50C-4313-AC4D-FC88CA1C43A5}"/>
              </a:ext>
            </a:extLst>
          </p:cNvPr>
          <p:cNvSpPr>
            <a:spLocks noGrp="1"/>
          </p:cNvSpPr>
          <p:nvPr>
            <p:ph type="title"/>
          </p:nvPr>
        </p:nvSpPr>
        <p:spPr>
          <a:xfrm>
            <a:off x="609600" y="988816"/>
            <a:ext cx="10972800" cy="1100797"/>
          </a:xfrm>
        </p:spPr>
        <p:txBody>
          <a:bodyPr>
            <a:normAutofit/>
          </a:bodyPr>
          <a:lstStyle/>
          <a:p>
            <a:r>
              <a:rPr lang="en-US" sz="3400" dirty="0">
                <a:latin typeface="Arial" panose="020B0604020202020204" pitchFamily="34" charset="0"/>
                <a:cs typeface="Arial" panose="020B0604020202020204" pitchFamily="34" charset="0"/>
              </a:rPr>
              <a:t>Disclosures</a:t>
            </a:r>
          </a:p>
        </p:txBody>
      </p:sp>
    </p:spTree>
    <p:extLst>
      <p:ext uri="{BB962C8B-B14F-4D97-AF65-F5344CB8AC3E}">
        <p14:creationId xmlns:p14="http://schemas.microsoft.com/office/powerpoint/2010/main" val="2925759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5AF4B-D685-0DD4-4483-10A76530AA2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43AB0BA-E3B8-5932-A6E1-87C55F622287}"/>
              </a:ext>
            </a:extLst>
          </p:cNvPr>
          <p:cNvSpPr>
            <a:spLocks noGrp="1"/>
          </p:cNvSpPr>
          <p:nvPr>
            <p:ph type="title"/>
          </p:nvPr>
        </p:nvSpPr>
        <p:spPr>
          <a:xfrm>
            <a:off x="134059" y="181437"/>
            <a:ext cx="11923882" cy="681205"/>
          </a:xfrm>
        </p:spPr>
        <p:txBody>
          <a:bodyPr>
            <a:normAutofit/>
          </a:bodyPr>
          <a:lstStyle/>
          <a:p>
            <a:pPr algn="ctr"/>
            <a:r>
              <a:rPr lang="en-US" sz="3400" dirty="0">
                <a:latin typeface="Arial" panose="020B0604020202020204" pitchFamily="34" charset="0"/>
                <a:cs typeface="Arial" panose="020B0604020202020204" pitchFamily="34" charset="0"/>
              </a:rPr>
              <a:t>In Vitro Maturation</a:t>
            </a:r>
          </a:p>
        </p:txBody>
      </p:sp>
      <p:pic>
        <p:nvPicPr>
          <p:cNvPr id="1026" name="Picture 2" descr="Phenotypes of oocytes from patients and fertile control. a Morphology of GV, MI, and MII oocytes from a fertile control individual. b Oocytes arrested at the GV stage and morphologic abnormalities from II-2 (F2). c GV stage oocytes from II-1 and II-2 (F1). Scale bar, 50 μm. F2, Family2; F1, Family1; GV, Germinal Vesicle; MI, Metaphase I; MII, Metaphase II; MA, morphology abnormality">
            <a:extLst>
              <a:ext uri="{FF2B5EF4-FFF2-40B4-BE49-F238E27FC236}">
                <a16:creationId xmlns:a16="http://schemas.microsoft.com/office/drawing/2014/main" id="{D23D85A9-91D6-4B3E-B37B-F5802B32B9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8" t="4287" b="66084"/>
          <a:stretch>
            <a:fillRect/>
          </a:stretch>
        </p:blipFill>
        <p:spPr bwMode="auto">
          <a:xfrm rot="5400000">
            <a:off x="-1540298" y="2612600"/>
            <a:ext cx="5243529" cy="17436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EF9E1E3D-EFD8-068E-EEA1-75294E05B310}"/>
              </a:ext>
            </a:extLst>
          </p:cNvPr>
          <p:cNvSpPr/>
          <p:nvPr/>
        </p:nvSpPr>
        <p:spPr>
          <a:xfrm>
            <a:off x="1440100" y="862642"/>
            <a:ext cx="482695" cy="34639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latin typeface="Arial" panose="020B0604020202020204" pitchFamily="34" charset="0"/>
                <a:cs typeface="Arial" panose="020B0604020202020204" pitchFamily="34" charset="0"/>
              </a:rPr>
              <a:t>GV</a:t>
            </a:r>
          </a:p>
        </p:txBody>
      </p:sp>
      <p:sp>
        <p:nvSpPr>
          <p:cNvPr id="13" name="Rectangle 12">
            <a:extLst>
              <a:ext uri="{FF2B5EF4-FFF2-40B4-BE49-F238E27FC236}">
                <a16:creationId xmlns:a16="http://schemas.microsoft.com/office/drawing/2014/main" id="{14F6A890-23FA-6B75-E860-C8F0F88AF481}"/>
              </a:ext>
            </a:extLst>
          </p:cNvPr>
          <p:cNvSpPr/>
          <p:nvPr/>
        </p:nvSpPr>
        <p:spPr>
          <a:xfrm>
            <a:off x="1440099" y="2683712"/>
            <a:ext cx="482695" cy="34639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latin typeface="Arial" panose="020B0604020202020204" pitchFamily="34" charset="0"/>
                <a:cs typeface="Arial" panose="020B0604020202020204" pitchFamily="34" charset="0"/>
              </a:rPr>
              <a:t>MI</a:t>
            </a:r>
          </a:p>
        </p:txBody>
      </p:sp>
      <p:sp>
        <p:nvSpPr>
          <p:cNvPr id="14" name="Rectangle 13">
            <a:extLst>
              <a:ext uri="{FF2B5EF4-FFF2-40B4-BE49-F238E27FC236}">
                <a16:creationId xmlns:a16="http://schemas.microsoft.com/office/drawing/2014/main" id="{015131FC-8911-F762-6F34-F44C2234F6D3}"/>
              </a:ext>
            </a:extLst>
          </p:cNvPr>
          <p:cNvSpPr/>
          <p:nvPr/>
        </p:nvSpPr>
        <p:spPr>
          <a:xfrm>
            <a:off x="1440099" y="4435582"/>
            <a:ext cx="482695" cy="346398"/>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50000"/>
                  </a:schemeClr>
                </a:solidFill>
                <a:latin typeface="Arial" panose="020B0604020202020204" pitchFamily="34" charset="0"/>
                <a:cs typeface="Arial" panose="020B0604020202020204" pitchFamily="34" charset="0"/>
              </a:rPr>
              <a:t>MII</a:t>
            </a:r>
          </a:p>
        </p:txBody>
      </p:sp>
      <p:sp>
        <p:nvSpPr>
          <p:cNvPr id="15" name="Rectangle 14">
            <a:extLst>
              <a:ext uri="{FF2B5EF4-FFF2-40B4-BE49-F238E27FC236}">
                <a16:creationId xmlns:a16="http://schemas.microsoft.com/office/drawing/2014/main" id="{D2E65D05-1047-2247-746B-1F70851CEB7D}"/>
              </a:ext>
            </a:extLst>
          </p:cNvPr>
          <p:cNvSpPr/>
          <p:nvPr/>
        </p:nvSpPr>
        <p:spPr>
          <a:xfrm>
            <a:off x="2107450" y="862642"/>
            <a:ext cx="4868049" cy="47317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lumMod val="50000"/>
                  </a:schemeClr>
                </a:solidFill>
                <a:latin typeface="Arial" panose="020B0604020202020204" pitchFamily="34" charset="0"/>
                <a:cs typeface="Arial" panose="020B0604020202020204" pitchFamily="34" charset="0"/>
              </a:rPr>
              <a:t>CLINICAL IN VITRO MATURATION</a:t>
            </a:r>
          </a:p>
        </p:txBody>
      </p:sp>
      <p:sp>
        <p:nvSpPr>
          <p:cNvPr id="16" name="Rectangle 15">
            <a:extLst>
              <a:ext uri="{FF2B5EF4-FFF2-40B4-BE49-F238E27FC236}">
                <a16:creationId xmlns:a16="http://schemas.microsoft.com/office/drawing/2014/main" id="{FD9845F9-CB00-7F71-1F7F-D889EE441E6C}"/>
              </a:ext>
            </a:extLst>
          </p:cNvPr>
          <p:cNvSpPr/>
          <p:nvPr/>
        </p:nvSpPr>
        <p:spPr>
          <a:xfrm>
            <a:off x="2107450" y="5632998"/>
            <a:ext cx="4868049" cy="47317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2">
                    <a:lumMod val="50000"/>
                  </a:schemeClr>
                </a:solidFill>
                <a:latin typeface="Arial" panose="020B0604020202020204" pitchFamily="34" charset="0"/>
                <a:cs typeface="Arial" panose="020B0604020202020204" pitchFamily="34" charset="0"/>
              </a:rPr>
              <a:t>RESCUE IN VITRO MATURATION</a:t>
            </a:r>
          </a:p>
        </p:txBody>
      </p:sp>
      <p:grpSp>
        <p:nvGrpSpPr>
          <p:cNvPr id="42" name="Group 41">
            <a:extLst>
              <a:ext uri="{FF2B5EF4-FFF2-40B4-BE49-F238E27FC236}">
                <a16:creationId xmlns:a16="http://schemas.microsoft.com/office/drawing/2014/main" id="{E808D44B-B2FB-DC69-E113-A313B2A3E7B9}"/>
              </a:ext>
            </a:extLst>
          </p:cNvPr>
          <p:cNvGrpSpPr/>
          <p:nvPr/>
        </p:nvGrpSpPr>
        <p:grpSpPr>
          <a:xfrm>
            <a:off x="2298964" y="4683243"/>
            <a:ext cx="391798" cy="400111"/>
            <a:chOff x="3498935" y="4894509"/>
            <a:chExt cx="513192" cy="524081"/>
          </a:xfrm>
        </p:grpSpPr>
        <p:sp>
          <p:nvSpPr>
            <p:cNvPr id="41" name="Oval 40">
              <a:extLst>
                <a:ext uri="{FF2B5EF4-FFF2-40B4-BE49-F238E27FC236}">
                  <a16:creationId xmlns:a16="http://schemas.microsoft.com/office/drawing/2014/main" id="{C4EE8AE3-80FD-AAC1-6D90-AFF2C8B59F2F}"/>
                </a:ext>
              </a:extLst>
            </p:cNvPr>
            <p:cNvSpPr/>
            <p:nvPr/>
          </p:nvSpPr>
          <p:spPr>
            <a:xfrm>
              <a:off x="3498935" y="4894509"/>
              <a:ext cx="513192" cy="524081"/>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lus Sign 39">
              <a:extLst>
                <a:ext uri="{FF2B5EF4-FFF2-40B4-BE49-F238E27FC236}">
                  <a16:creationId xmlns:a16="http://schemas.microsoft.com/office/drawing/2014/main" id="{645776A4-C52D-A6F4-8177-F0722AA94ADB}"/>
                </a:ext>
              </a:extLst>
            </p:cNvPr>
            <p:cNvSpPr/>
            <p:nvPr/>
          </p:nvSpPr>
          <p:spPr>
            <a:xfrm>
              <a:off x="3498935" y="4894509"/>
              <a:ext cx="513192" cy="524081"/>
            </a:xfrm>
            <a:prstGeom prst="mathPlus">
              <a:avLst>
                <a:gd name="adj1" fmla="val 1202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681971DC-A423-10CF-3015-DF32580E2391}"/>
              </a:ext>
            </a:extLst>
          </p:cNvPr>
          <p:cNvSpPr txBox="1"/>
          <p:nvPr/>
        </p:nvSpPr>
        <p:spPr>
          <a:xfrm>
            <a:off x="2685563" y="4698632"/>
            <a:ext cx="1838965" cy="369332"/>
          </a:xfrm>
          <a:prstGeom prst="rect">
            <a:avLst/>
          </a:prstGeom>
          <a:noFill/>
        </p:spPr>
        <p:txBody>
          <a:bodyPr wrap="none" rtlCol="0">
            <a:spAutoFit/>
          </a:bodyPr>
          <a:lstStyle/>
          <a:p>
            <a:r>
              <a:rPr lang="en-US" b="1" dirty="0">
                <a:solidFill>
                  <a:schemeClr val="accent6">
                    <a:lumMod val="50000"/>
                  </a:schemeClr>
                </a:solidFill>
                <a:latin typeface="Arial" panose="020B0604020202020204" pitchFamily="34" charset="0"/>
                <a:cs typeface="Arial" panose="020B0604020202020204" pitchFamily="34" charset="0"/>
              </a:rPr>
              <a:t>Gonadotropins</a:t>
            </a:r>
          </a:p>
        </p:txBody>
      </p:sp>
      <p:grpSp>
        <p:nvGrpSpPr>
          <p:cNvPr id="44" name="Group 43">
            <a:extLst>
              <a:ext uri="{FF2B5EF4-FFF2-40B4-BE49-F238E27FC236}">
                <a16:creationId xmlns:a16="http://schemas.microsoft.com/office/drawing/2014/main" id="{1C249FE6-C6FA-E869-D98B-B7FA96310E62}"/>
              </a:ext>
            </a:extLst>
          </p:cNvPr>
          <p:cNvGrpSpPr/>
          <p:nvPr/>
        </p:nvGrpSpPr>
        <p:grpSpPr>
          <a:xfrm>
            <a:off x="2293765" y="5152889"/>
            <a:ext cx="391798" cy="400111"/>
            <a:chOff x="3498935" y="4894509"/>
            <a:chExt cx="513192" cy="524081"/>
          </a:xfrm>
        </p:grpSpPr>
        <p:sp>
          <p:nvSpPr>
            <p:cNvPr id="45" name="Oval 44">
              <a:extLst>
                <a:ext uri="{FF2B5EF4-FFF2-40B4-BE49-F238E27FC236}">
                  <a16:creationId xmlns:a16="http://schemas.microsoft.com/office/drawing/2014/main" id="{0061442A-AA33-79B1-F6AC-48AB5C2EBA15}"/>
                </a:ext>
              </a:extLst>
            </p:cNvPr>
            <p:cNvSpPr/>
            <p:nvPr/>
          </p:nvSpPr>
          <p:spPr>
            <a:xfrm>
              <a:off x="3498935" y="4894509"/>
              <a:ext cx="513192" cy="524081"/>
            </a:xfrm>
            <a:prstGeom prst="ellipse">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lus Sign 45">
              <a:extLst>
                <a:ext uri="{FF2B5EF4-FFF2-40B4-BE49-F238E27FC236}">
                  <a16:creationId xmlns:a16="http://schemas.microsoft.com/office/drawing/2014/main" id="{6FD91EAE-5DD4-D8A8-E369-D2F2924ADAAC}"/>
                </a:ext>
              </a:extLst>
            </p:cNvPr>
            <p:cNvSpPr/>
            <p:nvPr/>
          </p:nvSpPr>
          <p:spPr>
            <a:xfrm>
              <a:off x="3498935" y="4894509"/>
              <a:ext cx="513192" cy="524081"/>
            </a:xfrm>
            <a:prstGeom prst="mathPlus">
              <a:avLst>
                <a:gd name="adj1" fmla="val 12025"/>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60EBF287-015B-CAB0-DD15-9449EBFEC0A7}"/>
              </a:ext>
            </a:extLst>
          </p:cNvPr>
          <p:cNvSpPr txBox="1"/>
          <p:nvPr/>
        </p:nvSpPr>
        <p:spPr>
          <a:xfrm>
            <a:off x="2697821" y="5166994"/>
            <a:ext cx="2056973" cy="369332"/>
          </a:xfrm>
          <a:prstGeom prst="rect">
            <a:avLst/>
          </a:prstGeom>
          <a:noFill/>
        </p:spPr>
        <p:txBody>
          <a:bodyPr wrap="none" rtlCol="0">
            <a:spAutoFit/>
          </a:bodyPr>
          <a:lstStyle/>
          <a:p>
            <a:r>
              <a:rPr lang="en-US" b="1" dirty="0">
                <a:solidFill>
                  <a:schemeClr val="accent6">
                    <a:lumMod val="50000"/>
                  </a:schemeClr>
                </a:solidFill>
                <a:latin typeface="Arial" panose="020B0604020202020204" pitchFamily="34" charset="0"/>
                <a:cs typeface="Arial" panose="020B0604020202020204" pitchFamily="34" charset="0"/>
              </a:rPr>
              <a:t>Ovulatory trigger</a:t>
            </a:r>
          </a:p>
        </p:txBody>
      </p:sp>
      <p:sp>
        <p:nvSpPr>
          <p:cNvPr id="51" name="Oval 50">
            <a:extLst>
              <a:ext uri="{FF2B5EF4-FFF2-40B4-BE49-F238E27FC236}">
                <a16:creationId xmlns:a16="http://schemas.microsoft.com/office/drawing/2014/main" id="{85D9253F-1F9E-DCE7-0A4C-35659BDE56C9}"/>
              </a:ext>
            </a:extLst>
          </p:cNvPr>
          <p:cNvSpPr/>
          <p:nvPr/>
        </p:nvSpPr>
        <p:spPr>
          <a:xfrm>
            <a:off x="2311223" y="1446544"/>
            <a:ext cx="391798" cy="400111"/>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EF89AD1-2B64-2553-D54F-BC621BE8A854}"/>
              </a:ext>
            </a:extLst>
          </p:cNvPr>
          <p:cNvSpPr txBox="1"/>
          <p:nvPr/>
        </p:nvSpPr>
        <p:spPr>
          <a:xfrm>
            <a:off x="2705611" y="1464380"/>
            <a:ext cx="1838965" cy="369332"/>
          </a:xfrm>
          <a:prstGeom prst="rect">
            <a:avLst/>
          </a:prstGeom>
          <a:noFill/>
        </p:spPr>
        <p:txBody>
          <a:bodyPr wrap="non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Gonadotropins</a:t>
            </a:r>
          </a:p>
        </p:txBody>
      </p:sp>
      <p:sp>
        <p:nvSpPr>
          <p:cNvPr id="55" name="Oval 54">
            <a:extLst>
              <a:ext uri="{FF2B5EF4-FFF2-40B4-BE49-F238E27FC236}">
                <a16:creationId xmlns:a16="http://schemas.microsoft.com/office/drawing/2014/main" id="{7E900BB1-7754-F0B5-6E64-BEE4B6843EBC}"/>
              </a:ext>
            </a:extLst>
          </p:cNvPr>
          <p:cNvSpPr/>
          <p:nvPr/>
        </p:nvSpPr>
        <p:spPr>
          <a:xfrm>
            <a:off x="2311223" y="1919618"/>
            <a:ext cx="391798" cy="400111"/>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8E82655-366D-7F93-33FB-63C963B0EEB9}"/>
              </a:ext>
            </a:extLst>
          </p:cNvPr>
          <p:cNvSpPr txBox="1"/>
          <p:nvPr/>
        </p:nvSpPr>
        <p:spPr>
          <a:xfrm>
            <a:off x="2697822" y="1938616"/>
            <a:ext cx="2056973" cy="369332"/>
          </a:xfrm>
          <a:prstGeom prst="rect">
            <a:avLst/>
          </a:prstGeom>
          <a:noFill/>
        </p:spPr>
        <p:txBody>
          <a:bodyPr wrap="non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Ovulatory trigger</a:t>
            </a:r>
          </a:p>
        </p:txBody>
      </p:sp>
      <p:sp>
        <p:nvSpPr>
          <p:cNvPr id="58" name="Rectangle: Single Corner Rounded 57">
            <a:extLst>
              <a:ext uri="{FF2B5EF4-FFF2-40B4-BE49-F238E27FC236}">
                <a16:creationId xmlns:a16="http://schemas.microsoft.com/office/drawing/2014/main" id="{5BFA824C-D965-7F59-6193-F96CFE1897A5}"/>
              </a:ext>
            </a:extLst>
          </p:cNvPr>
          <p:cNvSpPr/>
          <p:nvPr/>
        </p:nvSpPr>
        <p:spPr>
          <a:xfrm>
            <a:off x="2357779" y="1616424"/>
            <a:ext cx="303400" cy="60960"/>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Single Corner Rounded 58">
            <a:extLst>
              <a:ext uri="{FF2B5EF4-FFF2-40B4-BE49-F238E27FC236}">
                <a16:creationId xmlns:a16="http://schemas.microsoft.com/office/drawing/2014/main" id="{012CEEF7-DBB2-A726-9A0A-BABA4C60885A}"/>
              </a:ext>
            </a:extLst>
          </p:cNvPr>
          <p:cNvSpPr/>
          <p:nvPr/>
        </p:nvSpPr>
        <p:spPr>
          <a:xfrm>
            <a:off x="2357779" y="2087107"/>
            <a:ext cx="303400" cy="60960"/>
          </a:xfrm>
          <a:prstGeom prst="round1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TextBox 1024">
            <a:extLst>
              <a:ext uri="{FF2B5EF4-FFF2-40B4-BE49-F238E27FC236}">
                <a16:creationId xmlns:a16="http://schemas.microsoft.com/office/drawing/2014/main" id="{EBA6EDD6-607F-42C1-6CDB-F428D2177721}"/>
              </a:ext>
            </a:extLst>
          </p:cNvPr>
          <p:cNvSpPr txBox="1"/>
          <p:nvPr/>
        </p:nvSpPr>
        <p:spPr>
          <a:xfrm>
            <a:off x="82041" y="6401195"/>
            <a:ext cx="6708888"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ASRM IVM Committee Opinion, 2021; Coticchio et al., Fertil </a:t>
            </a:r>
            <a:r>
              <a:rPr lang="en-US" sz="1600" dirty="0" err="1">
                <a:solidFill>
                  <a:schemeClr val="bg1"/>
                </a:solidFill>
                <a:latin typeface="Arial" panose="020B0604020202020204" pitchFamily="34" charset="0"/>
                <a:cs typeface="Arial" panose="020B0604020202020204" pitchFamily="34" charset="0"/>
              </a:rPr>
              <a:t>Steril</a:t>
            </a:r>
            <a:r>
              <a:rPr lang="en-US" sz="1600" dirty="0">
                <a:solidFill>
                  <a:schemeClr val="bg1"/>
                </a:solidFill>
                <a:latin typeface="Arial" panose="020B0604020202020204" pitchFamily="34" charset="0"/>
                <a:cs typeface="Arial" panose="020B0604020202020204" pitchFamily="34" charset="0"/>
              </a:rPr>
              <a:t>, 2025</a:t>
            </a:r>
          </a:p>
        </p:txBody>
      </p:sp>
      <p:pic>
        <p:nvPicPr>
          <p:cNvPr id="18" name="Picture 17">
            <a:extLst>
              <a:ext uri="{FF2B5EF4-FFF2-40B4-BE49-F238E27FC236}">
                <a16:creationId xmlns:a16="http://schemas.microsoft.com/office/drawing/2014/main" id="{0EA77665-C8AA-6C16-D133-7D11F918F1B5}"/>
              </a:ext>
            </a:extLst>
          </p:cNvPr>
          <p:cNvPicPr>
            <a:picLocks noChangeAspect="1"/>
          </p:cNvPicPr>
          <p:nvPr/>
        </p:nvPicPr>
        <p:blipFill>
          <a:blip r:embed="rId4">
            <a:clrChange>
              <a:clrFrom>
                <a:srgbClr val="FFFFFF"/>
              </a:clrFrom>
              <a:clrTo>
                <a:srgbClr val="FFFFFF">
                  <a:alpha val="0"/>
                </a:srgbClr>
              </a:clrTo>
            </a:clrChange>
          </a:blip>
          <a:srcRect b="22489"/>
          <a:stretch>
            <a:fillRect/>
          </a:stretch>
        </p:blipFill>
        <p:spPr>
          <a:xfrm>
            <a:off x="6363210" y="2489933"/>
            <a:ext cx="801887" cy="739269"/>
          </a:xfrm>
          <a:prstGeom prst="rect">
            <a:avLst/>
          </a:prstGeom>
        </p:spPr>
      </p:pic>
      <p:pic>
        <p:nvPicPr>
          <p:cNvPr id="20" name="Picture 19">
            <a:extLst>
              <a:ext uri="{FF2B5EF4-FFF2-40B4-BE49-F238E27FC236}">
                <a16:creationId xmlns:a16="http://schemas.microsoft.com/office/drawing/2014/main" id="{A52E978C-F1CC-DA5F-1DD3-6013584331B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721080" y="2936383"/>
            <a:ext cx="954563" cy="1200660"/>
          </a:xfrm>
          <a:prstGeom prst="rect">
            <a:avLst/>
          </a:prstGeom>
        </p:spPr>
      </p:pic>
      <p:grpSp>
        <p:nvGrpSpPr>
          <p:cNvPr id="62" name="Group 61">
            <a:extLst>
              <a:ext uri="{FF2B5EF4-FFF2-40B4-BE49-F238E27FC236}">
                <a16:creationId xmlns:a16="http://schemas.microsoft.com/office/drawing/2014/main" id="{BAD3121C-F246-EAF3-DB7A-1F3ADE8EE385}"/>
              </a:ext>
            </a:extLst>
          </p:cNvPr>
          <p:cNvGrpSpPr/>
          <p:nvPr/>
        </p:nvGrpSpPr>
        <p:grpSpPr>
          <a:xfrm>
            <a:off x="6383822" y="3727711"/>
            <a:ext cx="780763" cy="732316"/>
            <a:chOff x="6374413" y="3913864"/>
            <a:chExt cx="1005927" cy="927376"/>
          </a:xfrm>
        </p:grpSpPr>
        <p:pic>
          <p:nvPicPr>
            <p:cNvPr id="21" name="Picture 20">
              <a:extLst>
                <a:ext uri="{FF2B5EF4-FFF2-40B4-BE49-F238E27FC236}">
                  <a16:creationId xmlns:a16="http://schemas.microsoft.com/office/drawing/2014/main" id="{AA6E162E-3A56-0AAB-678D-53D9471B40C6}"/>
                </a:ext>
              </a:extLst>
            </p:cNvPr>
            <p:cNvPicPr>
              <a:picLocks noChangeAspect="1"/>
            </p:cNvPicPr>
            <p:nvPr/>
          </p:nvPicPr>
          <p:blipFill>
            <a:blip r:embed="rId4">
              <a:clrChange>
                <a:clrFrom>
                  <a:srgbClr val="FFFFFF"/>
                </a:clrFrom>
                <a:clrTo>
                  <a:srgbClr val="FFFFFF">
                    <a:alpha val="0"/>
                  </a:srgbClr>
                </a:clrTo>
              </a:clrChange>
            </a:blip>
            <a:srcRect b="20945"/>
            <a:stretch>
              <a:fillRect/>
            </a:stretch>
          </p:blipFill>
          <p:spPr>
            <a:xfrm>
              <a:off x="6374413" y="3913864"/>
              <a:ext cx="1005927" cy="927376"/>
            </a:xfrm>
            <a:prstGeom prst="rect">
              <a:avLst/>
            </a:prstGeom>
          </p:spPr>
        </p:pic>
        <p:sp>
          <p:nvSpPr>
            <p:cNvPr id="22" name="Oval 21">
              <a:extLst>
                <a:ext uri="{FF2B5EF4-FFF2-40B4-BE49-F238E27FC236}">
                  <a16:creationId xmlns:a16="http://schemas.microsoft.com/office/drawing/2014/main" id="{7AFAB6E7-2726-F290-9EA4-A436098E3849}"/>
                </a:ext>
              </a:extLst>
            </p:cNvPr>
            <p:cNvSpPr/>
            <p:nvPr/>
          </p:nvSpPr>
          <p:spPr>
            <a:xfrm>
              <a:off x="6792033" y="4308141"/>
              <a:ext cx="256032" cy="257008"/>
            </a:xfrm>
            <a:prstGeom prst="ellipse">
              <a:avLst/>
            </a:prstGeom>
            <a:solidFill>
              <a:srgbClr val="D299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8DEE8F8A-B5CA-7C4F-B1DB-7EEFBE43F666}"/>
              </a:ext>
            </a:extLst>
          </p:cNvPr>
          <p:cNvGrpSpPr/>
          <p:nvPr/>
        </p:nvGrpSpPr>
        <p:grpSpPr>
          <a:xfrm>
            <a:off x="4750507" y="2247562"/>
            <a:ext cx="1150985" cy="1317300"/>
            <a:chOff x="6030421" y="-154642"/>
            <a:chExt cx="1364422" cy="1561580"/>
          </a:xfrm>
        </p:grpSpPr>
        <p:sp>
          <p:nvSpPr>
            <p:cNvPr id="34" name="TextBox 33">
              <a:extLst>
                <a:ext uri="{FF2B5EF4-FFF2-40B4-BE49-F238E27FC236}">
                  <a16:creationId xmlns:a16="http://schemas.microsoft.com/office/drawing/2014/main" id="{F1AE4A65-F6F3-9D52-AEF2-0E31C27B674F}"/>
                </a:ext>
              </a:extLst>
            </p:cNvPr>
            <p:cNvSpPr txBox="1"/>
            <p:nvPr/>
          </p:nvSpPr>
          <p:spPr>
            <a:xfrm>
              <a:off x="6347648" y="1042087"/>
              <a:ext cx="725581" cy="364851"/>
            </a:xfrm>
            <a:prstGeom prst="rect">
              <a:avLst/>
            </a:prstGeom>
            <a:solidFill>
              <a:schemeClr val="bg1"/>
            </a:solidFill>
          </p:spPr>
          <p:txBody>
            <a:bodyPr wrap="square" lIns="0" tIns="0" rIns="0" bIns="0" rtlCol="0">
              <a:spAutoFit/>
            </a:bodyPr>
            <a:lstStyle/>
            <a:p>
              <a:pPr algn="ctr"/>
              <a:r>
                <a:rPr lang="en-US" sz="2000" b="1" dirty="0">
                  <a:solidFill>
                    <a:srgbClr val="595959"/>
                  </a:solidFill>
                  <a:latin typeface="Arial" panose="020B0604020202020204" pitchFamily="34" charset="0"/>
                  <a:cs typeface="Arial" panose="020B0604020202020204" pitchFamily="34" charset="0"/>
                </a:rPr>
                <a:t>GV</a:t>
              </a:r>
            </a:p>
          </p:txBody>
        </p:sp>
        <p:pic>
          <p:nvPicPr>
            <p:cNvPr id="31" name="Picture 30">
              <a:extLst>
                <a:ext uri="{FF2B5EF4-FFF2-40B4-BE49-F238E27FC236}">
                  <a16:creationId xmlns:a16="http://schemas.microsoft.com/office/drawing/2014/main" id="{580732E8-20F4-37CB-245A-8C640F06404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030421" y="-154642"/>
              <a:ext cx="1364422" cy="1203900"/>
            </a:xfrm>
            <a:prstGeom prst="rect">
              <a:avLst/>
            </a:prstGeom>
          </p:spPr>
        </p:pic>
      </p:grpSp>
      <p:grpSp>
        <p:nvGrpSpPr>
          <p:cNvPr id="37" name="Group 36">
            <a:extLst>
              <a:ext uri="{FF2B5EF4-FFF2-40B4-BE49-F238E27FC236}">
                <a16:creationId xmlns:a16="http://schemas.microsoft.com/office/drawing/2014/main" id="{BAB38DDD-FF88-CB24-94BE-411316649DAE}"/>
              </a:ext>
            </a:extLst>
          </p:cNvPr>
          <p:cNvGrpSpPr/>
          <p:nvPr/>
        </p:nvGrpSpPr>
        <p:grpSpPr>
          <a:xfrm>
            <a:off x="4809826" y="3571058"/>
            <a:ext cx="1055207" cy="1246871"/>
            <a:chOff x="4852338" y="2258688"/>
            <a:chExt cx="1250884" cy="1478089"/>
          </a:xfrm>
        </p:grpSpPr>
        <p:pic>
          <p:nvPicPr>
            <p:cNvPr id="33" name="Picture 32">
              <a:extLst>
                <a:ext uri="{FF2B5EF4-FFF2-40B4-BE49-F238E27FC236}">
                  <a16:creationId xmlns:a16="http://schemas.microsoft.com/office/drawing/2014/main" id="{60D793F9-1E6F-7EEC-E3C3-E2C7C46A724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4852338" y="2258688"/>
              <a:ext cx="1250884" cy="1203902"/>
            </a:xfrm>
            <a:prstGeom prst="rect">
              <a:avLst/>
            </a:prstGeom>
          </p:spPr>
        </p:pic>
        <p:sp>
          <p:nvSpPr>
            <p:cNvPr id="35" name="TextBox 34">
              <a:extLst>
                <a:ext uri="{FF2B5EF4-FFF2-40B4-BE49-F238E27FC236}">
                  <a16:creationId xmlns:a16="http://schemas.microsoft.com/office/drawing/2014/main" id="{FE38D283-F865-41AC-4813-E5F9186BE462}"/>
                </a:ext>
              </a:extLst>
            </p:cNvPr>
            <p:cNvSpPr txBox="1"/>
            <p:nvPr/>
          </p:nvSpPr>
          <p:spPr>
            <a:xfrm>
              <a:off x="5284480" y="3429000"/>
              <a:ext cx="386600" cy="307777"/>
            </a:xfrm>
            <a:prstGeom prst="rect">
              <a:avLst/>
            </a:prstGeom>
            <a:solidFill>
              <a:schemeClr val="bg1"/>
            </a:solidFill>
          </p:spPr>
          <p:txBody>
            <a:bodyPr wrap="square" lIns="0" tIns="0" rIns="0" bIns="0" rtlCol="0">
              <a:spAutoFit/>
            </a:bodyPr>
            <a:lstStyle/>
            <a:p>
              <a:pPr algn="ctr"/>
              <a:r>
                <a:rPr lang="en-US" sz="2000" b="1" dirty="0">
                  <a:solidFill>
                    <a:srgbClr val="595959"/>
                  </a:solidFill>
                  <a:latin typeface="Arial" panose="020B0604020202020204" pitchFamily="34" charset="0"/>
                  <a:cs typeface="Arial" panose="020B0604020202020204" pitchFamily="34" charset="0"/>
                </a:rPr>
                <a:t>MI</a:t>
              </a:r>
            </a:p>
          </p:txBody>
        </p:sp>
      </p:grpSp>
      <p:sp>
        <p:nvSpPr>
          <p:cNvPr id="63" name="Arrow: Right 62">
            <a:extLst>
              <a:ext uri="{FF2B5EF4-FFF2-40B4-BE49-F238E27FC236}">
                <a16:creationId xmlns:a16="http://schemas.microsoft.com/office/drawing/2014/main" id="{02BBB8DC-8CA8-5685-67F1-DC424002A8A0}"/>
              </a:ext>
            </a:extLst>
          </p:cNvPr>
          <p:cNvSpPr/>
          <p:nvPr/>
        </p:nvSpPr>
        <p:spPr>
          <a:xfrm>
            <a:off x="5976202" y="3288845"/>
            <a:ext cx="1723915" cy="405613"/>
          </a:xfrm>
          <a:prstGeom prst="rightArrow">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Arrow: Right 1023">
            <a:extLst>
              <a:ext uri="{FF2B5EF4-FFF2-40B4-BE49-F238E27FC236}">
                <a16:creationId xmlns:a16="http://schemas.microsoft.com/office/drawing/2014/main" id="{028B42BD-022F-E60E-5C35-764AB74A2833}"/>
              </a:ext>
            </a:extLst>
          </p:cNvPr>
          <p:cNvSpPr/>
          <p:nvPr/>
        </p:nvSpPr>
        <p:spPr>
          <a:xfrm>
            <a:off x="9565330" y="3288845"/>
            <a:ext cx="954563" cy="405613"/>
          </a:xfrm>
          <a:prstGeom prst="rightArrow">
            <a:avLst/>
          </a:prstGeom>
          <a:solidFill>
            <a:schemeClr val="bg1">
              <a:lumMod val="8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extBox 1026">
            <a:extLst>
              <a:ext uri="{FF2B5EF4-FFF2-40B4-BE49-F238E27FC236}">
                <a16:creationId xmlns:a16="http://schemas.microsoft.com/office/drawing/2014/main" id="{DDC62B58-2A2B-601D-0753-274A9C3EBAAC}"/>
              </a:ext>
            </a:extLst>
          </p:cNvPr>
          <p:cNvSpPr txBox="1"/>
          <p:nvPr/>
        </p:nvSpPr>
        <p:spPr>
          <a:xfrm>
            <a:off x="7593330" y="4497617"/>
            <a:ext cx="2038102" cy="778893"/>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Incubation duration</a:t>
            </a:r>
          </a:p>
          <a:p>
            <a:pPr algn="ctr"/>
            <a:r>
              <a:rPr lang="en-US" dirty="0">
                <a:latin typeface="Arial" panose="020B0604020202020204" pitchFamily="34" charset="0"/>
                <a:cs typeface="Arial" panose="020B0604020202020204" pitchFamily="34" charset="0"/>
              </a:rPr>
              <a:t>GV: 4-50 h</a:t>
            </a:r>
          </a:p>
          <a:p>
            <a:pPr algn="ctr"/>
            <a:r>
              <a:rPr lang="en-US" dirty="0">
                <a:latin typeface="Arial" panose="020B0604020202020204" pitchFamily="34" charset="0"/>
                <a:cs typeface="Arial" panose="020B0604020202020204" pitchFamily="34" charset="0"/>
              </a:rPr>
              <a:t>MI: 1.5-50 h</a:t>
            </a:r>
          </a:p>
        </p:txBody>
      </p:sp>
      <p:pic>
        <p:nvPicPr>
          <p:cNvPr id="1030" name="Picture 1029">
            <a:extLst>
              <a:ext uri="{FF2B5EF4-FFF2-40B4-BE49-F238E27FC236}">
                <a16:creationId xmlns:a16="http://schemas.microsoft.com/office/drawing/2014/main" id="{1FC5AA01-61F1-C634-CA5E-BF477BF4A8ED}"/>
              </a:ext>
            </a:extLst>
          </p:cNvPr>
          <p:cNvPicPr>
            <a:picLocks noChangeAspect="1"/>
          </p:cNvPicPr>
          <p:nvPr/>
        </p:nvPicPr>
        <p:blipFill>
          <a:blip r:embed="rId8"/>
          <a:stretch>
            <a:fillRect/>
          </a:stretch>
        </p:blipFill>
        <p:spPr>
          <a:xfrm>
            <a:off x="7766705" y="2269587"/>
            <a:ext cx="1723915" cy="2191332"/>
          </a:xfrm>
          <a:prstGeom prst="rect">
            <a:avLst/>
          </a:prstGeom>
        </p:spPr>
      </p:pic>
      <p:sp>
        <p:nvSpPr>
          <p:cNvPr id="3" name="Rectangle 2">
            <a:extLst>
              <a:ext uri="{FF2B5EF4-FFF2-40B4-BE49-F238E27FC236}">
                <a16:creationId xmlns:a16="http://schemas.microsoft.com/office/drawing/2014/main" id="{BCE5197B-5E8E-163D-7BDE-429577C72D78}"/>
              </a:ext>
            </a:extLst>
          </p:cNvPr>
          <p:cNvSpPr/>
          <p:nvPr/>
        </p:nvSpPr>
        <p:spPr>
          <a:xfrm>
            <a:off x="209658" y="2695807"/>
            <a:ext cx="1743617" cy="1627291"/>
          </a:xfrm>
          <a:prstGeom prst="rect">
            <a:avLst/>
          </a:prstGeom>
          <a:noFill/>
          <a:ln w="76200">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B19C657-751A-704A-5360-0EC621DEF1FD}"/>
              </a:ext>
            </a:extLst>
          </p:cNvPr>
          <p:cNvSpPr/>
          <p:nvPr/>
        </p:nvSpPr>
        <p:spPr>
          <a:xfrm>
            <a:off x="194668" y="892622"/>
            <a:ext cx="1743617" cy="1627291"/>
          </a:xfrm>
          <a:prstGeom prst="rect">
            <a:avLst/>
          </a:prstGeom>
          <a:noFill/>
          <a:ln w="76200">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62C0EA8-E58F-78E8-78FB-95890331323E}"/>
              </a:ext>
            </a:extLst>
          </p:cNvPr>
          <p:cNvSpPr/>
          <p:nvPr/>
        </p:nvSpPr>
        <p:spPr>
          <a:xfrm>
            <a:off x="209658" y="4478882"/>
            <a:ext cx="1743617" cy="1627291"/>
          </a:xfrm>
          <a:prstGeom prst="rect">
            <a:avLst/>
          </a:prstGeom>
          <a:noFill/>
          <a:ln w="76200">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 presetClass="exit"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 presetClass="exit" presetSubtype="0" fill="hold" grpId="1"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3"/>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500"/>
                                        <p:tgtEl>
                                          <p:spTgt spid="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500"/>
                                        <p:tgtEl>
                                          <p:spTgt spid="5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0"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fade">
                                      <p:cBhvr>
                                        <p:cTn id="50" dur="500"/>
                                        <p:tgtEl>
                                          <p:spTgt spid="62"/>
                                        </p:tgtEl>
                                      </p:cBhvr>
                                    </p:animEffect>
                                  </p:childTnLst>
                                </p:cTn>
                              </p:par>
                              <p:par>
                                <p:cTn id="51" presetID="10" presetClass="entr" presetSubtype="0" fill="hold"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par>
                                <p:cTn id="54" presetID="10"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fade">
                                      <p:cBhvr>
                                        <p:cTn id="59" dur="500"/>
                                        <p:tgtEl>
                                          <p:spTgt spid="6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24"/>
                                        </p:tgtEl>
                                        <p:attrNameLst>
                                          <p:attrName>style.visibility</p:attrName>
                                        </p:attrNameLst>
                                      </p:cBhvr>
                                      <p:to>
                                        <p:strVal val="visible"/>
                                      </p:to>
                                    </p:set>
                                    <p:animEffect transition="in" filter="fade">
                                      <p:cBhvr>
                                        <p:cTn id="62" dur="500"/>
                                        <p:tgtEl>
                                          <p:spTgt spid="1024"/>
                                        </p:tgtEl>
                                      </p:cBhvr>
                                    </p:animEffect>
                                  </p:childTnLst>
                                </p:cTn>
                              </p:par>
                              <p:par>
                                <p:cTn id="63" presetID="10" presetClass="entr" presetSubtype="0" fill="hold" nodeType="withEffect">
                                  <p:stCondLst>
                                    <p:cond delay="0"/>
                                  </p:stCondLst>
                                  <p:childTnLst>
                                    <p:set>
                                      <p:cBhvr>
                                        <p:cTn id="64" dur="1" fill="hold">
                                          <p:stCondLst>
                                            <p:cond delay="0"/>
                                          </p:stCondLst>
                                        </p:cTn>
                                        <p:tgtEl>
                                          <p:spTgt spid="1030"/>
                                        </p:tgtEl>
                                        <p:attrNameLst>
                                          <p:attrName>style.visibility</p:attrName>
                                        </p:attrNameLst>
                                      </p:cBhvr>
                                      <p:to>
                                        <p:strVal val="visible"/>
                                      </p:to>
                                    </p:set>
                                    <p:animEffect transition="in" filter="fade">
                                      <p:cBhvr>
                                        <p:cTn id="65" dur="500"/>
                                        <p:tgtEl>
                                          <p:spTgt spid="10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27"/>
                                        </p:tgtEl>
                                        <p:attrNameLst>
                                          <p:attrName>style.visibility</p:attrName>
                                        </p:attrNameLst>
                                      </p:cBhvr>
                                      <p:to>
                                        <p:strVal val="visible"/>
                                      </p:to>
                                    </p:set>
                                    <p:animEffect transition="in" filter="fade">
                                      <p:cBhvr>
                                        <p:cTn id="68" dur="500"/>
                                        <p:tgtEl>
                                          <p:spTgt spid="1027"/>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500"/>
                                        <p:tgtEl>
                                          <p:spTgt spid="16"/>
                                        </p:tgtEl>
                                      </p:cBhvr>
                                    </p:animEffect>
                                  </p:childTnLst>
                                </p:cTn>
                              </p:par>
                              <p:par>
                                <p:cTn id="74" presetID="10" presetClass="entr" presetSubtype="0" fill="hold"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500"/>
                                        <p:tgtEl>
                                          <p:spTgt spid="4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500"/>
                                        <p:tgtEl>
                                          <p:spTgt spid="43"/>
                                        </p:tgtEl>
                                      </p:cBhvr>
                                    </p:animEffect>
                                  </p:childTnLst>
                                </p:cTn>
                              </p:par>
                              <p:par>
                                <p:cTn id="80" presetID="10" presetClass="entr" presetSubtype="0" fill="hold" nodeType="with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fade">
                                      <p:cBhvr>
                                        <p:cTn id="82" dur="500"/>
                                        <p:tgtEl>
                                          <p:spTgt spid="4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43" grpId="0"/>
      <p:bldP spid="47" grpId="0"/>
      <p:bldP spid="51" grpId="0" animBg="1"/>
      <p:bldP spid="53" grpId="0"/>
      <p:bldP spid="55" grpId="0" animBg="1"/>
      <p:bldP spid="57" grpId="0"/>
      <p:bldP spid="58" grpId="0" animBg="1"/>
      <p:bldP spid="59" grpId="0" animBg="1"/>
      <p:bldP spid="63" grpId="0" animBg="1"/>
      <p:bldP spid="1024" grpId="0" animBg="1"/>
      <p:bldP spid="1027" grpId="0"/>
      <p:bldP spid="3" grpId="0" animBg="1"/>
      <p:bldP spid="3" grpId="1" animBg="1"/>
      <p:bldP spid="2" grpId="0" animBg="1"/>
      <p:bldP spid="2" grpId="1"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17B39-EA0B-98F0-C852-1FA24F90B4DB}"/>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36F841DA-DDE5-7A73-25FB-CB8BBFE9A0DF}"/>
              </a:ext>
            </a:extLst>
          </p:cNvPr>
          <p:cNvSpPr>
            <a:spLocks noGrp="1"/>
          </p:cNvSpPr>
          <p:nvPr>
            <p:ph idx="1"/>
          </p:nvPr>
        </p:nvSpPr>
        <p:spPr>
          <a:xfrm>
            <a:off x="395663" y="1040297"/>
            <a:ext cx="11379241" cy="4459705"/>
          </a:xfrm>
        </p:spPr>
        <p:txBody>
          <a:bodyPr>
            <a:normAutofit/>
          </a:bodyPr>
          <a:lstStyle/>
          <a:p>
            <a:r>
              <a:rPr lang="en-US" sz="2400" dirty="0">
                <a:latin typeface="Arial" panose="020B0604020202020204" pitchFamily="34" charset="0"/>
                <a:cs typeface="Arial" panose="020B0604020202020204" pitchFamily="34" charset="0"/>
              </a:rPr>
              <a:t>Reduced fertilization, cleavage, </a:t>
            </a:r>
            <a:r>
              <a:rPr lang="en-US" sz="2400" dirty="0" err="1">
                <a:latin typeface="Arial" panose="020B0604020202020204" pitchFamily="34" charset="0"/>
                <a:cs typeface="Arial" panose="020B0604020202020204" pitchFamily="34" charset="0"/>
              </a:rPr>
              <a:t>blastulation</a:t>
            </a:r>
            <a:r>
              <a:rPr lang="en-US" sz="2400" dirty="0">
                <a:latin typeface="Arial" panose="020B0604020202020204" pitchFamily="34" charset="0"/>
                <a:cs typeface="Arial" panose="020B0604020202020204" pitchFamily="34" charset="0"/>
              </a:rPr>
              <a:t>, and clinical pregnancy rates compared to sibling in vivo-matured oocytes</a:t>
            </a:r>
          </a:p>
          <a:p>
            <a:pPr lvl="1"/>
            <a:r>
              <a:rPr lang="en-US" sz="2000" dirty="0">
                <a:latin typeface="Arial" panose="020B0604020202020204" pitchFamily="34" charset="0"/>
                <a:cs typeface="Arial" panose="020B0604020202020204" pitchFamily="34" charset="0"/>
              </a:rPr>
              <a:t>Systematic review and meta-analysis of 24 retrospective studies</a:t>
            </a:r>
          </a:p>
          <a:p>
            <a:pPr lvl="1"/>
            <a:r>
              <a:rPr lang="en-US" sz="2000" dirty="0">
                <a:latin typeface="Arial" panose="020B0604020202020204" pitchFamily="34" charset="0"/>
                <a:cs typeface="Arial" panose="020B0604020202020204" pitchFamily="34" charset="0"/>
              </a:rPr>
              <a:t>Significant heterogeneity</a:t>
            </a:r>
          </a:p>
          <a:p>
            <a:r>
              <a:rPr lang="en-US" sz="2400" dirty="0">
                <a:latin typeface="Arial" panose="020B0604020202020204" pitchFamily="34" charset="0"/>
                <a:cs typeface="Arial" panose="020B0604020202020204" pitchFamily="34" charset="0"/>
              </a:rPr>
              <a:t>Successful pregnancies have occurred after transferring embryos derived from IVM-MII oocytes</a:t>
            </a:r>
          </a:p>
          <a:p>
            <a:r>
              <a:rPr lang="en-US" sz="2400" dirty="0">
                <a:latin typeface="Arial" panose="020B0604020202020204" pitchFamily="34" charset="0"/>
                <a:cs typeface="Arial" panose="020B0604020202020204" pitchFamily="34" charset="0"/>
              </a:rPr>
              <a:t>Unknown long-term safety</a:t>
            </a:r>
          </a:p>
        </p:txBody>
      </p:sp>
      <p:sp>
        <p:nvSpPr>
          <p:cNvPr id="4" name="Title 3">
            <a:extLst>
              <a:ext uri="{FF2B5EF4-FFF2-40B4-BE49-F238E27FC236}">
                <a16:creationId xmlns:a16="http://schemas.microsoft.com/office/drawing/2014/main" id="{49C42FA8-3CAD-FB3E-168C-6D42F2FC342D}"/>
              </a:ext>
            </a:extLst>
          </p:cNvPr>
          <p:cNvSpPr>
            <a:spLocks noGrp="1"/>
          </p:cNvSpPr>
          <p:nvPr>
            <p:ph type="title"/>
          </p:nvPr>
        </p:nvSpPr>
        <p:spPr>
          <a:xfrm>
            <a:off x="172528" y="181437"/>
            <a:ext cx="11846944" cy="681205"/>
          </a:xfrm>
        </p:spPr>
        <p:txBody>
          <a:bodyPr>
            <a:normAutofit/>
          </a:bodyPr>
          <a:lstStyle/>
          <a:p>
            <a:pPr algn="ctr"/>
            <a:r>
              <a:rPr lang="en-US" sz="3400" dirty="0">
                <a:latin typeface="Arial" panose="020B0604020202020204" pitchFamily="34" charset="0"/>
                <a:cs typeface="Arial" panose="020B0604020202020204" pitchFamily="34" charset="0"/>
              </a:rPr>
              <a:t>Current Evidence</a:t>
            </a:r>
          </a:p>
        </p:txBody>
      </p:sp>
      <p:sp>
        <p:nvSpPr>
          <p:cNvPr id="2" name="TextBox 1">
            <a:extLst>
              <a:ext uri="{FF2B5EF4-FFF2-40B4-BE49-F238E27FC236}">
                <a16:creationId xmlns:a16="http://schemas.microsoft.com/office/drawing/2014/main" id="{74D764BF-9611-6A19-2717-7BC1374853DB}"/>
              </a:ext>
            </a:extLst>
          </p:cNvPr>
          <p:cNvSpPr txBox="1"/>
          <p:nvPr/>
        </p:nvSpPr>
        <p:spPr>
          <a:xfrm>
            <a:off x="82041" y="6401195"/>
            <a:ext cx="5487400" cy="338554"/>
          </a:xfrm>
          <a:prstGeom prst="rect">
            <a:avLst/>
          </a:prstGeom>
          <a:noFill/>
        </p:spPr>
        <p:txBody>
          <a:bodyPr wrap="none" rtlCol="0">
            <a:spAutoFit/>
          </a:bodyPr>
          <a:lstStyle/>
          <a:p>
            <a:r>
              <a:rPr lang="en-US" sz="1600" dirty="0">
                <a:solidFill>
                  <a:schemeClr val="bg1"/>
                </a:solidFill>
                <a:latin typeface="Arial" panose="020B0604020202020204" pitchFamily="34" charset="0"/>
                <a:cs typeface="Arial" panose="020B0604020202020204" pitchFamily="34" charset="0"/>
              </a:rPr>
              <a:t>Bartolacci et al., JARG, 2024; ESHRE, Hum </a:t>
            </a:r>
            <a:r>
              <a:rPr lang="en-US" sz="1600" dirty="0" err="1">
                <a:solidFill>
                  <a:schemeClr val="bg1"/>
                </a:solidFill>
                <a:latin typeface="Arial" panose="020B0604020202020204" pitchFamily="34" charset="0"/>
                <a:cs typeface="Arial" panose="020B0604020202020204" pitchFamily="34" charset="0"/>
              </a:rPr>
              <a:t>Reprod</a:t>
            </a:r>
            <a:r>
              <a:rPr lang="en-US" sz="1600" dirty="0">
                <a:solidFill>
                  <a:schemeClr val="bg1"/>
                </a:solidFill>
                <a:latin typeface="Arial" panose="020B0604020202020204" pitchFamily="34" charset="0"/>
                <a:cs typeface="Arial" panose="020B0604020202020204" pitchFamily="34" charset="0"/>
              </a:rPr>
              <a:t>, 2023</a:t>
            </a:r>
          </a:p>
        </p:txBody>
      </p:sp>
      <p:sp>
        <p:nvSpPr>
          <p:cNvPr id="14" name="Rectangle 13">
            <a:extLst>
              <a:ext uri="{FF2B5EF4-FFF2-40B4-BE49-F238E27FC236}">
                <a16:creationId xmlns:a16="http://schemas.microsoft.com/office/drawing/2014/main" id="{21883C9E-5BBC-6643-BE15-98C14457096D}"/>
              </a:ext>
            </a:extLst>
          </p:cNvPr>
          <p:cNvSpPr/>
          <p:nvPr/>
        </p:nvSpPr>
        <p:spPr>
          <a:xfrm>
            <a:off x="2085473" y="4029536"/>
            <a:ext cx="7719906" cy="164629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A512355-4395-EB27-68DB-DBAE83AC3847}"/>
              </a:ext>
            </a:extLst>
          </p:cNvPr>
          <p:cNvGrpSpPr/>
          <p:nvPr/>
        </p:nvGrpSpPr>
        <p:grpSpPr>
          <a:xfrm>
            <a:off x="2145988" y="4094776"/>
            <a:ext cx="7579181" cy="1513558"/>
            <a:chOff x="2355004" y="4617356"/>
            <a:chExt cx="7106464" cy="1419157"/>
          </a:xfrm>
        </p:grpSpPr>
        <p:pic>
          <p:nvPicPr>
            <p:cNvPr id="16" name="Picture 15">
              <a:extLst>
                <a:ext uri="{FF2B5EF4-FFF2-40B4-BE49-F238E27FC236}">
                  <a16:creationId xmlns:a16="http://schemas.microsoft.com/office/drawing/2014/main" id="{92B5E691-966B-B2D1-AA72-83FA84568049}"/>
                </a:ext>
              </a:extLst>
            </p:cNvPr>
            <p:cNvPicPr>
              <a:picLocks noChangeAspect="1"/>
            </p:cNvPicPr>
            <p:nvPr/>
          </p:nvPicPr>
          <p:blipFill>
            <a:blip r:embed="rId3"/>
            <a:stretch>
              <a:fillRect/>
            </a:stretch>
          </p:blipFill>
          <p:spPr>
            <a:xfrm>
              <a:off x="2355004" y="4627838"/>
              <a:ext cx="5407881" cy="595551"/>
            </a:xfrm>
            <a:prstGeom prst="rect">
              <a:avLst/>
            </a:prstGeom>
          </p:spPr>
        </p:pic>
        <p:pic>
          <p:nvPicPr>
            <p:cNvPr id="17" name="Picture 16">
              <a:extLst>
                <a:ext uri="{FF2B5EF4-FFF2-40B4-BE49-F238E27FC236}">
                  <a16:creationId xmlns:a16="http://schemas.microsoft.com/office/drawing/2014/main" id="{BD7847B8-C002-7E19-D3B1-37C1CB4148D0}"/>
                </a:ext>
              </a:extLst>
            </p:cNvPr>
            <p:cNvPicPr>
              <a:picLocks noChangeAspect="1"/>
            </p:cNvPicPr>
            <p:nvPr/>
          </p:nvPicPr>
          <p:blipFill>
            <a:blip r:embed="rId4"/>
            <a:stretch>
              <a:fillRect/>
            </a:stretch>
          </p:blipFill>
          <p:spPr>
            <a:xfrm>
              <a:off x="2355004" y="5258644"/>
              <a:ext cx="7106464" cy="777869"/>
            </a:xfrm>
            <a:prstGeom prst="rect">
              <a:avLst/>
            </a:prstGeom>
          </p:spPr>
        </p:pic>
        <p:pic>
          <p:nvPicPr>
            <p:cNvPr id="18" name="Picture 17">
              <a:extLst>
                <a:ext uri="{FF2B5EF4-FFF2-40B4-BE49-F238E27FC236}">
                  <a16:creationId xmlns:a16="http://schemas.microsoft.com/office/drawing/2014/main" id="{136CFA3F-4500-5320-545F-80CB511537C9}"/>
                </a:ext>
              </a:extLst>
            </p:cNvPr>
            <p:cNvPicPr>
              <a:picLocks noChangeAspect="1"/>
            </p:cNvPicPr>
            <p:nvPr/>
          </p:nvPicPr>
          <p:blipFill>
            <a:blip r:embed="rId5"/>
            <a:stretch>
              <a:fillRect/>
            </a:stretch>
          </p:blipFill>
          <p:spPr>
            <a:xfrm>
              <a:off x="7990866" y="4617356"/>
              <a:ext cx="1347312" cy="595550"/>
            </a:xfrm>
            <a:prstGeom prst="rect">
              <a:avLst/>
            </a:prstGeom>
          </p:spPr>
        </p:pic>
      </p:grpSp>
    </p:spTree>
    <p:extLst>
      <p:ext uri="{BB962C8B-B14F-4D97-AF65-F5344CB8AC3E}">
        <p14:creationId xmlns:p14="http://schemas.microsoft.com/office/powerpoint/2010/main" val="146092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fade">
                                      <p:cBhvr>
                                        <p:cTn id="10" dur="500"/>
                                        <p:tgtEl>
                                          <p:spTgt spid="10">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8F48E-4279-70B1-8180-D8DD4D5A4DB2}"/>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64A68BC2-A246-FA08-FB9E-21A37850B2A6}"/>
              </a:ext>
            </a:extLst>
          </p:cNvPr>
          <p:cNvSpPr>
            <a:spLocks noGrp="1"/>
          </p:cNvSpPr>
          <p:nvPr>
            <p:ph idx="1"/>
          </p:nvPr>
        </p:nvSpPr>
        <p:spPr>
          <a:xfrm>
            <a:off x="925902" y="862643"/>
            <a:ext cx="10317191" cy="4559590"/>
          </a:xfrm>
        </p:spPr>
        <p:txBody>
          <a:bodyPr anchor="ctr"/>
          <a:lstStyle/>
          <a:p>
            <a:pPr marL="0" indent="0" algn="ctr">
              <a:buNone/>
            </a:pPr>
            <a:r>
              <a:rPr lang="en-US" dirty="0">
                <a:latin typeface="Arial" panose="020B0604020202020204" pitchFamily="34" charset="0"/>
                <a:cs typeface="Arial" panose="020B0604020202020204" pitchFamily="34" charset="0"/>
              </a:rPr>
              <a:t>To evaluate the developmental competence of oocytes matured following rescue in vitro maturation</a:t>
            </a:r>
          </a:p>
        </p:txBody>
      </p:sp>
      <p:sp>
        <p:nvSpPr>
          <p:cNvPr id="4" name="Title 3">
            <a:extLst>
              <a:ext uri="{FF2B5EF4-FFF2-40B4-BE49-F238E27FC236}">
                <a16:creationId xmlns:a16="http://schemas.microsoft.com/office/drawing/2014/main" id="{DAC3C216-6A5C-55DB-AFC2-92B781F47066}"/>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Objective</a:t>
            </a:r>
            <a:endParaRPr lang="en-US" sz="3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383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B786-50B7-F3F5-5075-78B4E735FD4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2F80A1C-7163-A843-C55C-1CA35002C4D6}"/>
              </a:ext>
            </a:extLst>
          </p:cNvPr>
          <p:cNvSpPr>
            <a:spLocks noGrp="1"/>
          </p:cNvSpPr>
          <p:nvPr>
            <p:ph idx="1"/>
          </p:nvPr>
        </p:nvSpPr>
        <p:spPr>
          <a:xfrm>
            <a:off x="161025" y="889537"/>
            <a:ext cx="11846943" cy="1639018"/>
          </a:xfrm>
        </p:spPr>
        <p:txBody>
          <a:bodyPr>
            <a:noAutofit/>
          </a:bodyPr>
          <a:lstStyle/>
          <a:p>
            <a:r>
              <a:rPr lang="en-US" sz="2400" dirty="0">
                <a:latin typeface="Arial" panose="020B0604020202020204" pitchFamily="34" charset="0"/>
                <a:cs typeface="Arial" panose="020B0604020202020204" pitchFamily="34" charset="0"/>
              </a:rPr>
              <a:t>Retrospective cohort study</a:t>
            </a:r>
          </a:p>
          <a:p>
            <a:r>
              <a:rPr lang="en-US" sz="2400" dirty="0">
                <a:latin typeface="Arial" panose="020B0604020202020204" pitchFamily="34" charset="0"/>
                <a:cs typeface="Arial" panose="020B0604020202020204" pitchFamily="34" charset="0"/>
              </a:rPr>
              <a:t>January 2022 to December 2024</a:t>
            </a:r>
          </a:p>
          <a:p>
            <a:r>
              <a:rPr lang="en-US" sz="2400" dirty="0">
                <a:latin typeface="Arial" panose="020B0604020202020204" pitchFamily="34" charset="0"/>
                <a:cs typeface="Arial" panose="020B0604020202020204" pitchFamily="34" charset="0"/>
              </a:rPr>
              <a:t>Cycles performed at the Ronald O. Perelman and Claudia Cohen Center for Reproductive Medicine at Weill Cornell Medicine</a:t>
            </a:r>
          </a:p>
        </p:txBody>
      </p:sp>
      <p:sp>
        <p:nvSpPr>
          <p:cNvPr id="4" name="Title 3">
            <a:extLst>
              <a:ext uri="{FF2B5EF4-FFF2-40B4-BE49-F238E27FC236}">
                <a16:creationId xmlns:a16="http://schemas.microsoft.com/office/drawing/2014/main" id="{729056EE-C51E-3688-6FBE-9C8EEE08BD06}"/>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Study Design</a:t>
            </a:r>
            <a:endParaRPr lang="en-US" sz="3400" dirty="0">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8A238C0E-E4AD-B657-2134-439D1C79426E}"/>
              </a:ext>
            </a:extLst>
          </p:cNvPr>
          <p:cNvSpPr/>
          <p:nvPr/>
        </p:nvSpPr>
        <p:spPr>
          <a:xfrm>
            <a:off x="897147" y="2915709"/>
            <a:ext cx="4909537" cy="2812229"/>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a:solidFill>
                  <a:schemeClr val="tx1"/>
                </a:solidFill>
                <a:latin typeface="Arial" panose="020B0604020202020204" pitchFamily="34" charset="0"/>
                <a:cs typeface="Arial" panose="020B0604020202020204" pitchFamily="34" charset="0"/>
              </a:rPr>
              <a:t>INCLUSION</a:t>
            </a:r>
          </a:p>
          <a:p>
            <a:pPr algn="ctr"/>
            <a:endParaRPr lang="en-US" sz="5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Patients with retrieval cycles resulting in immature oocytes that underwent rescue IVM ± subsequent embryo transfer</a:t>
            </a: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ICSI for fertilization</a:t>
            </a:r>
          </a:p>
        </p:txBody>
      </p:sp>
      <p:sp>
        <p:nvSpPr>
          <p:cNvPr id="3" name="Rectangle: Rounded Corners 2">
            <a:extLst>
              <a:ext uri="{FF2B5EF4-FFF2-40B4-BE49-F238E27FC236}">
                <a16:creationId xmlns:a16="http://schemas.microsoft.com/office/drawing/2014/main" id="{F7959654-ABC1-8EDF-D05D-363C59831140}"/>
              </a:ext>
            </a:extLst>
          </p:cNvPr>
          <p:cNvSpPr/>
          <p:nvPr/>
        </p:nvSpPr>
        <p:spPr>
          <a:xfrm>
            <a:off x="6385318" y="2915709"/>
            <a:ext cx="4909537" cy="2812229"/>
          </a:xfrm>
          <a:prstGeom prst="round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2400" b="1" dirty="0">
                <a:solidFill>
                  <a:schemeClr val="tx1"/>
                </a:solidFill>
                <a:latin typeface="Arial" panose="020B0604020202020204" pitchFamily="34" charset="0"/>
                <a:cs typeface="Arial" panose="020B0604020202020204" pitchFamily="34" charset="0"/>
              </a:rPr>
              <a:t>EXCLUSION</a:t>
            </a:r>
          </a:p>
          <a:p>
            <a:pPr algn="ctr"/>
            <a:endParaRPr lang="en-US" sz="500" b="1"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Mixed conventional insemination and ICSI for fertilization</a:t>
            </a:r>
          </a:p>
        </p:txBody>
      </p:sp>
    </p:spTree>
    <p:extLst>
      <p:ext uri="{BB962C8B-B14F-4D97-AF65-F5344CB8AC3E}">
        <p14:creationId xmlns:p14="http://schemas.microsoft.com/office/powerpoint/2010/main" val="700782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AA394-8DF1-E822-81DC-34A2A2D9913A}"/>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A0F7A52-B743-1944-4A53-24546BF2881E}"/>
              </a:ext>
            </a:extLst>
          </p:cNvPr>
          <p:cNvSpPr>
            <a:spLocks noGrp="1"/>
          </p:cNvSpPr>
          <p:nvPr>
            <p:ph idx="1"/>
          </p:nvPr>
        </p:nvSpPr>
        <p:spPr>
          <a:xfrm>
            <a:off x="388719" y="2861187"/>
            <a:ext cx="6588117" cy="1639018"/>
          </a:xfrm>
        </p:spPr>
        <p:txBody>
          <a:bodyPr>
            <a:noAutofit/>
          </a:bodyPr>
          <a:lstStyle/>
          <a:p>
            <a:r>
              <a:rPr lang="en-US" sz="2400" dirty="0">
                <a:latin typeface="Arial" panose="020B0604020202020204" pitchFamily="34" charset="0"/>
                <a:cs typeface="Arial" panose="020B0604020202020204" pitchFamily="34" charset="0"/>
              </a:rPr>
              <a:t>Protocol selected by physician discretion</a:t>
            </a:r>
          </a:p>
          <a:p>
            <a:r>
              <a:rPr lang="en-US" sz="2400" dirty="0">
                <a:latin typeface="Arial" panose="020B0604020202020204" pitchFamily="34" charset="0"/>
                <a:cs typeface="Arial" panose="020B0604020202020204" pitchFamily="34" charset="0"/>
              </a:rPr>
              <a:t>Protocols: GnRH antagonist, GnRH agonist, modified natural cycle</a:t>
            </a:r>
          </a:p>
          <a:p>
            <a:r>
              <a:rPr lang="en-US" sz="2400" dirty="0">
                <a:latin typeface="Arial" panose="020B0604020202020204" pitchFamily="34" charset="0"/>
                <a:cs typeface="Arial" panose="020B0604020202020204" pitchFamily="34" charset="0"/>
              </a:rPr>
              <a:t>Trigger with hCG ± GnRH agonist</a:t>
            </a:r>
          </a:p>
        </p:txBody>
      </p:sp>
      <p:sp>
        <p:nvSpPr>
          <p:cNvPr id="4" name="Title 3">
            <a:extLst>
              <a:ext uri="{FF2B5EF4-FFF2-40B4-BE49-F238E27FC236}">
                <a16:creationId xmlns:a16="http://schemas.microsoft.com/office/drawing/2014/main" id="{657177CF-FCCB-0B56-7EB7-7280F1951624}"/>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Clinical and Laboratory Protocols</a:t>
            </a:r>
            <a:endParaRPr lang="en-US" sz="3400"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DD3B5FE0-4DA8-2F69-23A2-806C9FDC1342}"/>
              </a:ext>
            </a:extLst>
          </p:cNvPr>
          <p:cNvGraphicFramePr/>
          <p:nvPr>
            <p:extLst>
              <p:ext uri="{D42A27DB-BD31-4B8C-83A1-F6EECF244321}">
                <p14:modId xmlns:p14="http://schemas.microsoft.com/office/powerpoint/2010/main" val="3535849043"/>
              </p:ext>
            </p:extLst>
          </p:nvPr>
        </p:nvGraphicFramePr>
        <p:xfrm>
          <a:off x="92015" y="891671"/>
          <a:ext cx="12007970" cy="801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Drug Vial Syringe Injection Cartoon Vector Stock Vector (Royalty Free)  177181346 | Shutterstock">
            <a:extLst>
              <a:ext uri="{FF2B5EF4-FFF2-40B4-BE49-F238E27FC236}">
                <a16:creationId xmlns:a16="http://schemas.microsoft.com/office/drawing/2014/main" id="{151E2732-570E-A5A0-AA40-67A2E0CD533E}"/>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b="8776"/>
          <a:stretch>
            <a:fillRect/>
          </a:stretch>
        </p:blipFill>
        <p:spPr bwMode="auto">
          <a:xfrm>
            <a:off x="8747579" y="2861187"/>
            <a:ext cx="2108995" cy="207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0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07A42-7BCE-48C8-215C-02703DEDCAD3}"/>
            </a:ext>
          </a:extLst>
        </p:cNvPr>
        <p:cNvGrpSpPr/>
        <p:nvPr/>
      </p:nvGrpSpPr>
      <p:grpSpPr>
        <a:xfrm>
          <a:off x="0" y="0"/>
          <a:ext cx="0" cy="0"/>
          <a:chOff x="0" y="0"/>
          <a:chExt cx="0" cy="0"/>
        </a:xfrm>
      </p:grpSpPr>
      <p:pic>
        <p:nvPicPr>
          <p:cNvPr id="2050" name="Picture 2" descr="Transvaginal oocyte retrieval animation, IVF TVOR Process Explained  animated video, In Vitro Fertilization footage, Pregnancy and obstetrician  Clip, test tube baby procedure motion graphics">
            <a:extLst>
              <a:ext uri="{FF2B5EF4-FFF2-40B4-BE49-F238E27FC236}">
                <a16:creationId xmlns:a16="http://schemas.microsoft.com/office/drawing/2014/main" id="{EE78E976-D562-487B-0292-3E885269CAAA}"/>
              </a:ext>
            </a:extLst>
          </p:cNvPr>
          <p:cNvPicPr>
            <a:picLocks noChangeAspect="1" noChangeArrowheads="1"/>
          </p:cNvPicPr>
          <p:nvPr/>
        </p:nvPicPr>
        <p:blipFill rotWithShape="1">
          <a:blip r:embed="rId3">
            <a:clrChange>
              <a:clrFrom>
                <a:srgbClr val="FDFFFC"/>
              </a:clrFrom>
              <a:clrTo>
                <a:srgbClr val="FDFFFC">
                  <a:alpha val="0"/>
                </a:srgbClr>
              </a:clrTo>
            </a:clrChange>
            <a:extLst>
              <a:ext uri="{28A0092B-C50C-407E-A947-70E740481C1C}">
                <a14:useLocalDpi xmlns:a14="http://schemas.microsoft.com/office/drawing/2010/main" val="0"/>
              </a:ext>
            </a:extLst>
          </a:blip>
          <a:srcRect l="15591" r="15876"/>
          <a:stretch>
            <a:fillRect/>
          </a:stretch>
        </p:blipFill>
        <p:spPr bwMode="auto">
          <a:xfrm>
            <a:off x="92015" y="2997178"/>
            <a:ext cx="2251742" cy="184527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11">
            <a:extLst>
              <a:ext uri="{FF2B5EF4-FFF2-40B4-BE49-F238E27FC236}">
                <a16:creationId xmlns:a16="http://schemas.microsoft.com/office/drawing/2014/main" id="{CF48BEB9-8C87-9FDF-1449-FFD3BDFD9553}"/>
              </a:ext>
            </a:extLst>
          </p:cNvPr>
          <p:cNvSpPr/>
          <p:nvPr/>
        </p:nvSpPr>
        <p:spPr>
          <a:xfrm>
            <a:off x="2908339" y="2671037"/>
            <a:ext cx="1951518" cy="986207"/>
          </a:xfrm>
          <a:prstGeom prst="roundRect">
            <a:avLst/>
          </a:prstGeom>
          <a:solidFill>
            <a:srgbClr val="C9FAFC">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Arial" panose="020B0604020202020204" pitchFamily="34" charset="0"/>
                <a:cs typeface="Arial" panose="020B0604020202020204" pitchFamily="34" charset="0"/>
              </a:rPr>
              <a:t>MII oocytes</a:t>
            </a:r>
            <a:endParaRPr lang="en-US" sz="2200" b="1" i="1" dirty="0">
              <a:solidFill>
                <a:schemeClr val="tx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0B41FEE9-2D10-9E6C-9C33-A22D8E628F59}"/>
              </a:ext>
            </a:extLst>
          </p:cNvPr>
          <p:cNvSpPr/>
          <p:nvPr/>
        </p:nvSpPr>
        <p:spPr>
          <a:xfrm>
            <a:off x="2908339" y="4153926"/>
            <a:ext cx="1951518" cy="986207"/>
          </a:xfrm>
          <a:prstGeom prst="roundRect">
            <a:avLst/>
          </a:prstGeom>
          <a:solidFill>
            <a:schemeClr val="bg2">
              <a:lumMod val="9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Arial" panose="020B0604020202020204" pitchFamily="34" charset="0"/>
                <a:cs typeface="Arial" panose="020B0604020202020204" pitchFamily="34" charset="0"/>
              </a:rPr>
              <a:t>GV or MI oocytes</a:t>
            </a:r>
          </a:p>
        </p:txBody>
      </p:sp>
      <p:pic>
        <p:nvPicPr>
          <p:cNvPr id="2052" name="Picture 4" descr="Insemination Drawing Stock Illustrations – 270 Insemination Drawing Stock  Illustrations, Vectors &amp; Clipart - Dreamstime">
            <a:extLst>
              <a:ext uri="{FF2B5EF4-FFF2-40B4-BE49-F238E27FC236}">
                <a16:creationId xmlns:a16="http://schemas.microsoft.com/office/drawing/2014/main" id="{B93837A8-7CE2-53ED-3FB9-28212CD43B49}"/>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374" b="17300"/>
          <a:stretch>
            <a:fillRect/>
          </a:stretch>
        </p:blipFill>
        <p:spPr bwMode="auto">
          <a:xfrm rot="20739708">
            <a:off x="9921487" y="4142202"/>
            <a:ext cx="1995104" cy="98893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0B77B6CA-5CC2-BD5F-53BE-AF2316EF3B6E}"/>
              </a:ext>
            </a:extLst>
          </p:cNvPr>
          <p:cNvCxnSpPr>
            <a:cxnSpLocks/>
          </p:cNvCxnSpPr>
          <p:nvPr/>
        </p:nvCxnSpPr>
        <p:spPr>
          <a:xfrm flipV="1">
            <a:off x="4859857" y="4636668"/>
            <a:ext cx="2054487"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13E1CAB8-B892-511B-BEE7-218CFC58A9EB}"/>
              </a:ext>
            </a:extLst>
          </p:cNvPr>
          <p:cNvSpPr txBox="1"/>
          <p:nvPr/>
        </p:nvSpPr>
        <p:spPr>
          <a:xfrm>
            <a:off x="4846902" y="4261009"/>
            <a:ext cx="1951518" cy="723275"/>
          </a:xfrm>
          <a:prstGeom prst="rect">
            <a:avLst/>
          </a:prstGeom>
          <a:noFill/>
        </p:spPr>
        <p:txBody>
          <a:bodyPr wrap="square" rtlCol="0">
            <a:spAutoFit/>
          </a:bodyPr>
          <a:lstStyle/>
          <a:p>
            <a:pPr algn="ctr"/>
            <a:r>
              <a:rPr lang="en-US" i="1" dirty="0">
                <a:latin typeface="Arial" panose="020B0604020202020204" pitchFamily="34" charset="0"/>
                <a:cs typeface="Arial" panose="020B0604020202020204" pitchFamily="34" charset="0"/>
              </a:rPr>
              <a:t>reassessed in</a:t>
            </a:r>
          </a:p>
          <a:p>
            <a:pPr algn="ctr"/>
            <a:endParaRPr lang="en-US" sz="500" i="1" dirty="0">
              <a:latin typeface="Arial" panose="020B0604020202020204" pitchFamily="34" charset="0"/>
              <a:cs typeface="Arial" panose="020B0604020202020204" pitchFamily="34" charset="0"/>
            </a:endParaRPr>
          </a:p>
          <a:p>
            <a:pPr algn="ctr"/>
            <a:r>
              <a:rPr lang="en-US" i="1" dirty="0">
                <a:latin typeface="Arial" panose="020B0604020202020204" pitchFamily="34" charset="0"/>
                <a:cs typeface="Arial" panose="020B0604020202020204" pitchFamily="34" charset="0"/>
              </a:rPr>
              <a:t> 20-24 h</a:t>
            </a:r>
          </a:p>
        </p:txBody>
      </p:sp>
      <p:cxnSp>
        <p:nvCxnSpPr>
          <p:cNvPr id="22" name="Straight Arrow Connector 21">
            <a:extLst>
              <a:ext uri="{FF2B5EF4-FFF2-40B4-BE49-F238E27FC236}">
                <a16:creationId xmlns:a16="http://schemas.microsoft.com/office/drawing/2014/main" id="{7F3CDC8B-47BE-33FB-AA73-4830AB23D5BE}"/>
              </a:ext>
            </a:extLst>
          </p:cNvPr>
          <p:cNvCxnSpPr>
            <a:cxnSpLocks/>
            <a:stCxn id="12" idx="3"/>
          </p:cNvCxnSpPr>
          <p:nvPr/>
        </p:nvCxnSpPr>
        <p:spPr>
          <a:xfrm>
            <a:off x="4859857" y="3164141"/>
            <a:ext cx="96280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pic>
        <p:nvPicPr>
          <p:cNvPr id="25" name="Picture 4" descr="Insemination Drawing Stock Illustrations – 270 Insemination Drawing Stock  Illustrations, Vectors &amp; Clipart - Dreamstime">
            <a:extLst>
              <a:ext uri="{FF2B5EF4-FFF2-40B4-BE49-F238E27FC236}">
                <a16:creationId xmlns:a16="http://schemas.microsoft.com/office/drawing/2014/main" id="{890A1D2B-E1E6-271D-7C55-ACBB2A9AA30D}"/>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3374" b="17300"/>
          <a:stretch>
            <a:fillRect/>
          </a:stretch>
        </p:blipFill>
        <p:spPr bwMode="auto">
          <a:xfrm rot="20739708">
            <a:off x="5916792" y="2669673"/>
            <a:ext cx="1995104" cy="988933"/>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5825AA55-4B6C-1FBD-5B26-52A0D5AE13C9}"/>
              </a:ext>
            </a:extLst>
          </p:cNvPr>
          <p:cNvCxnSpPr>
            <a:cxnSpLocks/>
          </p:cNvCxnSpPr>
          <p:nvPr/>
        </p:nvCxnSpPr>
        <p:spPr>
          <a:xfrm flipV="1">
            <a:off x="2114346" y="3152540"/>
            <a:ext cx="793991" cy="770903"/>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F20921A6-12DF-DEA3-9337-ACD1BCCF5CD3}"/>
              </a:ext>
            </a:extLst>
          </p:cNvPr>
          <p:cNvCxnSpPr>
            <a:cxnSpLocks/>
          </p:cNvCxnSpPr>
          <p:nvPr/>
        </p:nvCxnSpPr>
        <p:spPr>
          <a:xfrm>
            <a:off x="2113578" y="3919815"/>
            <a:ext cx="794759" cy="76809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CD75E718-6203-5320-D7E5-08C2F88E578E}"/>
              </a:ext>
            </a:extLst>
          </p:cNvPr>
          <p:cNvSpPr txBox="1"/>
          <p:nvPr/>
        </p:nvSpPr>
        <p:spPr>
          <a:xfrm>
            <a:off x="4969991" y="2829818"/>
            <a:ext cx="710451"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4-6 h</a:t>
            </a:r>
          </a:p>
        </p:txBody>
      </p:sp>
      <p:sp>
        <p:nvSpPr>
          <p:cNvPr id="44" name="Rectangle: Rounded Corners 43">
            <a:extLst>
              <a:ext uri="{FF2B5EF4-FFF2-40B4-BE49-F238E27FC236}">
                <a16:creationId xmlns:a16="http://schemas.microsoft.com/office/drawing/2014/main" id="{254A813C-2DA3-9202-C249-D58C88190022}"/>
              </a:ext>
            </a:extLst>
          </p:cNvPr>
          <p:cNvSpPr/>
          <p:nvPr/>
        </p:nvSpPr>
        <p:spPr>
          <a:xfrm>
            <a:off x="6927299" y="4153926"/>
            <a:ext cx="1951518" cy="986207"/>
          </a:xfrm>
          <a:prstGeom prst="roundRect">
            <a:avLst/>
          </a:prstGeom>
          <a:solidFill>
            <a:schemeClr val="bg2">
              <a:lumMod val="90000"/>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Arial" panose="020B0604020202020204" pitchFamily="34" charset="0"/>
                <a:cs typeface="Arial" panose="020B0604020202020204" pitchFamily="34" charset="0"/>
              </a:rPr>
              <a:t>IVM-MII oocytes</a:t>
            </a:r>
          </a:p>
        </p:txBody>
      </p:sp>
      <p:cxnSp>
        <p:nvCxnSpPr>
          <p:cNvPr id="54" name="Straight Arrow Connector 53">
            <a:extLst>
              <a:ext uri="{FF2B5EF4-FFF2-40B4-BE49-F238E27FC236}">
                <a16:creationId xmlns:a16="http://schemas.microsoft.com/office/drawing/2014/main" id="{73AB00D3-8ACF-31C7-4B16-20953D829B0D}"/>
              </a:ext>
            </a:extLst>
          </p:cNvPr>
          <p:cNvCxnSpPr>
            <a:cxnSpLocks/>
          </p:cNvCxnSpPr>
          <p:nvPr/>
        </p:nvCxnSpPr>
        <p:spPr>
          <a:xfrm>
            <a:off x="8868657" y="4642942"/>
            <a:ext cx="962804"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7" name="Title 3">
            <a:extLst>
              <a:ext uri="{FF2B5EF4-FFF2-40B4-BE49-F238E27FC236}">
                <a16:creationId xmlns:a16="http://schemas.microsoft.com/office/drawing/2014/main" id="{0068FB50-6BC2-70AD-2F2A-4C64BBC27FF0}"/>
              </a:ext>
            </a:extLst>
          </p:cNvPr>
          <p:cNvSpPr>
            <a:spLocks noGrp="1"/>
          </p:cNvSpPr>
          <p:nvPr>
            <p:ph type="title"/>
          </p:nvPr>
        </p:nvSpPr>
        <p:spPr>
          <a:xfrm>
            <a:off x="172528" y="181437"/>
            <a:ext cx="11846944" cy="681205"/>
          </a:xfrm>
        </p:spPr>
        <p:txBody>
          <a:bodyPr>
            <a:normAutofit/>
          </a:bodyPr>
          <a:lstStyle/>
          <a:p>
            <a:pPr algn="ctr"/>
            <a:r>
              <a:rPr lang="en-US" altLang="en-US" sz="3400" dirty="0">
                <a:latin typeface="Arial" panose="020B0604020202020204" pitchFamily="34" charset="0"/>
                <a:cs typeface="Arial" panose="020B0604020202020204" pitchFamily="34" charset="0"/>
              </a:rPr>
              <a:t>Clinical and Laboratory Protocols</a:t>
            </a:r>
            <a:endParaRPr lang="en-US" sz="3400" dirty="0">
              <a:latin typeface="Arial" panose="020B0604020202020204" pitchFamily="34" charset="0"/>
              <a:cs typeface="Arial" panose="020B0604020202020204" pitchFamily="34" charset="0"/>
            </a:endParaRPr>
          </a:p>
        </p:txBody>
      </p:sp>
      <p:graphicFrame>
        <p:nvGraphicFramePr>
          <p:cNvPr id="58" name="Diagram 57">
            <a:extLst>
              <a:ext uri="{FF2B5EF4-FFF2-40B4-BE49-F238E27FC236}">
                <a16:creationId xmlns:a16="http://schemas.microsoft.com/office/drawing/2014/main" id="{D1623AD6-C738-9042-483B-33135430E726}"/>
              </a:ext>
            </a:extLst>
          </p:cNvPr>
          <p:cNvGraphicFramePr/>
          <p:nvPr>
            <p:extLst>
              <p:ext uri="{D42A27DB-BD31-4B8C-83A1-F6EECF244321}">
                <p14:modId xmlns:p14="http://schemas.microsoft.com/office/powerpoint/2010/main" val="2128919596"/>
              </p:ext>
            </p:extLst>
          </p:nvPr>
        </p:nvGraphicFramePr>
        <p:xfrm>
          <a:off x="92015" y="891671"/>
          <a:ext cx="12007970" cy="8013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353E8DE7-42B3-7878-3BCF-71DC22F38A45}"/>
              </a:ext>
            </a:extLst>
          </p:cNvPr>
          <p:cNvSpPr txBox="1"/>
          <p:nvPr/>
        </p:nvSpPr>
        <p:spPr>
          <a:xfrm>
            <a:off x="6798420" y="5167650"/>
            <a:ext cx="2177864" cy="430887"/>
          </a:xfrm>
          <a:prstGeom prst="rect">
            <a:avLst/>
          </a:prstGeom>
          <a:noFill/>
        </p:spPr>
        <p:txBody>
          <a:bodyPr wrap="square" rtlCol="0">
            <a:spAutoFit/>
          </a:bodyPr>
          <a:lstStyle/>
          <a:p>
            <a:pPr algn="ctr"/>
            <a:r>
              <a:rPr lang="en-US" sz="2200" b="1" dirty="0">
                <a:solidFill>
                  <a:schemeClr val="bg2">
                    <a:lumMod val="25000"/>
                  </a:schemeClr>
                </a:solidFill>
                <a:latin typeface="Arial" panose="020B0604020202020204" pitchFamily="34" charset="0"/>
                <a:cs typeface="Arial" panose="020B0604020202020204" pitchFamily="34" charset="0"/>
              </a:rPr>
              <a:t>If ≤2 fertilized</a:t>
            </a:r>
          </a:p>
        </p:txBody>
      </p:sp>
    </p:spTree>
    <p:extLst>
      <p:ext uri="{BB962C8B-B14F-4D97-AF65-F5344CB8AC3E}">
        <p14:creationId xmlns:p14="http://schemas.microsoft.com/office/powerpoint/2010/main" val="2344850701"/>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6202</TotalTime>
  <Words>3844</Words>
  <Application>Microsoft Office PowerPoint</Application>
  <PresentationFormat>Widescreen</PresentationFormat>
  <Paragraphs>545</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Disclosures</vt:lpstr>
      <vt:lpstr>In Vitro Maturation</vt:lpstr>
      <vt:lpstr>Current Evidence</vt:lpstr>
      <vt:lpstr>Objective</vt:lpstr>
      <vt:lpstr>Study Design</vt:lpstr>
      <vt:lpstr>Clinical and Laboratory Protocols</vt:lpstr>
      <vt:lpstr>Clinical and Laboratory Protocols</vt:lpstr>
      <vt:lpstr>Clinical and Laboratory Protocols</vt:lpstr>
      <vt:lpstr>Clinical and Laboratory Protocols</vt:lpstr>
      <vt:lpstr>Data Analysis</vt:lpstr>
      <vt:lpstr>Sample Characteristics</vt:lpstr>
      <vt:lpstr>Sample Characteristics</vt:lpstr>
      <vt:lpstr>Sample Characteristics</vt:lpstr>
      <vt:lpstr>PowerPoint Presentation</vt:lpstr>
      <vt:lpstr>Transfer Outcomes</vt:lpstr>
      <vt:lpstr>Transfer Outcomes</vt:lpstr>
      <vt:lpstr>Transfer Outcomes</vt:lpstr>
      <vt:lpstr>Conclusions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Berry</dc:creator>
  <cp:lastModifiedBy>Kim, Anne</cp:lastModifiedBy>
  <cp:revision>121</cp:revision>
  <dcterms:created xsi:type="dcterms:W3CDTF">2021-10-01T00:12:33Z</dcterms:created>
  <dcterms:modified xsi:type="dcterms:W3CDTF">2026-02-27T21:22:25Z</dcterms:modified>
</cp:coreProperties>
</file>