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694" r:id="rId2"/>
    <p:sldId id="257" r:id="rId3"/>
    <p:sldId id="258" r:id="rId4"/>
    <p:sldId id="710" r:id="rId5"/>
    <p:sldId id="728" r:id="rId6"/>
    <p:sldId id="732" r:id="rId7"/>
    <p:sldId id="712" r:id="rId8"/>
    <p:sldId id="711" r:id="rId9"/>
    <p:sldId id="713" r:id="rId10"/>
    <p:sldId id="715" r:id="rId11"/>
    <p:sldId id="714" r:id="rId12"/>
    <p:sldId id="716" r:id="rId13"/>
    <p:sldId id="734" r:id="rId14"/>
    <p:sldId id="717" r:id="rId15"/>
    <p:sldId id="719" r:id="rId16"/>
    <p:sldId id="720" r:id="rId17"/>
    <p:sldId id="722" r:id="rId18"/>
    <p:sldId id="724" r:id="rId19"/>
    <p:sldId id="730" r:id="rId20"/>
    <p:sldId id="733" r:id="rId21"/>
    <p:sldId id="725" r:id="rId22"/>
    <p:sldId id="731" r:id="rId23"/>
    <p:sldId id="726" r:id="rId24"/>
    <p:sldId id="727" r:id="rId25"/>
    <p:sldId id="706" r:id="rId26"/>
    <p:sldId id="707" r:id="rId27"/>
    <p:sldId id="708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115A0D-953A-8786-C7B0-35F0B4D357DB}" name="Emily Clarke" initials="EC" userId="S::Emily.Clarke@usfertility.com::fce63eb8-c4bf-4c25-bfdd-2ca91595e353" providerId="AD"/>
  <p188:author id="{15523C35-5021-B78E-BDDD-0E3F8728C8E2}" name="Emily Clarke" initials="EC" userId="S::emily.clarke@usfertility.com::fce63eb8-c4bf-4c25-bfdd-2ca91595e353" providerId="AD"/>
  <p188:author id="{790EEA59-4B9C-72F1-2480-CBE0FF34DD0F}" name="Miriam Andrusier" initials="MA" userId="S::Miriam.Andrusier@usfertility.com::b2bbe87a-a372-4f91-9168-99279b2ef5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069"/>
    <a:srgbClr val="D0EA93"/>
    <a:srgbClr val="E9D47D"/>
    <a:srgbClr val="E69F1C"/>
    <a:srgbClr val="FD9101"/>
    <a:srgbClr val="0C486E"/>
    <a:srgbClr val="A1CDDD"/>
    <a:srgbClr val="498A91"/>
    <a:srgbClr val="4296BD"/>
    <a:srgbClr val="457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5" autoAdjust="0"/>
    <p:restoredTop sz="53808"/>
  </p:normalViewPr>
  <p:slideViewPr>
    <p:cSldViewPr snapToGrid="0">
      <p:cViewPr varScale="1">
        <p:scale>
          <a:sx n="63" d="100"/>
          <a:sy n="63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38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emilyauran\Desktop\MANUSCRIPTS\RIF%20USF\Kaplan%20Meier%20curves%20for%20manuscip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emilyauran\Desktop\MANUSCRIPTS\RIF%20USF\Kaplan%20Meier%20curves%20for%20manuscipr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i="0" dirty="0">
                <a:solidFill>
                  <a:schemeClr val="tx2"/>
                </a:solidFill>
                <a:latin typeface="Century Gothic" panose="020B0502020202020204" pitchFamily="34" charset="0"/>
              </a:rPr>
              <a:t>Sustained Implantation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313421531554927E-2"/>
          <c:y val="0.17532890951632082"/>
          <c:w val="0.90780090949089953"/>
          <c:h val="0.6393894565809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Sustained Implantation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7073B32-FBE2-E24C-B5C8-75D9B19FE10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BB9-1544-8279-A21DBF7342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A036372-5090-B542-9488-8DB3B6AE48A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BB9-1544-8279-A21DBF7342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8A4617C-8174-AF45-B976-5B979BEBB20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BB9-1544-8279-A21DBF7342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A5AB8DD-56BF-CD47-AE6E-FE2650282D8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BB9-1544-8279-A21DBF7342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47284F4-DA5C-034C-89FA-D5CCD37D2A3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BB9-1544-8279-A21DBF7342C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2AB5B6C-022E-4D4E-825D-345B03D761B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BB9-1544-8279-A21DBF734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Fourth</c:v>
                </c:pt>
                <c:pt idx="4">
                  <c:v>Fifth</c:v>
                </c:pt>
                <c:pt idx="5">
                  <c:v>Sixth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56.8</c:v>
                </c:pt>
                <c:pt idx="1">
                  <c:v>48.7</c:v>
                </c:pt>
                <c:pt idx="2">
                  <c:v>41.6</c:v>
                </c:pt>
                <c:pt idx="3">
                  <c:v>41.6</c:v>
                </c:pt>
                <c:pt idx="4">
                  <c:v>35</c:v>
                </c:pt>
                <c:pt idx="5">
                  <c:v>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76-D54F-95BF-781BEF69B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37"/>
        <c:axId val="148863935"/>
        <c:axId val="148356543"/>
      </c:barChart>
      <c:catAx>
        <c:axId val="1488639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SEET cycle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56543"/>
        <c:crosses val="autoZero"/>
        <c:auto val="1"/>
        <c:lblAlgn val="ctr"/>
        <c:lblOffset val="100"/>
        <c:noMultiLvlLbl val="0"/>
      </c:catAx>
      <c:valAx>
        <c:axId val="148356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63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98198934712355E-2"/>
          <c:y val="3.8011701532461632E-2"/>
          <c:w val="0.88920252302161962"/>
          <c:h val="0.7893065686486413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Sheet1!$C$14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Sheet1!$B$15:$B$27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</c:numCache>
            </c:numRef>
          </c:xVal>
          <c:yVal>
            <c:numRef>
              <c:f>Sheet1!$C$15:$C$27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0.56799999999999995</c:v>
                </c:pt>
                <c:pt idx="3">
                  <c:v>0.56799999999999995</c:v>
                </c:pt>
                <c:pt idx="4">
                  <c:v>0.79300000000000004</c:v>
                </c:pt>
                <c:pt idx="5">
                  <c:v>0.79300000000000004</c:v>
                </c:pt>
                <c:pt idx="6">
                  <c:v>0.89500000000000002</c:v>
                </c:pt>
                <c:pt idx="7">
                  <c:v>0.89500000000000002</c:v>
                </c:pt>
                <c:pt idx="8">
                  <c:v>0.95</c:v>
                </c:pt>
                <c:pt idx="9">
                  <c:v>0.95</c:v>
                </c:pt>
                <c:pt idx="10">
                  <c:v>0.97399999999999998</c:v>
                </c:pt>
                <c:pt idx="11">
                  <c:v>0.97399999999999998</c:v>
                </c:pt>
                <c:pt idx="12">
                  <c:v>0.98699999999999999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1E-4E49-B85B-217AB21F4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004607"/>
        <c:axId val="470354703"/>
      </c:scatterChart>
      <c:valAx>
        <c:axId val="324004607"/>
        <c:scaling>
          <c:orientation val="minMax"/>
          <c:max val="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 of single euploid embryo transfers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=0]&quot;&quot;;[=7]&quot;&quot;;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354703"/>
        <c:crosses val="autoZero"/>
        <c:crossBetween val="midCat"/>
      </c:valAx>
      <c:valAx>
        <c:axId val="470354703"/>
        <c:scaling>
          <c:orientation val="minMax"/>
          <c:max val="1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0046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i="0" dirty="0">
                <a:solidFill>
                  <a:schemeClr val="tx2"/>
                </a:solidFill>
                <a:latin typeface="Century Gothic" panose="020B0502020202020204" pitchFamily="34" charset="0"/>
              </a:rPr>
              <a:t>Live Birth</a:t>
            </a:r>
          </a:p>
        </c:rich>
      </c:tx>
      <c:layout>
        <c:manualLayout>
          <c:xMode val="edge"/>
          <c:yMode val="edge"/>
          <c:x val="0.34413485294770063"/>
          <c:y val="5.8181903857185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313421531554927E-2"/>
          <c:y val="0.17532890951632082"/>
          <c:w val="0.90780090949089953"/>
          <c:h val="0.6393894565809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Sustained Implantation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7073B32-FBE2-E24C-B5C8-75D9B19FE10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88C-DD43-BA3A-FD2A220CB7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A036372-5090-B542-9488-8DB3B6AE48A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8C-DD43-BA3A-FD2A220CB7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8A4617C-8174-AF45-B976-5B979BEBB20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88C-DD43-BA3A-FD2A220CB73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A5AB8DD-56BF-CD47-AE6E-FE2650282D8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8C-DD43-BA3A-FD2A220CB73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47284F4-DA5C-034C-89FA-D5CCD37D2A3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88C-DD43-BA3A-FD2A220CB73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2AB5B6C-022E-4D4E-825D-345B03D761B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88C-DD43-BA3A-FD2A220CB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First</c:v>
                </c:pt>
                <c:pt idx="1">
                  <c:v>Second</c:v>
                </c:pt>
                <c:pt idx="2">
                  <c:v>Third</c:v>
                </c:pt>
                <c:pt idx="3">
                  <c:v>Fourth</c:v>
                </c:pt>
                <c:pt idx="4">
                  <c:v>Fifth</c:v>
                </c:pt>
                <c:pt idx="5">
                  <c:v>Sixth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52.5</c:v>
                </c:pt>
                <c:pt idx="1">
                  <c:v>44.8</c:v>
                </c:pt>
                <c:pt idx="2">
                  <c:v>38.700000000000003</c:v>
                </c:pt>
                <c:pt idx="3">
                  <c:v>37.299999999999997</c:v>
                </c:pt>
                <c:pt idx="4">
                  <c:v>30.4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8C-DD43-BA3A-FD2A220CB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37"/>
        <c:axId val="148863935"/>
        <c:axId val="148356543"/>
      </c:barChart>
      <c:catAx>
        <c:axId val="1488639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SEET cycle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56543"/>
        <c:crosses val="autoZero"/>
        <c:auto val="1"/>
        <c:lblAlgn val="ctr"/>
        <c:lblOffset val="100"/>
        <c:noMultiLvlLbl val="0"/>
      </c:catAx>
      <c:valAx>
        <c:axId val="148356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63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542714527955"/>
          <c:y val="6.532344867442029E-2"/>
          <c:w val="0.85821454351816351"/>
          <c:h val="0.7861354113992631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Sheet1!$N$14</c:f>
              <c:strCache>
                <c:ptCount val="1"/>
                <c:pt idx="0">
                  <c:v>Y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Sheet1!$M$15:$M$27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</c:numCache>
            </c:numRef>
          </c:xVal>
          <c:yVal>
            <c:numRef>
              <c:f>Sheet1!$N$15:$N$27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0.52800000000000002</c:v>
                </c:pt>
                <c:pt idx="3">
                  <c:v>0.52800000000000002</c:v>
                </c:pt>
                <c:pt idx="4">
                  <c:v>0.75700000000000001</c:v>
                </c:pt>
                <c:pt idx="5">
                  <c:v>0.75700000000000001</c:v>
                </c:pt>
                <c:pt idx="6">
                  <c:v>0.86899999999999999</c:v>
                </c:pt>
                <c:pt idx="7">
                  <c:v>0.86899999999999999</c:v>
                </c:pt>
                <c:pt idx="8">
                  <c:v>0.93200000000000005</c:v>
                </c:pt>
                <c:pt idx="9">
                  <c:v>0.93200000000000005</c:v>
                </c:pt>
                <c:pt idx="10">
                  <c:v>0.96099999999999997</c:v>
                </c:pt>
                <c:pt idx="11">
                  <c:v>0.96099999999999997</c:v>
                </c:pt>
                <c:pt idx="12">
                  <c:v>0.97799999999999998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70-4749-9BF8-D72864DF4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004607"/>
        <c:axId val="470354703"/>
      </c:scatterChart>
      <c:valAx>
        <c:axId val="324004607"/>
        <c:scaling>
          <c:orientation val="minMax"/>
          <c:max val="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u="none" strike="noStrike" kern="1200" baseline="0" dirty="0">
                    <a:solidFill>
                      <a:schemeClr val="tx1"/>
                    </a:solidFill>
                  </a:rPr>
                  <a:t>Number of single euploid embryo transfers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=0]&quot;&quot;;[=7]&quot;&quot;;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354703"/>
        <c:crosses val="autoZero"/>
        <c:crossBetween val="midCat"/>
      </c:valAx>
      <c:valAx>
        <c:axId val="470354703"/>
        <c:scaling>
          <c:orientation val="minMax"/>
          <c:max val="1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0046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E7DB0-DD41-4C41-B3AF-9C68D75039F0}" type="doc">
      <dgm:prSet loTypeId="urn:microsoft.com/office/officeart/2005/8/layout/orgChart1" loCatId="hierarchy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E2469CFA-1C63-473B-8F4E-0E2026D91AE9}">
      <dgm:prSet phldrT="[Text]" custT="1"/>
      <dgm:spPr/>
      <dgm:t>
        <a:bodyPr/>
        <a:lstStyle/>
        <a:p>
          <a:r>
            <a:rPr lang="en-US" sz="2800" b="1" dirty="0">
              <a:solidFill>
                <a:schemeClr val="tx2"/>
              </a:solidFill>
            </a:rPr>
            <a:t>28,165 SEET cycles</a:t>
          </a:r>
        </a:p>
        <a:p>
          <a:r>
            <a:rPr lang="en-US" sz="2800" b="1" dirty="0">
              <a:solidFill>
                <a:schemeClr val="tx2"/>
              </a:solidFill>
            </a:rPr>
            <a:t>20,536 patients</a:t>
          </a:r>
        </a:p>
      </dgm:t>
    </dgm:pt>
    <dgm:pt modelId="{2FB5B66F-E3D7-4217-A0F7-71F8A189BB5D}" type="parTrans" cxnId="{1D1070EF-364A-4375-ACA2-5516CDB8057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5252315-4FA3-4705-8657-FFC11C82E9C9}" type="sibTrans" cxnId="{1D1070EF-364A-4375-ACA2-5516CDB8057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0CA2FC3-BB75-4FD1-B86A-1693FDC05F9D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800" b="1" baseline="0" dirty="0">
              <a:solidFill>
                <a:schemeClr val="tx2"/>
              </a:solidFill>
            </a:rPr>
            <a:t>Second</a:t>
          </a:r>
        </a:p>
        <a:p>
          <a:pPr>
            <a:spcAft>
              <a:spcPts val="0"/>
            </a:spcAft>
          </a:pPr>
          <a:endParaRPr lang="en-US" sz="2800" b="0" baseline="0" dirty="0">
            <a:solidFill>
              <a:schemeClr val="tx2"/>
            </a:solidFill>
          </a:endParaRPr>
        </a:p>
        <a:p>
          <a:pPr>
            <a:spcAft>
              <a:spcPts val="0"/>
            </a:spcAft>
          </a:pPr>
          <a:r>
            <a:rPr lang="en-US" sz="2800" b="0" baseline="0" dirty="0">
              <a:solidFill>
                <a:schemeClr val="tx2"/>
              </a:solidFill>
            </a:rPr>
            <a:t>5,463 cycles</a:t>
          </a:r>
          <a:endParaRPr lang="en-US" sz="2800" b="0" dirty="0">
            <a:solidFill>
              <a:schemeClr val="tx2"/>
            </a:solidFill>
          </a:endParaRPr>
        </a:p>
      </dgm:t>
    </dgm:pt>
    <dgm:pt modelId="{3F1C14FD-8C0F-4D6D-9739-8A5106588967}" type="parTrans" cxnId="{3B34B4AC-8057-4E17-9CAE-3904D6352A12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D06CACFF-5FBF-4B5A-A442-4DB96602089F}" type="sibTrans" cxnId="{3B34B4AC-8057-4E17-9CAE-3904D6352A1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C577D2A-2831-4F6B-82C5-E6E92C5AFFA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800" b="1" dirty="0">
              <a:solidFill>
                <a:schemeClr val="tx2"/>
              </a:solidFill>
            </a:rPr>
            <a:t>Third</a:t>
          </a:r>
          <a:endParaRPr lang="en-US" sz="2800" b="1" baseline="0" dirty="0">
            <a:solidFill>
              <a:schemeClr val="tx2"/>
            </a:solidFill>
          </a:endParaRPr>
        </a:p>
        <a:p>
          <a:pPr>
            <a:spcAft>
              <a:spcPts val="0"/>
            </a:spcAft>
          </a:pPr>
          <a:endParaRPr lang="en-US" sz="2800" b="0" baseline="0" dirty="0">
            <a:solidFill>
              <a:schemeClr val="tx2"/>
            </a:solidFill>
          </a:endParaRPr>
        </a:p>
        <a:p>
          <a:pPr>
            <a:spcAft>
              <a:spcPts val="0"/>
            </a:spcAft>
          </a:pPr>
          <a:r>
            <a:rPr lang="en-US" sz="2800" b="0" baseline="0" dirty="0">
              <a:solidFill>
                <a:schemeClr val="tx2"/>
              </a:solidFill>
            </a:rPr>
            <a:t>1,562 cycles</a:t>
          </a:r>
          <a:endParaRPr lang="en-US" sz="2800" b="0" dirty="0">
            <a:solidFill>
              <a:schemeClr val="tx2"/>
            </a:solidFill>
          </a:endParaRPr>
        </a:p>
      </dgm:t>
    </dgm:pt>
    <dgm:pt modelId="{88899841-FCF9-4626-B919-AAED7FB7B27B}" type="parTrans" cxnId="{0F50568A-58AD-496B-B9E0-36A5947AA922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395BDA82-9EA2-4A20-8134-1F038CC98389}" type="sibTrans" cxnId="{0F50568A-58AD-496B-B9E0-36A5947AA922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E3F1083-1393-4BBF-897A-6E9C862C7C4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800" b="1" baseline="0" dirty="0">
              <a:solidFill>
                <a:schemeClr val="tx2"/>
              </a:solidFill>
            </a:rPr>
            <a:t>Fourth</a:t>
          </a:r>
        </a:p>
        <a:p>
          <a:pPr>
            <a:spcAft>
              <a:spcPts val="0"/>
            </a:spcAft>
          </a:pPr>
          <a:endParaRPr lang="en-US" sz="2800" b="0" baseline="0" dirty="0">
            <a:solidFill>
              <a:schemeClr val="tx2"/>
            </a:solidFill>
          </a:endParaRPr>
        </a:p>
        <a:p>
          <a:pPr>
            <a:spcAft>
              <a:spcPts val="0"/>
            </a:spcAft>
          </a:pPr>
          <a:r>
            <a:rPr lang="en-US" sz="2800" b="0" baseline="0" dirty="0">
              <a:solidFill>
                <a:schemeClr val="tx2"/>
              </a:solidFill>
            </a:rPr>
            <a:t>452 cycles</a:t>
          </a:r>
          <a:endParaRPr lang="en-US" sz="2800" b="0" dirty="0">
            <a:solidFill>
              <a:schemeClr val="tx2"/>
            </a:solidFill>
          </a:endParaRPr>
        </a:p>
      </dgm:t>
    </dgm:pt>
    <dgm:pt modelId="{5C508888-8737-4796-AFE8-93DAE1CA1917}" type="parTrans" cxnId="{8CFF4B78-4969-46F2-A6D5-3D40B554C2F0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501217EE-A86B-4674-ACD8-A31C4269132F}" type="sibTrans" cxnId="{8CFF4B78-4969-46F2-A6D5-3D40B554C2F0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037F688-CC1E-4346-BD27-8CD75946AE35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2800" b="1" dirty="0">
              <a:solidFill>
                <a:schemeClr val="tx2"/>
              </a:solidFill>
            </a:rPr>
            <a:t>Fifth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en-US" sz="2800" b="1" dirty="0">
            <a:solidFill>
              <a:schemeClr val="tx2"/>
            </a:solidFill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2800" b="0" dirty="0">
              <a:solidFill>
                <a:schemeClr val="tx2"/>
              </a:solidFill>
            </a:rPr>
            <a:t>120 cycles</a:t>
          </a:r>
        </a:p>
      </dgm:t>
    </dgm:pt>
    <dgm:pt modelId="{397EC168-987B-4106-B73A-4BC1435CABFF}" type="parTrans" cxnId="{E245EC07-32FE-4388-AE4A-F0376B278A2B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AF781AD0-62B8-42F5-9AAF-FBF793D0113A}" type="sibTrans" cxnId="{E245EC07-32FE-4388-AE4A-F0376B278A2B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750DDEE6-7CE2-5443-9951-3C260209863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800" b="1" dirty="0">
              <a:solidFill>
                <a:schemeClr val="tx2"/>
              </a:solidFill>
            </a:rPr>
            <a:t>Sixth</a:t>
          </a:r>
        </a:p>
        <a:p>
          <a:pPr>
            <a:spcAft>
              <a:spcPts val="0"/>
            </a:spcAft>
          </a:pPr>
          <a:endParaRPr lang="en-US" sz="2800" b="1" dirty="0">
            <a:solidFill>
              <a:schemeClr val="tx2"/>
            </a:solidFill>
          </a:endParaRPr>
        </a:p>
        <a:p>
          <a:pPr>
            <a:spcAft>
              <a:spcPts val="0"/>
            </a:spcAft>
          </a:pPr>
          <a:r>
            <a:rPr lang="en-US" sz="2800" b="0" dirty="0">
              <a:solidFill>
                <a:schemeClr val="tx2"/>
              </a:solidFill>
            </a:rPr>
            <a:t>32 cycles</a:t>
          </a:r>
        </a:p>
      </dgm:t>
    </dgm:pt>
    <dgm:pt modelId="{2D160874-D685-9140-849A-F89F9FA53276}" type="parTrans" cxnId="{25A2A8E9-AAAA-1543-B040-60E3DDAAFC10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34594C9B-BE1A-6840-8EF5-BFD9110CD8F9}" type="sibTrans" cxnId="{25A2A8E9-AAAA-1543-B040-60E3DDAAFC10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19FC2F6-234C-4518-88E6-CE28E8FD30A9}" type="pres">
      <dgm:prSet presAssocID="{398E7DB0-DD41-4C41-B3AF-9C68D75039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0BD280-2808-4B71-AEC5-89865E8AD1E8}" type="pres">
      <dgm:prSet presAssocID="{E2469CFA-1C63-473B-8F4E-0E2026D91AE9}" presName="hierRoot1" presStyleCnt="0">
        <dgm:presLayoutVars>
          <dgm:hierBranch val="init"/>
        </dgm:presLayoutVars>
      </dgm:prSet>
      <dgm:spPr/>
    </dgm:pt>
    <dgm:pt modelId="{991AC548-CC61-4351-BA82-641A23978589}" type="pres">
      <dgm:prSet presAssocID="{E2469CFA-1C63-473B-8F4E-0E2026D91AE9}" presName="rootComposite1" presStyleCnt="0"/>
      <dgm:spPr/>
    </dgm:pt>
    <dgm:pt modelId="{364FF7BB-1AC7-4639-A0C6-564A71D5E8BA}" type="pres">
      <dgm:prSet presAssocID="{E2469CFA-1C63-473B-8F4E-0E2026D91AE9}" presName="rootText1" presStyleLbl="node0" presStyleIdx="0" presStyleCnt="1" custScaleX="187934" custScaleY="307840" custLinFactNeighborX="0" custLinFactNeighborY="-35280">
        <dgm:presLayoutVars>
          <dgm:chPref val="3"/>
        </dgm:presLayoutVars>
      </dgm:prSet>
      <dgm:spPr>
        <a:prstGeom prst="roundRect">
          <a:avLst/>
        </a:prstGeom>
      </dgm:spPr>
    </dgm:pt>
    <dgm:pt modelId="{6EFDD4C1-2301-4655-A597-9A79C7E5D7EC}" type="pres">
      <dgm:prSet presAssocID="{E2469CFA-1C63-473B-8F4E-0E2026D91AE9}" presName="rootConnector1" presStyleLbl="node1" presStyleIdx="0" presStyleCnt="0"/>
      <dgm:spPr/>
    </dgm:pt>
    <dgm:pt modelId="{C7EBD6A9-B6EB-4EB9-A776-12C41996ECF2}" type="pres">
      <dgm:prSet presAssocID="{E2469CFA-1C63-473B-8F4E-0E2026D91AE9}" presName="hierChild2" presStyleCnt="0"/>
      <dgm:spPr/>
    </dgm:pt>
    <dgm:pt modelId="{8F7F8ACB-02FE-4D5E-8225-A3C7F072C144}" type="pres">
      <dgm:prSet presAssocID="{3F1C14FD-8C0F-4D6D-9739-8A5106588967}" presName="Name37" presStyleLbl="parChTrans1D2" presStyleIdx="0" presStyleCnt="5"/>
      <dgm:spPr/>
    </dgm:pt>
    <dgm:pt modelId="{F07208F1-E32B-4C00-9641-C0E7B8DE099C}" type="pres">
      <dgm:prSet presAssocID="{A0CA2FC3-BB75-4FD1-B86A-1693FDC05F9D}" presName="hierRoot2" presStyleCnt="0">
        <dgm:presLayoutVars>
          <dgm:hierBranch val="init"/>
        </dgm:presLayoutVars>
      </dgm:prSet>
      <dgm:spPr/>
    </dgm:pt>
    <dgm:pt modelId="{2BA4BA39-2DF1-47A8-9BC8-2ECA3636F06E}" type="pres">
      <dgm:prSet presAssocID="{A0CA2FC3-BB75-4FD1-B86A-1693FDC05F9D}" presName="rootComposite" presStyleCnt="0"/>
      <dgm:spPr/>
    </dgm:pt>
    <dgm:pt modelId="{5B23CC11-5823-4AE3-BEBF-2FE83C7FD22D}" type="pres">
      <dgm:prSet presAssocID="{A0CA2FC3-BB75-4FD1-B86A-1693FDC05F9D}" presName="rootText" presStyleLbl="node2" presStyleIdx="0" presStyleCnt="5" custScaleX="129214" custScaleY="182121">
        <dgm:presLayoutVars>
          <dgm:chPref val="3"/>
        </dgm:presLayoutVars>
      </dgm:prSet>
      <dgm:spPr>
        <a:prstGeom prst="roundRect">
          <a:avLst/>
        </a:prstGeom>
      </dgm:spPr>
    </dgm:pt>
    <dgm:pt modelId="{A629DFEA-0455-4EF3-A160-5F6351FB0BB3}" type="pres">
      <dgm:prSet presAssocID="{A0CA2FC3-BB75-4FD1-B86A-1693FDC05F9D}" presName="rootConnector" presStyleLbl="node2" presStyleIdx="0" presStyleCnt="5"/>
      <dgm:spPr/>
    </dgm:pt>
    <dgm:pt modelId="{931B7719-ED6E-4157-805B-69CB865C8482}" type="pres">
      <dgm:prSet presAssocID="{A0CA2FC3-BB75-4FD1-B86A-1693FDC05F9D}" presName="hierChild4" presStyleCnt="0"/>
      <dgm:spPr/>
    </dgm:pt>
    <dgm:pt modelId="{0D80B070-BA74-4932-A2A5-CBCBD50F3D93}" type="pres">
      <dgm:prSet presAssocID="{A0CA2FC3-BB75-4FD1-B86A-1693FDC05F9D}" presName="hierChild5" presStyleCnt="0"/>
      <dgm:spPr/>
    </dgm:pt>
    <dgm:pt modelId="{DD69604C-50F4-4959-B691-3A3260EB3078}" type="pres">
      <dgm:prSet presAssocID="{88899841-FCF9-4626-B919-AAED7FB7B27B}" presName="Name37" presStyleLbl="parChTrans1D2" presStyleIdx="1" presStyleCnt="5"/>
      <dgm:spPr/>
    </dgm:pt>
    <dgm:pt modelId="{E1309E3C-5B24-4BC9-8247-3E3A466ABF6A}" type="pres">
      <dgm:prSet presAssocID="{0C577D2A-2831-4F6B-82C5-E6E92C5AFFA0}" presName="hierRoot2" presStyleCnt="0">
        <dgm:presLayoutVars>
          <dgm:hierBranch val="init"/>
        </dgm:presLayoutVars>
      </dgm:prSet>
      <dgm:spPr/>
    </dgm:pt>
    <dgm:pt modelId="{0D55F527-1708-4641-BDBD-FF8A0C8FBFFA}" type="pres">
      <dgm:prSet presAssocID="{0C577D2A-2831-4F6B-82C5-E6E92C5AFFA0}" presName="rootComposite" presStyleCnt="0"/>
      <dgm:spPr/>
    </dgm:pt>
    <dgm:pt modelId="{A5E7C7BE-BEED-466F-98DC-ED090B956DE8}" type="pres">
      <dgm:prSet presAssocID="{0C577D2A-2831-4F6B-82C5-E6E92C5AFFA0}" presName="rootText" presStyleLbl="node2" presStyleIdx="1" presStyleCnt="5" custScaleX="136550" custScaleY="182121">
        <dgm:presLayoutVars>
          <dgm:chPref val="3"/>
        </dgm:presLayoutVars>
      </dgm:prSet>
      <dgm:spPr>
        <a:prstGeom prst="roundRect">
          <a:avLst/>
        </a:prstGeom>
      </dgm:spPr>
    </dgm:pt>
    <dgm:pt modelId="{CB5B33EE-962A-496A-823F-D516807B2515}" type="pres">
      <dgm:prSet presAssocID="{0C577D2A-2831-4F6B-82C5-E6E92C5AFFA0}" presName="rootConnector" presStyleLbl="node2" presStyleIdx="1" presStyleCnt="5"/>
      <dgm:spPr/>
    </dgm:pt>
    <dgm:pt modelId="{B17D9C72-3B33-47EA-A425-7C40F9FE9BFD}" type="pres">
      <dgm:prSet presAssocID="{0C577D2A-2831-4F6B-82C5-E6E92C5AFFA0}" presName="hierChild4" presStyleCnt="0"/>
      <dgm:spPr/>
    </dgm:pt>
    <dgm:pt modelId="{F4864EA7-F84F-4BE5-AAF9-B469846DE89E}" type="pres">
      <dgm:prSet presAssocID="{0C577D2A-2831-4F6B-82C5-E6E92C5AFFA0}" presName="hierChild5" presStyleCnt="0"/>
      <dgm:spPr/>
    </dgm:pt>
    <dgm:pt modelId="{21C08853-047F-4808-A113-1339A197EDA5}" type="pres">
      <dgm:prSet presAssocID="{5C508888-8737-4796-AFE8-93DAE1CA1917}" presName="Name37" presStyleLbl="parChTrans1D2" presStyleIdx="2" presStyleCnt="5"/>
      <dgm:spPr/>
    </dgm:pt>
    <dgm:pt modelId="{F1CDE0B0-A3E4-44B9-AD5E-550D5A465AC5}" type="pres">
      <dgm:prSet presAssocID="{AE3F1083-1393-4BBF-897A-6E9C862C7C40}" presName="hierRoot2" presStyleCnt="0">
        <dgm:presLayoutVars>
          <dgm:hierBranch val="init"/>
        </dgm:presLayoutVars>
      </dgm:prSet>
      <dgm:spPr/>
    </dgm:pt>
    <dgm:pt modelId="{471AD360-9C20-4A2F-A332-78B853A53425}" type="pres">
      <dgm:prSet presAssocID="{AE3F1083-1393-4BBF-897A-6E9C862C7C40}" presName="rootComposite" presStyleCnt="0"/>
      <dgm:spPr/>
    </dgm:pt>
    <dgm:pt modelId="{67F425E0-6417-4F73-8F3D-2E50D88BC947}" type="pres">
      <dgm:prSet presAssocID="{AE3F1083-1393-4BBF-897A-6E9C862C7C40}" presName="rootText" presStyleLbl="node2" presStyleIdx="2" presStyleCnt="5" custScaleX="121361" custScaleY="182121">
        <dgm:presLayoutVars>
          <dgm:chPref val="3"/>
        </dgm:presLayoutVars>
      </dgm:prSet>
      <dgm:spPr>
        <a:prstGeom prst="roundRect">
          <a:avLst/>
        </a:prstGeom>
      </dgm:spPr>
    </dgm:pt>
    <dgm:pt modelId="{B11FDE0D-08F7-492C-986B-4BA9C18F8A97}" type="pres">
      <dgm:prSet presAssocID="{AE3F1083-1393-4BBF-897A-6E9C862C7C40}" presName="rootConnector" presStyleLbl="node2" presStyleIdx="2" presStyleCnt="5"/>
      <dgm:spPr/>
    </dgm:pt>
    <dgm:pt modelId="{5F1253EE-57F7-4D64-9844-01434035F5C3}" type="pres">
      <dgm:prSet presAssocID="{AE3F1083-1393-4BBF-897A-6E9C862C7C40}" presName="hierChild4" presStyleCnt="0"/>
      <dgm:spPr/>
    </dgm:pt>
    <dgm:pt modelId="{9CBA2E66-06C4-4E00-B3E2-C4FF7D63AE49}" type="pres">
      <dgm:prSet presAssocID="{AE3F1083-1393-4BBF-897A-6E9C862C7C40}" presName="hierChild5" presStyleCnt="0"/>
      <dgm:spPr/>
    </dgm:pt>
    <dgm:pt modelId="{4D78B5AB-75CC-453B-9B60-224FB6576E28}" type="pres">
      <dgm:prSet presAssocID="{397EC168-987B-4106-B73A-4BC1435CABFF}" presName="Name37" presStyleLbl="parChTrans1D2" presStyleIdx="3" presStyleCnt="5"/>
      <dgm:spPr/>
    </dgm:pt>
    <dgm:pt modelId="{3D0F4BEC-69B0-48F3-8521-B13111D20D03}" type="pres">
      <dgm:prSet presAssocID="{3037F688-CC1E-4346-BD27-8CD75946AE35}" presName="hierRoot2" presStyleCnt="0">
        <dgm:presLayoutVars>
          <dgm:hierBranch val="init"/>
        </dgm:presLayoutVars>
      </dgm:prSet>
      <dgm:spPr/>
    </dgm:pt>
    <dgm:pt modelId="{4C2D0421-F250-4307-B82A-5CD8B5BFA329}" type="pres">
      <dgm:prSet presAssocID="{3037F688-CC1E-4346-BD27-8CD75946AE35}" presName="rootComposite" presStyleCnt="0"/>
      <dgm:spPr/>
    </dgm:pt>
    <dgm:pt modelId="{6A84AF5C-D304-49B2-9ABD-0E7A32EFA047}" type="pres">
      <dgm:prSet presAssocID="{3037F688-CC1E-4346-BD27-8CD75946AE35}" presName="rootText" presStyleLbl="node2" presStyleIdx="3" presStyleCnt="5" custScaleX="130145" custScaleY="182121">
        <dgm:presLayoutVars>
          <dgm:chPref val="3"/>
        </dgm:presLayoutVars>
      </dgm:prSet>
      <dgm:spPr>
        <a:prstGeom prst="roundRect">
          <a:avLst/>
        </a:prstGeom>
      </dgm:spPr>
    </dgm:pt>
    <dgm:pt modelId="{6B9247C8-1C5C-40C8-BA35-8784B226BAAA}" type="pres">
      <dgm:prSet presAssocID="{3037F688-CC1E-4346-BD27-8CD75946AE35}" presName="rootConnector" presStyleLbl="node2" presStyleIdx="3" presStyleCnt="5"/>
      <dgm:spPr/>
    </dgm:pt>
    <dgm:pt modelId="{B0EB95D0-9651-408F-991D-789A6F2B2827}" type="pres">
      <dgm:prSet presAssocID="{3037F688-CC1E-4346-BD27-8CD75946AE35}" presName="hierChild4" presStyleCnt="0"/>
      <dgm:spPr/>
    </dgm:pt>
    <dgm:pt modelId="{F027DCF6-AE95-4272-9579-5DD824FF1BCA}" type="pres">
      <dgm:prSet presAssocID="{3037F688-CC1E-4346-BD27-8CD75946AE35}" presName="hierChild5" presStyleCnt="0"/>
      <dgm:spPr/>
    </dgm:pt>
    <dgm:pt modelId="{6D867F0F-1AAA-6F4C-9D81-4B1E303122BA}" type="pres">
      <dgm:prSet presAssocID="{2D160874-D685-9140-849A-F89F9FA53276}" presName="Name37" presStyleLbl="parChTrans1D2" presStyleIdx="4" presStyleCnt="5"/>
      <dgm:spPr/>
    </dgm:pt>
    <dgm:pt modelId="{0722D08D-A325-5B41-90F2-D57A7BC4D522}" type="pres">
      <dgm:prSet presAssocID="{750DDEE6-7CE2-5443-9951-3C260209863C}" presName="hierRoot2" presStyleCnt="0">
        <dgm:presLayoutVars>
          <dgm:hierBranch val="init"/>
        </dgm:presLayoutVars>
      </dgm:prSet>
      <dgm:spPr/>
    </dgm:pt>
    <dgm:pt modelId="{568A98CD-79D1-3A44-B1FB-FCC2FCB002AE}" type="pres">
      <dgm:prSet presAssocID="{750DDEE6-7CE2-5443-9951-3C260209863C}" presName="rootComposite" presStyleCnt="0"/>
      <dgm:spPr/>
    </dgm:pt>
    <dgm:pt modelId="{DF224047-7A98-C14A-9560-B7947B66FD9B}" type="pres">
      <dgm:prSet presAssocID="{750DDEE6-7CE2-5443-9951-3C260209863C}" presName="rootText" presStyleLbl="node2" presStyleIdx="4" presStyleCnt="5" custScaleX="125781" custScaleY="182121">
        <dgm:presLayoutVars>
          <dgm:chPref val="3"/>
        </dgm:presLayoutVars>
      </dgm:prSet>
      <dgm:spPr>
        <a:prstGeom prst="roundRect">
          <a:avLst/>
        </a:prstGeom>
      </dgm:spPr>
    </dgm:pt>
    <dgm:pt modelId="{270633C7-54B5-6945-91CA-A5EE8177D443}" type="pres">
      <dgm:prSet presAssocID="{750DDEE6-7CE2-5443-9951-3C260209863C}" presName="rootConnector" presStyleLbl="node2" presStyleIdx="4" presStyleCnt="5"/>
      <dgm:spPr/>
    </dgm:pt>
    <dgm:pt modelId="{3D452834-14B0-D747-838F-9E7F670EB146}" type="pres">
      <dgm:prSet presAssocID="{750DDEE6-7CE2-5443-9951-3C260209863C}" presName="hierChild4" presStyleCnt="0"/>
      <dgm:spPr/>
    </dgm:pt>
    <dgm:pt modelId="{03BC14A2-8463-8948-BC23-B434F7F6D8CA}" type="pres">
      <dgm:prSet presAssocID="{750DDEE6-7CE2-5443-9951-3C260209863C}" presName="hierChild5" presStyleCnt="0"/>
      <dgm:spPr/>
    </dgm:pt>
    <dgm:pt modelId="{4CDED81C-F4D3-43FA-BA60-4F6FD550F751}" type="pres">
      <dgm:prSet presAssocID="{E2469CFA-1C63-473B-8F4E-0E2026D91AE9}" presName="hierChild3" presStyleCnt="0"/>
      <dgm:spPr/>
    </dgm:pt>
  </dgm:ptLst>
  <dgm:cxnLst>
    <dgm:cxn modelId="{E245EC07-32FE-4388-AE4A-F0376B278A2B}" srcId="{E2469CFA-1C63-473B-8F4E-0E2026D91AE9}" destId="{3037F688-CC1E-4346-BD27-8CD75946AE35}" srcOrd="3" destOrd="0" parTransId="{397EC168-987B-4106-B73A-4BC1435CABFF}" sibTransId="{AF781AD0-62B8-42F5-9AAF-FBF793D0113A}"/>
    <dgm:cxn modelId="{F0159809-E877-4CA2-81B7-4C4C5A06CD25}" type="presOf" srcId="{A0CA2FC3-BB75-4FD1-B86A-1693FDC05F9D}" destId="{A629DFEA-0455-4EF3-A160-5F6351FB0BB3}" srcOrd="1" destOrd="0" presId="urn:microsoft.com/office/officeart/2005/8/layout/orgChart1"/>
    <dgm:cxn modelId="{5A143D1C-9C47-48E9-9CA7-830330D8F74E}" type="presOf" srcId="{397EC168-987B-4106-B73A-4BC1435CABFF}" destId="{4D78B5AB-75CC-453B-9B60-224FB6576E28}" srcOrd="0" destOrd="0" presId="urn:microsoft.com/office/officeart/2005/8/layout/orgChart1"/>
    <dgm:cxn modelId="{83512F21-1527-403D-A92F-E98474A2F85E}" type="presOf" srcId="{398E7DB0-DD41-4C41-B3AF-9C68D75039F0}" destId="{119FC2F6-234C-4518-88E6-CE28E8FD30A9}" srcOrd="0" destOrd="0" presId="urn:microsoft.com/office/officeart/2005/8/layout/orgChart1"/>
    <dgm:cxn modelId="{3DAE0F2F-2575-A34F-A489-EEDF40C06BBB}" type="presOf" srcId="{750DDEE6-7CE2-5443-9951-3C260209863C}" destId="{270633C7-54B5-6945-91CA-A5EE8177D443}" srcOrd="1" destOrd="0" presId="urn:microsoft.com/office/officeart/2005/8/layout/orgChart1"/>
    <dgm:cxn modelId="{161B433A-E4CA-4212-99FA-7CE155EEBC84}" type="presOf" srcId="{AE3F1083-1393-4BBF-897A-6E9C862C7C40}" destId="{67F425E0-6417-4F73-8F3D-2E50D88BC947}" srcOrd="0" destOrd="0" presId="urn:microsoft.com/office/officeart/2005/8/layout/orgChart1"/>
    <dgm:cxn modelId="{422D6048-DED2-4683-8FB4-0A5CCF2CDE5E}" type="presOf" srcId="{A0CA2FC3-BB75-4FD1-B86A-1693FDC05F9D}" destId="{5B23CC11-5823-4AE3-BEBF-2FE83C7FD22D}" srcOrd="0" destOrd="0" presId="urn:microsoft.com/office/officeart/2005/8/layout/orgChart1"/>
    <dgm:cxn modelId="{E6060062-E5BF-4D2A-BDDE-7C7FB9A6C7E3}" type="presOf" srcId="{E2469CFA-1C63-473B-8F4E-0E2026D91AE9}" destId="{364FF7BB-1AC7-4639-A0C6-564A71D5E8BA}" srcOrd="0" destOrd="0" presId="urn:microsoft.com/office/officeart/2005/8/layout/orgChart1"/>
    <dgm:cxn modelId="{ADEF986F-6F81-104D-9849-69A91F8FF9A5}" type="presOf" srcId="{2D160874-D685-9140-849A-F89F9FA53276}" destId="{6D867F0F-1AAA-6F4C-9D81-4B1E303122BA}" srcOrd="0" destOrd="0" presId="urn:microsoft.com/office/officeart/2005/8/layout/orgChart1"/>
    <dgm:cxn modelId="{8CFF4B78-4969-46F2-A6D5-3D40B554C2F0}" srcId="{E2469CFA-1C63-473B-8F4E-0E2026D91AE9}" destId="{AE3F1083-1393-4BBF-897A-6E9C862C7C40}" srcOrd="2" destOrd="0" parTransId="{5C508888-8737-4796-AFE8-93DAE1CA1917}" sibTransId="{501217EE-A86B-4674-ACD8-A31C4269132F}"/>
    <dgm:cxn modelId="{0F50568A-58AD-496B-B9E0-36A5947AA922}" srcId="{E2469CFA-1C63-473B-8F4E-0E2026D91AE9}" destId="{0C577D2A-2831-4F6B-82C5-E6E92C5AFFA0}" srcOrd="1" destOrd="0" parTransId="{88899841-FCF9-4626-B919-AAED7FB7B27B}" sibTransId="{395BDA82-9EA2-4A20-8134-1F038CC98389}"/>
    <dgm:cxn modelId="{50CB0F8E-5793-4678-9182-74FBF0007903}" type="presOf" srcId="{AE3F1083-1393-4BBF-897A-6E9C862C7C40}" destId="{B11FDE0D-08F7-492C-986B-4BA9C18F8A97}" srcOrd="1" destOrd="0" presId="urn:microsoft.com/office/officeart/2005/8/layout/orgChart1"/>
    <dgm:cxn modelId="{7AFB5693-A767-4C58-8B6C-BFB7856E0B30}" type="presOf" srcId="{0C577D2A-2831-4F6B-82C5-E6E92C5AFFA0}" destId="{A5E7C7BE-BEED-466F-98DC-ED090B956DE8}" srcOrd="0" destOrd="0" presId="urn:microsoft.com/office/officeart/2005/8/layout/orgChart1"/>
    <dgm:cxn modelId="{BB59D597-4593-40C5-84E9-F0276A068D60}" type="presOf" srcId="{88899841-FCF9-4626-B919-AAED7FB7B27B}" destId="{DD69604C-50F4-4959-B691-3A3260EB3078}" srcOrd="0" destOrd="0" presId="urn:microsoft.com/office/officeart/2005/8/layout/orgChart1"/>
    <dgm:cxn modelId="{31F234A4-2A6C-8B41-B454-F2505FB6F526}" type="presOf" srcId="{750DDEE6-7CE2-5443-9951-3C260209863C}" destId="{DF224047-7A98-C14A-9560-B7947B66FD9B}" srcOrd="0" destOrd="0" presId="urn:microsoft.com/office/officeart/2005/8/layout/orgChart1"/>
    <dgm:cxn modelId="{3B34B4AC-8057-4E17-9CAE-3904D6352A12}" srcId="{E2469CFA-1C63-473B-8F4E-0E2026D91AE9}" destId="{A0CA2FC3-BB75-4FD1-B86A-1693FDC05F9D}" srcOrd="0" destOrd="0" parTransId="{3F1C14FD-8C0F-4D6D-9739-8A5106588967}" sibTransId="{D06CACFF-5FBF-4B5A-A442-4DB96602089F}"/>
    <dgm:cxn modelId="{AE8BD2B6-7843-41F7-85FA-C17ABEFFBF48}" type="presOf" srcId="{0C577D2A-2831-4F6B-82C5-E6E92C5AFFA0}" destId="{CB5B33EE-962A-496A-823F-D516807B2515}" srcOrd="1" destOrd="0" presId="urn:microsoft.com/office/officeart/2005/8/layout/orgChart1"/>
    <dgm:cxn modelId="{A6BAB8C7-EC89-4F6C-88F2-E713712F3CE9}" type="presOf" srcId="{3037F688-CC1E-4346-BD27-8CD75946AE35}" destId="{6A84AF5C-D304-49B2-9ABD-0E7A32EFA047}" srcOrd="0" destOrd="0" presId="urn:microsoft.com/office/officeart/2005/8/layout/orgChart1"/>
    <dgm:cxn modelId="{5CE3D8D6-00A0-4BA5-92B1-D0E691261F77}" type="presOf" srcId="{5C508888-8737-4796-AFE8-93DAE1CA1917}" destId="{21C08853-047F-4808-A113-1339A197EDA5}" srcOrd="0" destOrd="0" presId="urn:microsoft.com/office/officeart/2005/8/layout/orgChart1"/>
    <dgm:cxn modelId="{63993EDF-1B46-4C31-9325-BB0BF24DEBD2}" type="presOf" srcId="{E2469CFA-1C63-473B-8F4E-0E2026D91AE9}" destId="{6EFDD4C1-2301-4655-A597-9A79C7E5D7EC}" srcOrd="1" destOrd="0" presId="urn:microsoft.com/office/officeart/2005/8/layout/orgChart1"/>
    <dgm:cxn modelId="{25A2A8E9-AAAA-1543-B040-60E3DDAAFC10}" srcId="{E2469CFA-1C63-473B-8F4E-0E2026D91AE9}" destId="{750DDEE6-7CE2-5443-9951-3C260209863C}" srcOrd="4" destOrd="0" parTransId="{2D160874-D685-9140-849A-F89F9FA53276}" sibTransId="{34594C9B-BE1A-6840-8EF5-BFD9110CD8F9}"/>
    <dgm:cxn modelId="{26D58CEC-CEF7-4986-9702-B60A8514AB94}" type="presOf" srcId="{3037F688-CC1E-4346-BD27-8CD75946AE35}" destId="{6B9247C8-1C5C-40C8-BA35-8784B226BAAA}" srcOrd="1" destOrd="0" presId="urn:microsoft.com/office/officeart/2005/8/layout/orgChart1"/>
    <dgm:cxn modelId="{1D1070EF-364A-4375-ACA2-5516CDB8057A}" srcId="{398E7DB0-DD41-4C41-B3AF-9C68D75039F0}" destId="{E2469CFA-1C63-473B-8F4E-0E2026D91AE9}" srcOrd="0" destOrd="0" parTransId="{2FB5B66F-E3D7-4217-A0F7-71F8A189BB5D}" sibTransId="{B5252315-4FA3-4705-8657-FFC11C82E9C9}"/>
    <dgm:cxn modelId="{ADD6E4EF-8A0A-484A-82EA-F23432DDABD4}" type="presOf" srcId="{3F1C14FD-8C0F-4D6D-9739-8A5106588967}" destId="{8F7F8ACB-02FE-4D5E-8225-A3C7F072C144}" srcOrd="0" destOrd="0" presId="urn:microsoft.com/office/officeart/2005/8/layout/orgChart1"/>
    <dgm:cxn modelId="{863FAA94-9304-413A-8365-C13D57805D56}" type="presParOf" srcId="{119FC2F6-234C-4518-88E6-CE28E8FD30A9}" destId="{920BD280-2808-4B71-AEC5-89865E8AD1E8}" srcOrd="0" destOrd="0" presId="urn:microsoft.com/office/officeart/2005/8/layout/orgChart1"/>
    <dgm:cxn modelId="{B7B064D2-B8E0-4D7F-BC4E-6DA5E92C093A}" type="presParOf" srcId="{920BD280-2808-4B71-AEC5-89865E8AD1E8}" destId="{991AC548-CC61-4351-BA82-641A23978589}" srcOrd="0" destOrd="0" presId="urn:microsoft.com/office/officeart/2005/8/layout/orgChart1"/>
    <dgm:cxn modelId="{4042BCB7-6CEE-47ED-8A93-B9804828A2F8}" type="presParOf" srcId="{991AC548-CC61-4351-BA82-641A23978589}" destId="{364FF7BB-1AC7-4639-A0C6-564A71D5E8BA}" srcOrd="0" destOrd="0" presId="urn:microsoft.com/office/officeart/2005/8/layout/orgChart1"/>
    <dgm:cxn modelId="{BA4F71B4-3831-44FE-B86E-0C53EE39C27E}" type="presParOf" srcId="{991AC548-CC61-4351-BA82-641A23978589}" destId="{6EFDD4C1-2301-4655-A597-9A79C7E5D7EC}" srcOrd="1" destOrd="0" presId="urn:microsoft.com/office/officeart/2005/8/layout/orgChart1"/>
    <dgm:cxn modelId="{9BB8D918-28BD-4951-BFED-63B7F28C67E4}" type="presParOf" srcId="{920BD280-2808-4B71-AEC5-89865E8AD1E8}" destId="{C7EBD6A9-B6EB-4EB9-A776-12C41996ECF2}" srcOrd="1" destOrd="0" presId="urn:microsoft.com/office/officeart/2005/8/layout/orgChart1"/>
    <dgm:cxn modelId="{6A412866-648B-41DD-994F-535D3FAAFA82}" type="presParOf" srcId="{C7EBD6A9-B6EB-4EB9-A776-12C41996ECF2}" destId="{8F7F8ACB-02FE-4D5E-8225-A3C7F072C144}" srcOrd="0" destOrd="0" presId="urn:microsoft.com/office/officeart/2005/8/layout/orgChart1"/>
    <dgm:cxn modelId="{72788612-A213-4402-B2E9-7736AAB280DC}" type="presParOf" srcId="{C7EBD6A9-B6EB-4EB9-A776-12C41996ECF2}" destId="{F07208F1-E32B-4C00-9641-C0E7B8DE099C}" srcOrd="1" destOrd="0" presId="urn:microsoft.com/office/officeart/2005/8/layout/orgChart1"/>
    <dgm:cxn modelId="{2D8FD586-4008-4D08-B83F-C239A540A9E3}" type="presParOf" srcId="{F07208F1-E32B-4C00-9641-C0E7B8DE099C}" destId="{2BA4BA39-2DF1-47A8-9BC8-2ECA3636F06E}" srcOrd="0" destOrd="0" presId="urn:microsoft.com/office/officeart/2005/8/layout/orgChart1"/>
    <dgm:cxn modelId="{CE8F7A0D-01C4-4A0A-9BF5-F37597D62655}" type="presParOf" srcId="{2BA4BA39-2DF1-47A8-9BC8-2ECA3636F06E}" destId="{5B23CC11-5823-4AE3-BEBF-2FE83C7FD22D}" srcOrd="0" destOrd="0" presId="urn:microsoft.com/office/officeart/2005/8/layout/orgChart1"/>
    <dgm:cxn modelId="{2AD6D683-BA05-4B00-BDA5-9AA81A38BC5E}" type="presParOf" srcId="{2BA4BA39-2DF1-47A8-9BC8-2ECA3636F06E}" destId="{A629DFEA-0455-4EF3-A160-5F6351FB0BB3}" srcOrd="1" destOrd="0" presId="urn:microsoft.com/office/officeart/2005/8/layout/orgChart1"/>
    <dgm:cxn modelId="{7066CDDD-3C9F-410E-B368-833B319396E2}" type="presParOf" srcId="{F07208F1-E32B-4C00-9641-C0E7B8DE099C}" destId="{931B7719-ED6E-4157-805B-69CB865C8482}" srcOrd="1" destOrd="0" presId="urn:microsoft.com/office/officeart/2005/8/layout/orgChart1"/>
    <dgm:cxn modelId="{8CE22D2D-CFAC-4BC5-A976-56C6D9C2D303}" type="presParOf" srcId="{F07208F1-E32B-4C00-9641-C0E7B8DE099C}" destId="{0D80B070-BA74-4932-A2A5-CBCBD50F3D93}" srcOrd="2" destOrd="0" presId="urn:microsoft.com/office/officeart/2005/8/layout/orgChart1"/>
    <dgm:cxn modelId="{DA63CAEF-CB11-464E-BFDA-01B984840FD8}" type="presParOf" srcId="{C7EBD6A9-B6EB-4EB9-A776-12C41996ECF2}" destId="{DD69604C-50F4-4959-B691-3A3260EB3078}" srcOrd="2" destOrd="0" presId="urn:microsoft.com/office/officeart/2005/8/layout/orgChart1"/>
    <dgm:cxn modelId="{1D51B67C-294E-4480-9172-45729787F064}" type="presParOf" srcId="{C7EBD6A9-B6EB-4EB9-A776-12C41996ECF2}" destId="{E1309E3C-5B24-4BC9-8247-3E3A466ABF6A}" srcOrd="3" destOrd="0" presId="urn:microsoft.com/office/officeart/2005/8/layout/orgChart1"/>
    <dgm:cxn modelId="{3BBD3302-35F5-4606-8C97-3C40FA90F1D8}" type="presParOf" srcId="{E1309E3C-5B24-4BC9-8247-3E3A466ABF6A}" destId="{0D55F527-1708-4641-BDBD-FF8A0C8FBFFA}" srcOrd="0" destOrd="0" presId="urn:microsoft.com/office/officeart/2005/8/layout/orgChart1"/>
    <dgm:cxn modelId="{4B7B4C32-9BE8-48AF-BE18-165467314FC4}" type="presParOf" srcId="{0D55F527-1708-4641-BDBD-FF8A0C8FBFFA}" destId="{A5E7C7BE-BEED-466F-98DC-ED090B956DE8}" srcOrd="0" destOrd="0" presId="urn:microsoft.com/office/officeart/2005/8/layout/orgChart1"/>
    <dgm:cxn modelId="{8E01EFD4-FAA4-4297-B0F1-1C32A190A3C7}" type="presParOf" srcId="{0D55F527-1708-4641-BDBD-FF8A0C8FBFFA}" destId="{CB5B33EE-962A-496A-823F-D516807B2515}" srcOrd="1" destOrd="0" presId="urn:microsoft.com/office/officeart/2005/8/layout/orgChart1"/>
    <dgm:cxn modelId="{FA57FB75-B4FD-40B3-8900-218C51D784AF}" type="presParOf" srcId="{E1309E3C-5B24-4BC9-8247-3E3A466ABF6A}" destId="{B17D9C72-3B33-47EA-A425-7C40F9FE9BFD}" srcOrd="1" destOrd="0" presId="urn:microsoft.com/office/officeart/2005/8/layout/orgChart1"/>
    <dgm:cxn modelId="{E140EA1C-C49C-443B-B749-CADE456E6D9A}" type="presParOf" srcId="{E1309E3C-5B24-4BC9-8247-3E3A466ABF6A}" destId="{F4864EA7-F84F-4BE5-AAF9-B469846DE89E}" srcOrd="2" destOrd="0" presId="urn:microsoft.com/office/officeart/2005/8/layout/orgChart1"/>
    <dgm:cxn modelId="{0C3120FB-5C24-4E5E-AAC5-F8E7C7CCCACB}" type="presParOf" srcId="{C7EBD6A9-B6EB-4EB9-A776-12C41996ECF2}" destId="{21C08853-047F-4808-A113-1339A197EDA5}" srcOrd="4" destOrd="0" presId="urn:microsoft.com/office/officeart/2005/8/layout/orgChart1"/>
    <dgm:cxn modelId="{2F7DEC4F-EF6C-47FB-A0F6-A971AD0CD11D}" type="presParOf" srcId="{C7EBD6A9-B6EB-4EB9-A776-12C41996ECF2}" destId="{F1CDE0B0-A3E4-44B9-AD5E-550D5A465AC5}" srcOrd="5" destOrd="0" presId="urn:microsoft.com/office/officeart/2005/8/layout/orgChart1"/>
    <dgm:cxn modelId="{31A8F196-816D-477F-BB2B-68EDFEB71387}" type="presParOf" srcId="{F1CDE0B0-A3E4-44B9-AD5E-550D5A465AC5}" destId="{471AD360-9C20-4A2F-A332-78B853A53425}" srcOrd="0" destOrd="0" presId="urn:microsoft.com/office/officeart/2005/8/layout/orgChart1"/>
    <dgm:cxn modelId="{0591D400-E7AB-4264-8020-ED51F1FA2B65}" type="presParOf" srcId="{471AD360-9C20-4A2F-A332-78B853A53425}" destId="{67F425E0-6417-4F73-8F3D-2E50D88BC947}" srcOrd="0" destOrd="0" presId="urn:microsoft.com/office/officeart/2005/8/layout/orgChart1"/>
    <dgm:cxn modelId="{233DF18D-5427-42B8-8D78-0EC90FCF01DB}" type="presParOf" srcId="{471AD360-9C20-4A2F-A332-78B853A53425}" destId="{B11FDE0D-08F7-492C-986B-4BA9C18F8A97}" srcOrd="1" destOrd="0" presId="urn:microsoft.com/office/officeart/2005/8/layout/orgChart1"/>
    <dgm:cxn modelId="{E6BCD159-7EFA-4DA5-9596-E060FED3E53F}" type="presParOf" srcId="{F1CDE0B0-A3E4-44B9-AD5E-550D5A465AC5}" destId="{5F1253EE-57F7-4D64-9844-01434035F5C3}" srcOrd="1" destOrd="0" presId="urn:microsoft.com/office/officeart/2005/8/layout/orgChart1"/>
    <dgm:cxn modelId="{DBFFAB6F-E145-4CEE-A853-E6BBD8312D03}" type="presParOf" srcId="{F1CDE0B0-A3E4-44B9-AD5E-550D5A465AC5}" destId="{9CBA2E66-06C4-4E00-B3E2-C4FF7D63AE49}" srcOrd="2" destOrd="0" presId="urn:microsoft.com/office/officeart/2005/8/layout/orgChart1"/>
    <dgm:cxn modelId="{CE2BCA08-5FBE-4EFA-82C3-8C7338EAE29D}" type="presParOf" srcId="{C7EBD6A9-B6EB-4EB9-A776-12C41996ECF2}" destId="{4D78B5AB-75CC-453B-9B60-224FB6576E28}" srcOrd="6" destOrd="0" presId="urn:microsoft.com/office/officeart/2005/8/layout/orgChart1"/>
    <dgm:cxn modelId="{C3A7B9FF-3F64-4B9B-A555-7EAFAD969229}" type="presParOf" srcId="{C7EBD6A9-B6EB-4EB9-A776-12C41996ECF2}" destId="{3D0F4BEC-69B0-48F3-8521-B13111D20D03}" srcOrd="7" destOrd="0" presId="urn:microsoft.com/office/officeart/2005/8/layout/orgChart1"/>
    <dgm:cxn modelId="{F334AA64-F69E-45D3-A91D-60A4ECD16F7E}" type="presParOf" srcId="{3D0F4BEC-69B0-48F3-8521-B13111D20D03}" destId="{4C2D0421-F250-4307-B82A-5CD8B5BFA329}" srcOrd="0" destOrd="0" presId="urn:microsoft.com/office/officeart/2005/8/layout/orgChart1"/>
    <dgm:cxn modelId="{B4B566BD-AF7F-446A-A03C-F22C8AE2E472}" type="presParOf" srcId="{4C2D0421-F250-4307-B82A-5CD8B5BFA329}" destId="{6A84AF5C-D304-49B2-9ABD-0E7A32EFA047}" srcOrd="0" destOrd="0" presId="urn:microsoft.com/office/officeart/2005/8/layout/orgChart1"/>
    <dgm:cxn modelId="{CEC1ED67-3D10-4641-AF65-981A78C68390}" type="presParOf" srcId="{4C2D0421-F250-4307-B82A-5CD8B5BFA329}" destId="{6B9247C8-1C5C-40C8-BA35-8784B226BAAA}" srcOrd="1" destOrd="0" presId="urn:microsoft.com/office/officeart/2005/8/layout/orgChart1"/>
    <dgm:cxn modelId="{2C1B80D6-34D7-47A7-A233-250D2228DDD6}" type="presParOf" srcId="{3D0F4BEC-69B0-48F3-8521-B13111D20D03}" destId="{B0EB95D0-9651-408F-991D-789A6F2B2827}" srcOrd="1" destOrd="0" presId="urn:microsoft.com/office/officeart/2005/8/layout/orgChart1"/>
    <dgm:cxn modelId="{EA79AFCF-0122-4084-8B22-0D31A08216C8}" type="presParOf" srcId="{3D0F4BEC-69B0-48F3-8521-B13111D20D03}" destId="{F027DCF6-AE95-4272-9579-5DD824FF1BCA}" srcOrd="2" destOrd="0" presId="urn:microsoft.com/office/officeart/2005/8/layout/orgChart1"/>
    <dgm:cxn modelId="{586F3932-567B-B542-A6EE-ACB8CA28C988}" type="presParOf" srcId="{C7EBD6A9-B6EB-4EB9-A776-12C41996ECF2}" destId="{6D867F0F-1AAA-6F4C-9D81-4B1E303122BA}" srcOrd="8" destOrd="0" presId="urn:microsoft.com/office/officeart/2005/8/layout/orgChart1"/>
    <dgm:cxn modelId="{003199CB-30AC-254C-AC8D-8A2624175DD1}" type="presParOf" srcId="{C7EBD6A9-B6EB-4EB9-A776-12C41996ECF2}" destId="{0722D08D-A325-5B41-90F2-D57A7BC4D522}" srcOrd="9" destOrd="0" presId="urn:microsoft.com/office/officeart/2005/8/layout/orgChart1"/>
    <dgm:cxn modelId="{7679AD59-27DA-114E-8D06-F9C3E664664F}" type="presParOf" srcId="{0722D08D-A325-5B41-90F2-D57A7BC4D522}" destId="{568A98CD-79D1-3A44-B1FB-FCC2FCB002AE}" srcOrd="0" destOrd="0" presId="urn:microsoft.com/office/officeart/2005/8/layout/orgChart1"/>
    <dgm:cxn modelId="{D265E832-9571-9A40-B123-235C8A57D515}" type="presParOf" srcId="{568A98CD-79D1-3A44-B1FB-FCC2FCB002AE}" destId="{DF224047-7A98-C14A-9560-B7947B66FD9B}" srcOrd="0" destOrd="0" presId="urn:microsoft.com/office/officeart/2005/8/layout/orgChart1"/>
    <dgm:cxn modelId="{739EB65A-40FE-4643-B523-CC93FB89B21C}" type="presParOf" srcId="{568A98CD-79D1-3A44-B1FB-FCC2FCB002AE}" destId="{270633C7-54B5-6945-91CA-A5EE8177D443}" srcOrd="1" destOrd="0" presId="urn:microsoft.com/office/officeart/2005/8/layout/orgChart1"/>
    <dgm:cxn modelId="{BE9AFC2A-27CD-7D48-A804-F124451A10B0}" type="presParOf" srcId="{0722D08D-A325-5B41-90F2-D57A7BC4D522}" destId="{3D452834-14B0-D747-838F-9E7F670EB146}" srcOrd="1" destOrd="0" presId="urn:microsoft.com/office/officeart/2005/8/layout/orgChart1"/>
    <dgm:cxn modelId="{19ED66D7-8E89-054C-87AD-55B1CF497D4D}" type="presParOf" srcId="{0722D08D-A325-5B41-90F2-D57A7BC4D522}" destId="{03BC14A2-8463-8948-BC23-B434F7F6D8CA}" srcOrd="2" destOrd="0" presId="urn:microsoft.com/office/officeart/2005/8/layout/orgChart1"/>
    <dgm:cxn modelId="{8F33401C-8BA6-4868-80AA-DDB09D6B4904}" type="presParOf" srcId="{920BD280-2808-4B71-AEC5-89865E8AD1E8}" destId="{4CDED81C-F4D3-43FA-BA60-4F6FD550F7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67F0F-1AAA-6F4C-9D81-4B1E303122BA}">
      <dsp:nvSpPr>
        <dsp:cNvPr id="0" name=""/>
        <dsp:cNvSpPr/>
      </dsp:nvSpPr>
      <dsp:spPr>
        <a:xfrm>
          <a:off x="5770880" y="2442372"/>
          <a:ext cx="4770418" cy="590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628"/>
              </a:lnTo>
              <a:lnTo>
                <a:pt x="4770418" y="423628"/>
              </a:lnTo>
              <a:lnTo>
                <a:pt x="4770418" y="59024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8B5AB-75CC-453B-9B60-224FB6576E28}">
      <dsp:nvSpPr>
        <dsp:cNvPr id="0" name=""/>
        <dsp:cNvSpPr/>
      </dsp:nvSpPr>
      <dsp:spPr>
        <a:xfrm>
          <a:off x="5770880" y="2442372"/>
          <a:ext cx="2406701" cy="590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628"/>
              </a:lnTo>
              <a:lnTo>
                <a:pt x="2406701" y="423628"/>
              </a:lnTo>
              <a:lnTo>
                <a:pt x="2406701" y="59024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08853-047F-4808-A113-1339A197EDA5}">
      <dsp:nvSpPr>
        <dsp:cNvPr id="0" name=""/>
        <dsp:cNvSpPr/>
      </dsp:nvSpPr>
      <dsp:spPr>
        <a:xfrm>
          <a:off x="5725159" y="2442372"/>
          <a:ext cx="91440" cy="590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628"/>
              </a:lnTo>
              <a:lnTo>
                <a:pt x="123773" y="423628"/>
              </a:lnTo>
              <a:lnTo>
                <a:pt x="123773" y="59024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9604C-50F4-4959-B691-3A3260EB3078}">
      <dsp:nvSpPr>
        <dsp:cNvPr id="0" name=""/>
        <dsp:cNvSpPr/>
      </dsp:nvSpPr>
      <dsp:spPr>
        <a:xfrm>
          <a:off x="3469468" y="2442372"/>
          <a:ext cx="2301411" cy="590240"/>
        </a:xfrm>
        <a:custGeom>
          <a:avLst/>
          <a:gdLst/>
          <a:ahLst/>
          <a:cxnLst/>
          <a:rect l="0" t="0" r="0" b="0"/>
          <a:pathLst>
            <a:path>
              <a:moveTo>
                <a:pt x="2301411" y="0"/>
              </a:moveTo>
              <a:lnTo>
                <a:pt x="2301411" y="423628"/>
              </a:lnTo>
              <a:lnTo>
                <a:pt x="0" y="423628"/>
              </a:lnTo>
              <a:lnTo>
                <a:pt x="0" y="59024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F8ACB-02FE-4D5E-8225-A3C7F072C144}">
      <dsp:nvSpPr>
        <dsp:cNvPr id="0" name=""/>
        <dsp:cNvSpPr/>
      </dsp:nvSpPr>
      <dsp:spPr>
        <a:xfrm>
          <a:off x="1027699" y="2442372"/>
          <a:ext cx="4743180" cy="590240"/>
        </a:xfrm>
        <a:custGeom>
          <a:avLst/>
          <a:gdLst/>
          <a:ahLst/>
          <a:cxnLst/>
          <a:rect l="0" t="0" r="0" b="0"/>
          <a:pathLst>
            <a:path>
              <a:moveTo>
                <a:pt x="4743180" y="0"/>
              </a:moveTo>
              <a:lnTo>
                <a:pt x="4743180" y="423628"/>
              </a:lnTo>
              <a:lnTo>
                <a:pt x="0" y="423628"/>
              </a:lnTo>
              <a:lnTo>
                <a:pt x="0" y="590240"/>
              </a:lnTo>
            </a:path>
          </a:pathLst>
        </a:custGeom>
        <a:noFill/>
        <a:ln w="127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FF7BB-1AC7-4639-A0C6-564A71D5E8BA}">
      <dsp:nvSpPr>
        <dsp:cNvPr id="0" name=""/>
        <dsp:cNvSpPr/>
      </dsp:nvSpPr>
      <dsp:spPr>
        <a:xfrm>
          <a:off x="4279829" y="0"/>
          <a:ext cx="2982100" cy="2442372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28,165 SEET cycles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20,536 patients</a:t>
          </a:r>
        </a:p>
      </dsp:txBody>
      <dsp:txXfrm>
        <a:off x="4399056" y="119227"/>
        <a:ext cx="2743646" cy="2203918"/>
      </dsp:txXfrm>
    </dsp:sp>
    <dsp:sp modelId="{5B23CC11-5823-4AE3-BEBF-2FE83C7FD22D}">
      <dsp:nvSpPr>
        <dsp:cNvPr id="0" name=""/>
        <dsp:cNvSpPr/>
      </dsp:nvSpPr>
      <dsp:spPr>
        <a:xfrm>
          <a:off x="2527" y="3032613"/>
          <a:ext cx="2050342" cy="1444930"/>
        </a:xfrm>
        <a:prstGeom prst="round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baseline="0" dirty="0">
              <a:solidFill>
                <a:schemeClr val="tx2"/>
              </a:solidFill>
            </a:rPr>
            <a:t>Second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b="0" kern="1200" baseline="0" dirty="0">
            <a:solidFill>
              <a:schemeClr val="tx2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0" kern="1200" baseline="0" dirty="0">
              <a:solidFill>
                <a:schemeClr val="tx2"/>
              </a:solidFill>
            </a:rPr>
            <a:t>5,463 cycles</a:t>
          </a:r>
          <a:endParaRPr lang="en-US" sz="2800" b="0" kern="1200" dirty="0">
            <a:solidFill>
              <a:schemeClr val="tx2"/>
            </a:solidFill>
          </a:endParaRPr>
        </a:p>
      </dsp:txBody>
      <dsp:txXfrm>
        <a:off x="73063" y="3103149"/>
        <a:ext cx="1909270" cy="1303858"/>
      </dsp:txXfrm>
    </dsp:sp>
    <dsp:sp modelId="{A5E7C7BE-BEED-466F-98DC-ED090B956DE8}">
      <dsp:nvSpPr>
        <dsp:cNvPr id="0" name=""/>
        <dsp:cNvSpPr/>
      </dsp:nvSpPr>
      <dsp:spPr>
        <a:xfrm>
          <a:off x="2386094" y="3032613"/>
          <a:ext cx="2166748" cy="1444930"/>
        </a:xfrm>
        <a:prstGeom prst="round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Third</a:t>
          </a:r>
          <a:endParaRPr lang="en-US" sz="2800" b="1" kern="1200" baseline="0" dirty="0">
            <a:solidFill>
              <a:schemeClr val="tx2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b="0" kern="1200" baseline="0" dirty="0">
            <a:solidFill>
              <a:schemeClr val="tx2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0" kern="1200" baseline="0" dirty="0">
              <a:solidFill>
                <a:schemeClr val="tx2"/>
              </a:solidFill>
            </a:rPr>
            <a:t>1,562 cycles</a:t>
          </a:r>
          <a:endParaRPr lang="en-US" sz="2800" b="0" kern="1200" dirty="0">
            <a:solidFill>
              <a:schemeClr val="tx2"/>
            </a:solidFill>
          </a:endParaRPr>
        </a:p>
      </dsp:txBody>
      <dsp:txXfrm>
        <a:off x="2456630" y="3103149"/>
        <a:ext cx="2025676" cy="1303858"/>
      </dsp:txXfrm>
    </dsp:sp>
    <dsp:sp modelId="{67F425E0-6417-4F73-8F3D-2E50D88BC947}">
      <dsp:nvSpPr>
        <dsp:cNvPr id="0" name=""/>
        <dsp:cNvSpPr/>
      </dsp:nvSpPr>
      <dsp:spPr>
        <a:xfrm>
          <a:off x="4886067" y="3032613"/>
          <a:ext cx="1925732" cy="1444930"/>
        </a:xfrm>
        <a:prstGeom prst="round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baseline="0" dirty="0">
              <a:solidFill>
                <a:schemeClr val="tx2"/>
              </a:solidFill>
            </a:rPr>
            <a:t>Fourth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b="0" kern="1200" baseline="0" dirty="0">
            <a:solidFill>
              <a:schemeClr val="tx2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0" kern="1200" baseline="0" dirty="0">
              <a:solidFill>
                <a:schemeClr val="tx2"/>
              </a:solidFill>
            </a:rPr>
            <a:t>452 cycles</a:t>
          </a:r>
          <a:endParaRPr lang="en-US" sz="2800" b="0" kern="1200" dirty="0">
            <a:solidFill>
              <a:schemeClr val="tx2"/>
            </a:solidFill>
          </a:endParaRPr>
        </a:p>
      </dsp:txBody>
      <dsp:txXfrm>
        <a:off x="4956603" y="3103149"/>
        <a:ext cx="1784660" cy="1303858"/>
      </dsp:txXfrm>
    </dsp:sp>
    <dsp:sp modelId="{6A84AF5C-D304-49B2-9ABD-0E7A32EFA047}">
      <dsp:nvSpPr>
        <dsp:cNvPr id="0" name=""/>
        <dsp:cNvSpPr/>
      </dsp:nvSpPr>
      <dsp:spPr>
        <a:xfrm>
          <a:off x="7145024" y="3032613"/>
          <a:ext cx="2065115" cy="1444930"/>
        </a:xfrm>
        <a:prstGeom prst="round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Fifth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b="1" kern="1200" dirty="0">
            <a:solidFill>
              <a:schemeClr val="tx2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0" kern="1200" dirty="0">
              <a:solidFill>
                <a:schemeClr val="tx2"/>
              </a:solidFill>
            </a:rPr>
            <a:t>120 cycles</a:t>
          </a:r>
        </a:p>
      </dsp:txBody>
      <dsp:txXfrm>
        <a:off x="7215560" y="3103149"/>
        <a:ext cx="1924043" cy="1303858"/>
      </dsp:txXfrm>
    </dsp:sp>
    <dsp:sp modelId="{DF224047-7A98-C14A-9560-B7947B66FD9B}">
      <dsp:nvSpPr>
        <dsp:cNvPr id="0" name=""/>
        <dsp:cNvSpPr/>
      </dsp:nvSpPr>
      <dsp:spPr>
        <a:xfrm>
          <a:off x="9543363" y="3032613"/>
          <a:ext cx="1995868" cy="1444930"/>
        </a:xfrm>
        <a:prstGeom prst="roundRect">
          <a:avLst/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Sixth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800" b="1" kern="1200" dirty="0">
            <a:solidFill>
              <a:schemeClr val="tx2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0" kern="1200" dirty="0">
              <a:solidFill>
                <a:schemeClr val="tx2"/>
              </a:solidFill>
            </a:rPr>
            <a:t>32 cycles</a:t>
          </a:r>
        </a:p>
      </dsp:txBody>
      <dsp:txXfrm>
        <a:off x="9613899" y="3103149"/>
        <a:ext cx="1854796" cy="1303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0.18762</cdr:x>
      <cdr:y>0.58622</cdr:y>
    </cdr:from>
    <cdr:to>
      <cdr:x>0.31959</cdr:x>
      <cdr:y>0.66959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7B2CF11-55FA-8042-8DE1-3AB25B659E95}"/>
            </a:ext>
          </a:extLst>
        </cdr:cNvPr>
        <cdr:cNvSpPr txBox="1"/>
      </cdr:nvSpPr>
      <cdr:spPr>
        <a:xfrm xmlns:a="http://schemas.openxmlformats.org/drawingml/2006/main">
          <a:off x="1557669" y="3245999"/>
          <a:ext cx="1095639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52.8%</a:t>
          </a:r>
        </a:p>
      </cdr:txBody>
    </cdr:sp>
  </cdr:relSizeAnchor>
  <cdr:relSizeAnchor xmlns:cdr="http://schemas.openxmlformats.org/drawingml/2006/chartDrawing">
    <cdr:from>
      <cdr:x>0.29924</cdr:x>
      <cdr:y>0.28857</cdr:y>
    </cdr:from>
    <cdr:to>
      <cdr:x>0.44686</cdr:x>
      <cdr:y>0.37194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7B2CF11-55FA-8042-8DE1-3AB25B659E95}"/>
            </a:ext>
          </a:extLst>
        </cdr:cNvPr>
        <cdr:cNvSpPr txBox="1"/>
      </cdr:nvSpPr>
      <cdr:spPr>
        <a:xfrm xmlns:a="http://schemas.openxmlformats.org/drawingml/2006/main">
          <a:off x="2484360" y="1597866"/>
          <a:ext cx="1225589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75.7%</a:t>
          </a:r>
        </a:p>
      </cdr:txBody>
    </cdr:sp>
  </cdr:relSizeAnchor>
  <cdr:relSizeAnchor xmlns:cdr="http://schemas.openxmlformats.org/drawingml/2006/chartDrawing">
    <cdr:from>
      <cdr:x>0.4243</cdr:x>
      <cdr:y>0.15068</cdr:y>
    </cdr:from>
    <cdr:to>
      <cdr:x>0.54966</cdr:x>
      <cdr:y>0.23406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7B2CF11-55FA-8042-8DE1-3AB25B659E95}"/>
            </a:ext>
          </a:extLst>
        </cdr:cNvPr>
        <cdr:cNvSpPr txBox="1"/>
      </cdr:nvSpPr>
      <cdr:spPr>
        <a:xfrm xmlns:a="http://schemas.openxmlformats.org/drawingml/2006/main">
          <a:off x="3522668" y="834349"/>
          <a:ext cx="1040721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86.9%</a:t>
          </a:r>
        </a:p>
      </cdr:txBody>
    </cdr:sp>
  </cdr:relSizeAnchor>
  <cdr:relSizeAnchor xmlns:cdr="http://schemas.openxmlformats.org/drawingml/2006/chartDrawing">
    <cdr:from>
      <cdr:x>0.54735</cdr:x>
      <cdr:y>0.06429</cdr:y>
    </cdr:from>
    <cdr:to>
      <cdr:x>0.68427</cdr:x>
      <cdr:y>0.14767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47B2CF11-55FA-8042-8DE1-3AB25B659E95}"/>
            </a:ext>
          </a:extLst>
        </cdr:cNvPr>
        <cdr:cNvSpPr txBox="1"/>
      </cdr:nvSpPr>
      <cdr:spPr>
        <a:xfrm xmlns:a="http://schemas.openxmlformats.org/drawingml/2006/main">
          <a:off x="4544260" y="356014"/>
          <a:ext cx="1136729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93.2%</a:t>
          </a:r>
        </a:p>
      </cdr:txBody>
    </cdr:sp>
  </cdr:relSizeAnchor>
  <cdr:relSizeAnchor xmlns:cdr="http://schemas.openxmlformats.org/drawingml/2006/chartDrawing">
    <cdr:from>
      <cdr:x>0.68216</cdr:x>
      <cdr:y>0.02261</cdr:y>
    </cdr:from>
    <cdr:to>
      <cdr:x>0.79631</cdr:x>
      <cdr:y>0.10598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47B2CF11-55FA-8042-8DE1-3AB25B659E95}"/>
            </a:ext>
          </a:extLst>
        </cdr:cNvPr>
        <cdr:cNvSpPr txBox="1"/>
      </cdr:nvSpPr>
      <cdr:spPr>
        <a:xfrm xmlns:a="http://schemas.openxmlformats.org/drawingml/2006/main">
          <a:off x="5663482" y="125181"/>
          <a:ext cx="947695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96.1%</a:t>
          </a:r>
        </a:p>
      </cdr:txBody>
    </cdr:sp>
  </cdr:relSizeAnchor>
  <cdr:relSizeAnchor xmlns:cdr="http://schemas.openxmlformats.org/drawingml/2006/chartDrawing">
    <cdr:from>
      <cdr:x>0.80604</cdr:x>
      <cdr:y>0</cdr:y>
    </cdr:from>
    <cdr:to>
      <cdr:x>0.92019</cdr:x>
      <cdr:y>0.08338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47B2CF11-55FA-8042-8DE1-3AB25B659E95}"/>
            </a:ext>
          </a:extLst>
        </cdr:cNvPr>
        <cdr:cNvSpPr txBox="1"/>
      </cdr:nvSpPr>
      <cdr:spPr>
        <a:xfrm xmlns:a="http://schemas.openxmlformats.org/drawingml/2006/main">
          <a:off x="6691981" y="0"/>
          <a:ext cx="947695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97.8%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0F34C-8A4C-47FB-B93D-41CA7A40CC93}" type="datetimeFigureOut">
              <a:rPr lang="en-US" smtClean="0"/>
              <a:t>2/27/26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B8225-B733-4F46-8CF0-E54F9670F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8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DCE03-7468-4B56-8430-298B49E114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5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D21D5-6954-984C-F92B-5ED680850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9C677D-091A-77F1-2E7C-871BD25B1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231668-108B-4447-14FD-27504483C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975B6-A227-087F-2A1C-A86488309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32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37825-AF0F-D20B-D81C-D1D80E965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FA80CE-FD83-8DE1-6CE7-C395256C1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FFAAA6-F424-6DD2-EA37-9AC780E8D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FEED8-6A32-1B30-F91D-92F3B6462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01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9CAFD-E2AF-E9A9-CB73-41F2CA0C5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49875-D828-59FF-10C0-5F675A8DD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43E851-4D15-6BA8-F001-532599F34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BFBC5-0253-2BD7-7916-EF128E581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4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FD7F2-98D5-BDE5-ADD3-7BF50DAC3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5DD27D-7B4D-9218-CE7A-5A8D80FFA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CC8970-1F6F-089B-049F-F12EAECA6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82C27-80FF-78BF-2BC7-234CA8927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4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70FC8-DAA9-C899-CB57-038866B8F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AB8259-C6A2-EE42-518C-BB3A940613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26F023-F5FB-F336-CCC8-67F7173FA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FC252-4867-0F81-9A6E-41CE5D99D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47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ED3A7-1465-35FE-015E-693B848EE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1C3FB9-1A0A-BA5E-0D55-F08ACB5D35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E6E9D3-9701-334B-D96D-17C27B369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28965-A276-648F-68CF-490432F782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6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05F11-6F33-B91B-5D49-92035AACB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E2FB77-7947-7417-C88A-CB79DFC5B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DF06CF-47A9-67B4-BCBE-C3BE1A5DE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DADB1-688D-F680-DA50-125987046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76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91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F8D6F-B2A0-CD55-3E92-E0D8AB245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4FF5BF-116E-5232-1C25-522D29A7F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C4D6B-E4EE-004A-E765-EA8A97A1A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01777-C139-16FC-3974-B1E63C2EF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23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F9DC2-A7FC-C535-6DAB-3E3F5EDB1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5BE36E-28A3-614C-B109-E885DEFDE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AD2B7A-08FB-B024-D608-F36CD9086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8BBD8-09BC-87FD-0910-3E893B78D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1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50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5A0D2-644C-5386-C935-6891A68D0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AF3578-6387-79B4-273A-CF2ED9C1C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B8F659-270B-6899-94D9-1DF632070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F2A9B-87E6-0059-E1AB-9A47C8083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0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64242-C270-1E87-3269-50FD595F5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63E5BB-E940-1444-5B68-4773EC927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13F916-879F-F0A6-42F8-CD7F692DE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solidFill>
                <a:srgbClr val="0C486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BBC29-2BE6-CB9A-4A15-CE3BF432E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9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27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262B6-0A67-0FF8-AB0E-D2F216DC7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51CD4-FE5E-BE61-AA35-E9D110295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CF65B3-7A96-1DC4-0D06-B8FE6A4F8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8D656-9644-60C2-4A80-C8CE266AE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02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557A1-7767-4822-4196-0D8256943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DD2F10-FA47-19D3-6E5B-AC881D6F8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0924D0-C813-94A6-8665-97C2F226A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CE575-F10D-B9DA-C314-1E73E561F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8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BF276-53CC-B38E-472D-84D9696D7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BB9D7F-14D7-E41C-B85B-18036002BA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494F91-84E3-71B9-2B55-5EEEE2250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solidFill>
                <a:srgbClr val="196296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5B379-FB43-88DD-4074-277C26644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3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87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92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39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773C3-F7E0-19A9-DC42-7FB166A3C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EA5384-9869-A10C-F896-E713F218D2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56DAB4-492A-103C-CBDA-5563413A5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076E3-80FC-8D1F-1324-3BB1B6A71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8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1104F-F801-6FCF-F38F-68EBAF2B9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2AFE07-720A-4B18-2F0D-59523B1E7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E82C0-6646-AFDF-F9A0-19CA30293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B0B4F-1FFC-4FFC-0F45-A2E9F911E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0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E1619-186C-2C24-B638-B76FD478E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526C4-2EA9-5E7B-DADD-BADE92965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8EC35-5C55-7E36-6751-54120CA90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DB34C-7194-AC27-5265-38DA7AF9D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18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639FA-4F2E-F187-4068-F90109D46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0943AA-E7F3-FDAC-448E-03348058B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BB238-093F-B833-D23C-4FE42DCA5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17167-B1F6-9CF6-CC8C-E03D81E26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4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906A4-2448-15EC-C9EB-5FBF8D19F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EA5F59-29E9-9971-7BD0-147690ECB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BDF1D8-8AE1-3CFC-5D12-5472EC987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8F8E5-038C-CB8A-3D6E-DBF7A5681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42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19BBF-8D49-2F14-7371-E3C93119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86E1A-81EF-E7BE-3BA9-3076C1AE8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295D9A-F16E-AAAB-D7B1-9297D124C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BF06B-EA61-24CA-D9CC-EA83B367E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B8225-B733-4F46-8CF0-E54F9670F9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1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7895C7-729D-C399-EFA6-7CDE2518E7F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9467" y="1705232"/>
            <a:ext cx="5596466" cy="3720328"/>
          </a:xfrm>
          <a:solidFill>
            <a:srgbClr val="4296BD"/>
          </a:solidFill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Speaker Name(s)</a:t>
            </a:r>
          </a:p>
        </p:txBody>
      </p:sp>
      <p:pic>
        <p:nvPicPr>
          <p:cNvPr id="2" name="Picture 1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BDE29AAC-FA93-7519-325B-6042C76EE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0"/>
            <a:ext cx="12192000" cy="683491"/>
          </a:xfrm>
          <a:prstGeom prst="rect">
            <a:avLst/>
          </a:prstGeom>
        </p:spPr>
      </p:pic>
      <p:pic>
        <p:nvPicPr>
          <p:cNvPr id="3" name="Picture 2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FE26378C-BC72-3275-1244-1C35BE20D3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6174509"/>
            <a:ext cx="12192000" cy="683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6503A2-3EDA-5B37-C977-12C104DC85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8212"/>
            <a:ext cx="6047244" cy="131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8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F51579-5396-47CC-9AD2-55AE50CBF7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288020"/>
            <a:ext cx="10972800" cy="413110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C486E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2C80253-2929-49FE-BCA2-3F159AD3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39DB5329-AE83-1841-9BC9-3375E3614C4F}" type="datetimeFigureOut">
              <a:rPr lang="en-US" smtClean="0"/>
              <a:t>2/27/26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9FD3171-5B81-4B6B-B63B-CFF66804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3A3A85B-0C31-4185-B888-9D3F43F7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0F89D05-04D1-2C41-989B-6CC7ABA4723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1A40D80-2FBB-42D2-9E3C-3860F9A8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29034"/>
            <a:ext cx="10972800" cy="110079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9D9AF32E-F1B5-1167-7221-53C8F5B69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0"/>
            <a:ext cx="12192000" cy="683491"/>
          </a:xfrm>
          <a:prstGeom prst="rect">
            <a:avLst/>
          </a:prstGeom>
        </p:spPr>
      </p:pic>
      <p:pic>
        <p:nvPicPr>
          <p:cNvPr id="7" name="Picture 6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42E4754C-9FFD-4D91-8919-70D2D2E01E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0" y="173432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8" name="Picture 7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DC60ACE6-CC9A-973C-2589-E17C289D6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6232676"/>
            <a:ext cx="12192000" cy="6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9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F51579-5396-47CC-9AD2-55AE50CBF7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995055"/>
            <a:ext cx="10972800" cy="413110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C486E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1A40D80-2FBB-42D2-9E3C-3860F9A8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6069"/>
            <a:ext cx="10972800" cy="110079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B08CCDC8-D9BA-3027-3E60-44FF81E5F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6240982"/>
            <a:ext cx="12192000" cy="683491"/>
          </a:xfrm>
          <a:prstGeom prst="rect">
            <a:avLst/>
          </a:prstGeom>
        </p:spPr>
      </p:pic>
      <p:pic>
        <p:nvPicPr>
          <p:cNvPr id="5" name="Picture 4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506B661E-18AA-220C-7435-95E49D5687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06" y="6021931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74021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EBF805-5C10-40EB-A2F0-735540C88B1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2095501"/>
            <a:ext cx="5384800" cy="4525963"/>
          </a:xfrm>
          <a:solidFill>
            <a:schemeClr val="accent5">
              <a:lumMod val="40000"/>
              <a:lumOff val="60000"/>
              <a:alpha val="10000"/>
            </a:schemeClr>
          </a:solidFill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D8428D5-A0E9-4E6C-9281-466FE6BA06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2095501"/>
            <a:ext cx="5384800" cy="4525963"/>
          </a:xfrm>
          <a:solidFill>
            <a:schemeClr val="accent5">
              <a:lumMod val="40000"/>
              <a:lumOff val="60000"/>
              <a:alpha val="10000"/>
            </a:schemeClr>
          </a:solidFill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2B6A4A-5FC5-47A1-A192-C192A0773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6069"/>
            <a:ext cx="10972800" cy="1100798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F3E1BDB1-842D-E924-9116-FAEDA4577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-36265"/>
            <a:ext cx="12192000" cy="683491"/>
          </a:xfrm>
          <a:prstGeom prst="rect">
            <a:avLst/>
          </a:prstGeom>
        </p:spPr>
      </p:pic>
      <p:pic>
        <p:nvPicPr>
          <p:cNvPr id="4" name="Picture 3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81D454A2-1A3F-F7CB-42CA-ED6804F725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3" y="124664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5327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3F9B-5274-4510-AEF0-655815C8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9004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98C22-04E3-4F5A-B685-7306D87B1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5042"/>
            <a:ext cx="5157787" cy="823912"/>
          </a:xfrm>
          <a:solidFill>
            <a:srgbClr val="4296B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F3E26-ABD7-4D14-9FF7-596C7D8EF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48954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A0D67-8F41-4465-8EBF-D1ED3DEC6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25042"/>
            <a:ext cx="5183188" cy="823912"/>
          </a:xfrm>
          <a:solidFill>
            <a:srgbClr val="4296B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7BEC1-14C7-4030-944A-51BEBC751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48954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1F7EAA77-61D8-2878-49F5-1559ABE9B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3" y="124664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97868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F8B77D-51CF-40FC-44D0-0770C3545C38}"/>
              </a:ext>
            </a:extLst>
          </p:cNvPr>
          <p:cNvSpPr/>
          <p:nvPr userDrawn="1"/>
        </p:nvSpPr>
        <p:spPr>
          <a:xfrm>
            <a:off x="3376056" y="1501538"/>
            <a:ext cx="529984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50" dirty="0">
                <a:ln w="0"/>
                <a:solidFill>
                  <a:srgbClr val="4296BD"/>
                </a:solidFill>
                <a:effectLst/>
              </a:rPr>
              <a:t>Q&amp;A</a:t>
            </a:r>
          </a:p>
        </p:txBody>
      </p:sp>
      <p:pic>
        <p:nvPicPr>
          <p:cNvPr id="6" name="Picture 5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751FA18D-58A5-432C-8F44-043761CD0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-36265"/>
            <a:ext cx="12192000" cy="683491"/>
          </a:xfrm>
          <a:prstGeom prst="rect">
            <a:avLst/>
          </a:prstGeom>
        </p:spPr>
      </p:pic>
      <p:pic>
        <p:nvPicPr>
          <p:cNvPr id="7" name="Picture 6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1DBB8E71-55B9-1761-7873-978967CE1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6174509"/>
            <a:ext cx="12192000" cy="683491"/>
          </a:xfrm>
          <a:prstGeom prst="rect">
            <a:avLst/>
          </a:prstGeom>
        </p:spPr>
      </p:pic>
      <p:pic>
        <p:nvPicPr>
          <p:cNvPr id="10" name="Picture 9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907A9024-06DB-9B1C-3910-27E3616357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06" y="5920327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34138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CB6A-8CCE-4CF9-B151-EB412E95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C48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6471-DE01-4BCB-B820-183E01BA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C486E"/>
                </a:solidFill>
              </a:defRPr>
            </a:lvl1pPr>
            <a:lvl2pPr>
              <a:defRPr sz="2800">
                <a:solidFill>
                  <a:srgbClr val="0C486E"/>
                </a:solidFill>
              </a:defRPr>
            </a:lvl2pPr>
            <a:lvl3pPr>
              <a:defRPr sz="2400">
                <a:solidFill>
                  <a:srgbClr val="0C486E"/>
                </a:solidFill>
              </a:defRPr>
            </a:lvl3pPr>
            <a:lvl4pPr>
              <a:defRPr sz="2000">
                <a:solidFill>
                  <a:srgbClr val="0C486E"/>
                </a:solidFill>
              </a:defRPr>
            </a:lvl4pPr>
            <a:lvl5pPr>
              <a:defRPr sz="2000">
                <a:solidFill>
                  <a:srgbClr val="0C486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DF065-61A4-4E18-A745-D234CCB16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9155E-BFA4-435C-8921-CE0E6A1C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05AD-7D23-461E-8514-47005AA5F73B}" type="datetimeFigureOut">
              <a:rPr lang="en-US" smtClean="0"/>
              <a:t>2/27/26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D0593-5791-49D2-892A-E3345CBB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5CB3F-383A-448D-9082-C10B7071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E9A1-591E-494D-8DB0-1D44D720BB4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yellow and green background&#10;&#10;AI-generated content may be incorrect.">
            <a:extLst>
              <a:ext uri="{FF2B5EF4-FFF2-40B4-BE49-F238E27FC236}">
                <a16:creationId xmlns:a16="http://schemas.microsoft.com/office/drawing/2014/main" id="{27952351-EAE1-7E51-8B3C-4C27240FE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8"/>
          <a:stretch>
            <a:fillRect/>
          </a:stretch>
        </p:blipFill>
        <p:spPr>
          <a:xfrm>
            <a:off x="0" y="6240982"/>
            <a:ext cx="12192000" cy="683491"/>
          </a:xfrm>
          <a:prstGeom prst="rect">
            <a:avLst/>
          </a:prstGeom>
        </p:spPr>
      </p:pic>
      <p:pic>
        <p:nvPicPr>
          <p:cNvPr id="11" name="Picture 10" descr="A black background with blue and orange text&#10;&#10;AI-generated content may be incorrect.">
            <a:extLst>
              <a:ext uri="{FF2B5EF4-FFF2-40B4-BE49-F238E27FC236}">
                <a16:creationId xmlns:a16="http://schemas.microsoft.com/office/drawing/2014/main" id="{8AB7CA5C-AEAA-7BEA-3CC4-F73E436988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06" y="6021931"/>
            <a:ext cx="3676794" cy="7968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64199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A1E6-01D7-4399-A390-108AD43F7F1D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773B-E1F7-4409-BE2E-EC1F9575D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1F3C5-5F95-42EB-BE76-3ABAB16AF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EDAA-F7CB-4729-AC2D-697C5DC5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1F90A-CA8C-445E-890B-900875275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505AD-7D23-461E-8514-47005AA5F73B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1385-71F5-46F0-8BA4-6F179072F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2FAA7-3262-460D-8177-1D9944561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E9A1-591E-494D-8DB0-1D44D720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0" r:id="rId3"/>
    <p:sldLayoutId id="2147483652" r:id="rId4"/>
    <p:sldLayoutId id="2147483653" r:id="rId5"/>
    <p:sldLayoutId id="2147483655" r:id="rId6"/>
    <p:sldLayoutId id="2147483656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72F17C-D04E-7740-6C3F-4D0BEC6F40EB}"/>
              </a:ext>
            </a:extLst>
          </p:cNvPr>
          <p:cNvSpPr/>
          <p:nvPr/>
        </p:nvSpPr>
        <p:spPr>
          <a:xfrm>
            <a:off x="-1561672" y="0"/>
            <a:ext cx="513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olorful gradient&#10;&#10;AI-generated content may be incorrect.">
            <a:extLst>
              <a:ext uri="{FF2B5EF4-FFF2-40B4-BE49-F238E27FC236}">
                <a16:creationId xmlns:a16="http://schemas.microsoft.com/office/drawing/2014/main" id="{270912CE-5728-3E32-BEC9-0109E3E7BB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E5302F-ACF7-94D8-60B7-ED1859506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48" y="5931389"/>
            <a:ext cx="2089130" cy="706618"/>
          </a:xfrm>
          <a:prstGeom prst="rect">
            <a:avLst/>
          </a:prstGeom>
        </p:spPr>
      </p:pic>
      <p:pic>
        <p:nvPicPr>
          <p:cNvPr id="24" name="Picture 23" descr="A white and orange text on a black background&#10;&#10;AI-generated content may be incorrect.">
            <a:extLst>
              <a:ext uri="{FF2B5EF4-FFF2-40B4-BE49-F238E27FC236}">
                <a16:creationId xmlns:a16="http://schemas.microsoft.com/office/drawing/2014/main" id="{CFE2A262-C303-D452-3593-2703F2C0D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0" y="953902"/>
            <a:ext cx="11570959" cy="52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8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36290-5603-C507-17CF-88232F19B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17CD36-1D67-0CAA-0227-36F150309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3445"/>
            <a:ext cx="10972800" cy="41311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latin typeface="+mn-lt"/>
              </a:rPr>
              <a:t>Despite recent advances, important </a:t>
            </a:r>
            <a:r>
              <a:rPr lang="en-US" sz="3600" b="1" dirty="0">
                <a:latin typeface="+mn-lt"/>
              </a:rPr>
              <a:t>knowledge gaps </a:t>
            </a:r>
            <a:r>
              <a:rPr lang="en-US" sz="3600" dirty="0">
                <a:latin typeface="+mn-lt"/>
              </a:rPr>
              <a:t>remain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latin typeface="+mn-lt"/>
              </a:rPr>
              <a:t>Outcomes </a:t>
            </a:r>
            <a:r>
              <a:rPr lang="en-US" sz="3600" b="1" dirty="0">
                <a:latin typeface="+mn-lt"/>
              </a:rPr>
              <a:t>beyond five SEETs </a:t>
            </a:r>
            <a:r>
              <a:rPr lang="en-US" sz="3600" dirty="0">
                <a:latin typeface="+mn-lt"/>
              </a:rPr>
              <a:t>are poorly described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latin typeface="+mn-lt"/>
              </a:rPr>
              <a:t>Existing studies are limited by restrictive inclusion criteria, smaller number of patients undergoing ≥3 transfers, and inclusion of double embryo transfers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latin typeface="+mn-lt"/>
              </a:rPr>
              <a:t>Unclear whether continued RIF reflects </a:t>
            </a:r>
            <a:r>
              <a:rPr lang="en-US" sz="3600" b="1" dirty="0">
                <a:latin typeface="+mn-lt"/>
              </a:rPr>
              <a:t>random variation </a:t>
            </a:r>
            <a:r>
              <a:rPr lang="en-US" sz="3600" dirty="0">
                <a:latin typeface="+mn-lt"/>
              </a:rPr>
              <a:t>or </a:t>
            </a:r>
            <a:r>
              <a:rPr lang="en-US" sz="3600" b="1" dirty="0">
                <a:latin typeface="+mn-lt"/>
              </a:rPr>
              <a:t>true biologic resistance to implantation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600" b="1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18D7F4-1A36-B912-EDAC-C0EE090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384"/>
            <a:ext cx="10972800" cy="110079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Background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1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A7C58-A882-B597-5715-96F1B5CA2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8A2747-F577-59FE-8FCE-FDAB2461D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6909"/>
            <a:ext cx="10972800" cy="4131109"/>
          </a:xfrm>
        </p:spPr>
        <p:txBody>
          <a:bodyPr>
            <a:noAutofit/>
          </a:bodyPr>
          <a:lstStyle/>
          <a:p>
            <a:endParaRPr lang="en-US" sz="3600" b="1" dirty="0">
              <a:latin typeface="+mn-lt"/>
            </a:endParaRPr>
          </a:p>
          <a:p>
            <a:endParaRPr lang="en-US" sz="3600" b="1" dirty="0">
              <a:latin typeface="+mn-lt"/>
            </a:endParaRPr>
          </a:p>
          <a:p>
            <a:endParaRPr lang="en-US" sz="3600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A75743-CFED-7F39-EC9A-C66A68D61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5648"/>
            <a:ext cx="10972800" cy="110079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Objective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2F7BA6-5265-7624-A6ED-D3D9C6E0A690}"/>
              </a:ext>
            </a:extLst>
          </p:cNvPr>
          <p:cNvSpPr txBox="1"/>
          <p:nvPr/>
        </p:nvSpPr>
        <p:spPr>
          <a:xfrm>
            <a:off x="1363404" y="1902485"/>
            <a:ext cx="94702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C486E"/>
                </a:solidFill>
              </a:rPr>
              <a:t>This study characterizes sustained implantation and live birth outcomes across up to six consecutive SEET cycles in patients with RIF</a:t>
            </a:r>
          </a:p>
        </p:txBody>
      </p:sp>
    </p:spTree>
    <p:extLst>
      <p:ext uri="{BB962C8B-B14F-4D97-AF65-F5344CB8AC3E}">
        <p14:creationId xmlns:p14="http://schemas.microsoft.com/office/powerpoint/2010/main" val="113686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FFFC5-6C34-77BA-1749-11FF9631E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C5422F-585F-2D0C-23ED-B6AC43D8F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3445"/>
            <a:ext cx="10972800" cy="41311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latin typeface="+mn-lt"/>
              </a:rPr>
              <a:t>Multi-center retrospective cohort study</a:t>
            </a:r>
            <a:endParaRPr lang="en-US" b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</a:rPr>
              <a:t>Inclusion criteria: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rgbClr val="0C486E"/>
                </a:solidFill>
                <a:latin typeface="+mn-lt"/>
              </a:rPr>
              <a:t>Patients who underwent up to six consecutive SEETs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rgbClr val="0C486E"/>
                </a:solidFill>
                <a:latin typeface="+mn-lt"/>
              </a:rPr>
              <a:t>Aged 18-51 years; autologous and donor oocyte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rgbClr val="0C486E"/>
                </a:solidFill>
                <a:latin typeface="+mn-lt"/>
              </a:rPr>
              <a:t>Treatment between January 2014 and December 2024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2800" b="1" dirty="0">
              <a:solidFill>
                <a:srgbClr val="0C486E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latin typeface="+mn-lt"/>
              </a:rPr>
              <a:t>Exclusion criteria:</a:t>
            </a:r>
            <a:endParaRPr lang="en-US" b="1" dirty="0">
              <a:solidFill>
                <a:srgbClr val="0C486E"/>
              </a:solidFill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rgbClr val="0C486E"/>
                </a:solidFill>
                <a:latin typeface="+mn-lt"/>
              </a:rPr>
              <a:t>Patients with uterine factor infertility, congenital uterine anomalies, uncorrected hydrosalpinx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rgbClr val="0C486E"/>
                </a:solidFill>
                <a:latin typeface="+mn-lt"/>
              </a:rPr>
              <a:t>Gestational carrier use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b="1" dirty="0">
              <a:solidFill>
                <a:srgbClr val="0C486E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F72A50-4DD4-3CB2-1989-73AD53B88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384"/>
            <a:ext cx="10972800" cy="110079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Methods – Study Design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3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2088A-D427-E8A6-FA8D-FFE988980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1BD090-B01C-6F45-0A87-47C734C3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384"/>
            <a:ext cx="10972800" cy="110079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Methods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3A2E4364-38CF-0D09-4B83-0FF14C343BB6}"/>
              </a:ext>
            </a:extLst>
          </p:cNvPr>
          <p:cNvSpPr txBox="1">
            <a:spLocks/>
          </p:cNvSpPr>
          <p:nvPr/>
        </p:nvSpPr>
        <p:spPr>
          <a:xfrm>
            <a:off x="1939695" y="1101581"/>
            <a:ext cx="3643225" cy="5055379"/>
          </a:xfrm>
          <a:prstGeom prst="roundRect">
            <a:avLst>
              <a:gd name="adj" fmla="val 16667"/>
            </a:avLst>
          </a:prstGeom>
          <a:solidFill>
            <a:srgbClr val="E9D47D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82880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28600" marR="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>
                <a:solidFill>
                  <a:srgbClr val="196296"/>
                </a:solidFill>
                <a:latin typeface="+mn-lt"/>
                <a:ea typeface="Open Sans"/>
                <a:cs typeface="Open Sans"/>
                <a:sym typeface="Open Sans"/>
              </a:rPr>
              <a:t>Primary Outcomes</a:t>
            </a:r>
          </a:p>
          <a:p>
            <a:pPr marL="0" indent="0">
              <a:buFont typeface="Arial"/>
              <a:buNone/>
            </a:pPr>
            <a:endParaRPr lang="en-US" sz="3200" dirty="0">
              <a:solidFill>
                <a:srgbClr val="196296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rPr>
              <a:t>Sustained implantation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rPr>
              <a:t>Cumulative sustained implantation</a:t>
            </a:r>
          </a:p>
          <a:p>
            <a:pPr marL="0" indent="0">
              <a:buFont typeface="Arial"/>
              <a:buNone/>
            </a:pPr>
            <a:endParaRPr lang="en-US" sz="32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322;p10">
            <a:extLst>
              <a:ext uri="{FF2B5EF4-FFF2-40B4-BE49-F238E27FC236}">
                <a16:creationId xmlns:a16="http://schemas.microsoft.com/office/drawing/2014/main" id="{2626E24C-7036-0C5C-8F63-60A6B200BFC4}"/>
              </a:ext>
            </a:extLst>
          </p:cNvPr>
          <p:cNvSpPr txBox="1">
            <a:spLocks/>
          </p:cNvSpPr>
          <p:nvPr/>
        </p:nvSpPr>
        <p:spPr>
          <a:xfrm>
            <a:off x="6913015" y="1101581"/>
            <a:ext cx="3775307" cy="4953779"/>
          </a:xfrm>
          <a:prstGeom prst="roundRect">
            <a:avLst>
              <a:gd name="adj" fmla="val 16667"/>
            </a:avLst>
          </a:prstGeom>
          <a:solidFill>
            <a:srgbClr val="D0EA93"/>
          </a:solidFill>
          <a:ln w="38100" cap="flat" cmpd="sng">
            <a:solidFill>
              <a:srgbClr val="670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82880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28600" marR="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>
                <a:solidFill>
                  <a:srgbClr val="196296"/>
                </a:solidFill>
                <a:latin typeface="+mn-lt"/>
                <a:ea typeface="Open Sans"/>
                <a:cs typeface="Open Sans"/>
                <a:sym typeface="Open Sans"/>
              </a:rPr>
              <a:t>Secondary Outcomes</a:t>
            </a:r>
          </a:p>
          <a:p>
            <a:pPr marL="0" indent="0">
              <a:buFont typeface="Arial"/>
              <a:buNone/>
            </a:pPr>
            <a:endParaRPr lang="en-US" sz="3200" dirty="0">
              <a:solidFill>
                <a:srgbClr val="196296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rPr>
              <a:t>Live birth per embryo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rPr>
              <a:t>Cumulative live birth</a:t>
            </a:r>
          </a:p>
          <a:p>
            <a:pPr marL="0" indent="0">
              <a:buFont typeface="Arial"/>
              <a:buNone/>
            </a:pPr>
            <a:endParaRPr lang="en-US" sz="32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77149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DDDAD-4BC6-CD0F-11FB-E2069D516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B342F4-ACAD-4410-0C45-31D42918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384"/>
            <a:ext cx="10972800" cy="1100797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Data Collection</a:t>
            </a:r>
          </a:p>
        </p:txBody>
      </p:sp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8606BD53-FA47-4839-5E1A-7738D0F80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55" y="1203181"/>
            <a:ext cx="11391090" cy="2337189"/>
          </a:xfrm>
          <a:prstGeom prst="roundRect">
            <a:avLst>
              <a:gd name="adj" fmla="val 16667"/>
            </a:avLst>
          </a:prstGeom>
          <a:solidFill>
            <a:srgbClr val="E9D47D"/>
          </a:solidFill>
          <a:ln w="38100" cap="flat" cmpd="sng">
            <a:solidFill>
              <a:srgbClr val="670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96296"/>
                </a:solidFill>
                <a:latin typeface="+mn-lt"/>
                <a:ea typeface="Open Sans"/>
                <a:cs typeface="Open Sans"/>
                <a:sym typeface="Open Sans"/>
              </a:rPr>
              <a:t>Demographics</a:t>
            </a:r>
            <a:endParaRPr lang="en-US" sz="2800" dirty="0">
              <a:solidFill>
                <a:srgbClr val="196296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rPr>
              <a:t>Age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rPr>
              <a:t>Body mass index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rPr>
              <a:t>Race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rPr>
              <a:t>Infertility diagnosis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8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322;p10">
            <a:extLst>
              <a:ext uri="{FF2B5EF4-FFF2-40B4-BE49-F238E27FC236}">
                <a16:creationId xmlns:a16="http://schemas.microsoft.com/office/drawing/2014/main" id="{AF4B5856-6F50-D8C2-26EB-6F5298F190DB}"/>
              </a:ext>
            </a:extLst>
          </p:cNvPr>
          <p:cNvSpPr txBox="1">
            <a:spLocks/>
          </p:cNvSpPr>
          <p:nvPr/>
        </p:nvSpPr>
        <p:spPr>
          <a:xfrm>
            <a:off x="400455" y="3659475"/>
            <a:ext cx="11391090" cy="2407526"/>
          </a:xfrm>
          <a:prstGeom prst="roundRect">
            <a:avLst>
              <a:gd name="adj" fmla="val 16667"/>
            </a:avLst>
          </a:prstGeom>
          <a:solidFill>
            <a:srgbClr val="D0EA93"/>
          </a:solidFill>
          <a:ln w="38100" cap="flat" cmpd="sng">
            <a:solidFill>
              <a:srgbClr val="670D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82880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28600" marR="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>
                <a:solidFill>
                  <a:srgbClr val="196296"/>
                </a:solidFill>
                <a:latin typeface="+mn-lt"/>
                <a:ea typeface="Open Sans"/>
                <a:cs typeface="Open Sans"/>
                <a:sym typeface="Open Sans"/>
              </a:rPr>
              <a:t>SEET Cycle Characteristics</a:t>
            </a:r>
            <a:endParaRPr lang="en-US" sz="2800" dirty="0">
              <a:solidFill>
                <a:srgbClr val="196296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rPr>
              <a:t>Oocyte source (autologous or donor)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rPr>
              <a:t>Day of blastocyst cryopreservation)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rPr>
              <a:t>Endometrial thickness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rPr>
              <a:t>Type of endometrial preparation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7682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23D30-8109-AE37-BBE1-1321196D2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5FBEA7E-CB71-19FB-F656-087C5B6A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6909"/>
            <a:ext cx="10972800" cy="41311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latin typeface="+mn-lt"/>
              </a:rPr>
              <a:t>Kruskal-Wallis and chi-square tests were used for comparative statistics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latin typeface="+mn-lt"/>
              </a:rPr>
              <a:t>Generalized linear mixed-effects Poisson regression and Cox proportional hazards models were used to evaluate sustained implantation and live birth outcomes across successive SEETs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latin typeface="+mn-lt"/>
              </a:rPr>
              <a:t>Kaplan-Meier survival curves generated for cumulative sustained implantation and live birth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latin typeface="+mn-lt"/>
              </a:rPr>
              <a:t>P value of &lt;0.05 was considered statistically significant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en-US" sz="2800" b="1" dirty="0">
              <a:solidFill>
                <a:srgbClr val="0C486E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7D7AA-E70D-E6DF-6848-B40E1E37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384"/>
            <a:ext cx="10972800" cy="1100797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Statistical Analysis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344EC-0FC1-0CA3-2E90-8496084FB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5AAFD-1B18-43AD-EBC9-11BBCEA7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0079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Results</a:t>
            </a: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D19F5326-E2C1-7CD1-C619-9C32583EFD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250684"/>
              </p:ext>
            </p:extLst>
          </p:nvPr>
        </p:nvGraphicFramePr>
        <p:xfrm>
          <a:off x="365760" y="1076960"/>
          <a:ext cx="11541760" cy="473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93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FF7BB-1AC7-4639-A0C6-564A71D5E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7F8ACB-02FE-4D5E-8225-A3C7F072C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23CC11-5823-4AE3-BEBF-2FE83C7FD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9604C-50F4-4959-B691-3A3260EB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E7C7BE-BEED-466F-98DC-ED090B956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C08853-047F-4808-A113-1339A197E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25E0-6417-4F73-8F3D-2E50D88BC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8B5AB-75CC-453B-9B60-224FB6576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84AF5C-D304-49B2-9ABD-0E7A32EFA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867F0F-1AAA-6F4C-9D81-4B1E30312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224047-7A98-C14A-9560-B7947B66F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57AFA-DD1A-B048-3AA8-EDF035658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AACB51B-122B-EFA7-7A79-613AF2769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320658"/>
              </p:ext>
            </p:extLst>
          </p:nvPr>
        </p:nvGraphicFramePr>
        <p:xfrm>
          <a:off x="0" y="920444"/>
          <a:ext cx="12192000" cy="5227320"/>
        </p:xfrm>
        <a:graphic>
          <a:graphicData uri="http://schemas.openxmlformats.org/drawingml/2006/table">
            <a:tbl>
              <a:tblPr firstRow="1" firstCol="1" bandRow="1">
                <a:solidFill>
                  <a:srgbClr val="F4CB16"/>
                </a:solidFill>
                <a:tableStyleId>{7DF18680-E054-41AD-8BC1-D1AEF772440D}</a:tableStyleId>
              </a:tblPr>
              <a:tblGrid>
                <a:gridCol w="3366230">
                  <a:extLst>
                    <a:ext uri="{9D8B030D-6E8A-4147-A177-3AD203B41FA5}">
                      <a16:colId xmlns:a16="http://schemas.microsoft.com/office/drawing/2014/main" val="1615808241"/>
                    </a:ext>
                  </a:extLst>
                </a:gridCol>
                <a:gridCol w="1518743">
                  <a:extLst>
                    <a:ext uri="{9D8B030D-6E8A-4147-A177-3AD203B41FA5}">
                      <a16:colId xmlns:a16="http://schemas.microsoft.com/office/drawing/2014/main" val="2421133517"/>
                    </a:ext>
                  </a:extLst>
                </a:gridCol>
                <a:gridCol w="1562538">
                  <a:extLst>
                    <a:ext uri="{9D8B030D-6E8A-4147-A177-3AD203B41FA5}">
                      <a16:colId xmlns:a16="http://schemas.microsoft.com/office/drawing/2014/main" val="2254518943"/>
                    </a:ext>
                  </a:extLst>
                </a:gridCol>
                <a:gridCol w="1562538">
                  <a:extLst>
                    <a:ext uri="{9D8B030D-6E8A-4147-A177-3AD203B41FA5}">
                      <a16:colId xmlns:a16="http://schemas.microsoft.com/office/drawing/2014/main" val="3717815778"/>
                    </a:ext>
                  </a:extLst>
                </a:gridCol>
                <a:gridCol w="1456268">
                  <a:extLst>
                    <a:ext uri="{9D8B030D-6E8A-4147-A177-3AD203B41FA5}">
                      <a16:colId xmlns:a16="http://schemas.microsoft.com/office/drawing/2014/main" val="1462506543"/>
                    </a:ext>
                  </a:extLst>
                </a:gridCol>
                <a:gridCol w="1353500">
                  <a:extLst>
                    <a:ext uri="{9D8B030D-6E8A-4147-A177-3AD203B41FA5}">
                      <a16:colId xmlns:a16="http://schemas.microsoft.com/office/drawing/2014/main" val="3397919293"/>
                    </a:ext>
                  </a:extLst>
                </a:gridCol>
                <a:gridCol w="1372183">
                  <a:extLst>
                    <a:ext uri="{9D8B030D-6E8A-4147-A177-3AD203B41FA5}">
                      <a16:colId xmlns:a16="http://schemas.microsoft.com/office/drawing/2014/main" val="649496029"/>
                    </a:ext>
                  </a:extLst>
                </a:gridCol>
              </a:tblGrid>
              <a:tr h="6559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First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n=20,536</a:t>
                      </a:r>
                      <a:endParaRPr lang="en-US" sz="2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Second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n=5,463</a:t>
                      </a:r>
                      <a:endParaRPr lang="en-US" sz="2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Third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n=1,562</a:t>
                      </a:r>
                      <a:endParaRPr lang="en-US" sz="2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Fourth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n=452</a:t>
                      </a:r>
                      <a:endParaRPr lang="en-US" sz="2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Fifth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n=120</a:t>
                      </a:r>
                      <a:endParaRPr lang="en-US" sz="2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Sixth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n=32</a:t>
                      </a:r>
                      <a:endParaRPr lang="en-US" sz="2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247926"/>
                  </a:ext>
                </a:extLst>
              </a:tr>
              <a:tr h="1065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 Oocyte source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    Autologous (n,%)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    Donor (n,%)</a:t>
                      </a:r>
                      <a:endParaRPr lang="en-US" sz="2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19,139 (93.2)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1,397 (6.8)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4,983 (91.2)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480 (8.8)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1,405 (90.0)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157 (10.0)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393 (87.0)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59 (13.0)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108 (90.0)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12 (10.0)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28 (87.5)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4 (12.5)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654523"/>
                  </a:ext>
                </a:extLst>
              </a:tr>
              <a:tr h="1065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Endometrial preparation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    Natural (n,%)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    Programmed (n,%)</a:t>
                      </a:r>
                      <a:endParaRPr lang="en-US" sz="2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4,405 (21.5)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16,131 (78.5)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1,075 (19.7)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4,388 (80.3)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308 (19.7)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1,254 (80.3)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110 (24.3)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342 (75.7)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32 (26.7)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88 (73.3)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14 (28.1)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23 (71.9)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41297"/>
                  </a:ext>
                </a:extLst>
              </a:tr>
              <a:tr h="397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Endometrial thickness (mm)</a:t>
                      </a:r>
                      <a:endParaRPr lang="en-US" sz="22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9.9 ± 2.2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9.7 ± 2.2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9.6 ± 2.1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9.4 ± 2.2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9.3 ± 2.1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9.4 ± 1.9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35948"/>
                  </a:ext>
                </a:extLst>
              </a:tr>
              <a:tr h="14757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 Blastocyst biopsy day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    Day 5 (n, 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    Day 6 (n, 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>
                          <a:solidFill>
                            <a:schemeClr val="tx2"/>
                          </a:solidFill>
                          <a:effectLst/>
                        </a:rPr>
                        <a:t>    Day 7 (n, %)</a:t>
                      </a: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12,638 (61.5)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7,263 (35.4)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635 (3.1)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2,969 (54.4)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2,269 (41.5)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225 (4.1)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797 (51.0)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701 (44.9)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64 (4.1)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232 (51.3)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193 (42.7)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27 (6.0)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60 (50.0)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52 (43.3)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8 (6.7)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15 (46.9)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13 (40.6)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</a:rPr>
                        <a:t>4 (12.5)</a:t>
                      </a:r>
                      <a:endParaRPr lang="en-US" sz="2000" kern="100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481084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1DBA7D0-A474-09C4-3615-29C86F07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8" y="183547"/>
            <a:ext cx="10972800" cy="671490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SEET Cycle Characteristics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6C8657-8991-EB45-CC76-9A06016AEA17}"/>
              </a:ext>
            </a:extLst>
          </p:cNvPr>
          <p:cNvSpPr/>
          <p:nvPr/>
        </p:nvSpPr>
        <p:spPr>
          <a:xfrm>
            <a:off x="3361623" y="2343894"/>
            <a:ext cx="8666254" cy="365213"/>
          </a:xfrm>
          <a:prstGeom prst="rect">
            <a:avLst/>
          </a:prstGeom>
          <a:noFill/>
          <a:ln w="63500">
            <a:solidFill>
              <a:srgbClr val="E69F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AB327B-32CA-6455-2DAE-C936F4D6CA0D}"/>
              </a:ext>
            </a:extLst>
          </p:cNvPr>
          <p:cNvSpPr/>
          <p:nvPr/>
        </p:nvSpPr>
        <p:spPr>
          <a:xfrm>
            <a:off x="3361623" y="4074945"/>
            <a:ext cx="8666254" cy="365213"/>
          </a:xfrm>
          <a:prstGeom prst="rect">
            <a:avLst/>
          </a:prstGeom>
          <a:noFill/>
          <a:ln w="63500">
            <a:solidFill>
              <a:srgbClr val="E69F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C22FA-7A66-9D71-FD2A-842690468885}"/>
              </a:ext>
            </a:extLst>
          </p:cNvPr>
          <p:cNvSpPr/>
          <p:nvPr/>
        </p:nvSpPr>
        <p:spPr>
          <a:xfrm>
            <a:off x="3361623" y="5708057"/>
            <a:ext cx="8666254" cy="365213"/>
          </a:xfrm>
          <a:prstGeom prst="rect">
            <a:avLst/>
          </a:prstGeom>
          <a:noFill/>
          <a:ln w="63500">
            <a:solidFill>
              <a:srgbClr val="E69F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D5675-BE2A-A1EC-530A-CF8F33870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0DAF4E-1AA9-02FB-B17C-F758921D2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4543211"/>
              </p:ext>
            </p:extLst>
          </p:nvPr>
        </p:nvGraphicFramePr>
        <p:xfrm>
          <a:off x="123502" y="102267"/>
          <a:ext cx="7055211" cy="611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1247D6-FD1C-380E-0B64-514C8CAAAE44}"/>
              </a:ext>
            </a:extLst>
          </p:cNvPr>
          <p:cNvSpPr txBox="1"/>
          <p:nvPr/>
        </p:nvSpPr>
        <p:spPr>
          <a:xfrm>
            <a:off x="7835649" y="4489196"/>
            <a:ext cx="4232849" cy="1701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200" kern="100" dirty="0">
                <a:solidFill>
                  <a:srgbClr val="0C486E"/>
                </a:solidFill>
              </a:rPr>
              <a:t>*Adjusted for age, body mass index, endometrial thickness, and clinical site. </a:t>
            </a:r>
          </a:p>
          <a:p>
            <a:endParaRPr lang="en-US" sz="2200" dirty="0">
              <a:solidFill>
                <a:srgbClr val="0C486E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8C75AE-D0C9-9DAD-B238-CACF593A3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36467"/>
              </p:ext>
            </p:extLst>
          </p:nvPr>
        </p:nvGraphicFramePr>
        <p:xfrm>
          <a:off x="7647637" y="459739"/>
          <a:ext cx="4232849" cy="381812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12983">
                  <a:extLst>
                    <a:ext uri="{9D8B030D-6E8A-4147-A177-3AD203B41FA5}">
                      <a16:colId xmlns:a16="http://schemas.microsoft.com/office/drawing/2014/main" val="2270464896"/>
                    </a:ext>
                  </a:extLst>
                </a:gridCol>
                <a:gridCol w="1031631">
                  <a:extLst>
                    <a:ext uri="{9D8B030D-6E8A-4147-A177-3AD203B41FA5}">
                      <a16:colId xmlns:a16="http://schemas.microsoft.com/office/drawing/2014/main" val="2207472757"/>
                    </a:ext>
                  </a:extLst>
                </a:gridCol>
                <a:gridCol w="1888235">
                  <a:extLst>
                    <a:ext uri="{9D8B030D-6E8A-4147-A177-3AD203B41FA5}">
                      <a16:colId xmlns:a16="http://schemas.microsoft.com/office/drawing/2014/main" val="4062898842"/>
                    </a:ext>
                  </a:extLst>
                </a:gridCol>
              </a:tblGrid>
              <a:tr h="545447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2"/>
                          </a:solidFill>
                        </a:rPr>
                        <a:t>aRR</a:t>
                      </a:r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 95% CI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783881"/>
                  </a:ext>
                </a:extLst>
              </a:tr>
              <a:tr h="5454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First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40564"/>
                  </a:ext>
                </a:extLst>
              </a:tr>
              <a:tr h="5454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Second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0.86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0.82-0.90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519549"/>
                  </a:ext>
                </a:extLst>
              </a:tr>
              <a:tr h="5454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Third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0.74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0.69-0.81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44694"/>
                  </a:ext>
                </a:extLst>
              </a:tr>
              <a:tr h="5454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Fourth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0.75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0.65-0.87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95365"/>
                  </a:ext>
                </a:extLst>
              </a:tr>
              <a:tr h="5454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Fifth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0.64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0.47-0.87</a:t>
                      </a:r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46622"/>
                  </a:ext>
                </a:extLst>
              </a:tr>
              <a:tr h="5454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Sixth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0.52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0.27-0.99</a:t>
                      </a:r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351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02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C244A-8D20-7A42-10AF-FFBC6CB25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BCD586-2FEA-AD7D-B3F5-A39F6B9B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82" y="35186"/>
            <a:ext cx="10972800" cy="1100797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Cumulative Sustained Implantation </a:t>
            </a: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AC47243-FDD9-EE6E-D9DF-A06F6CB0A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212962"/>
              </p:ext>
            </p:extLst>
          </p:nvPr>
        </p:nvGraphicFramePr>
        <p:xfrm>
          <a:off x="240082" y="1351050"/>
          <a:ext cx="8371171" cy="496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7B2CF11-55FA-8042-8DE1-3AB25B659E95}"/>
              </a:ext>
            </a:extLst>
          </p:cNvPr>
          <p:cNvSpPr txBox="1"/>
          <p:nvPr/>
        </p:nvSpPr>
        <p:spPr>
          <a:xfrm>
            <a:off x="1723741" y="3831537"/>
            <a:ext cx="9476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56.8%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FE226-BFDD-3565-A53B-B9DB12889140}"/>
              </a:ext>
            </a:extLst>
          </p:cNvPr>
          <p:cNvSpPr txBox="1"/>
          <p:nvPr/>
        </p:nvSpPr>
        <p:spPr>
          <a:xfrm>
            <a:off x="2671436" y="2360461"/>
            <a:ext cx="9476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79.3%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17D66-2D70-2567-2CF9-5CAB57D8AA19}"/>
              </a:ext>
            </a:extLst>
          </p:cNvPr>
          <p:cNvSpPr txBox="1"/>
          <p:nvPr/>
        </p:nvSpPr>
        <p:spPr>
          <a:xfrm>
            <a:off x="3619131" y="1696418"/>
            <a:ext cx="9476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89.5%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7E8BA-85C9-EE55-9971-D7AE32C9BE48}"/>
              </a:ext>
            </a:extLst>
          </p:cNvPr>
          <p:cNvSpPr txBox="1"/>
          <p:nvPr/>
        </p:nvSpPr>
        <p:spPr>
          <a:xfrm>
            <a:off x="4778787" y="1346496"/>
            <a:ext cx="9476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95.0%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E22EBD-82D9-6F9F-CF1C-CA3194B1692B}"/>
              </a:ext>
            </a:extLst>
          </p:cNvPr>
          <p:cNvSpPr txBox="1"/>
          <p:nvPr/>
        </p:nvSpPr>
        <p:spPr>
          <a:xfrm>
            <a:off x="5937998" y="1177533"/>
            <a:ext cx="9476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97.4%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02658-4F17-002C-3850-18BF9F0E9C4D}"/>
              </a:ext>
            </a:extLst>
          </p:cNvPr>
          <p:cNvSpPr txBox="1"/>
          <p:nvPr/>
        </p:nvSpPr>
        <p:spPr>
          <a:xfrm>
            <a:off x="6991450" y="1135983"/>
            <a:ext cx="9476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98.7%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0D802B-B413-3D83-DEE7-FF47CFC8E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17195"/>
              </p:ext>
            </p:extLst>
          </p:nvPr>
        </p:nvGraphicFramePr>
        <p:xfrm>
          <a:off x="8992599" y="1061194"/>
          <a:ext cx="3016708" cy="447933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11241">
                  <a:extLst>
                    <a:ext uri="{9D8B030D-6E8A-4147-A177-3AD203B41FA5}">
                      <a16:colId xmlns:a16="http://schemas.microsoft.com/office/drawing/2014/main" val="2270464896"/>
                    </a:ext>
                  </a:extLst>
                </a:gridCol>
                <a:gridCol w="1605467">
                  <a:extLst>
                    <a:ext uri="{9D8B030D-6E8A-4147-A177-3AD203B41FA5}">
                      <a16:colId xmlns:a16="http://schemas.microsoft.com/office/drawing/2014/main" val="4062898842"/>
                    </a:ext>
                  </a:extLst>
                </a:gridCol>
              </a:tblGrid>
              <a:tr h="37762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 95% CI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783881"/>
                  </a:ext>
                </a:extLst>
              </a:tr>
              <a:tr h="3776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First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56.1-57.4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40564"/>
                  </a:ext>
                </a:extLst>
              </a:tr>
              <a:tr h="6886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Second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78.7-80.0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519549"/>
                  </a:ext>
                </a:extLst>
              </a:tr>
              <a:tr h="6886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Third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88.1-90.1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44694"/>
                  </a:ext>
                </a:extLst>
              </a:tr>
              <a:tr h="6886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Fourth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94.3-95.6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95365"/>
                  </a:ext>
                </a:extLst>
              </a:tr>
              <a:tr h="6886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Fifth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96.7-98.0</a:t>
                      </a:r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46622"/>
                  </a:ext>
                </a:extLst>
              </a:tr>
              <a:tr h="6886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Sixth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97.8-99.2</a:t>
                      </a:r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351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7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F7C1DE-E55B-4A55-B9DC-AA063655E16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90464" y="4220956"/>
            <a:ext cx="11411070" cy="8102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tx2"/>
                </a:solidFill>
              </a:rPr>
              <a:t>Emily A. Clarke, MD</a:t>
            </a:r>
            <a:r>
              <a:rPr lang="en-US" sz="2000" baseline="30000" dirty="0">
                <a:solidFill>
                  <a:schemeClr val="tx2"/>
                </a:solidFill>
              </a:rPr>
              <a:t>1</a:t>
            </a:r>
            <a:r>
              <a:rPr lang="en-US" sz="2000" dirty="0">
                <a:solidFill>
                  <a:schemeClr val="tx2"/>
                </a:solidFill>
              </a:rPr>
              <a:t>; Jennifer Chae-Kim, MD</a:t>
            </a:r>
            <a:r>
              <a:rPr lang="en-US" sz="2000" baseline="30000" dirty="0">
                <a:solidFill>
                  <a:schemeClr val="tx2"/>
                </a:solidFill>
              </a:rPr>
              <a:t>2</a:t>
            </a:r>
            <a:r>
              <a:rPr lang="en-US" sz="2000" dirty="0">
                <a:solidFill>
                  <a:schemeClr val="tx2"/>
                </a:solidFill>
              </a:rPr>
              <a:t>; </a:t>
            </a:r>
            <a:r>
              <a:rPr lang="en-US" sz="2000" b="1" dirty="0">
                <a:solidFill>
                  <a:schemeClr val="tx2"/>
                </a:solidFill>
              </a:rPr>
              <a:t>Miriam A. Andrusier, MD, MPH</a:t>
            </a:r>
            <a:r>
              <a:rPr lang="en-US" sz="2000" baseline="30000" dirty="0">
                <a:solidFill>
                  <a:schemeClr val="tx2"/>
                </a:solidFill>
              </a:rPr>
              <a:t>1</a:t>
            </a:r>
            <a:r>
              <a:rPr lang="en-US" sz="2000" dirty="0">
                <a:solidFill>
                  <a:schemeClr val="tx2"/>
                </a:solidFill>
              </a:rPr>
              <a:t>; Jing Wu, MD, MS</a:t>
            </a:r>
            <a:r>
              <a:rPr lang="en-US" sz="2000" baseline="30000" dirty="0">
                <a:solidFill>
                  <a:schemeClr val="tx2"/>
                </a:solidFill>
              </a:rPr>
              <a:t>3</a:t>
            </a:r>
            <a:r>
              <a:rPr lang="en-US" sz="2000" dirty="0">
                <a:solidFill>
                  <a:schemeClr val="tx2"/>
                </a:solidFill>
              </a:rPr>
              <a:t>; Morgan Baird, MPH</a:t>
            </a:r>
            <a:r>
              <a:rPr lang="en-US" sz="2000" baseline="30000" dirty="0">
                <a:solidFill>
                  <a:schemeClr val="tx2"/>
                </a:solidFill>
              </a:rPr>
              <a:t>4</a:t>
            </a:r>
            <a:r>
              <a:rPr lang="en-US" sz="2000" dirty="0">
                <a:solidFill>
                  <a:schemeClr val="tx2"/>
                </a:solidFill>
              </a:rPr>
              <a:t>; Joseph A. Lee, BA</a:t>
            </a:r>
            <a:r>
              <a:rPr lang="en-US" sz="2000" baseline="30000" dirty="0">
                <a:solidFill>
                  <a:schemeClr val="tx2"/>
                </a:solidFill>
              </a:rPr>
              <a:t>4</a:t>
            </a:r>
            <a:r>
              <a:rPr lang="en-US" sz="2000" dirty="0">
                <a:solidFill>
                  <a:schemeClr val="tx2"/>
                </a:solidFill>
              </a:rPr>
              <a:t>; Benjamin S. Harris, MD, MPH</a:t>
            </a:r>
            <a:r>
              <a:rPr lang="en-US" sz="2000" baseline="30000" dirty="0">
                <a:solidFill>
                  <a:schemeClr val="tx2"/>
                </a:solidFill>
              </a:rPr>
              <a:t>5</a:t>
            </a:r>
            <a:r>
              <a:rPr lang="en-US" sz="2000" dirty="0">
                <a:solidFill>
                  <a:schemeClr val="tx2"/>
                </a:solidFill>
              </a:rPr>
              <a:t>; Phillip A. Romanski, MD, MSc</a:t>
            </a:r>
            <a:r>
              <a:rPr lang="en-US" sz="2000" baseline="30000" dirty="0">
                <a:solidFill>
                  <a:schemeClr val="tx2"/>
                </a:solidFill>
              </a:rPr>
              <a:t>6</a:t>
            </a:r>
            <a:r>
              <a:rPr lang="en-US" sz="2000" dirty="0">
                <a:solidFill>
                  <a:schemeClr val="tx2"/>
                </a:solidFill>
              </a:rPr>
              <a:t>; Alan B. Copperman, MD</a:t>
            </a:r>
            <a:r>
              <a:rPr lang="en-US" sz="2000" baseline="30000" dirty="0">
                <a:solidFill>
                  <a:schemeClr val="tx2"/>
                </a:solidFill>
              </a:rPr>
              <a:t>6</a:t>
            </a:r>
            <a:r>
              <a:rPr lang="en-US" sz="2000" dirty="0">
                <a:solidFill>
                  <a:schemeClr val="tx2"/>
                </a:solidFill>
              </a:rPr>
              <a:t>; Micah J. Hill, DO</a:t>
            </a:r>
            <a:r>
              <a:rPr lang="en-US" sz="2000" baseline="30000" dirty="0">
                <a:solidFill>
                  <a:schemeClr val="tx2"/>
                </a:solidFill>
              </a:rPr>
              <a:t>7</a:t>
            </a:r>
            <a:r>
              <a:rPr lang="en-US" sz="2000" dirty="0">
                <a:solidFill>
                  <a:schemeClr val="tx2"/>
                </a:solidFill>
              </a:rPr>
              <a:t>; Kate Devine, MD</a:t>
            </a:r>
            <a:r>
              <a:rPr lang="en-US" sz="2000" baseline="30000" dirty="0">
                <a:solidFill>
                  <a:schemeClr val="tx2"/>
                </a:solidFill>
              </a:rPr>
              <a:t>8</a:t>
            </a:r>
            <a:r>
              <a:rPr lang="en-US" sz="2000" dirty="0">
                <a:solidFill>
                  <a:schemeClr val="tx2"/>
                </a:solidFill>
              </a:rPr>
              <a:t>. 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(1) Icahn School of Medicine at Mount Sinai, New York, NY (2) National Institutes of Health, Bethesda, MD, (3 ) US Fertility, Rockville, MD, (4) Reproductive Medicine Associates of New York, New York, NY, (5) Shady Grove Fertility - Jones Institute, Norfolk, VA, (6) Icahn School of Medicine at Mount Sinai/Reproductive Medicine Associates of New York, New York, NY, (7) NIH-NICHD, Germantown, MD, (8) Shady Grove Fertility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9B8A19C2-7372-48C8-B156-EA35E3602E26}"/>
              </a:ext>
            </a:extLst>
          </p:cNvPr>
          <p:cNvSpPr txBox="1">
            <a:spLocks/>
          </p:cNvSpPr>
          <p:nvPr/>
        </p:nvSpPr>
        <p:spPr>
          <a:xfrm>
            <a:off x="523427" y="-216050"/>
            <a:ext cx="11145145" cy="285309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Cumulative Implantation and Live Birth Across Six Consecutive Single Euploid Embryo Transfers in Patients with Recurrent Implantation Failure </a:t>
            </a:r>
          </a:p>
        </p:txBody>
      </p:sp>
    </p:spTree>
    <p:extLst>
      <p:ext uri="{BB962C8B-B14F-4D97-AF65-F5344CB8AC3E}">
        <p14:creationId xmlns:p14="http://schemas.microsoft.com/office/powerpoint/2010/main" val="1427938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3AB56-EB19-C2F0-AE4C-B220EC0B0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138EE47-AC7B-557B-F90F-F63570161DBA}"/>
              </a:ext>
            </a:extLst>
          </p:cNvPr>
          <p:cNvSpPr txBox="1"/>
          <p:nvPr/>
        </p:nvSpPr>
        <p:spPr>
          <a:xfrm>
            <a:off x="7835649" y="4489196"/>
            <a:ext cx="4232849" cy="1701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200" kern="100" dirty="0">
                <a:solidFill>
                  <a:srgbClr val="0C486E"/>
                </a:solidFill>
              </a:rPr>
              <a:t>*Adjusted for age, body mass index, endometrial thickness, and clinical site. </a:t>
            </a:r>
          </a:p>
          <a:p>
            <a:endParaRPr lang="en-US" sz="2200" dirty="0">
              <a:solidFill>
                <a:srgbClr val="0C486E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A92C13-1137-C8E8-54F2-02CA8CB23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38948"/>
              </p:ext>
            </p:extLst>
          </p:nvPr>
        </p:nvGraphicFramePr>
        <p:xfrm>
          <a:off x="7647637" y="459739"/>
          <a:ext cx="4232849" cy="381812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12983">
                  <a:extLst>
                    <a:ext uri="{9D8B030D-6E8A-4147-A177-3AD203B41FA5}">
                      <a16:colId xmlns:a16="http://schemas.microsoft.com/office/drawing/2014/main" val="2270464896"/>
                    </a:ext>
                  </a:extLst>
                </a:gridCol>
                <a:gridCol w="1031631">
                  <a:extLst>
                    <a:ext uri="{9D8B030D-6E8A-4147-A177-3AD203B41FA5}">
                      <a16:colId xmlns:a16="http://schemas.microsoft.com/office/drawing/2014/main" val="2207472757"/>
                    </a:ext>
                  </a:extLst>
                </a:gridCol>
                <a:gridCol w="1888235">
                  <a:extLst>
                    <a:ext uri="{9D8B030D-6E8A-4147-A177-3AD203B41FA5}">
                      <a16:colId xmlns:a16="http://schemas.microsoft.com/office/drawing/2014/main" val="4062898842"/>
                    </a:ext>
                  </a:extLst>
                </a:gridCol>
              </a:tblGrid>
              <a:tr h="545447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2"/>
                          </a:solidFill>
                        </a:rPr>
                        <a:t>aRR</a:t>
                      </a:r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 95% CI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783881"/>
                  </a:ext>
                </a:extLst>
              </a:tr>
              <a:tr h="54544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First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40564"/>
                  </a:ext>
                </a:extLst>
              </a:tr>
              <a:tr h="54544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Second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0.86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0.82-0.90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519549"/>
                  </a:ext>
                </a:extLst>
              </a:tr>
              <a:tr h="54544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Third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0.75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0.69-0.81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44694"/>
                  </a:ext>
                </a:extLst>
              </a:tr>
              <a:tr h="54544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Fourth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0.73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0.62-0.85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95365"/>
                  </a:ext>
                </a:extLst>
              </a:tr>
              <a:tr h="54544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Fifth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0.60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0.43-0.84</a:t>
                      </a:r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46622"/>
                  </a:ext>
                </a:extLst>
              </a:tr>
              <a:tr h="54544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Sixth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0.50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0.25-0.99</a:t>
                      </a:r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351126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D74AC2E-A948-AD22-E72B-FE8580D3F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021332"/>
              </p:ext>
            </p:extLst>
          </p:nvPr>
        </p:nvGraphicFramePr>
        <p:xfrm>
          <a:off x="123502" y="102267"/>
          <a:ext cx="7055211" cy="611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1084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C2DC2-D6F4-6C3A-1AB9-744380219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7BE373-F946-0BD0-06C1-6961BDD2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92" y="27377"/>
            <a:ext cx="10972800" cy="1100797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Cumulative Live Birth</a:t>
            </a: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2C4E8A0-4503-81B1-8C15-464D4498B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34191"/>
              </p:ext>
            </p:extLst>
          </p:nvPr>
        </p:nvGraphicFramePr>
        <p:xfrm>
          <a:off x="191491" y="772160"/>
          <a:ext cx="8302269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607E4F-4480-9132-CFE9-3967006C3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14458"/>
              </p:ext>
            </p:extLst>
          </p:nvPr>
        </p:nvGraphicFramePr>
        <p:xfrm>
          <a:off x="8816145" y="1128174"/>
          <a:ext cx="3016708" cy="447933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11241">
                  <a:extLst>
                    <a:ext uri="{9D8B030D-6E8A-4147-A177-3AD203B41FA5}">
                      <a16:colId xmlns:a16="http://schemas.microsoft.com/office/drawing/2014/main" val="2270464896"/>
                    </a:ext>
                  </a:extLst>
                </a:gridCol>
                <a:gridCol w="1605467">
                  <a:extLst>
                    <a:ext uri="{9D8B030D-6E8A-4147-A177-3AD203B41FA5}">
                      <a16:colId xmlns:a16="http://schemas.microsoft.com/office/drawing/2014/main" val="4062898842"/>
                    </a:ext>
                  </a:extLst>
                </a:gridCol>
              </a:tblGrid>
              <a:tr h="37762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 95% CI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783881"/>
                  </a:ext>
                </a:extLst>
              </a:tr>
              <a:tr h="3776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First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52.2-53.6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40564"/>
                  </a:ext>
                </a:extLst>
              </a:tr>
              <a:tr h="6886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Second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74.9-76.4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519549"/>
                  </a:ext>
                </a:extLst>
              </a:tr>
              <a:tr h="6886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Third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86.1-87.7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44694"/>
                  </a:ext>
                </a:extLst>
              </a:tr>
              <a:tr h="6886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Fourth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92.3-93.9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95365"/>
                  </a:ext>
                </a:extLst>
              </a:tr>
              <a:tr h="6886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Fifth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95.1-96.9</a:t>
                      </a:r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46622"/>
                  </a:ext>
                </a:extLst>
              </a:tr>
              <a:tr h="6886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Sixth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96.5-98.7</a:t>
                      </a:r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351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237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FD4CF-BBAD-04B8-720A-738487EC7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F861B-A517-C01E-53F6-5BA2A5A5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284034"/>
            <a:ext cx="10972800" cy="1100797"/>
          </a:xfrm>
        </p:spPr>
        <p:txBody>
          <a:bodyPr>
            <a:no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Effect of Age on SI and LB </a:t>
            </a:r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0C4D4D-B7A2-896B-9B7F-41EDAF743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25626"/>
              </p:ext>
            </p:extLst>
          </p:nvPr>
        </p:nvGraphicFramePr>
        <p:xfrm>
          <a:off x="4592320" y="1299289"/>
          <a:ext cx="7376160" cy="41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166">
                <a:tc>
                  <a:txBody>
                    <a:bodyPr/>
                    <a:lstStyle/>
                    <a:p>
                      <a:pPr algn="ctr">
                        <a:defRPr sz="1400" b="1"/>
                      </a:pPr>
                      <a:r>
                        <a:rPr sz="2400" dirty="0">
                          <a:solidFill>
                            <a:schemeClr val="tx2"/>
                          </a:solidFill>
                          <a:latin typeface="+mn-lt"/>
                        </a:rPr>
                        <a:t>SART Age Group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+mn-lt"/>
                        </a:rPr>
                        <a:t> (years)</a:t>
                      </a:r>
                      <a:endParaRPr sz="2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/>
                      </a:pPr>
                      <a:r>
                        <a:rPr sz="2400" dirty="0">
                          <a:solidFill>
                            <a:schemeClr val="tx2"/>
                          </a:solidFill>
                          <a:latin typeface="+mn-lt"/>
                        </a:rPr>
                        <a:t>HR (SI)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95% CI (SI)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HR (LB)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95% CI (LB)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990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rPr sz="2400" b="1" dirty="0">
                          <a:solidFill>
                            <a:schemeClr val="tx2"/>
                          </a:solidFill>
                          <a:latin typeface="+mn-lt"/>
                        </a:rPr>
                        <a:t>&lt;35 (reference)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1.00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 dirty="0">
                          <a:solidFill>
                            <a:schemeClr val="tx2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1.00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—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990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rPr sz="2400" b="1" dirty="0">
                          <a:solidFill>
                            <a:schemeClr val="tx2"/>
                          </a:solidFill>
                          <a:latin typeface="+mn-lt"/>
                        </a:rPr>
                        <a:t>35–37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0.93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 dirty="0">
                          <a:solidFill>
                            <a:schemeClr val="tx2"/>
                          </a:solidFill>
                          <a:latin typeface="+mn-lt"/>
                        </a:rPr>
                        <a:t>0.89–0.96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 dirty="0">
                          <a:solidFill>
                            <a:schemeClr val="tx2"/>
                          </a:solidFill>
                          <a:latin typeface="+mn-lt"/>
                        </a:rPr>
                        <a:t>0.93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0.89–0.97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990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rPr sz="2400" b="1">
                          <a:solidFill>
                            <a:schemeClr val="tx2"/>
                          </a:solidFill>
                          <a:latin typeface="+mn-lt"/>
                        </a:rPr>
                        <a:t>38–40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0.86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0.82–0.89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 dirty="0">
                          <a:solidFill>
                            <a:schemeClr val="tx2"/>
                          </a:solidFill>
                          <a:latin typeface="+mn-lt"/>
                        </a:rPr>
                        <a:t>0.86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0.82–0.90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990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rPr sz="2400" b="1">
                          <a:solidFill>
                            <a:schemeClr val="tx2"/>
                          </a:solidFill>
                          <a:latin typeface="+mn-lt"/>
                        </a:rPr>
                        <a:t>41–42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0.80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 dirty="0">
                          <a:solidFill>
                            <a:schemeClr val="tx2"/>
                          </a:solidFill>
                          <a:latin typeface="+mn-lt"/>
                        </a:rPr>
                        <a:t>0.75–0.85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0.79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0.74–0.84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990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rPr sz="2400" b="1" dirty="0">
                          <a:solidFill>
                            <a:schemeClr val="tx2"/>
                          </a:solidFill>
                          <a:latin typeface="+mn-lt"/>
                        </a:rPr>
                        <a:t>&gt;42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0.73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>
                          <a:solidFill>
                            <a:schemeClr val="tx2"/>
                          </a:solidFill>
                          <a:latin typeface="+mn-lt"/>
                        </a:rPr>
                        <a:t>0.68–0.78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 dirty="0">
                          <a:solidFill>
                            <a:schemeClr val="tx2"/>
                          </a:solidFill>
                          <a:latin typeface="+mn-lt"/>
                        </a:rPr>
                        <a:t>0.74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400" dirty="0">
                          <a:solidFill>
                            <a:schemeClr val="tx2"/>
                          </a:solidFill>
                          <a:latin typeface="+mn-lt"/>
                        </a:rPr>
                        <a:t>0.69–0.80</a:t>
                      </a:r>
                    </a:p>
                  </a:txBody>
                  <a:tcPr>
                    <a:solidFill>
                      <a:srgbClr val="D0E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35A054-165F-9AAD-097A-8E7297AB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342060"/>
            <a:ext cx="4013200" cy="4408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tx2"/>
                </a:solidFill>
                <a:latin typeface="+mn-lt"/>
              </a:rPr>
              <a:t>Cumulative sustained implantation:</a:t>
            </a:r>
          </a:p>
          <a:p>
            <a:r>
              <a:rPr lang="en-US" sz="3000" dirty="0">
                <a:solidFill>
                  <a:schemeClr val="tx2"/>
                </a:solidFill>
                <a:latin typeface="+mn-lt"/>
              </a:rPr>
              <a:t>96% in &gt;42 group</a:t>
            </a:r>
          </a:p>
          <a:p>
            <a:r>
              <a:rPr lang="en-US" sz="3000" dirty="0">
                <a:solidFill>
                  <a:schemeClr val="tx2"/>
                </a:solidFill>
                <a:latin typeface="+mn-lt"/>
              </a:rPr>
              <a:t>Range: 97-100%</a:t>
            </a:r>
          </a:p>
          <a:p>
            <a:pPr marL="0" indent="0">
              <a:buNone/>
            </a:pPr>
            <a:endParaRPr lang="en-US" sz="3000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chemeClr val="tx2"/>
                </a:solidFill>
                <a:latin typeface="+mn-lt"/>
              </a:rPr>
              <a:t>Cumulative live birth: </a:t>
            </a:r>
          </a:p>
          <a:p>
            <a:r>
              <a:rPr lang="en-US" sz="3000" dirty="0">
                <a:solidFill>
                  <a:schemeClr val="tx2"/>
                </a:solidFill>
                <a:latin typeface="+mn-lt"/>
              </a:rPr>
              <a:t>90% in &gt;42 group</a:t>
            </a:r>
          </a:p>
          <a:p>
            <a:r>
              <a:rPr lang="en-US" sz="3000" dirty="0">
                <a:solidFill>
                  <a:schemeClr val="tx2"/>
                </a:solidFill>
                <a:latin typeface="+mn-lt"/>
              </a:rPr>
              <a:t>Range: 95-100%</a:t>
            </a:r>
          </a:p>
          <a:p>
            <a:pPr marL="0" indent="0">
              <a:buNone/>
            </a:pPr>
            <a:endParaRPr lang="en-US" sz="3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7677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6719B-8952-2CEA-7DF9-2D4B7E7E8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2815F9-841A-4F2C-88D5-1FD510FB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3445"/>
            <a:ext cx="10972800" cy="41311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dirty="0">
                <a:highlight>
                  <a:srgbClr val="FFFF00"/>
                </a:highlight>
                <a:latin typeface="+mn-lt"/>
              </a:rPr>
              <a:t>While per cycle SI and LB decline with successive attempts</a:t>
            </a:r>
            <a:r>
              <a:rPr lang="en-US" sz="4400" dirty="0">
                <a:latin typeface="+mn-lt"/>
              </a:rPr>
              <a:t>, cumulative sustained implantation and live birth rates are exceptionally high </a:t>
            </a:r>
            <a:r>
              <a:rPr lang="en-US" sz="4400" b="1" dirty="0">
                <a:latin typeface="+mn-lt"/>
              </a:rPr>
              <a:t>(98.7% and 97.8%, respectively) </a:t>
            </a:r>
            <a:r>
              <a:rPr lang="en-US" sz="4400" dirty="0">
                <a:latin typeface="+mn-lt"/>
              </a:rPr>
              <a:t>after six consecutive transfers, irrespective of patient age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400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E7CF51-204F-6D95-E1FD-EDE634E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5476"/>
            <a:ext cx="10972800" cy="110079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Conclusion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3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073B9-6999-42EA-6489-56D5D4D56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C26E1C4-250C-195E-B5A2-704C46080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20733"/>
            <a:ext cx="10972800" cy="4584435"/>
          </a:xfrm>
        </p:spPr>
        <p:txBody>
          <a:bodyPr numCol="2" spcCol="45720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600" b="1" dirty="0">
                <a:latin typeface="+mn-lt"/>
              </a:rPr>
              <a:t>Strengths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>
                <a:latin typeface="+mn-lt"/>
              </a:rPr>
              <a:t>First study to evaluate SEET outcomes after up to six consecutive transfers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>
                <a:latin typeface="+mn-lt"/>
              </a:rPr>
              <a:t>Multicenter study with large number of subjects undergoing &gt;3-5 transfers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>
                <a:latin typeface="+mn-lt"/>
              </a:rPr>
              <a:t>Increased generalizability with broad inclusion criteria which included donor eggs, use of PGT-M, and all endometrial preparation types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600" b="1" dirty="0">
                <a:latin typeface="+mn-lt"/>
              </a:rPr>
              <a:t>Limitations </a:t>
            </a:r>
            <a:endParaRPr lang="en-US" sz="2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>
                <a:latin typeface="+mn-lt"/>
              </a:rPr>
              <a:t>Retrospective design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>
                <a:latin typeface="+mn-lt"/>
              </a:rPr>
              <a:t>Potential events between cycles, including reproductive surgery, were not captured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>
                <a:latin typeface="+mn-lt"/>
              </a:rPr>
              <a:t>Analysis included patients who did not continue with additional SEET attempts after initial failure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6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en-US" sz="2600" b="1" dirty="0">
              <a:solidFill>
                <a:srgbClr val="0C486E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600" b="1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776CD2-A605-A018-E177-2AFA3B34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0"/>
            <a:ext cx="10972800" cy="110079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Strengths and Limitations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18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B6741-181C-055F-7FEB-3E4C317D2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03B8CC-C646-E657-0A02-CE6CAA17E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3445"/>
            <a:ext cx="10972800" cy="4131109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+mn-lt"/>
              </a:rPr>
              <a:t>Prospective multicenter data collection with larger cohorts undergoing a sixth single euploid embryo transfer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Elucidate patient factors that may influence recurrent implantation failure in those who did not achieve sustained implantation despite six transfers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Understand patient characteristics that are associated with the decision to pursue additional embryo transfers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152B99-DCE0-260D-5D54-26EA0B88A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1437"/>
            <a:ext cx="10972800" cy="1100797"/>
          </a:xfrm>
        </p:spPr>
        <p:txBody>
          <a:bodyPr/>
          <a:lstStyle/>
          <a:p>
            <a:r>
              <a:rPr lang="en-US" dirty="0">
                <a:solidFill>
                  <a:srgbClr val="0C486E"/>
                </a:solidFill>
                <a:latin typeface="Century Gothic" panose="020B0502020202020204" pitchFamily="34" charset="0"/>
              </a:rPr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2502341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969D9B-9260-E64C-B25A-FC1C2A8A5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3729"/>
            <a:ext cx="10972800" cy="413110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n-lt"/>
              </a:rPr>
              <a:t>Garneau AS, Young SL. Defining recurrent implantation failure: a profusion of confusion or simply an illusion? </a:t>
            </a:r>
            <a:r>
              <a:rPr lang="en-US" i="1" dirty="0">
                <a:latin typeface="+mn-lt"/>
              </a:rPr>
              <a:t>Fertil </a:t>
            </a:r>
            <a:r>
              <a:rPr lang="en-US" i="1" dirty="0" err="1">
                <a:latin typeface="+mn-lt"/>
              </a:rPr>
              <a:t>Steril</a:t>
            </a:r>
            <a:r>
              <a:rPr lang="en-US" dirty="0">
                <a:latin typeface="+mn-lt"/>
              </a:rPr>
              <a:t>. 2021;116(6):1432-1435. doi:10.1016/j.fertnstert.2021.10.023 </a:t>
            </a:r>
          </a:p>
          <a:p>
            <a:r>
              <a:rPr lang="en-US" dirty="0" err="1">
                <a:latin typeface="+mn-lt"/>
              </a:rPr>
              <a:t>Cimadomo</a:t>
            </a:r>
            <a:r>
              <a:rPr lang="en-US" dirty="0">
                <a:latin typeface="+mn-lt"/>
              </a:rPr>
              <a:t> D, de </a:t>
            </a:r>
            <a:r>
              <a:rPr lang="en-US" dirty="0" err="1">
                <a:latin typeface="+mn-lt"/>
              </a:rPr>
              <a:t>los</a:t>
            </a:r>
            <a:r>
              <a:rPr lang="en-US" dirty="0">
                <a:latin typeface="+mn-lt"/>
              </a:rPr>
              <a:t> Santos MJ, Griesinger G, et al. ESHRE good practice recommendations on recurrent implantation failure. </a:t>
            </a:r>
            <a:r>
              <a:rPr lang="en-US" i="1" dirty="0">
                <a:latin typeface="+mn-lt"/>
              </a:rPr>
              <a:t>Hum </a:t>
            </a:r>
            <a:r>
              <a:rPr lang="en-US" i="1" dirty="0" err="1">
                <a:latin typeface="+mn-lt"/>
              </a:rPr>
              <a:t>Reprod</a:t>
            </a:r>
            <a:r>
              <a:rPr lang="en-US" i="1" dirty="0">
                <a:latin typeface="+mn-lt"/>
              </a:rPr>
              <a:t> Open</a:t>
            </a:r>
            <a:r>
              <a:rPr lang="en-US" dirty="0">
                <a:latin typeface="+mn-lt"/>
              </a:rPr>
              <a:t>. 2023;2023(3). doi:10.1093/</a:t>
            </a:r>
            <a:r>
              <a:rPr lang="en-US" dirty="0" err="1">
                <a:latin typeface="+mn-lt"/>
              </a:rPr>
              <a:t>hropen</a:t>
            </a:r>
            <a:r>
              <a:rPr lang="en-US" dirty="0">
                <a:latin typeface="+mn-lt"/>
              </a:rPr>
              <a:t>/hoad023 </a:t>
            </a:r>
          </a:p>
          <a:p>
            <a:r>
              <a:rPr lang="en-US" dirty="0" err="1">
                <a:latin typeface="+mn-lt"/>
              </a:rPr>
              <a:t>Pirtea</a:t>
            </a:r>
            <a:r>
              <a:rPr lang="en-US" dirty="0">
                <a:latin typeface="+mn-lt"/>
              </a:rPr>
              <a:t> P, De Ziegler D, Tao X, et al. Rate of true recurrent implantation failure is low: results of three successive frozen euploid single embryo transfers. </a:t>
            </a:r>
            <a:r>
              <a:rPr lang="en-US" i="1" dirty="0">
                <a:latin typeface="+mn-lt"/>
              </a:rPr>
              <a:t>Fertil </a:t>
            </a:r>
            <a:r>
              <a:rPr lang="en-US" i="1" dirty="0" err="1">
                <a:latin typeface="+mn-lt"/>
              </a:rPr>
              <a:t>Steril</a:t>
            </a:r>
            <a:r>
              <a:rPr lang="en-US" dirty="0">
                <a:latin typeface="+mn-lt"/>
              </a:rPr>
              <a:t>. 2021;115(1):45-53. doi:10.1016/j.fertnstert.2020.07.002 </a:t>
            </a:r>
          </a:p>
          <a:p>
            <a:r>
              <a:rPr lang="en-US" dirty="0">
                <a:latin typeface="+mn-lt"/>
              </a:rPr>
              <a:t>Gill P, Ata B, </a:t>
            </a:r>
            <a:r>
              <a:rPr lang="en-US" dirty="0" err="1">
                <a:latin typeface="+mn-lt"/>
              </a:rPr>
              <a:t>Arnanz</a:t>
            </a:r>
            <a:r>
              <a:rPr lang="en-US" dirty="0">
                <a:latin typeface="+mn-lt"/>
              </a:rPr>
              <a:t> A, et al. Does recurrent implantation failure exist? Prevalence and outcomes of five consecutive euploid blastocyst transfers in 123 987 patients. </a:t>
            </a:r>
            <a:r>
              <a:rPr lang="en-US" i="1" dirty="0">
                <a:latin typeface="+mn-lt"/>
              </a:rPr>
              <a:t>Human Reproduction</a:t>
            </a:r>
            <a:r>
              <a:rPr lang="en-US" dirty="0">
                <a:latin typeface="+mn-lt"/>
              </a:rPr>
              <a:t>. 2024;39(5):974-980. doi:10.1093/</a:t>
            </a:r>
            <a:r>
              <a:rPr lang="en-US" dirty="0" err="1">
                <a:latin typeface="+mn-lt"/>
              </a:rPr>
              <a:t>humrep</a:t>
            </a:r>
            <a:r>
              <a:rPr lang="en-US" dirty="0">
                <a:latin typeface="+mn-lt"/>
              </a:rPr>
              <a:t>/deae040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DDB3D8-55C6-A1AA-91A6-DD1D0B1D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553"/>
            <a:ext cx="10972800" cy="1100797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868819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97E85-CE01-9D3E-8786-9AA40C49A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26F84A-DD4D-ACBE-65B6-393DA1991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F5DF5B5-4475-B69F-E551-EFDBEE247DD8}"/>
              </a:ext>
            </a:extLst>
          </p:cNvPr>
          <p:cNvSpPr txBox="1">
            <a:spLocks/>
          </p:cNvSpPr>
          <p:nvPr/>
        </p:nvSpPr>
        <p:spPr>
          <a:xfrm>
            <a:off x="609600" y="258553"/>
            <a:ext cx="10972800" cy="110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80AB5F-838D-5A3F-EBFF-F66CFBB2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25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19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A2050-1BA5-4075-BCFA-3166067BA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9613"/>
            <a:ext cx="10972800" cy="4131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have no disclosures.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81F51B3-17AF-4896-E31F-A64216E3CAE9}"/>
              </a:ext>
            </a:extLst>
          </p:cNvPr>
          <p:cNvSpPr txBox="1">
            <a:spLocks/>
          </p:cNvSpPr>
          <p:nvPr/>
        </p:nvSpPr>
        <p:spPr>
          <a:xfrm>
            <a:off x="609600" y="835622"/>
            <a:ext cx="10972800" cy="110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Century Gothic" panose="020B0502020202020204" pitchFamily="34" charset="0"/>
              </a:rPr>
              <a:t>Disclosure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5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D9CE7-75BF-9E50-361B-B6F647E34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8EE890-2BC9-0B40-CB80-EA18006D7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9020"/>
            <a:ext cx="10972800" cy="41311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3600" b="1" dirty="0">
                <a:latin typeface="+mn-lt"/>
              </a:rPr>
              <a:t>Recurrent implantation failure (RIF) </a:t>
            </a:r>
            <a:r>
              <a:rPr lang="en-US" sz="3600" dirty="0">
                <a:latin typeface="+mn-lt"/>
              </a:rPr>
              <a:t>is one of the most challenging scenarios in reproductive medicine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3600" dirty="0">
                <a:latin typeface="+mn-lt"/>
              </a:rPr>
              <a:t>Broadly defined as </a:t>
            </a:r>
            <a:r>
              <a:rPr lang="en-US" sz="3600" b="1" dirty="0">
                <a:latin typeface="+mn-lt"/>
              </a:rPr>
              <a:t>repeated failure to achieve sustained implantation </a:t>
            </a:r>
            <a:r>
              <a:rPr lang="en-US" sz="3600" dirty="0">
                <a:latin typeface="+mn-lt"/>
              </a:rPr>
              <a:t>despite transfer of </a:t>
            </a:r>
            <a:r>
              <a:rPr lang="en-US" sz="3600" b="1" dirty="0">
                <a:latin typeface="+mn-lt"/>
              </a:rPr>
              <a:t>good quality embryos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9C25E-2481-BA25-67F5-9CC99548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8063"/>
            <a:ext cx="10972800" cy="110079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Background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2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E8977-43E1-E378-84A4-959316BB2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9B57F1-C34E-BFB3-B1E3-1C9D0DAAE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9020"/>
            <a:ext cx="10972800" cy="41311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3600" b="1" dirty="0">
                <a:latin typeface="+mn-lt"/>
              </a:rPr>
              <a:t>RIF is uncommon</a:t>
            </a:r>
            <a:r>
              <a:rPr lang="en-US" sz="3600" dirty="0">
                <a:latin typeface="+mn-lt"/>
              </a:rPr>
              <a:t>, affecting fewer than 5% of IVF patients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3600" dirty="0">
                <a:latin typeface="+mn-lt"/>
              </a:rPr>
              <a:t>Patients with RIF frequently undergo </a:t>
            </a:r>
            <a:r>
              <a:rPr lang="en-US" sz="3600" b="1" dirty="0">
                <a:latin typeface="+mn-lt"/>
              </a:rPr>
              <a:t>extensive diagnostic testing </a:t>
            </a:r>
            <a:r>
              <a:rPr lang="en-US" sz="3600" dirty="0">
                <a:latin typeface="+mn-lt"/>
              </a:rPr>
              <a:t>and </a:t>
            </a:r>
            <a:r>
              <a:rPr lang="en-US" sz="3600" b="1" dirty="0">
                <a:latin typeface="+mn-lt"/>
              </a:rPr>
              <a:t>empiric treatments </a:t>
            </a:r>
            <a:r>
              <a:rPr lang="en-US" sz="3600" dirty="0">
                <a:latin typeface="+mn-lt"/>
              </a:rPr>
              <a:t>lacking robust evidence of benefit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BCC9D1-7A05-9A2C-2C35-5A77DC6A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8063"/>
            <a:ext cx="10972800" cy="110079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Background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D6B65-8AF2-4C73-7654-E8A5E5641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65E55A-6CE3-A557-27D9-9F531FAC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8063"/>
            <a:ext cx="10972800" cy="110079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Background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F1D26E-BE91-2B60-E4C4-BDE0A6732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860"/>
            <a:ext cx="10972800" cy="463075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Physical: </a:t>
            </a:r>
            <a:r>
              <a:rPr lang="en-US" sz="3200" dirty="0">
                <a:latin typeface="+mn-lt"/>
              </a:rPr>
              <a:t>intentional endometrial injury, “scratching”</a:t>
            </a:r>
          </a:p>
          <a:p>
            <a:r>
              <a:rPr lang="en-US" sz="3200" b="1" dirty="0">
                <a:latin typeface="+mn-lt"/>
              </a:rPr>
              <a:t>Immunologic: </a:t>
            </a:r>
            <a:r>
              <a:rPr lang="en-US" sz="3200" dirty="0">
                <a:latin typeface="+mn-lt"/>
              </a:rPr>
              <a:t>corticosteroids, granulocyte colony-stimulating factor (G-CSF), intravenous intralipid infusion, intravenous immunoglobulin (IVIG), intrauterine autologous peripheral blood mononuclear cells (PBMCs), platelet-rich plasma (PRP), </a:t>
            </a:r>
            <a:r>
              <a:rPr lang="en-US" sz="3200" dirty="0" err="1">
                <a:latin typeface="+mn-lt"/>
              </a:rPr>
              <a:t>hCG</a:t>
            </a:r>
            <a:r>
              <a:rPr lang="en-US" sz="3200" dirty="0">
                <a:latin typeface="+mn-lt"/>
              </a:rPr>
              <a:t> infusion and GnRH agonist and aromatase inhibitor pretreatment </a:t>
            </a:r>
          </a:p>
          <a:p>
            <a:r>
              <a:rPr lang="en-US" sz="3200" b="1" dirty="0">
                <a:latin typeface="+mn-lt"/>
              </a:rPr>
              <a:t>Infectious: </a:t>
            </a:r>
            <a:r>
              <a:rPr lang="en-US" sz="3200" dirty="0">
                <a:latin typeface="+mn-lt"/>
              </a:rPr>
              <a:t>Uterine and microbiome profiling</a:t>
            </a:r>
          </a:p>
          <a:p>
            <a:r>
              <a:rPr lang="en-US" sz="3200" b="1" dirty="0">
                <a:latin typeface="+mn-lt"/>
              </a:rPr>
              <a:t>Hematologic: </a:t>
            </a:r>
            <a:r>
              <a:rPr lang="en-US" sz="3200" dirty="0">
                <a:latin typeface="+mn-lt"/>
              </a:rPr>
              <a:t>low molecular weight heparin</a:t>
            </a:r>
          </a:p>
          <a:p>
            <a:pPr marL="0" indent="0">
              <a:buNone/>
            </a:pP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37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D6483-0392-4DFA-FC68-E57A64318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23E574-1B7E-2640-D977-6EEA56B59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6909"/>
            <a:ext cx="10972800" cy="41311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3600" b="1" dirty="0">
                <a:latin typeface="+mn-lt"/>
              </a:rPr>
              <a:t>Diagnostic criteria </a:t>
            </a:r>
            <a:r>
              <a:rPr lang="en-US" sz="3600" dirty="0">
                <a:latin typeface="+mn-lt"/>
              </a:rPr>
              <a:t>for RIF remains </a:t>
            </a:r>
            <a:r>
              <a:rPr lang="en-US" sz="3600" b="1" dirty="0">
                <a:latin typeface="+mn-lt"/>
              </a:rPr>
              <a:t>heterogenous</a:t>
            </a:r>
            <a:r>
              <a:rPr lang="en-US" sz="3600" dirty="0">
                <a:latin typeface="+mn-lt"/>
              </a:rPr>
              <a:t> across studies 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3600" dirty="0">
                <a:latin typeface="+mn-lt"/>
              </a:rPr>
              <a:t>Most investigations </a:t>
            </a:r>
            <a:r>
              <a:rPr lang="en-US" sz="3600" b="1" dirty="0">
                <a:latin typeface="+mn-lt"/>
              </a:rPr>
              <a:t>fail to control for embryonic ploidy</a:t>
            </a:r>
            <a:r>
              <a:rPr lang="en-US" sz="3600" dirty="0">
                <a:latin typeface="+mn-lt"/>
              </a:rPr>
              <a:t>, </a:t>
            </a:r>
            <a:r>
              <a:rPr lang="en-US" sz="3600" b="1" dirty="0">
                <a:latin typeface="+mn-lt"/>
              </a:rPr>
              <a:t>limiting interpretation </a:t>
            </a:r>
            <a:r>
              <a:rPr lang="en-US" sz="3600" dirty="0">
                <a:latin typeface="+mn-lt"/>
              </a:rPr>
              <a:t>of true implantation potential 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sz="3600" dirty="0">
                <a:latin typeface="+mn-lt"/>
              </a:rPr>
              <a:t>RIF is most appropriately evaluated in the setting of </a:t>
            </a:r>
            <a:r>
              <a:rPr lang="en-US" sz="3600" b="1" dirty="0">
                <a:latin typeface="+mn-lt"/>
              </a:rPr>
              <a:t>single euploid embryo transfer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A23BB4-CB62-6BC0-E25F-1FF4C08E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384"/>
            <a:ext cx="10972800" cy="110079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Background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7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2DB6C-399A-E39F-6AF1-1C5DF18B4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growth and embryo transfer cycle&#10;&#10;AI-generated content may be incorrect.">
            <a:extLst>
              <a:ext uri="{FF2B5EF4-FFF2-40B4-BE49-F238E27FC236}">
                <a16:creationId xmlns:a16="http://schemas.microsoft.com/office/drawing/2014/main" id="{A1861813-A6A4-3728-6CB2-7D31E43FB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10" y="264506"/>
            <a:ext cx="3652747" cy="58518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1701902-B4CF-880D-876F-AB3F3D599745}"/>
              </a:ext>
            </a:extLst>
          </p:cNvPr>
          <p:cNvGrpSpPr/>
          <p:nvPr/>
        </p:nvGrpSpPr>
        <p:grpSpPr>
          <a:xfrm>
            <a:off x="659454" y="559227"/>
            <a:ext cx="6324601" cy="2844202"/>
            <a:chOff x="1371599" y="2676535"/>
            <a:chExt cx="6798945" cy="32457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7CB45D-2FE2-1F49-F535-AABF44E12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599" y="2676535"/>
              <a:ext cx="6798945" cy="32457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A75B2F-F0F0-5DD2-A53C-6C56BC35F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1071" y="2676535"/>
              <a:ext cx="3385184" cy="32678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0D5991-858D-57BB-C799-FB49FCB9CCDB}"/>
              </a:ext>
            </a:extLst>
          </p:cNvPr>
          <p:cNvSpPr txBox="1"/>
          <p:nvPr/>
        </p:nvSpPr>
        <p:spPr>
          <a:xfrm>
            <a:off x="496110" y="3690684"/>
            <a:ext cx="6651288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C486E"/>
                </a:solidFill>
              </a:rPr>
              <a:t>Sustained implantation and live birth remained relatively stable over three consecutive SEETs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86E"/>
                </a:solidFill>
              </a:rPr>
              <a:t>Cumulative SI and LBR of 95.6% and 92.6% after up to three transfers</a:t>
            </a:r>
          </a:p>
        </p:txBody>
      </p:sp>
    </p:spTree>
    <p:extLst>
      <p:ext uri="{BB962C8B-B14F-4D97-AF65-F5344CB8AC3E}">
        <p14:creationId xmlns:p14="http://schemas.microsoft.com/office/powerpoint/2010/main" val="35656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04AF4-594E-ED67-39EC-618D8ED84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-up of blue text&#10;&#10;AI-generated content may be incorrect.">
            <a:extLst>
              <a:ext uri="{FF2B5EF4-FFF2-40B4-BE49-F238E27FC236}">
                <a16:creationId xmlns:a16="http://schemas.microsoft.com/office/drawing/2014/main" id="{599C2321-4FB9-F49B-CF25-FE1C21450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2" y="297661"/>
            <a:ext cx="6906059" cy="1465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A graph of a number of euploid blastocyst transfer&#10;&#10;AI-generated content may be incorrect.">
            <a:extLst>
              <a:ext uri="{FF2B5EF4-FFF2-40B4-BE49-F238E27FC236}">
                <a16:creationId xmlns:a16="http://schemas.microsoft.com/office/drawing/2014/main" id="{68360EB2-BDEC-536F-68A0-31DE35948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76" y="2064163"/>
            <a:ext cx="6616430" cy="3949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344D02-8018-F6D1-406F-216D0E32A0DD}"/>
              </a:ext>
            </a:extLst>
          </p:cNvPr>
          <p:cNvSpPr txBox="1"/>
          <p:nvPr/>
        </p:nvSpPr>
        <p:spPr>
          <a:xfrm>
            <a:off x="7839309" y="1820028"/>
            <a:ext cx="378481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86E"/>
                </a:solidFill>
              </a:rPr>
              <a:t>98.1% cumulative live birth rate after five euploid transfers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86E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C486E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0C486E"/>
                </a:solidFill>
                <a:sym typeface="Wingdings" pitchFamily="2" charset="2"/>
              </a:rPr>
              <a:t>Both studies concluded that the true incidence of RIF is rare, affecting ~2% of patients </a:t>
            </a:r>
            <a:endParaRPr lang="en-US" sz="2800" b="1" dirty="0">
              <a:solidFill>
                <a:srgbClr val="0C48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22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_PCRS_Annual_Meeting_PP_Template_FINAL" id="{B23C9CE5-B5AF-F34E-B19A-DF4EA184D28F}" vid="{FE0E645A-BFF7-9041-A973-06DF951D7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4597</TotalTime>
  <Words>1598</Words>
  <Application>Microsoft Macintosh PowerPoint</Application>
  <PresentationFormat>Widescreen</PresentationFormat>
  <Paragraphs>377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Background</vt:lpstr>
      <vt:lpstr>Background</vt:lpstr>
      <vt:lpstr>Background</vt:lpstr>
      <vt:lpstr>Background</vt:lpstr>
      <vt:lpstr>PowerPoint Presentation</vt:lpstr>
      <vt:lpstr>PowerPoint Presentation</vt:lpstr>
      <vt:lpstr>Background</vt:lpstr>
      <vt:lpstr>Objective</vt:lpstr>
      <vt:lpstr>Methods – Study Design</vt:lpstr>
      <vt:lpstr>Methods</vt:lpstr>
      <vt:lpstr>Data Collection</vt:lpstr>
      <vt:lpstr>Statistical Analysis </vt:lpstr>
      <vt:lpstr>Results</vt:lpstr>
      <vt:lpstr>SEET Cycle Characteristics </vt:lpstr>
      <vt:lpstr>PowerPoint Presentation</vt:lpstr>
      <vt:lpstr>Cumulative Sustained Implantation </vt:lpstr>
      <vt:lpstr>PowerPoint Presentation</vt:lpstr>
      <vt:lpstr>Cumulative Live Birth</vt:lpstr>
      <vt:lpstr>Effect of Age on SI and LB  </vt:lpstr>
      <vt:lpstr>Conclusion</vt:lpstr>
      <vt:lpstr>Strengths and Limitations</vt:lpstr>
      <vt:lpstr>Future Directions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Berry</dc:creator>
  <cp:lastModifiedBy>Miriam Andrusier</cp:lastModifiedBy>
  <cp:revision>166</cp:revision>
  <dcterms:created xsi:type="dcterms:W3CDTF">2021-10-01T00:12:33Z</dcterms:created>
  <dcterms:modified xsi:type="dcterms:W3CDTF">2026-02-27T22:26:43Z</dcterms:modified>
</cp:coreProperties>
</file>