
<file path=[Content_Types].xml><?xml version="1.0" encoding="utf-8"?>
<Types xmlns="http://schemas.openxmlformats.org/package/2006/content-types">
  <Default Extension="emf" ContentType="image/x-emf"/>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08" r:id="rId14"/>
    <p:sldId id="295" r:id="rId15"/>
    <p:sldId id="296" r:id="rId16"/>
    <p:sldId id="271" r:id="rId17"/>
    <p:sldId id="307" r:id="rId18"/>
    <p:sldId id="273" r:id="rId19"/>
    <p:sldId id="303" r:id="rId20"/>
    <p:sldId id="300" r:id="rId21"/>
    <p:sldId id="305" r:id="rId22"/>
    <p:sldId id="311" r:id="rId23"/>
    <p:sldId id="279" r:id="rId24"/>
    <p:sldId id="289" r:id="rId25"/>
    <p:sldId id="293" r:id="rId26"/>
    <p:sldId id="281" r:id="rId27"/>
    <p:sldId id="291" r:id="rId28"/>
    <p:sldId id="283" r:id="rId29"/>
    <p:sldId id="292" r:id="rId30"/>
    <p:sldId id="298" r:id="rId31"/>
    <p:sldId id="285" r:id="rId32"/>
    <p:sldId id="286" r:id="rId33"/>
    <p:sldId id="287"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Merriweather" pitchFamily="2"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8FDE72-8F72-D45A-B9AF-CEFC4F20E09D}" name="Kelly McCarter" initials="KM" userId="39349feee9f91be2" providerId="Windows Live"/>
  <p188:author id="{11D95E8E-64D8-88FB-5D82-7CA4E37306C6}" name="Eros Lari" initials="" userId="S::ecl4002@med.cornell.edu::36f5e139-b2ad-49a4-974b-ed22310a8830" providerId="AD"/>
  <p188:author id="{1451A7A6-E1DF-607C-5090-CF613A301411}" name="Stephanie Cheung" initials="SC" userId="S::stc3001@med.cornell.edu::2635e531-0d00-4cc0-be6b-26af5fa5e49c" providerId="AD"/>
  <p188:author id="{1DA8B9AB-0F71-8520-B825-FB24DEFF5539}" name="Gianpiero D. Palermo" initials="GP" userId="S::gdpalerm@med.cornell.edu::ce6129f4-1986-4cda-a819-a8efe572738d" providerId="AD"/>
  <p188:author id="{F77DD4BF-3F36-77A7-ED07-6D53BC951771}" name="Philip Xie" initials="PX" userId="S::phx3001@med.cornell.edu::1802180e-3743-4e5d-ad54-347e2b98ba35" providerId="AD"/>
  <p188:author id="{319BEFF2-9B71-9473-594C-A1423C75E864}" name="Kelly McCarter" initials="KM" userId="S::kmm9030@med.cornell.edu::18f8bfaa-a88a-4f97-942a-f75504e93d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8FA"/>
    <a:srgbClr val="000200"/>
    <a:srgbClr val="000000"/>
    <a:srgbClr val="B1DFC0"/>
    <a:srgbClr val="67B4F0"/>
    <a:srgbClr val="BBE0C9"/>
    <a:srgbClr val="7DDE16"/>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CCFEB7-4951-42E9-A28A-6B61302DC3FE}">
  <a:tblStyle styleId="{55CCFEB7-4951-42E9-A28A-6B61302DC3F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076"/>
  </p:normalViewPr>
  <p:slideViewPr>
    <p:cSldViewPr snapToGrid="0">
      <p:cViewPr varScale="1">
        <p:scale>
          <a:sx n="112" d="100"/>
          <a:sy n="112" d="100"/>
        </p:scale>
        <p:origin x="4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oleObject" Target="file:////Users/kellymccarter/Downloads/Human%20Spherification%20Projec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kellymccarter/Downloads/Human%20Spherification%20Projec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'HESC- Biomarker Graph'!$B$9</c:f>
              <c:strCache>
                <c:ptCount val="1"/>
                <c:pt idx="0">
                  <c:v>OCT4</c:v>
                </c:pt>
              </c:strCache>
            </c:strRef>
          </c:tx>
          <c:spPr>
            <a:ln cmpd="sng">
              <a:solidFill>
                <a:srgbClr val="660000">
                  <a:alpha val="100000"/>
                </a:srgbClr>
              </a:solidFill>
            </a:ln>
          </c:spPr>
          <c:marker>
            <c:symbol val="none"/>
          </c:marker>
          <c:cat>
            <c:strRef>
              <c:f>'HESC- Biomarker Graph'!$A$10:$A$13</c:f>
              <c:strCache>
                <c:ptCount val="4"/>
                <c:pt idx="0">
                  <c:v>Day 0</c:v>
                </c:pt>
                <c:pt idx="1">
                  <c:v>Day 7</c:v>
                </c:pt>
                <c:pt idx="2">
                  <c:v>Day 14</c:v>
                </c:pt>
                <c:pt idx="3">
                  <c:v>Day 21</c:v>
                </c:pt>
              </c:strCache>
            </c:strRef>
          </c:cat>
          <c:val>
            <c:numRef>
              <c:f>'HESC- Biomarker Graph'!$B$10:$B$13</c:f>
              <c:numCache>
                <c:formatCode>0%</c:formatCode>
                <c:ptCount val="4"/>
                <c:pt idx="0">
                  <c:v>0.91803278688524592</c:v>
                </c:pt>
                <c:pt idx="1">
                  <c:v>0.77619047619047621</c:v>
                </c:pt>
                <c:pt idx="2">
                  <c:v>0.57899999999999996</c:v>
                </c:pt>
                <c:pt idx="3">
                  <c:v>0.186</c:v>
                </c:pt>
              </c:numCache>
            </c:numRef>
          </c:val>
          <c:smooth val="0"/>
          <c:extLst>
            <c:ext xmlns:c16="http://schemas.microsoft.com/office/drawing/2014/chart" uri="{C3380CC4-5D6E-409C-BE32-E72D297353CC}">
              <c16:uniqueId val="{00000000-731D-7C45-873C-622BC6BF56D4}"/>
            </c:ext>
          </c:extLst>
        </c:ser>
        <c:ser>
          <c:idx val="1"/>
          <c:order val="1"/>
          <c:tx>
            <c:strRef>
              <c:f>'HESC- Biomarker Graph'!$C$9</c:f>
              <c:strCache>
                <c:ptCount val="1"/>
                <c:pt idx="0">
                  <c:v>GFRA1</c:v>
                </c:pt>
              </c:strCache>
            </c:strRef>
          </c:tx>
          <c:spPr>
            <a:ln cmpd="sng">
              <a:solidFill>
                <a:srgbClr val="CC0000">
                  <a:alpha val="100000"/>
                </a:srgbClr>
              </a:solidFill>
            </a:ln>
          </c:spPr>
          <c:marker>
            <c:symbol val="none"/>
          </c:marker>
          <c:cat>
            <c:strRef>
              <c:f>'HESC- Biomarker Graph'!$A$10:$A$13</c:f>
              <c:strCache>
                <c:ptCount val="4"/>
                <c:pt idx="0">
                  <c:v>Day 0</c:v>
                </c:pt>
                <c:pt idx="1">
                  <c:v>Day 7</c:v>
                </c:pt>
                <c:pt idx="2">
                  <c:v>Day 14</c:v>
                </c:pt>
                <c:pt idx="3">
                  <c:v>Day 21</c:v>
                </c:pt>
              </c:strCache>
            </c:strRef>
          </c:cat>
          <c:val>
            <c:numRef>
              <c:f>'HESC- Biomarker Graph'!$C$10:$C$13</c:f>
              <c:numCache>
                <c:formatCode>0%</c:formatCode>
                <c:ptCount val="4"/>
                <c:pt idx="0">
                  <c:v>7.3170731707317069E-2</c:v>
                </c:pt>
                <c:pt idx="1">
                  <c:v>0.32386363636363635</c:v>
                </c:pt>
                <c:pt idx="2">
                  <c:v>0.30573248407643311</c:v>
                </c:pt>
                <c:pt idx="3">
                  <c:v>0.13333333333333333</c:v>
                </c:pt>
              </c:numCache>
            </c:numRef>
          </c:val>
          <c:smooth val="0"/>
          <c:extLst>
            <c:ext xmlns:c16="http://schemas.microsoft.com/office/drawing/2014/chart" uri="{C3380CC4-5D6E-409C-BE32-E72D297353CC}">
              <c16:uniqueId val="{00000001-731D-7C45-873C-622BC6BF56D4}"/>
            </c:ext>
          </c:extLst>
        </c:ser>
        <c:ser>
          <c:idx val="2"/>
          <c:order val="2"/>
          <c:tx>
            <c:strRef>
              <c:f>'HESC- Biomarker Graph'!$D$9</c:f>
              <c:strCache>
                <c:ptCount val="1"/>
                <c:pt idx="0">
                  <c:v>VASA</c:v>
                </c:pt>
              </c:strCache>
            </c:strRef>
          </c:tx>
          <c:spPr>
            <a:ln cmpd="sng">
              <a:solidFill>
                <a:srgbClr val="0B5394">
                  <a:alpha val="100000"/>
                </a:srgbClr>
              </a:solidFill>
            </a:ln>
          </c:spPr>
          <c:marker>
            <c:symbol val="none"/>
          </c:marker>
          <c:cat>
            <c:strRef>
              <c:f>'HESC- Biomarker Graph'!$A$10:$A$13</c:f>
              <c:strCache>
                <c:ptCount val="4"/>
                <c:pt idx="0">
                  <c:v>Day 0</c:v>
                </c:pt>
                <c:pt idx="1">
                  <c:v>Day 7</c:v>
                </c:pt>
                <c:pt idx="2">
                  <c:v>Day 14</c:v>
                </c:pt>
                <c:pt idx="3">
                  <c:v>Day 21</c:v>
                </c:pt>
              </c:strCache>
            </c:strRef>
          </c:cat>
          <c:val>
            <c:numRef>
              <c:f>'HESC- Biomarker Graph'!$D$10:$D$13</c:f>
              <c:numCache>
                <c:formatCode>0%</c:formatCode>
                <c:ptCount val="4"/>
                <c:pt idx="0">
                  <c:v>0.15343915343915343</c:v>
                </c:pt>
                <c:pt idx="1">
                  <c:v>0.51941747572815533</c:v>
                </c:pt>
                <c:pt idx="2">
                  <c:v>0.45098039215686275</c:v>
                </c:pt>
                <c:pt idx="3">
                  <c:v>0.43636363636363634</c:v>
                </c:pt>
              </c:numCache>
            </c:numRef>
          </c:val>
          <c:smooth val="0"/>
          <c:extLst>
            <c:ext xmlns:c16="http://schemas.microsoft.com/office/drawing/2014/chart" uri="{C3380CC4-5D6E-409C-BE32-E72D297353CC}">
              <c16:uniqueId val="{00000002-731D-7C45-873C-622BC6BF56D4}"/>
            </c:ext>
          </c:extLst>
        </c:ser>
        <c:ser>
          <c:idx val="3"/>
          <c:order val="3"/>
          <c:tx>
            <c:strRef>
              <c:f>'HESC- Biomarker Graph'!$E$9</c:f>
              <c:strCache>
                <c:ptCount val="1"/>
                <c:pt idx="0">
                  <c:v>BOULE</c:v>
                </c:pt>
              </c:strCache>
            </c:strRef>
          </c:tx>
          <c:spPr>
            <a:ln cmpd="sng">
              <a:solidFill>
                <a:srgbClr val="FF9900">
                  <a:alpha val="100000"/>
                </a:srgbClr>
              </a:solidFill>
            </a:ln>
          </c:spPr>
          <c:marker>
            <c:symbol val="none"/>
          </c:marker>
          <c:cat>
            <c:strRef>
              <c:f>'HESC- Biomarker Graph'!$A$10:$A$13</c:f>
              <c:strCache>
                <c:ptCount val="4"/>
                <c:pt idx="0">
                  <c:v>Day 0</c:v>
                </c:pt>
                <c:pt idx="1">
                  <c:v>Day 7</c:v>
                </c:pt>
                <c:pt idx="2">
                  <c:v>Day 14</c:v>
                </c:pt>
                <c:pt idx="3">
                  <c:v>Day 21</c:v>
                </c:pt>
              </c:strCache>
            </c:strRef>
          </c:cat>
          <c:val>
            <c:numRef>
              <c:f>'HESC- Biomarker Graph'!$E$10:$E$13</c:f>
              <c:numCache>
                <c:formatCode>0%</c:formatCode>
                <c:ptCount val="4"/>
                <c:pt idx="1">
                  <c:v>0.19379844961240311</c:v>
                </c:pt>
                <c:pt idx="2">
                  <c:v>0.33628318584070799</c:v>
                </c:pt>
                <c:pt idx="3">
                  <c:v>0.24719101123595505</c:v>
                </c:pt>
              </c:numCache>
            </c:numRef>
          </c:val>
          <c:smooth val="0"/>
          <c:extLst>
            <c:ext xmlns:c16="http://schemas.microsoft.com/office/drawing/2014/chart" uri="{C3380CC4-5D6E-409C-BE32-E72D297353CC}">
              <c16:uniqueId val="{00000003-731D-7C45-873C-622BC6BF56D4}"/>
            </c:ext>
          </c:extLst>
        </c:ser>
        <c:ser>
          <c:idx val="4"/>
          <c:order val="4"/>
          <c:tx>
            <c:strRef>
              <c:f>'HESC- Biomarker Graph'!$F$9</c:f>
              <c:strCache>
                <c:ptCount val="1"/>
                <c:pt idx="0">
                  <c:v>ACROSIN</c:v>
                </c:pt>
              </c:strCache>
            </c:strRef>
          </c:tx>
          <c:spPr>
            <a:ln cmpd="sng">
              <a:solidFill>
                <a:srgbClr val="38761D">
                  <a:alpha val="100000"/>
                </a:srgbClr>
              </a:solidFill>
            </a:ln>
          </c:spPr>
          <c:marker>
            <c:symbol val="none"/>
          </c:marker>
          <c:cat>
            <c:strRef>
              <c:f>'HESC- Biomarker Graph'!$A$10:$A$13</c:f>
              <c:strCache>
                <c:ptCount val="4"/>
                <c:pt idx="0">
                  <c:v>Day 0</c:v>
                </c:pt>
                <c:pt idx="1">
                  <c:v>Day 7</c:v>
                </c:pt>
                <c:pt idx="2">
                  <c:v>Day 14</c:v>
                </c:pt>
                <c:pt idx="3">
                  <c:v>Day 21</c:v>
                </c:pt>
              </c:strCache>
            </c:strRef>
          </c:cat>
          <c:val>
            <c:numRef>
              <c:f>'HESC- Biomarker Graph'!$F$10:$F$13</c:f>
              <c:numCache>
                <c:formatCode>0%</c:formatCode>
                <c:ptCount val="4"/>
                <c:pt idx="1">
                  <c:v>3.1948881789137379E-3</c:v>
                </c:pt>
                <c:pt idx="2">
                  <c:v>1.4999999999999999E-2</c:v>
                </c:pt>
                <c:pt idx="3">
                  <c:v>0.02</c:v>
                </c:pt>
              </c:numCache>
            </c:numRef>
          </c:val>
          <c:smooth val="0"/>
          <c:extLst>
            <c:ext xmlns:c16="http://schemas.microsoft.com/office/drawing/2014/chart" uri="{C3380CC4-5D6E-409C-BE32-E72D297353CC}">
              <c16:uniqueId val="{00000004-731D-7C45-873C-622BC6BF56D4}"/>
            </c:ext>
          </c:extLst>
        </c:ser>
        <c:dLbls>
          <c:showLegendKey val="0"/>
          <c:showVal val="0"/>
          <c:showCatName val="0"/>
          <c:showSerName val="0"/>
          <c:showPercent val="0"/>
          <c:showBubbleSize val="0"/>
        </c:dLbls>
        <c:smooth val="0"/>
        <c:axId val="588209027"/>
        <c:axId val="1208840667"/>
      </c:lineChart>
      <c:catAx>
        <c:axId val="588209027"/>
        <c:scaling>
          <c:orientation val="minMax"/>
        </c:scaling>
        <c:delete val="0"/>
        <c:axPos val="b"/>
        <c:title>
          <c:tx>
            <c:rich>
              <a:bodyPr/>
              <a:lstStyle/>
              <a:p>
                <a:pPr lvl="0">
                  <a:defRPr b="0">
                    <a:solidFill>
                      <a:srgbClr val="000000"/>
                    </a:solidFill>
                    <a:latin typeface="+mn-lt"/>
                  </a:defRPr>
                </a:pPr>
                <a:endParaRPr lang="en-US"/>
              </a:p>
            </c:rich>
          </c:tx>
          <c:overlay val="0"/>
        </c:title>
        <c:numFmt formatCode="General" sourceLinked="1"/>
        <c:majorTickMark val="none"/>
        <c:minorTickMark val="none"/>
        <c:tickLblPos val="nextTo"/>
        <c:txPr>
          <a:bodyPr/>
          <a:lstStyle/>
          <a:p>
            <a:pPr lvl="0">
              <a:defRPr b="0">
                <a:solidFill>
                  <a:srgbClr val="000000"/>
                </a:solidFill>
                <a:latin typeface="+mn-lt"/>
              </a:defRPr>
            </a:pPr>
            <a:endParaRPr lang="en-US"/>
          </a:p>
        </c:txPr>
        <c:crossAx val="1208840667"/>
        <c:crosses val="autoZero"/>
        <c:auto val="1"/>
        <c:lblAlgn val="ctr"/>
        <c:lblOffset val="100"/>
        <c:noMultiLvlLbl val="1"/>
      </c:catAx>
      <c:valAx>
        <c:axId val="1208840667"/>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US"/>
              </a:p>
            </c:rich>
          </c:tx>
          <c:overlay val="0"/>
        </c:title>
        <c:numFmt formatCode="0%" sourceLinked="1"/>
        <c:majorTickMark val="none"/>
        <c:minorTickMark val="none"/>
        <c:tickLblPos val="nextTo"/>
        <c:spPr>
          <a:ln/>
        </c:spPr>
        <c:txPr>
          <a:bodyPr/>
          <a:lstStyle/>
          <a:p>
            <a:pPr lvl="0">
              <a:defRPr b="0">
                <a:solidFill>
                  <a:srgbClr val="000000"/>
                </a:solidFill>
                <a:latin typeface="+mn-lt"/>
              </a:defRPr>
            </a:pPr>
            <a:endParaRPr lang="en-US"/>
          </a:p>
        </c:txPr>
        <c:crossAx val="588209027"/>
        <c:crosses val="autoZero"/>
        <c:crossBetween val="between"/>
        <c:majorUnit val="0.2"/>
      </c:valAx>
    </c:plotArea>
    <c:legend>
      <c:legendPos val="t"/>
      <c:overlay val="0"/>
      <c:txPr>
        <a:bodyPr/>
        <a:lstStyle/>
        <a:p>
          <a:pPr lvl="0">
            <a:defRPr b="0">
              <a:solidFill>
                <a:srgbClr val="1A1A1A"/>
              </a:solidFill>
              <a:latin typeface="+mn-lt"/>
            </a:defRPr>
          </a:pPr>
          <a:endParaRPr lang="en-US"/>
        </a:p>
      </c:txPr>
    </c:legend>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'iHPSCs - biomarker graph'!$B$10</c:f>
              <c:strCache>
                <c:ptCount val="1"/>
                <c:pt idx="0">
                  <c:v>OCT4</c:v>
                </c:pt>
              </c:strCache>
            </c:strRef>
          </c:tx>
          <c:spPr>
            <a:ln cmpd="sng">
              <a:solidFill>
                <a:srgbClr val="660000">
                  <a:alpha val="100000"/>
                </a:srgbClr>
              </a:solidFill>
            </a:ln>
          </c:spPr>
          <c:marker>
            <c:symbol val="none"/>
          </c:marker>
          <c:cat>
            <c:strRef>
              <c:f>'iHPSCs - biomarker graph'!$A$11:$A$14</c:f>
              <c:strCache>
                <c:ptCount val="4"/>
                <c:pt idx="0">
                  <c:v>Day 0</c:v>
                </c:pt>
                <c:pt idx="1">
                  <c:v>Day 7</c:v>
                </c:pt>
                <c:pt idx="2">
                  <c:v>Day 14</c:v>
                </c:pt>
                <c:pt idx="3">
                  <c:v>Day 21</c:v>
                </c:pt>
              </c:strCache>
            </c:strRef>
          </c:cat>
          <c:val>
            <c:numRef>
              <c:f>'iHPSCs - biomarker graph'!$B$11:$B$14</c:f>
              <c:numCache>
                <c:formatCode>0%</c:formatCode>
                <c:ptCount val="4"/>
                <c:pt idx="0">
                  <c:v>0.91803278688524592</c:v>
                </c:pt>
                <c:pt idx="1">
                  <c:v>0.61399999999999999</c:v>
                </c:pt>
                <c:pt idx="2">
                  <c:v>0.435</c:v>
                </c:pt>
                <c:pt idx="3">
                  <c:v>0.39400000000000002</c:v>
                </c:pt>
              </c:numCache>
            </c:numRef>
          </c:val>
          <c:smooth val="0"/>
          <c:extLst>
            <c:ext xmlns:c16="http://schemas.microsoft.com/office/drawing/2014/chart" uri="{C3380CC4-5D6E-409C-BE32-E72D297353CC}">
              <c16:uniqueId val="{00000000-5755-6D4E-82D1-B587B7AF1AA7}"/>
            </c:ext>
          </c:extLst>
        </c:ser>
        <c:ser>
          <c:idx val="1"/>
          <c:order val="1"/>
          <c:tx>
            <c:strRef>
              <c:f>'iHPSCs - biomarker graph'!$C$10</c:f>
              <c:strCache>
                <c:ptCount val="1"/>
                <c:pt idx="0">
                  <c:v>GFRA1</c:v>
                </c:pt>
              </c:strCache>
            </c:strRef>
          </c:tx>
          <c:spPr>
            <a:ln cmpd="sng">
              <a:solidFill>
                <a:srgbClr val="CC0000">
                  <a:alpha val="100000"/>
                </a:srgbClr>
              </a:solidFill>
            </a:ln>
          </c:spPr>
          <c:marker>
            <c:symbol val="none"/>
          </c:marker>
          <c:cat>
            <c:strRef>
              <c:f>'iHPSCs - biomarker graph'!$A$11:$A$14</c:f>
              <c:strCache>
                <c:ptCount val="4"/>
                <c:pt idx="0">
                  <c:v>Day 0</c:v>
                </c:pt>
                <c:pt idx="1">
                  <c:v>Day 7</c:v>
                </c:pt>
                <c:pt idx="2">
                  <c:v>Day 14</c:v>
                </c:pt>
                <c:pt idx="3">
                  <c:v>Day 21</c:v>
                </c:pt>
              </c:strCache>
            </c:strRef>
          </c:cat>
          <c:val>
            <c:numRef>
              <c:f>'iHPSCs - biomarker graph'!$C$11:$C$14</c:f>
              <c:numCache>
                <c:formatCode>0%</c:formatCode>
                <c:ptCount val="4"/>
                <c:pt idx="0">
                  <c:v>7.8014184397163122E-2</c:v>
                </c:pt>
                <c:pt idx="1">
                  <c:v>0.18617021276595744</c:v>
                </c:pt>
                <c:pt idx="2">
                  <c:v>0.2558139534883721</c:v>
                </c:pt>
                <c:pt idx="3">
                  <c:v>0.26</c:v>
                </c:pt>
              </c:numCache>
            </c:numRef>
          </c:val>
          <c:smooth val="0"/>
          <c:extLst>
            <c:ext xmlns:c16="http://schemas.microsoft.com/office/drawing/2014/chart" uri="{C3380CC4-5D6E-409C-BE32-E72D297353CC}">
              <c16:uniqueId val="{00000001-5755-6D4E-82D1-B587B7AF1AA7}"/>
            </c:ext>
          </c:extLst>
        </c:ser>
        <c:ser>
          <c:idx val="2"/>
          <c:order val="2"/>
          <c:tx>
            <c:strRef>
              <c:f>'iHPSCs - biomarker graph'!$D$10</c:f>
              <c:strCache>
                <c:ptCount val="1"/>
                <c:pt idx="0">
                  <c:v>VASA</c:v>
                </c:pt>
              </c:strCache>
            </c:strRef>
          </c:tx>
          <c:spPr>
            <a:ln cmpd="sng">
              <a:solidFill>
                <a:srgbClr val="0B5394">
                  <a:alpha val="100000"/>
                </a:srgbClr>
              </a:solidFill>
            </a:ln>
          </c:spPr>
          <c:marker>
            <c:symbol val="none"/>
          </c:marker>
          <c:cat>
            <c:strRef>
              <c:f>'iHPSCs - biomarker graph'!$A$11:$A$14</c:f>
              <c:strCache>
                <c:ptCount val="4"/>
                <c:pt idx="0">
                  <c:v>Day 0</c:v>
                </c:pt>
                <c:pt idx="1">
                  <c:v>Day 7</c:v>
                </c:pt>
                <c:pt idx="2">
                  <c:v>Day 14</c:v>
                </c:pt>
                <c:pt idx="3">
                  <c:v>Day 21</c:v>
                </c:pt>
              </c:strCache>
            </c:strRef>
          </c:cat>
          <c:val>
            <c:numRef>
              <c:f>'iHPSCs - biomarker graph'!$D$11:$D$14</c:f>
              <c:numCache>
                <c:formatCode>0%</c:formatCode>
                <c:ptCount val="4"/>
                <c:pt idx="0">
                  <c:v>0.12290502793296089</c:v>
                </c:pt>
                <c:pt idx="1">
                  <c:v>0.40366972477064222</c:v>
                </c:pt>
                <c:pt idx="2">
                  <c:v>0.46376811594202899</c:v>
                </c:pt>
                <c:pt idx="3">
                  <c:v>0.50600000000000001</c:v>
                </c:pt>
              </c:numCache>
            </c:numRef>
          </c:val>
          <c:smooth val="0"/>
          <c:extLst>
            <c:ext xmlns:c16="http://schemas.microsoft.com/office/drawing/2014/chart" uri="{C3380CC4-5D6E-409C-BE32-E72D297353CC}">
              <c16:uniqueId val="{00000002-5755-6D4E-82D1-B587B7AF1AA7}"/>
            </c:ext>
          </c:extLst>
        </c:ser>
        <c:ser>
          <c:idx val="3"/>
          <c:order val="3"/>
          <c:tx>
            <c:strRef>
              <c:f>'iHPSCs - biomarker graph'!$E$10</c:f>
              <c:strCache>
                <c:ptCount val="1"/>
                <c:pt idx="0">
                  <c:v>BOULE</c:v>
                </c:pt>
              </c:strCache>
            </c:strRef>
          </c:tx>
          <c:spPr>
            <a:ln cmpd="sng">
              <a:solidFill>
                <a:srgbClr val="F6B26B">
                  <a:alpha val="100000"/>
                </a:srgbClr>
              </a:solidFill>
            </a:ln>
          </c:spPr>
          <c:marker>
            <c:symbol val="none"/>
          </c:marker>
          <c:cat>
            <c:strRef>
              <c:f>'iHPSCs - biomarker graph'!$A$11:$A$14</c:f>
              <c:strCache>
                <c:ptCount val="4"/>
                <c:pt idx="0">
                  <c:v>Day 0</c:v>
                </c:pt>
                <c:pt idx="1">
                  <c:v>Day 7</c:v>
                </c:pt>
                <c:pt idx="2">
                  <c:v>Day 14</c:v>
                </c:pt>
                <c:pt idx="3">
                  <c:v>Day 21</c:v>
                </c:pt>
              </c:strCache>
            </c:strRef>
          </c:cat>
          <c:val>
            <c:numRef>
              <c:f>'iHPSCs - biomarker graph'!$E$11:$E$14</c:f>
              <c:numCache>
                <c:formatCode>0%</c:formatCode>
                <c:ptCount val="4"/>
                <c:pt idx="1">
                  <c:v>0.14035087719298245</c:v>
                </c:pt>
                <c:pt idx="2">
                  <c:v>0.31803278688524589</c:v>
                </c:pt>
                <c:pt idx="3">
                  <c:v>0.25900000000000001</c:v>
                </c:pt>
              </c:numCache>
            </c:numRef>
          </c:val>
          <c:smooth val="0"/>
          <c:extLst>
            <c:ext xmlns:c16="http://schemas.microsoft.com/office/drawing/2014/chart" uri="{C3380CC4-5D6E-409C-BE32-E72D297353CC}">
              <c16:uniqueId val="{00000003-5755-6D4E-82D1-B587B7AF1AA7}"/>
            </c:ext>
          </c:extLst>
        </c:ser>
        <c:ser>
          <c:idx val="4"/>
          <c:order val="4"/>
          <c:tx>
            <c:strRef>
              <c:f>'iHPSCs - biomarker graph'!$F$10</c:f>
              <c:strCache>
                <c:ptCount val="1"/>
                <c:pt idx="0">
                  <c:v>ACROSIN</c:v>
                </c:pt>
              </c:strCache>
            </c:strRef>
          </c:tx>
          <c:spPr>
            <a:ln cmpd="sng">
              <a:solidFill>
                <a:srgbClr val="38761D">
                  <a:alpha val="100000"/>
                </a:srgbClr>
              </a:solidFill>
            </a:ln>
          </c:spPr>
          <c:marker>
            <c:symbol val="none"/>
          </c:marker>
          <c:cat>
            <c:strRef>
              <c:f>'iHPSCs - biomarker graph'!$A$11:$A$14</c:f>
              <c:strCache>
                <c:ptCount val="4"/>
                <c:pt idx="0">
                  <c:v>Day 0</c:v>
                </c:pt>
                <c:pt idx="1">
                  <c:v>Day 7</c:v>
                </c:pt>
                <c:pt idx="2">
                  <c:v>Day 14</c:v>
                </c:pt>
                <c:pt idx="3">
                  <c:v>Day 21</c:v>
                </c:pt>
              </c:strCache>
            </c:strRef>
          </c:cat>
          <c:val>
            <c:numRef>
              <c:f>'iHPSCs - biomarker graph'!$F$11:$F$14</c:f>
              <c:numCache>
                <c:formatCode>0%</c:formatCode>
                <c:ptCount val="4"/>
                <c:pt idx="1">
                  <c:v>7.0000000000000001E-3</c:v>
                </c:pt>
                <c:pt idx="2">
                  <c:v>1.0999999999999999E-2</c:v>
                </c:pt>
                <c:pt idx="3">
                  <c:v>3.1E-2</c:v>
                </c:pt>
              </c:numCache>
            </c:numRef>
          </c:val>
          <c:smooth val="0"/>
          <c:extLst>
            <c:ext xmlns:c16="http://schemas.microsoft.com/office/drawing/2014/chart" uri="{C3380CC4-5D6E-409C-BE32-E72D297353CC}">
              <c16:uniqueId val="{00000004-5755-6D4E-82D1-B587B7AF1AA7}"/>
            </c:ext>
          </c:extLst>
        </c:ser>
        <c:dLbls>
          <c:showLegendKey val="0"/>
          <c:showVal val="0"/>
          <c:showCatName val="0"/>
          <c:showSerName val="0"/>
          <c:showPercent val="0"/>
          <c:showBubbleSize val="0"/>
        </c:dLbls>
        <c:smooth val="0"/>
        <c:axId val="711335397"/>
        <c:axId val="1042737896"/>
      </c:lineChart>
      <c:catAx>
        <c:axId val="711335397"/>
        <c:scaling>
          <c:orientation val="minMax"/>
        </c:scaling>
        <c:delete val="0"/>
        <c:axPos val="b"/>
        <c:title>
          <c:tx>
            <c:rich>
              <a:bodyPr/>
              <a:lstStyle/>
              <a:p>
                <a:pPr lvl="0">
                  <a:defRPr b="0">
                    <a:solidFill>
                      <a:srgbClr val="000000"/>
                    </a:solidFill>
                    <a:latin typeface="+mn-lt"/>
                  </a:defRPr>
                </a:pPr>
                <a:endParaRPr lang="en-US"/>
              </a:p>
            </c:rich>
          </c:tx>
          <c:overlay val="0"/>
        </c:title>
        <c:numFmt formatCode="General" sourceLinked="1"/>
        <c:majorTickMark val="none"/>
        <c:minorTickMark val="none"/>
        <c:tickLblPos val="nextTo"/>
        <c:txPr>
          <a:bodyPr/>
          <a:lstStyle/>
          <a:p>
            <a:pPr lvl="0">
              <a:defRPr b="0">
                <a:solidFill>
                  <a:srgbClr val="000000"/>
                </a:solidFill>
                <a:latin typeface="+mn-lt"/>
              </a:defRPr>
            </a:pPr>
            <a:endParaRPr lang="en-US"/>
          </a:p>
        </c:txPr>
        <c:crossAx val="1042737896"/>
        <c:crosses val="autoZero"/>
        <c:auto val="1"/>
        <c:lblAlgn val="ctr"/>
        <c:lblOffset val="100"/>
        <c:noMultiLvlLbl val="1"/>
      </c:catAx>
      <c:valAx>
        <c:axId val="1042737896"/>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US"/>
              </a:p>
            </c:rich>
          </c:tx>
          <c:overlay val="0"/>
        </c:title>
        <c:numFmt formatCode="0%" sourceLinked="1"/>
        <c:majorTickMark val="none"/>
        <c:minorTickMark val="none"/>
        <c:tickLblPos val="nextTo"/>
        <c:spPr>
          <a:ln/>
        </c:spPr>
        <c:txPr>
          <a:bodyPr/>
          <a:lstStyle/>
          <a:p>
            <a:pPr lvl="0">
              <a:defRPr b="0">
                <a:solidFill>
                  <a:srgbClr val="000000"/>
                </a:solidFill>
                <a:latin typeface="+mn-lt"/>
              </a:defRPr>
            </a:pPr>
            <a:endParaRPr lang="en-US"/>
          </a:p>
        </c:txPr>
        <c:crossAx val="711335397"/>
        <c:crosses val="autoZero"/>
        <c:crossBetween val="between"/>
        <c:majorUnit val="0.2"/>
      </c:valAx>
    </c:plotArea>
    <c:legend>
      <c:legendPos val="t"/>
      <c:overlay val="0"/>
      <c:txPr>
        <a:bodyPr/>
        <a:lstStyle/>
        <a:p>
          <a:pPr lvl="0">
            <a:defRPr b="0">
              <a:solidFill>
                <a:srgbClr val="1A1A1A"/>
              </a:solidFill>
              <a:latin typeface="+mn-lt"/>
            </a:defRPr>
          </a:pPr>
          <a:endParaRPr lang="en-US"/>
        </a:p>
      </c:txPr>
    </c:legend>
    <c:plotVisOnly val="1"/>
    <c:dispBlanksAs val="zero"/>
    <c:showDLblsOverMax val="1"/>
  </c:chart>
  <c:externalData r:id="rId1">
    <c:autoUpdate val="0"/>
  </c:externalData>
</c:chartSpace>
</file>

<file path=ppt/comments/modernComment_102_0.xml><?xml version="1.0" encoding="utf-8"?>
<p188:cmLst xmlns:a="http://schemas.openxmlformats.org/drawingml/2006/main" xmlns:r="http://schemas.openxmlformats.org/officeDocument/2006/relationships" xmlns:p188="http://schemas.microsoft.com/office/powerpoint/2018/8/main">
  <p188:cm id="{E26E55CE-A673-6441-9A2D-39401546C918}" authorId="{F77DD4BF-3F36-77A7-ED07-6D53BC951771}" status="resolved" created="2025-03-13T15:06:44.344" complete="100000">
    <ac:deMkLst xmlns:ac="http://schemas.microsoft.com/office/drawing/2013/main/command">
      <pc:docMk xmlns:pc="http://schemas.microsoft.com/office/powerpoint/2013/main/command"/>
      <pc:sldMk xmlns:pc="http://schemas.microsoft.com/office/powerpoint/2013/main/command" cId="0" sldId="258"/>
      <ac:spMk id="138" creationId="{00000000-0000-0000-0000-000000000000}"/>
    </ac:deMkLst>
    <p188:replyLst>
      <p188:reply id="{2B31A773-8C18-4647-9602-5C4B132C952A}" authorId="{319BEFF2-9B71-9473-594C-A1423C75E864}" created="2025-03-13T16:35:47.433">
        <p188:txBody>
          <a:bodyPr/>
          <a:lstStyle/>
          <a:p>
            <a:r>
              <a:rPr lang="en-US"/>
              <a:t>lol done </a:t>
            </a:r>
          </a:p>
        </p188:txBody>
      </p188:reply>
    </p188:replyLst>
    <p188:txBody>
      <a:bodyPr/>
      <a:lstStyle/>
      <a:p>
        <a:r>
          <a:rPr lang="en-US"/>
          <a:t>Suggest to add Lily’s paper for our egosim, update percentage to ~65% (https://www.auajournals.org/doi/10.1097/JU.0000000000003894)</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oogle.com/search?sca_esv=676a4d5c067ff3df&amp;q=nuclei&amp;si=APYL9bv6NZfDtNd4vqOHf1pb5ALyBGvvWKmQv7qVE85nK2m0HpgVJe54yNdLlcVjGtJRnipdOorxzCXTQ_whxa7g3PhvMjwabA%3D%3D&amp;expnd=1&amp;sa=X&amp;ved=2ahUKEwjMosnnioiMAxWyFVkFHSwPIHUQyecJegQIOhA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d92e97e83d_2_69:notes"/>
          <p:cNvSpPr txBox="1">
            <a:spLocks noGrp="1"/>
          </p:cNvSpPr>
          <p:nvPr>
            <p:ph type="body" idx="1"/>
          </p:nvPr>
        </p:nvSpPr>
        <p:spPr>
          <a:xfrm>
            <a:off x="685800" y="4343400"/>
            <a:ext cx="5486400" cy="4114800"/>
          </a:xfrm>
          <a:prstGeom prst="rect">
            <a:avLst/>
          </a:prstGeom>
          <a:noFill/>
          <a:ln>
            <a:noFill/>
          </a:ln>
        </p:spPr>
        <p:txBody>
          <a:bodyPr spcFirstLastPara="1" wrap="square" lIns="89425" tIns="89425" rIns="89425" bIns="89425" anchor="t" anchorCtr="0">
            <a:noAutofit/>
          </a:bodyPr>
          <a:lstStyle/>
          <a:p>
            <a:pPr marL="0" lvl="0" indent="0" algn="l" rtl="0">
              <a:lnSpc>
                <a:spcPct val="100000"/>
              </a:lnSpc>
              <a:spcBef>
                <a:spcPts val="0"/>
              </a:spcBef>
              <a:spcAft>
                <a:spcPts val="0"/>
              </a:spcAft>
              <a:buSzPts val="1100"/>
              <a:buNone/>
            </a:pPr>
            <a:r>
              <a:rPr lang="en-US" dirty="0"/>
              <a:t>Thank you so much for the introduction. and thank you to </a:t>
            </a:r>
            <a:r>
              <a:rPr lang="en-US" dirty="0" err="1"/>
              <a:t>ferring</a:t>
            </a:r>
            <a:r>
              <a:rPr lang="en-US" dirty="0"/>
              <a:t> for supporting my research </a:t>
            </a:r>
            <a:endParaRPr dirty="0"/>
          </a:p>
        </p:txBody>
      </p:sp>
      <p:sp>
        <p:nvSpPr>
          <p:cNvPr id="121" name="Google Shape;121;g2d92e97e83d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d92e97e83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d92e97e83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This is the timeline of the experiment which I will go into further detail throughout this presentation. </a:t>
            </a:r>
            <a:endParaRPr dirty="0"/>
          </a:p>
          <a:p>
            <a:pPr marL="0" indent="0">
              <a:buNone/>
            </a:pPr>
            <a:r>
              <a:rPr lang="en" dirty="0"/>
              <a:t>Timeline for in vitro gametogenesis was adapted from our groups prior experiment in mice and also by a study by Xu et al who previously described in vitro spermatogenesis of human IPSCs and HESCs</a:t>
            </a:r>
            <a:endParaRPr dirty="0"/>
          </a:p>
          <a:p>
            <a:pPr marL="0" indent="0">
              <a:buNone/>
            </a:pPr>
            <a:r>
              <a:rPr lang="en" dirty="0"/>
              <a:t>(click) In brief,  </a:t>
            </a:r>
            <a:r>
              <a:rPr lang="en" dirty="0" err="1"/>
              <a:t>HiPSCs</a:t>
            </a:r>
            <a:r>
              <a:rPr lang="en" dirty="0"/>
              <a:t> and HESCs were first </a:t>
            </a:r>
            <a:r>
              <a:rPr lang="en" dirty="0" err="1"/>
              <a:t>spherified</a:t>
            </a:r>
            <a:endParaRPr lang="en" dirty="0"/>
          </a:p>
          <a:p>
            <a:pPr marL="0" indent="0">
              <a:buNone/>
            </a:pPr>
            <a:r>
              <a:rPr lang="en" dirty="0"/>
              <a:t>(click) and then cultured in various media to induce differentiation into haploid sperm like cells</a:t>
            </a:r>
            <a:endParaRPr lang="en-US" dirty="0"/>
          </a:p>
          <a:p>
            <a:pPr marL="0" indent="0">
              <a:buNone/>
            </a:pPr>
            <a:r>
              <a:rPr lang="en" dirty="0"/>
              <a:t>(click) Each week, cells were evaluated to assess for progression of spermatogenesis </a:t>
            </a:r>
            <a:endParaRPr lang="en-US" dirty="0"/>
          </a:p>
          <a:p>
            <a:pPr marL="0" indent="0">
              <a:buNone/>
            </a:pPr>
            <a:r>
              <a:rPr lang="en" dirty="0"/>
              <a:t>This was done using immunofluorescence staining for spermatogenic biomarkers </a:t>
            </a:r>
          </a:p>
          <a:p>
            <a:pPr marL="0" indent="0">
              <a:buNone/>
            </a:pPr>
            <a:r>
              <a:rPr lang="en" dirty="0"/>
              <a:t>(click) Lastly generated haploid cells were injected into donated human oocytes. </a:t>
            </a:r>
          </a:p>
          <a:p>
            <a:pPr marL="0" indent="0">
              <a:buNone/>
            </a:pPr>
            <a:endParaRPr lang="en" dirty="0"/>
          </a:p>
          <a:p>
            <a:pPr marL="0" indent="0">
              <a:buNone/>
            </a:pPr>
            <a:endParaRPr lang="en" dirty="0"/>
          </a:p>
          <a:p>
            <a:pPr marL="0" lvl="0" indent="0" algn="l" rtl="0">
              <a:spcBef>
                <a:spcPts val="0"/>
              </a:spcBef>
              <a:spcAft>
                <a:spcPts val="0"/>
              </a:spcAft>
              <a:buNone/>
            </a:pPr>
            <a:r>
              <a:rPr lang="en" dirty="0"/>
              <a:t>Of note the spermatogenesis cycle is shorter here than that seen in vivo, as the in vitro cycle ends with differentiation to haploid spermatids instead of progressing through further maturation to spermatozoa  </a:t>
            </a:r>
            <a:endParaRPr dirty="0"/>
          </a:p>
          <a:p>
            <a:pPr marL="0" lvl="0" indent="0" algn="l" rtl="0">
              <a:spcBef>
                <a:spcPts val="0"/>
              </a:spcBef>
              <a:spcAft>
                <a:spcPts val="0"/>
              </a:spcAft>
              <a:buNone/>
            </a:pPr>
            <a:endParaRPr lang="en"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374e48c39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374e48c39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start, </a:t>
            </a:r>
            <a:r>
              <a:rPr lang="en" err="1"/>
              <a:t>HiPSCs</a:t>
            </a:r>
            <a:r>
              <a:rPr lang="en"/>
              <a:t> and HESCs were plated to form colonies </a:t>
            </a:r>
          </a:p>
          <a:p>
            <a:pPr marL="0" indent="0">
              <a:buNone/>
            </a:pPr>
            <a:r>
              <a:rPr lang="en"/>
              <a:t>Colonies are shown here.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374e48c39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74e48c39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stem cells were then </a:t>
            </a:r>
            <a:r>
              <a:rPr lang="en" dirty="0" err="1"/>
              <a:t>spherified</a:t>
            </a:r>
            <a:r>
              <a:rPr lang="en" dirty="0"/>
              <a:t> into a 3D culture</a:t>
            </a:r>
            <a:endParaRPr dirty="0"/>
          </a:p>
          <a:p>
            <a:pPr marL="0" lvl="0" indent="0" algn="l" rtl="0">
              <a:spcBef>
                <a:spcPts val="0"/>
              </a:spcBef>
              <a:spcAft>
                <a:spcPts val="0"/>
              </a:spcAft>
              <a:buNone/>
            </a:pPr>
            <a:r>
              <a:rPr lang="en" dirty="0" err="1"/>
              <a:t>Spherification</a:t>
            </a:r>
            <a:r>
              <a:rPr lang="en" dirty="0"/>
              <a:t> involves using a viscous media that contains sodium alginate (which is a thickening and emulsifying agent)</a:t>
            </a:r>
            <a:endParaRPr dirty="0"/>
          </a:p>
          <a:p>
            <a:pPr marL="0" lvl="0" indent="0" algn="l" rtl="0">
              <a:spcBef>
                <a:spcPts val="0"/>
              </a:spcBef>
              <a:spcAft>
                <a:spcPts val="0"/>
              </a:spcAft>
              <a:buNone/>
            </a:pPr>
            <a:r>
              <a:rPr lang="en" dirty="0" err="1"/>
              <a:t>Undifferentatiated</a:t>
            </a:r>
            <a:r>
              <a:rPr lang="en" dirty="0"/>
              <a:t> stem cells are then mixed with this media </a:t>
            </a:r>
            <a:endParaRPr dirty="0"/>
          </a:p>
          <a:p>
            <a:pPr marL="0" lvl="0" indent="0" algn="l" rtl="0">
              <a:spcBef>
                <a:spcPts val="0"/>
              </a:spcBef>
              <a:spcAft>
                <a:spcPts val="0"/>
              </a:spcAft>
              <a:buNone/>
            </a:pPr>
            <a:r>
              <a:rPr lang="en" dirty="0"/>
              <a:t>This combination is then slowly pipetted into a solution containing calcium chloride which morphs the droplets into spheres (click)</a:t>
            </a:r>
            <a:endParaRPr dirty="0"/>
          </a:p>
          <a:p>
            <a:pPr marL="0" lvl="0" indent="0" algn="l" rtl="0">
              <a:spcBef>
                <a:spcPts val="0"/>
              </a:spcBef>
              <a:spcAft>
                <a:spcPts val="0"/>
              </a:spcAft>
              <a:buNone/>
            </a:pPr>
            <a:r>
              <a:rPr lang="en" dirty="0"/>
              <a:t>This creates a 3D environment and attempts to replicate the seminiferous tubule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a:extLst>
            <a:ext uri="{FF2B5EF4-FFF2-40B4-BE49-F238E27FC236}">
              <a16:creationId xmlns:a16="http://schemas.microsoft.com/office/drawing/2014/main" id="{AD9E5E53-3E8C-6D7E-B7AF-01D965557F6C}"/>
            </a:ext>
          </a:extLst>
        </p:cNvPr>
        <p:cNvGrpSpPr/>
        <p:nvPr/>
      </p:nvGrpSpPr>
      <p:grpSpPr>
        <a:xfrm>
          <a:off x="0" y="0"/>
          <a:ext cx="0" cy="0"/>
          <a:chOff x="0" y="0"/>
          <a:chExt cx="0" cy="0"/>
        </a:xfrm>
      </p:grpSpPr>
      <p:sp>
        <p:nvSpPr>
          <p:cNvPr id="254" name="Google Shape;254;g3374e48c396_0_70:notes">
            <a:extLst>
              <a:ext uri="{FF2B5EF4-FFF2-40B4-BE49-F238E27FC236}">
                <a16:creationId xmlns:a16="http://schemas.microsoft.com/office/drawing/2014/main" id="{2A2F9712-E308-3039-3BC3-36EF312FBA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74e48c396_0_70:notes">
            <a:extLst>
              <a:ext uri="{FF2B5EF4-FFF2-40B4-BE49-F238E27FC236}">
                <a16:creationId xmlns:a16="http://schemas.microsoft.com/office/drawing/2014/main" id="{04BEC0ED-D9EA-43AA-CEC4-995E7917A8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4-6 spheres are placed in multiple 4 well plates and then covered with media as shown here</a:t>
            </a: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69470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 dirty="0"/>
              <a:t>Media preparation and protocol was based on Xu et al. </a:t>
            </a:r>
            <a:endParaRPr lang="en-US" dirty="0"/>
          </a:p>
          <a:p>
            <a:pPr marL="0" indent="0">
              <a:buNone/>
            </a:pPr>
            <a:r>
              <a:rPr lang="en" dirty="0"/>
              <a:t>(click) Alpha mem media was combined with other nutrients to facilitate the production of primordial germ cells</a:t>
            </a:r>
            <a:endParaRPr lang="en-US" dirty="0"/>
          </a:p>
          <a:p>
            <a:pPr marL="0" indent="0">
              <a:buNone/>
            </a:pPr>
            <a:r>
              <a:rPr lang="en" dirty="0"/>
              <a:t>(click) Media was switched to a media containing retinoic acid and stem cell factor which promotes proliferation of primordial germ cells </a:t>
            </a:r>
            <a:endParaRPr lang="en-US" dirty="0"/>
          </a:p>
          <a:p>
            <a:pPr marL="0" indent="0">
              <a:buNone/>
            </a:pPr>
            <a:r>
              <a:rPr lang="en" dirty="0"/>
              <a:t>(click) On day 18, media was supplemented with glial cell derived neurotrophic factor, various vitamins, and hormones including testosterone and recombinant FSH for 6 days, which provide a testicular niche to promote primordial germ cells to differentiate into spermatogonia.</a:t>
            </a:r>
            <a:endParaRPr lang="en-US" dirty="0"/>
          </a:p>
          <a:p>
            <a:pPr marL="0" indent="0">
              <a:buNone/>
            </a:pPr>
            <a:endParaRPr lang="en-US" dirty="0"/>
          </a:p>
          <a:p>
            <a:pPr marL="0" indent="0">
              <a:buNone/>
            </a:pPr>
            <a:endParaRPr lang="en-US" dirty="0"/>
          </a:p>
          <a:p>
            <a:pPr>
              <a:buNone/>
            </a:pPr>
            <a:endParaRPr lang="en-US" dirty="0">
              <a:latin typeface="Calibri"/>
              <a:ea typeface="Calibri"/>
              <a:cs typeface="Calibri"/>
            </a:endParaRPr>
          </a:p>
        </p:txBody>
      </p:sp>
    </p:spTree>
    <p:extLst>
      <p:ext uri="{BB962C8B-B14F-4D97-AF65-F5344CB8AC3E}">
        <p14:creationId xmlns:p14="http://schemas.microsoft.com/office/powerpoint/2010/main" val="144797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33FA-7E0F-ABF3-B2AD-B88B7B236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FDCE-2E18-2EDD-9231-C860416D3E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26E056-8259-4D55-E926-39EAF8D4975F}"/>
              </a:ext>
            </a:extLst>
          </p:cNvPr>
          <p:cNvSpPr>
            <a:spLocks noGrp="1"/>
          </p:cNvSpPr>
          <p:nvPr>
            <p:ph type="body" idx="1"/>
          </p:nvPr>
        </p:nvSpPr>
        <p:spPr/>
        <p:txBody>
          <a:bodyPr/>
          <a:lstStyle/>
          <a:p>
            <a:pPr marL="0" indent="0">
              <a:buNone/>
            </a:pPr>
            <a:r>
              <a:rPr lang="en" dirty="0"/>
              <a:t>Cells were further maintained with various nutrients and growth factors to develop </a:t>
            </a:r>
            <a:endParaRPr lang="en-US" dirty="0"/>
          </a:p>
          <a:p>
            <a:pPr marL="0" indent="0">
              <a:buNone/>
            </a:pPr>
            <a:r>
              <a:rPr lang="en" dirty="0"/>
              <a:t>Maintenance media - allows formation of grape like clusters </a:t>
            </a:r>
            <a:endParaRPr lang="en-US" dirty="0"/>
          </a:p>
          <a:p>
            <a:pPr marL="0" indent="0">
              <a:buNone/>
            </a:pPr>
            <a:endParaRPr lang="en" dirty="0"/>
          </a:p>
          <a:p>
            <a:pPr marL="0" indent="0">
              <a:buNone/>
            </a:pPr>
            <a:endParaRPr lang="en" dirty="0">
              <a:ea typeface="Calibri"/>
            </a:endParaRPr>
          </a:p>
        </p:txBody>
      </p:sp>
    </p:spTree>
    <p:extLst>
      <p:ext uri="{BB962C8B-B14F-4D97-AF65-F5344CB8AC3E}">
        <p14:creationId xmlns:p14="http://schemas.microsoft.com/office/powerpoint/2010/main" val="149835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d95b5e0c3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d95b5e0c3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Biomarkers were analyzed via immunofluorescence to assess the progression of male gamete differentiation. </a:t>
            </a:r>
            <a:endParaRPr lang="en-US" dirty="0"/>
          </a:p>
          <a:p>
            <a:pPr marL="0" indent="0">
              <a:buNone/>
            </a:pPr>
            <a:r>
              <a:rPr lang="en-US" dirty="0"/>
              <a:t>This included using biomarkers for:</a:t>
            </a:r>
          </a:p>
          <a:p>
            <a:pPr marL="0" indent="0">
              <a:buNone/>
            </a:pPr>
            <a:r>
              <a:rPr lang="en-US" dirty="0"/>
              <a:t>(click) undifferentiated cells</a:t>
            </a:r>
          </a:p>
          <a:p>
            <a:pPr marL="0" indent="0">
              <a:buNone/>
            </a:pPr>
            <a:r>
              <a:rPr lang="en-US" dirty="0"/>
              <a:t>(click) primordial germ cells</a:t>
            </a:r>
          </a:p>
          <a:p>
            <a:pPr marL="0" indent="0">
              <a:buNone/>
            </a:pPr>
            <a:r>
              <a:rPr lang="en-US" dirty="0"/>
              <a:t>(click) spermatogonia and primary spermatocytes</a:t>
            </a:r>
          </a:p>
          <a:p>
            <a:pPr marL="0" indent="0">
              <a:buNone/>
            </a:pPr>
            <a:r>
              <a:rPr lang="en-US" dirty="0"/>
              <a:t>(click)secondary spermatocytes </a:t>
            </a:r>
          </a:p>
          <a:p>
            <a:pPr marL="0" indent="0">
              <a:buNone/>
            </a:pPr>
            <a:r>
              <a:rPr lang="en-US" dirty="0"/>
              <a:t>(click) and lastly mature spermatids </a:t>
            </a:r>
          </a:p>
          <a:p>
            <a:pPr marL="0" indent="0">
              <a:buNone/>
            </a:pPr>
            <a:endParaRPr lang="en-US" dirty="0"/>
          </a:p>
          <a:p>
            <a:pPr marL="0" indent="0">
              <a:buNone/>
            </a:pPr>
            <a:endParaRPr lang="en-US" dirty="0"/>
          </a:p>
          <a:p>
            <a:pPr marL="0" lvl="0" indent="0" algn="l" rtl="0">
              <a:spcBef>
                <a:spcPts val="0"/>
              </a:spcBef>
              <a:spcAft>
                <a:spcPts val="0"/>
              </a:spcAft>
              <a:buNone/>
            </a:pPr>
            <a:r>
              <a:rPr lang="en" dirty="0"/>
              <a:t>Oct4 - early stages of male germ cell, pluripotent </a:t>
            </a:r>
            <a:endParaRPr dirty="0"/>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GFRA1 spermatogonium Just SSC not Type A or B</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UCHL1 spermatogonium BROAD USE SSC/ A or B</a:t>
            </a:r>
            <a:endParaRPr dirty="0"/>
          </a:p>
          <a:p>
            <a:pPr marL="0" lvl="0" indent="0" algn="l" rtl="0">
              <a:spcBef>
                <a:spcPts val="0"/>
              </a:spcBef>
              <a:spcAft>
                <a:spcPts val="0"/>
              </a:spcAft>
              <a:buNone/>
            </a:pPr>
            <a:r>
              <a:rPr lang="en" dirty="0"/>
              <a:t>Vasa - later germ cell/primary spermatocytes</a:t>
            </a:r>
            <a:endParaRPr dirty="0"/>
          </a:p>
          <a:p>
            <a:pPr marL="0" lvl="0" indent="0" algn="l" rtl="0">
              <a:spcBef>
                <a:spcPts val="0"/>
              </a:spcBef>
              <a:spcAft>
                <a:spcPts val="0"/>
              </a:spcAft>
              <a:buNone/>
            </a:pPr>
            <a:r>
              <a:rPr lang="en" dirty="0"/>
              <a:t>Boule - secondary spermatocyte</a:t>
            </a:r>
            <a:endParaRPr dirty="0"/>
          </a:p>
          <a:p>
            <a:pPr marL="0" lvl="0" indent="0" algn="l" rtl="0">
              <a:spcBef>
                <a:spcPts val="0"/>
              </a:spcBef>
              <a:spcAft>
                <a:spcPts val="0"/>
              </a:spcAft>
              <a:buNone/>
            </a:pPr>
            <a:r>
              <a:rPr lang="en" dirty="0"/>
              <a:t>Acrosin- spermatids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a:extLst>
            <a:ext uri="{FF2B5EF4-FFF2-40B4-BE49-F238E27FC236}">
              <a16:creationId xmlns:a16="http://schemas.microsoft.com/office/drawing/2014/main" id="{F3D443BE-52A4-0998-87A5-A030DD6531EB}"/>
            </a:ext>
          </a:extLst>
        </p:cNvPr>
        <p:cNvGrpSpPr/>
        <p:nvPr/>
      </p:nvGrpSpPr>
      <p:grpSpPr>
        <a:xfrm>
          <a:off x="0" y="0"/>
          <a:ext cx="0" cy="0"/>
          <a:chOff x="0" y="0"/>
          <a:chExt cx="0" cy="0"/>
        </a:xfrm>
      </p:grpSpPr>
      <p:sp>
        <p:nvSpPr>
          <p:cNvPr id="318" name="Google Shape;318;g2d95b5e0c38_0_206:notes">
            <a:extLst>
              <a:ext uri="{FF2B5EF4-FFF2-40B4-BE49-F238E27FC236}">
                <a16:creationId xmlns:a16="http://schemas.microsoft.com/office/drawing/2014/main" id="{4CD0BB49-0F9B-6E2C-3B96-60472A3297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d95b5e0c38_0_206:notes">
            <a:extLst>
              <a:ext uri="{FF2B5EF4-FFF2-40B4-BE49-F238E27FC236}">
                <a16:creationId xmlns:a16="http://schemas.microsoft.com/office/drawing/2014/main" id="{567AEDEA-1365-E905-2F31-8A3373F46B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US" dirty="0">
                <a:solidFill>
                  <a:schemeClr val="dk1"/>
                </a:solidFill>
              </a:rPr>
              <a:t>I will now show results of immunofluorescent staining . </a:t>
            </a:r>
          </a:p>
          <a:p>
            <a:pPr marL="0" indent="0">
              <a:buNone/>
            </a:pPr>
            <a:r>
              <a:rPr lang="en-US" dirty="0">
                <a:solidFill>
                  <a:schemeClr val="dk1"/>
                </a:solidFill>
              </a:rPr>
              <a:t>OCT4 is a </a:t>
            </a:r>
            <a:r>
              <a:rPr lang="en-US" b="1" dirty="0">
                <a:solidFill>
                  <a:schemeClr val="dk1"/>
                </a:solidFill>
              </a:rPr>
              <a:t>nucleocytoplasmic shuttling protein that is associated with</a:t>
            </a:r>
            <a:r>
              <a:rPr lang="en-US" dirty="0">
                <a:solidFill>
                  <a:schemeClr val="dk1"/>
                </a:solidFill>
              </a:rPr>
              <a:t> pluripotent stem cells (click)</a:t>
            </a:r>
          </a:p>
          <a:p>
            <a:pPr marL="0" indent="0">
              <a:buNone/>
            </a:pPr>
            <a:r>
              <a:rPr lang="en-US" dirty="0"/>
              <a:t>(click) DAPI is a </a:t>
            </a:r>
            <a:r>
              <a:rPr lang="en-US" dirty="0" err="1"/>
              <a:t>flourescent</a:t>
            </a:r>
            <a:r>
              <a:rPr lang="en-US" dirty="0"/>
              <a:t> dye used to stain for DNA and nuclei. Positive staining confirms the presence of a cell. </a:t>
            </a:r>
          </a:p>
          <a:p>
            <a:pPr marL="0" indent="0">
              <a:buNone/>
            </a:pPr>
            <a:r>
              <a:rPr lang="en-US" dirty="0"/>
              <a:t>This image shows HESCs from day 0, staining positive for OCT4 and confirming presence of pluripotent cells. </a:t>
            </a:r>
          </a:p>
          <a:p>
            <a:pPr marL="0" indent="0">
              <a:buNone/>
            </a:pPr>
            <a:endParaRPr lang="en-US" dirty="0"/>
          </a:p>
          <a:p>
            <a:pPr marL="0" indent="0">
              <a:buNone/>
            </a:pPr>
            <a:endParaRPr lang="en-US" dirty="0"/>
          </a:p>
          <a:p>
            <a:pPr marL="0" indent="0">
              <a:buNone/>
            </a:pPr>
            <a:endParaRPr lang="en-US" dirty="0"/>
          </a:p>
          <a:p>
            <a:pPr marL="0" indent="0">
              <a:buNone/>
            </a:pPr>
            <a:r>
              <a:rPr lang="en-US" b="1" dirty="0"/>
              <a:t>Mainly in the nucleus</a:t>
            </a:r>
          </a:p>
          <a:p>
            <a:pPr marL="0" indent="0">
              <a:buNone/>
            </a:pPr>
            <a:endParaRPr lang="en-US" dirty="0"/>
          </a:p>
          <a:p>
            <a:pPr marL="0" indent="0">
              <a:buNone/>
            </a:pPr>
            <a:endParaRPr lang="en-US" dirty="0"/>
          </a:p>
          <a:p>
            <a:pPr marL="0" lvl="0" indent="0" algn="l" rtl="0">
              <a:spcBef>
                <a:spcPts val="0"/>
              </a:spcBef>
              <a:spcAft>
                <a:spcPts val="0"/>
              </a:spcAft>
              <a:buNone/>
            </a:pPr>
            <a:r>
              <a:rPr lang="en-US" dirty="0"/>
              <a:t>DAPI - cell staining (supposed to be nuclear) </a:t>
            </a:r>
          </a:p>
        </p:txBody>
      </p:sp>
    </p:spTree>
    <p:extLst>
      <p:ext uri="{BB962C8B-B14F-4D97-AF65-F5344CB8AC3E}">
        <p14:creationId xmlns:p14="http://schemas.microsoft.com/office/powerpoint/2010/main" val="207468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d95b5e0c38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d95b5e0c38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chemeClr val="dk1"/>
                </a:solidFill>
              </a:rPr>
              <a:t>Next we stained for GFRA1 which is associated with </a:t>
            </a:r>
            <a:r>
              <a:rPr lang="en" dirty="0" err="1">
                <a:solidFill>
                  <a:schemeClr val="dk1"/>
                </a:solidFill>
              </a:rPr>
              <a:t>spermatogonial</a:t>
            </a:r>
            <a:r>
              <a:rPr lang="en" dirty="0">
                <a:solidFill>
                  <a:schemeClr val="dk1"/>
                </a:solidFill>
              </a:rPr>
              <a:t> stem cells (click) </a:t>
            </a:r>
          </a:p>
          <a:p>
            <a:pPr marL="0" indent="0">
              <a:buNone/>
            </a:pPr>
            <a:r>
              <a:rPr lang="en" sz="1400" dirty="0">
                <a:solidFill>
                  <a:schemeClr val="dk1"/>
                </a:solidFill>
              </a:rPr>
              <a:t>(click) We began to find positive staining for this biomarker on Day 7.  </a:t>
            </a:r>
          </a:p>
          <a:p>
            <a:pPr marL="0" indent="0">
              <a:buNone/>
            </a:pPr>
            <a:endParaRPr lang="en" sz="1400" dirty="0">
              <a:solidFill>
                <a:schemeClr val="dk1"/>
              </a:solidFill>
            </a:endParaRPr>
          </a:p>
          <a:p>
            <a:pPr marL="0" indent="0">
              <a:buNone/>
            </a:pPr>
            <a:endParaRPr lang="en" sz="1400" dirty="0">
              <a:solidFill>
                <a:schemeClr val="dk1"/>
              </a:solidFill>
            </a:endParaRPr>
          </a:p>
          <a:p>
            <a:pPr marL="0" indent="0">
              <a:buNone/>
            </a:pPr>
            <a:r>
              <a:rPr lang="en" sz="1400" dirty="0" err="1">
                <a:solidFill>
                  <a:schemeClr val="dk1"/>
                </a:solidFill>
              </a:rPr>
              <a:t>Spermatogonial</a:t>
            </a:r>
            <a:r>
              <a:rPr lang="en" sz="1400" dirty="0">
                <a:solidFill>
                  <a:schemeClr val="dk1"/>
                </a:solidFill>
              </a:rPr>
              <a:t> Stem Cells (SSCs) (GFRA1⁺): These are the most primitive sperm precursor cells, residing on the basal membrane  </a:t>
            </a:r>
            <a:endParaRPr lang="en-US" dirty="0">
              <a:solidFill>
                <a:schemeClr val="dk1"/>
              </a:solidFill>
            </a:endParaRPr>
          </a:p>
          <a:p>
            <a:pPr marL="0" indent="0">
              <a:buNone/>
            </a:pPr>
            <a:r>
              <a:rPr lang="en" dirty="0">
                <a:solidFill>
                  <a:schemeClr val="dk1"/>
                </a:solidFill>
              </a:rPr>
              <a:t>Best Use: Most specific marker for identifying true SSCs in human testes.</a:t>
            </a:r>
            <a:endParaRPr lang="en" dirty="0"/>
          </a:p>
          <a:p>
            <a:pPr marL="0" indent="0">
              <a:buNone/>
            </a:pPr>
            <a:r>
              <a:rPr lang="en" sz="1400" dirty="0">
                <a:solidFill>
                  <a:schemeClr val="dk1"/>
                </a:solidFill>
              </a:rPr>
              <a:t>Can be </a:t>
            </a:r>
            <a:r>
              <a:rPr lang="en" sz="1400" dirty="0" err="1">
                <a:solidFill>
                  <a:schemeClr val="dk1"/>
                </a:solidFill>
              </a:rPr>
              <a:t>bothnucleus</a:t>
            </a:r>
            <a:r>
              <a:rPr lang="en" sz="1400" dirty="0">
                <a:solidFill>
                  <a:schemeClr val="dk1"/>
                </a:solidFill>
              </a:rPr>
              <a:t>/cytoplasm</a:t>
            </a:r>
          </a:p>
          <a:p>
            <a:pPr marL="0" indent="0">
              <a:buNone/>
            </a:pPr>
            <a:r>
              <a:rPr lang="en" sz="1400" dirty="0">
                <a:solidFill>
                  <a:schemeClr val="dk1"/>
                </a:solidFill>
              </a:rPr>
              <a:t>or glial cell–derived neurotrophic factor receptor alpha 1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400" dirty="0">
                <a:solidFill>
                  <a:schemeClr val="dk1"/>
                </a:solidFill>
              </a:rPr>
              <a:t>Most specific in the membrane of the cell. </a:t>
            </a:r>
            <a:endParaRPr lang="en-US" sz="1400" dirty="0">
              <a:solidFill>
                <a:schemeClr val="dk1"/>
              </a:solidFill>
            </a:endParaRPr>
          </a:p>
          <a:p>
            <a:pPr marL="0" indent="0">
              <a:buNone/>
            </a:pPr>
            <a:endParaRPr lang="en" sz="1400" dirty="0">
              <a:solidFill>
                <a:schemeClr val="dk1"/>
              </a:solidFill>
            </a:endParaRPr>
          </a:p>
          <a:p>
            <a:pPr marL="0" indent="0">
              <a:buNone/>
            </a:pPr>
            <a:endParaRPr lang="en" sz="1400" dirty="0">
              <a:solidFill>
                <a:schemeClr val="dk1"/>
              </a:solidFill>
            </a:endParaRPr>
          </a:p>
          <a:p>
            <a:pPr marL="0" indent="0">
              <a:buNone/>
            </a:pPr>
            <a:r>
              <a:rPr lang="en" sz="1400" dirty="0">
                <a:solidFill>
                  <a:schemeClr val="dk1"/>
                </a:solidFill>
              </a:rPr>
              <a:t> seminiferous tubules. They self-renew and produce progenitor spermatogonia.</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8FDC9240-E14C-C644-5AEB-A61778B84E8A}"/>
            </a:ext>
          </a:extLst>
        </p:cNvPr>
        <p:cNvGrpSpPr/>
        <p:nvPr/>
      </p:nvGrpSpPr>
      <p:grpSpPr>
        <a:xfrm>
          <a:off x="0" y="0"/>
          <a:ext cx="0" cy="0"/>
          <a:chOff x="0" y="0"/>
          <a:chExt cx="0" cy="0"/>
        </a:xfrm>
      </p:grpSpPr>
      <p:sp>
        <p:nvSpPr>
          <p:cNvPr id="361" name="Google Shape;361;g2d95b5e0c38_0_44:notes">
            <a:extLst>
              <a:ext uri="{FF2B5EF4-FFF2-40B4-BE49-F238E27FC236}">
                <a16:creationId xmlns:a16="http://schemas.microsoft.com/office/drawing/2014/main" id="{2940F40A-A6E9-C651-F25F-08A57A9D24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d95b5e0c38_0_44:notes">
            <a:extLst>
              <a:ext uri="{FF2B5EF4-FFF2-40B4-BE49-F238E27FC236}">
                <a16:creationId xmlns:a16="http://schemas.microsoft.com/office/drawing/2014/main" id="{EF531633-6336-FC46-7DF1-7A81760FA9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chemeClr val="dk1"/>
                </a:solidFill>
              </a:rPr>
              <a:t>VASA is a gene that is specific for germ cell lineage. And is found in spermatogenic cells (click)</a:t>
            </a:r>
            <a:endParaRPr lang="en-US" dirty="0">
              <a:solidFill>
                <a:schemeClr val="dk1"/>
              </a:solidFill>
            </a:endParaRPr>
          </a:p>
          <a:p>
            <a:pPr marL="0" indent="0">
              <a:buNone/>
            </a:pPr>
            <a:r>
              <a:rPr lang="en" dirty="0"/>
              <a:t>(click) These images show positive staining on day 14 </a:t>
            </a:r>
          </a:p>
          <a:p>
            <a:pPr marL="0" lvl="0" indent="0" algn="l" rtl="0">
              <a:spcBef>
                <a:spcPts val="0"/>
              </a:spcBef>
              <a:spcAft>
                <a:spcPts val="0"/>
              </a:spcAft>
              <a:buNone/>
            </a:pPr>
            <a:r>
              <a:rPr lang="en" dirty="0"/>
              <a:t>D14 HESC</a:t>
            </a:r>
            <a:endParaRPr dirty="0"/>
          </a:p>
        </p:txBody>
      </p:sp>
    </p:spTree>
    <p:extLst>
      <p:ext uri="{BB962C8B-B14F-4D97-AF65-F5344CB8AC3E}">
        <p14:creationId xmlns:p14="http://schemas.microsoft.com/office/powerpoint/2010/main" val="259086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d92e97e83d_2_76:notes"/>
          <p:cNvSpPr txBox="1">
            <a:spLocks noGrp="1"/>
          </p:cNvSpPr>
          <p:nvPr>
            <p:ph type="body" idx="1"/>
          </p:nvPr>
        </p:nvSpPr>
        <p:spPr>
          <a:xfrm>
            <a:off x="685800" y="4343400"/>
            <a:ext cx="5486400" cy="4114800"/>
          </a:xfrm>
          <a:prstGeom prst="rect">
            <a:avLst/>
          </a:prstGeom>
          <a:noFill/>
          <a:ln>
            <a:noFill/>
          </a:ln>
        </p:spPr>
        <p:txBody>
          <a:bodyPr spcFirstLastPara="1" wrap="square" lIns="89425" tIns="89425" rIns="89425" bIns="89425" anchor="t" anchorCtr="0">
            <a:noAutofit/>
          </a:bodyPr>
          <a:lstStyle/>
          <a:p>
            <a:pPr marL="0" indent="0">
              <a:buNone/>
            </a:pPr>
            <a:r>
              <a:rPr lang="en-US" dirty="0"/>
              <a:t>my only disclosure is Ferring pharmaceuticals </a:t>
            </a:r>
          </a:p>
          <a:p>
            <a:pPr marL="0" indent="0">
              <a:buNone/>
            </a:pPr>
            <a:endParaRPr lang="en-US" dirty="0"/>
          </a:p>
          <a:p>
            <a:pPr marL="0" indent="0">
              <a:buNone/>
            </a:pPr>
            <a:r>
              <a:rPr lang="en-US" dirty="0"/>
              <a:t>the IRB at </a:t>
            </a:r>
            <a:r>
              <a:rPr lang="en-US" dirty="0" err="1"/>
              <a:t>cornell</a:t>
            </a:r>
            <a:r>
              <a:rPr lang="en-US" dirty="0"/>
              <a:t> approved our study protocol</a:t>
            </a:r>
          </a:p>
        </p:txBody>
      </p:sp>
      <p:sp>
        <p:nvSpPr>
          <p:cNvPr id="129" name="Google Shape;129;g2d92e97e83d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id="{E15F9D83-5705-2A0B-90E3-10D1DA52AD24}"/>
            </a:ext>
          </a:extLst>
        </p:cNvPr>
        <p:cNvGrpSpPr/>
        <p:nvPr/>
      </p:nvGrpSpPr>
      <p:grpSpPr>
        <a:xfrm>
          <a:off x="0" y="0"/>
          <a:ext cx="0" cy="0"/>
          <a:chOff x="0" y="0"/>
          <a:chExt cx="0" cy="0"/>
        </a:xfrm>
      </p:grpSpPr>
      <p:sp>
        <p:nvSpPr>
          <p:cNvPr id="374" name="Google Shape;374;g2d95b5e0c38_0_136:notes">
            <a:extLst>
              <a:ext uri="{FF2B5EF4-FFF2-40B4-BE49-F238E27FC236}">
                <a16:creationId xmlns:a16="http://schemas.microsoft.com/office/drawing/2014/main" id="{0ED1E704-6140-919B-988A-0E9C1A3E0F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d95b5e0c38_0_136:notes">
            <a:extLst>
              <a:ext uri="{FF2B5EF4-FFF2-40B4-BE49-F238E27FC236}">
                <a16:creationId xmlns:a16="http://schemas.microsoft.com/office/drawing/2014/main" id="{DE321A8B-7FDB-5841-25AA-437270F2FC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dirty="0">
                <a:solidFill>
                  <a:schemeClr val="dk1"/>
                </a:solidFill>
              </a:rPr>
              <a:t>BOULE is a protein that plays a role in meiosis and spermatogenesis (click)</a:t>
            </a:r>
            <a:endParaRPr lang="en-US" dirty="0">
              <a:solidFill>
                <a:schemeClr val="dk1"/>
              </a:solidFill>
            </a:endParaRPr>
          </a:p>
          <a:p>
            <a:pPr marL="0" indent="0">
              <a:buNone/>
            </a:pPr>
            <a:r>
              <a:rPr lang="en" dirty="0">
                <a:solidFill>
                  <a:schemeClr val="dk1"/>
                </a:solidFill>
              </a:rPr>
              <a:t>Staining is positive at the secondary spermatocyte stage through development of a spermatid </a:t>
            </a:r>
            <a:endParaRPr dirty="0">
              <a:solidFill>
                <a:schemeClr val="dk1"/>
              </a:solidFill>
            </a:endParaRPr>
          </a:p>
          <a:p>
            <a:pPr marL="0" indent="0">
              <a:buNone/>
            </a:pPr>
            <a:r>
              <a:rPr lang="en" dirty="0">
                <a:solidFill>
                  <a:schemeClr val="dk1"/>
                </a:solidFill>
              </a:rPr>
              <a:t>(click)  </a:t>
            </a:r>
            <a:r>
              <a:rPr lang="en" dirty="0"/>
              <a:t>This image is from day 14 </a:t>
            </a:r>
          </a:p>
          <a:p>
            <a:pPr marL="0" indent="0">
              <a:buNone/>
            </a:pPr>
            <a:endParaRPr lang="en-US" dirty="0"/>
          </a:p>
        </p:txBody>
      </p:sp>
    </p:spTree>
    <p:extLst>
      <p:ext uri="{BB962C8B-B14F-4D97-AF65-F5344CB8AC3E}">
        <p14:creationId xmlns:p14="http://schemas.microsoft.com/office/powerpoint/2010/main" val="2777864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9A7C3883-BB3E-D9A4-C62F-F9012B653728}"/>
            </a:ext>
          </a:extLst>
        </p:cNvPr>
        <p:cNvGrpSpPr/>
        <p:nvPr/>
      </p:nvGrpSpPr>
      <p:grpSpPr>
        <a:xfrm>
          <a:off x="0" y="0"/>
          <a:ext cx="0" cy="0"/>
          <a:chOff x="0" y="0"/>
          <a:chExt cx="0" cy="0"/>
        </a:xfrm>
      </p:grpSpPr>
      <p:sp>
        <p:nvSpPr>
          <p:cNvPr id="389" name="Google Shape;389;g2d95b5e0c38_0_159:notes">
            <a:extLst>
              <a:ext uri="{FF2B5EF4-FFF2-40B4-BE49-F238E27FC236}">
                <a16:creationId xmlns:a16="http://schemas.microsoft.com/office/drawing/2014/main" id="{9D2D5EE0-058A-1722-1658-2B04773001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d95b5e0c38_0_159:notes">
            <a:extLst>
              <a:ext uri="{FF2B5EF4-FFF2-40B4-BE49-F238E27FC236}">
                <a16:creationId xmlns:a16="http://schemas.microsoft.com/office/drawing/2014/main" id="{1B0F5ED9-CB58-14D4-1379-031E954D2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Acrosin is a protein essential for sperm penetration of the zona pellucida and is found in spermatids</a:t>
            </a:r>
            <a:endParaRPr lang="en-US" dirty="0"/>
          </a:p>
          <a:p>
            <a:pPr marL="0" indent="0">
              <a:buNone/>
            </a:pPr>
            <a:r>
              <a:rPr lang="en" dirty="0"/>
              <a:t>It is primarily located in the anterior acrosome of mature spermatozoa (click)</a:t>
            </a:r>
          </a:p>
          <a:p>
            <a:pPr marL="0" indent="0">
              <a:buNone/>
            </a:pPr>
            <a:r>
              <a:rPr lang="en" dirty="0"/>
              <a:t>(click) These images show localization of acrosin on day 21</a:t>
            </a:r>
          </a:p>
          <a:p>
            <a:pPr marL="0" indent="0">
              <a:buNone/>
            </a:pPr>
            <a:endParaRPr lang="en" dirty="0"/>
          </a:p>
          <a:p>
            <a:pPr marL="0" indent="0">
              <a:buNone/>
            </a:pPr>
            <a:endParaRPr lang="en" dirty="0"/>
          </a:p>
          <a:p>
            <a:pPr>
              <a:buNone/>
            </a:pPr>
            <a:r>
              <a:rPr lang="en" dirty="0"/>
              <a:t>and is localized to the inner acrosomal membrane</a:t>
            </a:r>
          </a:p>
          <a:p>
            <a:pPr marL="0" indent="0">
              <a:buNone/>
            </a:pPr>
            <a:endParaRPr lang="en" dirty="0"/>
          </a:p>
        </p:txBody>
      </p:sp>
    </p:spTree>
    <p:extLst>
      <p:ext uri="{BB962C8B-B14F-4D97-AF65-F5344CB8AC3E}">
        <p14:creationId xmlns:p14="http://schemas.microsoft.com/office/powerpoint/2010/main" val="3876216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u="none" strike="noStrike" dirty="0">
                <a:solidFill>
                  <a:srgbClr val="000000"/>
                </a:solidFill>
                <a:effectLst/>
                <a:latin typeface="Arial" panose="020B0604020202020204" pitchFamily="34" charset="0"/>
              </a:rPr>
              <a:t>Here is a graphical depiction of in vitro spermatogenesis in HESCs. </a:t>
            </a:r>
            <a:r>
              <a:rPr lang="en-US" b="0" i="0" dirty="0">
                <a:solidFill>
                  <a:srgbClr val="444444"/>
                </a:solidFill>
                <a:effectLst/>
                <a:latin typeface="Arial" panose="020B0604020202020204" pitchFamily="34" charset="0"/>
              </a:rPr>
              <a:t>​</a:t>
            </a:r>
            <a:endParaRPr lang="en-US" b="0" i="0" u="none"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Arial" panose="020B0604020202020204" pitchFamily="34" charset="0"/>
              </a:rPr>
              <a:t>(click) We can see that OCT4 decreases with progression of spermatogenesis as pluripotent stem cells differentiate and therefore decrease in number</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Arial" panose="020B0604020202020204" pitchFamily="34" charset="0"/>
              </a:rPr>
              <a:t>(click) Spermatogonia and primary and secondary spermatocytes (shown by GFRA1, VASA and boule) peak around day 7 </a:t>
            </a:r>
            <a:r>
              <a:rPr lang="en-US" b="0" i="0" dirty="0">
                <a:solidFill>
                  <a:srgbClr val="444444"/>
                </a:solidFill>
                <a:effectLst/>
                <a:latin typeface="Arial" panose="020B0604020202020204" pitchFamily="34" charset="0"/>
              </a:rPr>
              <a:t>​and 14 and then plateau </a:t>
            </a:r>
            <a:endParaRPr lang="en-US" b="0" i="0"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Arial" panose="020B0604020202020204" pitchFamily="34" charset="0"/>
              </a:rPr>
              <a:t>(click) And lastly we see a small percentage of haploid cells begin to develop around day 21, as shown by ACROSIN</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1354521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dce3a1062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dce3a1062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We see similar findings in the </a:t>
            </a:r>
            <a:r>
              <a:rPr lang="en-US" dirty="0" err="1"/>
              <a:t>HiPSCs</a:t>
            </a:r>
            <a:r>
              <a:rPr lang="en-US" dirty="0"/>
              <a:t> group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This table compares the progression of spermatogenesis between stem cell origins . </a:t>
            </a:r>
            <a:endParaRPr lang="en-US" dirty="0">
              <a:ea typeface="Calibri"/>
            </a:endParaRPr>
          </a:p>
          <a:p>
            <a:pPr>
              <a:buNone/>
            </a:pPr>
            <a:r>
              <a:rPr lang="en-US" dirty="0">
                <a:latin typeface="Calibri"/>
                <a:ea typeface="Calibri"/>
                <a:cs typeface="Calibri"/>
              </a:rPr>
              <a:t>Overall there was not much difference between stem cells when comparing biomarker expression. </a:t>
            </a:r>
            <a:endParaRPr lang="en-US" dirty="0"/>
          </a:p>
          <a:p>
            <a:pPr>
              <a:buNone/>
            </a:pPr>
            <a:r>
              <a:rPr lang="en-US" dirty="0">
                <a:latin typeface="Calibri"/>
                <a:ea typeface="Calibri"/>
                <a:cs typeface="Calibri"/>
              </a:rPr>
              <a:t>There was no difference on day 0 with a high percentage of OCT4 in both cells</a:t>
            </a:r>
            <a:endParaRPr lang="en-US" dirty="0"/>
          </a:p>
          <a:p>
            <a:pPr>
              <a:buNone/>
            </a:pPr>
            <a:r>
              <a:rPr lang="en-US" dirty="0">
                <a:latin typeface="Calibri"/>
                <a:ea typeface="Calibri"/>
                <a:cs typeface="Calibri"/>
              </a:rPr>
              <a:t>On day 7, There was a higher percentage of cells that expressed biomarkers consistent with spermatogonium in HESC compared to </a:t>
            </a:r>
            <a:r>
              <a:rPr lang="en-US" dirty="0" err="1">
                <a:latin typeface="Calibri"/>
                <a:ea typeface="Calibri"/>
                <a:cs typeface="Calibri"/>
              </a:rPr>
              <a:t>HiPSC</a:t>
            </a:r>
            <a:r>
              <a:rPr lang="en-US" dirty="0">
                <a:latin typeface="Calibri"/>
                <a:ea typeface="Calibri"/>
                <a:cs typeface="Calibri"/>
              </a:rPr>
              <a:t> however this became similar as the days progressed </a:t>
            </a:r>
          </a:p>
          <a:p>
            <a:pPr>
              <a:buNone/>
            </a:pPr>
            <a:r>
              <a:rPr lang="en-US" dirty="0">
                <a:latin typeface="Calibri"/>
                <a:ea typeface="Calibri"/>
                <a:cs typeface="Calibri"/>
              </a:rPr>
              <a:t>On day 14 and 21, overall the expression of spermatogenesis biomarkers were similar between the two stem cell origins</a:t>
            </a:r>
            <a:endParaRPr lang="en-US" dirty="0"/>
          </a:p>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2276102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a:extLst>
            <a:ext uri="{FF2B5EF4-FFF2-40B4-BE49-F238E27FC236}">
              <a16:creationId xmlns:a16="http://schemas.microsoft.com/office/drawing/2014/main" id="{4837531F-9796-6552-3658-982435E254D7}"/>
            </a:ext>
          </a:extLst>
        </p:cNvPr>
        <p:cNvGrpSpPr/>
        <p:nvPr/>
      </p:nvGrpSpPr>
      <p:grpSpPr>
        <a:xfrm>
          <a:off x="0" y="0"/>
          <a:ext cx="0" cy="0"/>
          <a:chOff x="0" y="0"/>
          <a:chExt cx="0" cy="0"/>
        </a:xfrm>
      </p:grpSpPr>
      <p:sp>
        <p:nvSpPr>
          <p:cNvPr id="414" name="Google Shape;414;g2e3ef00a99c_0_2:notes">
            <a:extLst>
              <a:ext uri="{FF2B5EF4-FFF2-40B4-BE49-F238E27FC236}">
                <a16:creationId xmlns:a16="http://schemas.microsoft.com/office/drawing/2014/main" id="{F34D234D-AA10-300F-64FD-F7652757D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e3ef00a99c_0_2:notes">
            <a:extLst>
              <a:ext uri="{FF2B5EF4-FFF2-40B4-BE49-F238E27FC236}">
                <a16:creationId xmlns:a16="http://schemas.microsoft.com/office/drawing/2014/main" id="{2AD57C90-10E8-E6E1-3D9B-688DDA121D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On day 28, we tested the functionality of our differentiated cells.</a:t>
            </a:r>
          </a:p>
          <a:p>
            <a:pPr marL="0" indent="0">
              <a:buNone/>
            </a:pPr>
            <a:r>
              <a:rPr lang="en" dirty="0"/>
              <a:t>FISH was performed on both stem cell types on day 28 to confirm </a:t>
            </a:r>
            <a:r>
              <a:rPr lang="en" dirty="0">
                <a:solidFill>
                  <a:schemeClr val="dk1"/>
                </a:solidFill>
              </a:rPr>
              <a:t>haploidy of generated gametes. </a:t>
            </a:r>
            <a:endParaRPr lang="en-US" dirty="0">
              <a:solidFill>
                <a:schemeClr val="dk1"/>
              </a:solidFill>
            </a:endParaRPr>
          </a:p>
          <a:p>
            <a:pPr marL="0" indent="0">
              <a:buNone/>
            </a:pPr>
            <a:r>
              <a:rPr lang="en" dirty="0">
                <a:solidFill>
                  <a:schemeClr val="dk1"/>
                </a:solidFill>
              </a:rPr>
              <a:t>Chromosomes included in the FISH analysis were X, Y and 18 </a:t>
            </a:r>
          </a:p>
          <a:p>
            <a:pPr marL="0" indent="0">
              <a:buNone/>
            </a:pPr>
            <a:r>
              <a:rPr lang="en" dirty="0">
                <a:solidFill>
                  <a:schemeClr val="dk1"/>
                </a:solidFill>
              </a:rPr>
              <a:t>FISH results confirmed the presence of haploid cells on day 28 as shown by the presence of </a:t>
            </a:r>
            <a:r>
              <a:rPr lang="en" dirty="0"/>
              <a:t>fluorescent signals, in one of each color</a:t>
            </a:r>
          </a:p>
          <a:p>
            <a:pPr marL="0" indent="0">
              <a:buNone/>
            </a:pPr>
            <a:r>
              <a:rPr lang="en" dirty="0">
                <a:solidFill>
                  <a:schemeClr val="dk1"/>
                </a:solidFill>
              </a:rPr>
              <a:t>Of the haploid cells, we found both X and Y chromosomes in the HESCs and only X chromosomes in </a:t>
            </a:r>
            <a:r>
              <a:rPr lang="en" dirty="0" err="1">
                <a:solidFill>
                  <a:schemeClr val="dk1"/>
                </a:solidFill>
              </a:rPr>
              <a:t>HiPSCs</a:t>
            </a:r>
            <a:endParaRPr lang="en" dirty="0">
              <a:solidFill>
                <a:schemeClr val="dk1"/>
              </a:solidFill>
            </a:endParaRPr>
          </a:p>
          <a:p>
            <a:pPr marL="0" indent="0">
              <a:buNone/>
            </a:pPr>
            <a:endParaRPr lang="en" dirty="0">
              <a:solidFill>
                <a:schemeClr val="dk1"/>
              </a:solidFill>
            </a:endParaRPr>
          </a:p>
          <a:p>
            <a:pPr marL="0" indent="0">
              <a:buNone/>
            </a:pPr>
            <a:endParaRPr lang="en" dirty="0">
              <a:solidFill>
                <a:schemeClr val="dk1"/>
              </a:solidFill>
            </a:endParaRPr>
          </a:p>
          <a:p>
            <a:pPr marL="0" indent="0">
              <a:buNone/>
            </a:pPr>
            <a:r>
              <a:rPr lang="en" dirty="0">
                <a:solidFill>
                  <a:schemeClr val="dk1"/>
                </a:solidFill>
              </a:rPr>
              <a:t>This is consistent with other studies that have demonstrated haploidy in vitro at 30 days.</a:t>
            </a:r>
            <a:endParaRPr lang="en" dirty="0"/>
          </a:p>
        </p:txBody>
      </p:sp>
    </p:spTree>
    <p:extLst>
      <p:ext uri="{BB962C8B-B14F-4D97-AF65-F5344CB8AC3E}">
        <p14:creationId xmlns:p14="http://schemas.microsoft.com/office/powerpoint/2010/main" val="133180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d95b5e0c38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d95b5e0c38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On day 28, we performed an injection of differentiated cells into thawed donated human oocytes of a 32 year old patient who had disposition for research use. </a:t>
            </a:r>
          </a:p>
          <a:p>
            <a:pPr marL="0" indent="0">
              <a:buNone/>
            </a:pPr>
            <a:r>
              <a:rPr lang="en-US" dirty="0"/>
              <a:t>On day of injection, cells were evaluated for possible injection. </a:t>
            </a:r>
          </a:p>
          <a:p>
            <a:pPr marL="0" indent="0">
              <a:buNone/>
            </a:pPr>
            <a:r>
              <a:rPr lang="en-US" dirty="0"/>
              <a:t>There was a mixture of various appearing cells. </a:t>
            </a:r>
          </a:p>
          <a:p>
            <a:pPr marL="0" indent="0">
              <a:buNone/>
            </a:pPr>
            <a:r>
              <a:rPr lang="en-US" dirty="0"/>
              <a:t>For example, some cells had sperm like appearance as shown on the left. Other cells were spherical and varied in size. Smaller cells that shared similarities to sperm such as having a sperm like head, were selected for injection. (click) </a:t>
            </a:r>
          </a:p>
          <a:p>
            <a:pPr marL="0" indent="0">
              <a:buNone/>
            </a:pPr>
            <a:r>
              <a:rPr lang="en-US" dirty="0"/>
              <a:t>Here is a video of our injection into a MII oocyte (play)</a:t>
            </a:r>
          </a:p>
          <a:p>
            <a:pPr marL="0" indent="0">
              <a:buNone/>
            </a:pPr>
            <a:r>
              <a:rPr lang="en-US" dirty="0"/>
              <a:t>artificial oocyte activation was also performed using 50mM Calcium ionophore to further assist with fertilization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6B49FE0D-3178-B1FC-6C34-7777A2DF670F}"/>
            </a:ext>
          </a:extLst>
        </p:cNvPr>
        <p:cNvGrpSpPr/>
        <p:nvPr/>
      </p:nvGrpSpPr>
      <p:grpSpPr>
        <a:xfrm>
          <a:off x="0" y="0"/>
          <a:ext cx="0" cy="0"/>
          <a:chOff x="0" y="0"/>
          <a:chExt cx="0" cy="0"/>
        </a:xfrm>
      </p:grpSpPr>
      <p:sp>
        <p:nvSpPr>
          <p:cNvPr id="426" name="Google Shape;426;g2d95b5e0c38_0_251:notes">
            <a:extLst>
              <a:ext uri="{FF2B5EF4-FFF2-40B4-BE49-F238E27FC236}">
                <a16:creationId xmlns:a16="http://schemas.microsoft.com/office/drawing/2014/main" id="{A1958A71-2A1E-9251-584F-062E30BE29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d95b5e0c38_0_251:notes">
            <a:extLst>
              <a:ext uri="{FF2B5EF4-FFF2-40B4-BE49-F238E27FC236}">
                <a16:creationId xmlns:a16="http://schemas.microsoft.com/office/drawing/2014/main" id="{4BFDAEE9-759D-EB5B-4A45-F67B9B0BEC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This table shows the fertilization results from day 28.</a:t>
            </a:r>
          </a:p>
          <a:p>
            <a:pPr marL="0" indent="0">
              <a:buNone/>
            </a:pPr>
            <a:r>
              <a:rPr lang="en-US" dirty="0"/>
              <a:t>We allocated 2 oocytes as a control group which was injected with donor sperm. This resulted in one blastocyst and confirms that the oocyte is capable of pre-implantation embryo development. </a:t>
            </a:r>
          </a:p>
          <a:p>
            <a:pPr marL="0" indent="0">
              <a:buNone/>
            </a:pPr>
            <a:r>
              <a:rPr lang="en-US" dirty="0"/>
              <a:t>7 oocytes were allocated to the HESC. </a:t>
            </a:r>
          </a:p>
          <a:p>
            <a:pPr marL="0" indent="0">
              <a:buNone/>
            </a:pPr>
            <a:r>
              <a:rPr lang="en-US" dirty="0"/>
              <a:t>4/6 oocytes were activated with expulsion of a 2nd polar body. There were 3 1PN and 1 2PN zygotes. </a:t>
            </a:r>
          </a:p>
          <a:p>
            <a:pPr marL="0" indent="0">
              <a:buNone/>
            </a:pPr>
            <a:r>
              <a:rPr lang="en-US" dirty="0"/>
              <a:t>the 2PN zygote however arrested at the 2-cell stage. </a:t>
            </a:r>
          </a:p>
          <a:p>
            <a:pPr marL="0" indent="0">
              <a:buNone/>
            </a:pPr>
            <a:r>
              <a:rPr lang="en-US" dirty="0"/>
              <a:t>3 oocytes were allocated to </a:t>
            </a:r>
            <a:r>
              <a:rPr lang="en-US" dirty="0" err="1"/>
              <a:t>HiPSCs</a:t>
            </a:r>
            <a:r>
              <a:rPr lang="en-US" dirty="0"/>
              <a:t> resulting in 2 1PN zygotes</a:t>
            </a:r>
          </a:p>
        </p:txBody>
      </p:sp>
    </p:spTree>
    <p:extLst>
      <p:ext uri="{BB962C8B-B14F-4D97-AF65-F5344CB8AC3E}">
        <p14:creationId xmlns:p14="http://schemas.microsoft.com/office/powerpoint/2010/main" val="2393373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e3ef00a99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3ef00a99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In conclusion, the goal of our project involves in vitro spermatogenesis to assist NOA men with spermatogenic arrest or germ cell aplasia. </a:t>
            </a:r>
          </a:p>
          <a:p>
            <a:pPr marL="0" indent="0">
              <a:buNone/>
            </a:pPr>
            <a:r>
              <a:rPr lang="en" sz="1200" dirty="0"/>
              <a:t>(click)</a:t>
            </a:r>
            <a:r>
              <a:rPr lang="en-US" sz="1200" dirty="0"/>
              <a:t> </a:t>
            </a:r>
            <a:r>
              <a:rPr lang="en-US" dirty="0"/>
              <a:t>We attempted translational research on the basis of our animal model, now using HESCs and </a:t>
            </a:r>
            <a:r>
              <a:rPr lang="en-US" dirty="0" err="1"/>
              <a:t>HiPSCs</a:t>
            </a:r>
            <a:endParaRPr lang="en-US" dirty="0"/>
          </a:p>
          <a:p>
            <a:pPr marL="0" indent="0">
              <a:buNone/>
            </a:pPr>
            <a:r>
              <a:rPr lang="en-US" dirty="0"/>
              <a:t>Our </a:t>
            </a:r>
            <a:r>
              <a:rPr lang="en-US" dirty="0" err="1"/>
              <a:t>Spherification</a:t>
            </a:r>
            <a:r>
              <a:rPr lang="en-US" dirty="0"/>
              <a:t> model is easily reproducible and created a 3D niche which allowed for Human </a:t>
            </a:r>
            <a:r>
              <a:rPr lang="en-US" i="1" dirty="0"/>
              <a:t>in vitro </a:t>
            </a:r>
            <a:r>
              <a:rPr lang="en-US" dirty="0"/>
              <a:t>spermatogenesis to complete post-meiosis and yield haploid cells </a:t>
            </a:r>
          </a:p>
          <a:p>
            <a:pPr marL="0" indent="0">
              <a:buNone/>
            </a:pPr>
            <a:r>
              <a:rPr lang="en-US" dirty="0"/>
              <a:t>(click) We found that cryopreserved donated human oocytes are a ideal model to test functionality of our de novo gametes </a:t>
            </a:r>
          </a:p>
          <a:p>
            <a:pPr marL="0" indent="0">
              <a:buNone/>
            </a:pPr>
            <a:r>
              <a:rPr lang="en-US" dirty="0"/>
              <a:t>(click) We currently have preliminary results and will be performing more spermatogenic biomarker analysis and injections as the cells continue to be maintained within the spheres </a:t>
            </a:r>
          </a:p>
          <a:p>
            <a:pPr marL="0" indent="0">
              <a:buNone/>
            </a:pPr>
            <a:r>
              <a:rPr lang="en-US" dirty="0"/>
              <a:t>(click) the goal is to achieve pre-implantation development and embryo ploidy assessment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ECBD970C-0E51-2C8B-22C9-C4D287CB6E2F}"/>
            </a:ext>
          </a:extLst>
        </p:cNvPr>
        <p:cNvGrpSpPr/>
        <p:nvPr/>
      </p:nvGrpSpPr>
      <p:grpSpPr>
        <a:xfrm>
          <a:off x="0" y="0"/>
          <a:ext cx="0" cy="0"/>
          <a:chOff x="0" y="0"/>
          <a:chExt cx="0" cy="0"/>
        </a:xfrm>
      </p:grpSpPr>
      <p:sp>
        <p:nvSpPr>
          <p:cNvPr id="433" name="Google Shape;433;g2e3ef00a99c_0_7:notes">
            <a:extLst>
              <a:ext uri="{FF2B5EF4-FFF2-40B4-BE49-F238E27FC236}">
                <a16:creationId xmlns:a16="http://schemas.microsoft.com/office/drawing/2014/main" id="{100B73D8-69E0-039B-E0EE-1D6D4A2236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3ef00a99c_0_7:notes">
            <a:extLst>
              <a:ext uri="{FF2B5EF4-FFF2-40B4-BE49-F238E27FC236}">
                <a16:creationId xmlns:a16="http://schemas.microsoft.com/office/drawing/2014/main" id="{2A48D8A0-3C42-FD1E-943F-8386C683A1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Next steps include ways to finetune techniques to improve fertilization outcomes. </a:t>
            </a:r>
            <a:endParaRPr sz="1200" dirty="0"/>
          </a:p>
          <a:p>
            <a:pPr marL="0" indent="0">
              <a:buNone/>
            </a:pPr>
            <a:r>
              <a:rPr lang="en" sz="1200" dirty="0"/>
              <a:t>First is focusing on cell extraction and improving viability of stem cells </a:t>
            </a:r>
          </a:p>
          <a:p>
            <a:pPr marL="0" lvl="0" indent="0" algn="l" rtl="0">
              <a:spcBef>
                <a:spcPts val="0"/>
              </a:spcBef>
              <a:spcAft>
                <a:spcPts val="0"/>
              </a:spcAft>
              <a:buNone/>
            </a:pPr>
            <a:endParaRPr sz="1200" dirty="0"/>
          </a:p>
          <a:p>
            <a:pPr marL="0" indent="0">
              <a:buNone/>
            </a:pPr>
            <a:r>
              <a:rPr lang="en" sz="1200" dirty="0"/>
              <a:t>We also plan on using more biomarkers to better characterize progression of spermatogenesis. </a:t>
            </a:r>
          </a:p>
          <a:p>
            <a:pPr marL="0" indent="0">
              <a:buNone/>
            </a:pPr>
            <a:r>
              <a:rPr lang="en" sz="1200" dirty="0"/>
              <a:t>And plan to improve our injection technique </a:t>
            </a:r>
            <a:r>
              <a:rPr lang="en" sz="1200" dirty="0">
                <a:solidFill>
                  <a:srgbClr val="434343"/>
                </a:solidFill>
              </a:rPr>
              <a:t>by:</a:t>
            </a:r>
            <a:endParaRPr lang="en" dirty="0"/>
          </a:p>
          <a:p>
            <a:pPr marL="285750" indent="-285750">
              <a:buFont typeface="Calibri"/>
              <a:buChar char="-"/>
            </a:pPr>
            <a:r>
              <a:rPr lang="en" sz="1200" dirty="0">
                <a:solidFill>
                  <a:srgbClr val="434343"/>
                </a:solidFill>
              </a:rPr>
              <a:t>selecting spherical appearing cells for injection </a:t>
            </a:r>
            <a:endParaRPr lang="en" dirty="0"/>
          </a:p>
          <a:p>
            <a:pPr marL="171450" indent="-171450">
              <a:buFont typeface="Calibri"/>
              <a:buChar char="-"/>
            </a:pPr>
            <a:r>
              <a:rPr lang="en" sz="1200" dirty="0">
                <a:solidFill>
                  <a:srgbClr val="434343"/>
                </a:solidFill>
              </a:rPr>
              <a:t>  assisting with fusion of cellular membranes (syngamy- </a:t>
            </a:r>
            <a:r>
              <a:rPr lang="en" dirty="0">
                <a:solidFill>
                  <a:srgbClr val="434343"/>
                </a:solidFill>
              </a:rPr>
              <a:t>fusion of two cells, or of their </a:t>
            </a:r>
            <a:r>
              <a:rPr lang="en" u="sng" dirty="0">
                <a:solidFill>
                  <a:srgbClr val="434343"/>
                </a:solidFill>
                <a:hlinkClick r:id="rId3"/>
              </a:rPr>
              <a:t>nuclei</a:t>
            </a:r>
            <a:r>
              <a:rPr lang="en" dirty="0">
                <a:solidFill>
                  <a:srgbClr val="434343"/>
                </a:solidFill>
              </a:rPr>
              <a:t>, in reproduction)</a:t>
            </a:r>
            <a:endParaRPr lang="en" sz="1200" dirty="0"/>
          </a:p>
          <a:p>
            <a:pPr marL="171450" indent="-171450">
              <a:buFont typeface="Calibri"/>
              <a:buChar char="-"/>
            </a:pPr>
            <a:r>
              <a:rPr lang="en" sz="1200" dirty="0">
                <a:solidFill>
                  <a:srgbClr val="434343"/>
                </a:solidFill>
              </a:rPr>
              <a:t>Use PLC𝜁 for artificial oocyte activation </a:t>
            </a:r>
          </a:p>
          <a:p>
            <a:pPr marL="0" indent="0">
              <a:buNone/>
            </a:pPr>
            <a:endParaRPr lang="en" sz="1200" dirty="0">
              <a:solidFill>
                <a:srgbClr val="434343"/>
              </a:solidFill>
            </a:endParaRPr>
          </a:p>
          <a:p>
            <a:pPr marL="0" indent="0">
              <a:buNone/>
            </a:pPr>
            <a:r>
              <a:rPr lang="en" sz="1200" dirty="0">
                <a:solidFill>
                  <a:srgbClr val="434343"/>
                </a:solidFill>
              </a:rPr>
              <a:t>Ultimately we plan on observing full pre-implantation development by time lapse and the performing DNA sequencing on the embryos to confirm epigenetics. </a:t>
            </a:r>
          </a:p>
          <a:p>
            <a:pPr marL="0" indent="0">
              <a:buNone/>
            </a:pPr>
            <a:endParaRPr lang="en" sz="1200" dirty="0">
              <a:solidFill>
                <a:srgbClr val="434343"/>
              </a:solidFill>
            </a:endParaRPr>
          </a:p>
          <a:p>
            <a:pPr marL="0" indent="0">
              <a:buNone/>
            </a:pPr>
            <a:endParaRPr lang="en" sz="1200" dirty="0">
              <a:solidFill>
                <a:srgbClr val="434343"/>
              </a:solidFill>
            </a:endParaRPr>
          </a:p>
          <a:p>
            <a:pPr marL="285750" indent="-285750">
              <a:buFont typeface="Calibri"/>
              <a:buChar char="-"/>
            </a:pPr>
            <a:r>
              <a:rPr lang="en-US" sz="1200" dirty="0"/>
              <a:t>where we plan to break down the spheres </a:t>
            </a:r>
            <a:r>
              <a:rPr lang="en-US" sz="1200" dirty="0">
                <a:solidFill>
                  <a:srgbClr val="434343"/>
                </a:solidFill>
              </a:rPr>
              <a:t>without using trypsin in order to improve viability of stem cells </a:t>
            </a:r>
            <a:endParaRPr lang="en-US" sz="1200" dirty="0"/>
          </a:p>
          <a:p>
            <a:pPr marL="171450" indent="-171450">
              <a:buFont typeface="Calibri"/>
              <a:buChar char="-"/>
            </a:pPr>
            <a:r>
              <a:rPr lang="en-US" sz="1200" dirty="0"/>
              <a:t>Trypsin may damage the membrane of the cells leading to poor viability</a:t>
            </a:r>
          </a:p>
          <a:p>
            <a:pPr marL="0" indent="0">
              <a:buNone/>
            </a:pPr>
            <a:endParaRPr lang="en" sz="1200" dirty="0">
              <a:solidFill>
                <a:srgbClr val="434343"/>
              </a:solidFill>
            </a:endParaRPr>
          </a:p>
        </p:txBody>
      </p:sp>
    </p:spTree>
    <p:extLst>
      <p:ext uri="{BB962C8B-B14F-4D97-AF65-F5344CB8AC3E}">
        <p14:creationId xmlns:p14="http://schemas.microsoft.com/office/powerpoint/2010/main" val="424431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d92e97e83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d92e97e83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dirty="0">
                <a:solidFill>
                  <a:schemeClr val="dk1"/>
                </a:solidFill>
              </a:rPr>
              <a:t>To begin with some background, about 50% of .... </a:t>
            </a:r>
          </a:p>
          <a:p>
            <a:pPr marL="0" indent="0">
              <a:lnSpc>
                <a:spcPct val="115000"/>
              </a:lnSpc>
              <a:buClr>
                <a:schemeClr val="dk1"/>
              </a:buClr>
              <a:buNone/>
            </a:pPr>
            <a:r>
              <a:rPr lang="en" sz="1200" dirty="0">
                <a:solidFill>
                  <a:schemeClr val="dk1"/>
                </a:solidFill>
              </a:rPr>
              <a:t>NOA - and it refers to the absence of sperm from the ejaculate It is typically caused by </a:t>
            </a:r>
            <a:r>
              <a:rPr lang="en" sz="1400" dirty="0">
                <a:solidFill>
                  <a:srgbClr val="1B1B1B"/>
                </a:solidFill>
                <a:highlight>
                  <a:srgbClr val="FFFFFF"/>
                </a:highlight>
                <a:latin typeface="Times New Roman"/>
                <a:ea typeface="Times New Roman"/>
                <a:cs typeface="Times New Roman"/>
                <a:sym typeface="Times New Roman"/>
              </a:rPr>
              <a:t>failure of spermatogenesis due to either inadequate gonadotropin production or intrinsic testicular impairmen</a:t>
            </a:r>
            <a:r>
              <a:rPr lang="en" sz="1200" dirty="0">
                <a:solidFill>
                  <a:schemeClr val="dk1"/>
                </a:solidFill>
              </a:rPr>
              <a:t>t</a:t>
            </a:r>
          </a:p>
          <a:p>
            <a:pPr marL="0" indent="0">
              <a:lnSpc>
                <a:spcPct val="115000"/>
              </a:lnSpc>
              <a:buClr>
                <a:schemeClr val="dk1"/>
              </a:buClr>
              <a:buNone/>
            </a:pPr>
            <a:r>
              <a:rPr lang="en" sz="1200" dirty="0">
                <a:solidFill>
                  <a:schemeClr val="dk1"/>
                </a:solidFill>
              </a:rPr>
              <a:t>Hormone treatment .... </a:t>
            </a: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While surgical sperm retrieval is almost always successful in obstructive azoospermia, success is at best 65% in those with NOA</a:t>
            </a:r>
          </a:p>
          <a:p>
            <a:pPr marL="0" indent="0">
              <a:buNone/>
            </a:pPr>
            <a:endParaRPr lang="en" sz="1200" dirty="0">
              <a:solidFill>
                <a:schemeClr val="dk1"/>
              </a:solidFill>
            </a:endParaRPr>
          </a:p>
          <a:p>
            <a:pPr marL="0" indent="0">
              <a:buNone/>
            </a:pPr>
            <a:endParaRPr lang="en" sz="1200" dirty="0">
              <a:solidFill>
                <a:schemeClr val="dk1"/>
              </a:solidFill>
            </a:endParaRPr>
          </a:p>
          <a:p>
            <a:pPr marL="0" indent="0">
              <a:buNone/>
            </a:pPr>
            <a:r>
              <a:rPr lang="en" sz="1200" dirty="0">
                <a:solidFill>
                  <a:schemeClr val="dk1"/>
                </a:solidFill>
              </a:rPr>
              <a:t>Hormone treatment with recombinant FSH and </a:t>
            </a:r>
            <a:r>
              <a:rPr lang="en" sz="1200" dirty="0" err="1">
                <a:solidFill>
                  <a:schemeClr val="dk1"/>
                </a:solidFill>
              </a:rPr>
              <a:t>hcg</a:t>
            </a:r>
            <a:r>
              <a:rPr lang="en" sz="1200" dirty="0">
                <a:solidFill>
                  <a:schemeClr val="dk1"/>
                </a:solidFill>
              </a:rPr>
              <a:t> can increase testosterone and promote spermatogenesis </a:t>
            </a:r>
          </a:p>
          <a:p>
            <a:pPr marL="0" indent="0">
              <a:buNone/>
            </a:pPr>
            <a:r>
              <a:rPr lang="en" sz="1200" dirty="0">
                <a:solidFill>
                  <a:schemeClr val="dk1"/>
                </a:solidFill>
              </a:rPr>
              <a:t>However this is limited to those with inadequate gonadotropin production. </a:t>
            </a:r>
          </a:p>
          <a:p>
            <a:pPr marL="0" indent="0">
              <a:buNone/>
            </a:pPr>
            <a:r>
              <a:rPr lang="en" sz="1200" dirty="0">
                <a:solidFill>
                  <a:schemeClr val="dk1"/>
                </a:solidFill>
              </a:rPr>
              <a:t>It is less helpful in patients with spermatogenic arrest from an underlying genetic cause or germ cell aplasia given the spermatogenic cells are absent in the seminiferous tubules of those men</a:t>
            </a:r>
          </a:p>
          <a:p>
            <a:pPr marL="0" indent="0">
              <a:buNone/>
            </a:pPr>
            <a:endParaRPr lang="en" sz="1200" dirty="0"/>
          </a:p>
          <a:p>
            <a:pPr>
              <a:buNone/>
            </a:pPr>
            <a:r>
              <a:rPr lang="en" dirty="0"/>
              <a:t>20-30% male factor alone</a:t>
            </a:r>
          </a:p>
          <a:p>
            <a:pPr>
              <a:buNone/>
            </a:pPr>
            <a:r>
              <a:rPr lang="en" dirty="0"/>
              <a:t>ICSI can overcome male factor even in </a:t>
            </a:r>
            <a:r>
              <a:rPr lang="en" dirty="0" err="1"/>
              <a:t>azoospermic</a:t>
            </a:r>
            <a:r>
              <a:rPr lang="en" dirty="0"/>
              <a:t> cases, as long as viable spermatozoa can be retrieved surgically </a:t>
            </a:r>
          </a:p>
          <a:p>
            <a:pPr marL="0" indent="0">
              <a:buNone/>
            </a:pPr>
            <a:endParaRPr lang="en"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a:extLst>
            <a:ext uri="{FF2B5EF4-FFF2-40B4-BE49-F238E27FC236}">
              <a16:creationId xmlns:a16="http://schemas.microsoft.com/office/drawing/2014/main" id="{73E58412-BA3D-C3DE-2CA4-7D502A7970BB}"/>
            </a:ext>
          </a:extLst>
        </p:cNvPr>
        <p:cNvGrpSpPr/>
        <p:nvPr/>
      </p:nvGrpSpPr>
      <p:grpSpPr>
        <a:xfrm>
          <a:off x="0" y="0"/>
          <a:ext cx="0" cy="0"/>
          <a:chOff x="0" y="0"/>
          <a:chExt cx="0" cy="0"/>
        </a:xfrm>
      </p:grpSpPr>
      <p:sp>
        <p:nvSpPr>
          <p:cNvPr id="445" name="Google Shape;445;g2d95b5e0c38_0_49:notes">
            <a:extLst>
              <a:ext uri="{FF2B5EF4-FFF2-40B4-BE49-F238E27FC236}">
                <a16:creationId xmlns:a16="http://schemas.microsoft.com/office/drawing/2014/main" id="{14FB7658-CC87-B4AB-DB74-C039B8FC05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d95b5e0c38_0_49:notes">
            <a:extLst>
              <a:ext uri="{FF2B5EF4-FFF2-40B4-BE49-F238E27FC236}">
                <a16:creationId xmlns:a16="http://schemas.microsoft.com/office/drawing/2014/main" id="{A1D20AC5-3FE0-95A2-F2D9-F441658E7E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again want to thank Ferring for supporting this project and PCRS for the opportunity to present my research</a:t>
            </a:r>
            <a:endParaRPr dirty="0"/>
          </a:p>
        </p:txBody>
      </p:sp>
    </p:spTree>
    <p:extLst>
      <p:ext uri="{BB962C8B-B14F-4D97-AF65-F5344CB8AC3E}">
        <p14:creationId xmlns:p14="http://schemas.microsoft.com/office/powerpoint/2010/main" val="1065615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d95b5e0c3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d95b5e0c3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 want to acknowledge my supportive team at Cornell, especially the mentorship of Dr. Palermo</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d95b5e0c38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d95b5e0c38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d95b5e0c38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d95b5e0c3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d92e97e83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d92e97e83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2400" dirty="0">
                <a:solidFill>
                  <a:srgbClr val="000000"/>
                </a:solidFill>
              </a:rPr>
              <a:t>The use of patient-derived stem cells to generate spermatozoa </a:t>
            </a:r>
            <a:r>
              <a:rPr lang="en" sz="2400" i="1" dirty="0">
                <a:solidFill>
                  <a:srgbClr val="000000"/>
                </a:solidFill>
              </a:rPr>
              <a:t>in vitro</a:t>
            </a:r>
            <a:r>
              <a:rPr lang="en" sz="2400" dirty="0">
                <a:solidFill>
                  <a:srgbClr val="000000"/>
                </a:solidFill>
              </a:rPr>
              <a:t> has been proposed as an ultimate solution to overcome NOA</a:t>
            </a:r>
          </a:p>
          <a:p>
            <a:pPr marL="0" indent="0">
              <a:buNone/>
            </a:pPr>
            <a:r>
              <a:rPr lang="en" sz="1400" dirty="0">
                <a:solidFill>
                  <a:srgbClr val="1B1B1B"/>
                </a:solidFill>
                <a:highlight>
                  <a:srgbClr val="FFFFFF"/>
                </a:highlight>
                <a:latin typeface="Times New Roman"/>
                <a:ea typeface="Times New Roman"/>
                <a:cs typeface="Times New Roman"/>
                <a:sym typeface="Times New Roman"/>
              </a:rPr>
              <a:t>Much of the research thus far has focused on differentiating stem cells in a 3D model  which would more closely resemble the testicular environment. </a:t>
            </a:r>
            <a:endParaRPr lang="en-US" sz="1400" dirty="0">
              <a:solidFill>
                <a:srgbClr val="1B1B1B"/>
              </a:solidFill>
              <a:highlight>
                <a:srgbClr val="FFFFFF"/>
              </a:highlight>
              <a:latin typeface="Times New Roman"/>
              <a:ea typeface="Times New Roman"/>
              <a:cs typeface="Times New Roman"/>
              <a:sym typeface="Times New Roman"/>
            </a:endParaRPr>
          </a:p>
          <a:p>
            <a:pPr marL="0" indent="0">
              <a:buNone/>
            </a:pPr>
            <a:r>
              <a:rPr lang="en-US" sz="1400" dirty="0">
                <a:solidFill>
                  <a:srgbClr val="1B1B1B"/>
                </a:solidFill>
                <a:highlight>
                  <a:srgbClr val="FFFFFF"/>
                </a:highlight>
                <a:latin typeface="Times New Roman"/>
                <a:ea typeface="Times New Roman"/>
                <a:cs typeface="Times New Roman"/>
              </a:rPr>
              <a:t>Some studies have done this by using an organoid model or 3D bioprinting </a:t>
            </a:r>
          </a:p>
          <a:p>
            <a:pPr marL="0" indent="0">
              <a:buNone/>
            </a:pPr>
            <a:r>
              <a:rPr lang="en-US" sz="1400" dirty="0">
                <a:solidFill>
                  <a:srgbClr val="1B1B1B"/>
                </a:solidFill>
                <a:highlight>
                  <a:srgbClr val="FFFFFF"/>
                </a:highlight>
                <a:latin typeface="Times New Roman"/>
                <a:ea typeface="Times New Roman"/>
                <a:cs typeface="Times New Roman"/>
              </a:rPr>
              <a:t>These studies have shown some success with in vitro spermatogenesis </a:t>
            </a:r>
          </a:p>
          <a:p>
            <a:pPr marL="0" indent="0">
              <a:buNone/>
            </a:pPr>
            <a:endParaRPr lang="en-US" sz="1400" dirty="0">
              <a:solidFill>
                <a:srgbClr val="1B1B1B"/>
              </a:solidFill>
              <a:highlight>
                <a:srgbClr val="FFFFFF"/>
              </a:highlight>
              <a:latin typeface="Times New Roman"/>
              <a:ea typeface="Times New Roman"/>
              <a:cs typeface="Times New Roman"/>
              <a:sym typeface="Times New Roman"/>
            </a:endParaRPr>
          </a:p>
          <a:p>
            <a:pPr marL="0" indent="0">
              <a:buNone/>
            </a:pPr>
            <a:endParaRPr lang="en-US" sz="1400" dirty="0">
              <a:solidFill>
                <a:srgbClr val="1B1B1B"/>
              </a:solidFill>
              <a:highlight>
                <a:srgbClr val="FFFFFF"/>
              </a:highlight>
              <a:latin typeface="Times New Roman"/>
              <a:ea typeface="Times New Roman"/>
              <a:cs typeface="Times New Roman"/>
              <a:sym typeface="Times New Roman"/>
            </a:endParaRPr>
          </a:p>
          <a:p>
            <a:pPr marL="0" indent="0">
              <a:buNone/>
            </a:pPr>
            <a:endParaRPr lang="en-US" sz="1400" dirty="0">
              <a:solidFill>
                <a:srgbClr val="1B1B1B"/>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400" dirty="0">
                <a:solidFill>
                  <a:srgbClr val="1B1B1B"/>
                </a:solidFill>
                <a:highlight>
                  <a:srgbClr val="FFFFFF"/>
                </a:highlight>
                <a:latin typeface="Times New Roman"/>
                <a:ea typeface="Times New Roman"/>
                <a:cs typeface="Times New Roman"/>
                <a:sym typeface="Times New Roman"/>
              </a:rPr>
              <a:t>Organoids - three-dimensional (3D) structures that resemble organs, which can be generated through the cultivation of single cells derived from a specific tissue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d95b5e0c3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d95b5e0c3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350" dirty="0">
                <a:solidFill>
                  <a:srgbClr val="333333"/>
                </a:solidFill>
                <a:highlight>
                  <a:srgbClr val="FFFFFF"/>
                </a:highlight>
                <a:latin typeface="Georgia"/>
                <a:ea typeface="Georgia"/>
                <a:cs typeface="Georgia"/>
                <a:sym typeface="Georgia"/>
              </a:rPr>
              <a:t>While there has been success in generating haploid male gametes in vitro, current research is still overall limited.</a:t>
            </a:r>
            <a:endParaRPr lang="en-US" sz="1350" dirty="0">
              <a:solidFill>
                <a:srgbClr val="333333"/>
              </a:solidFill>
              <a:highlight>
                <a:srgbClr val="FFFFFF"/>
              </a:highlight>
              <a:latin typeface="Georgia"/>
              <a:ea typeface="Georgia"/>
              <a:cs typeface="Georgia"/>
              <a:sym typeface="Georgia"/>
            </a:endParaRPr>
          </a:p>
          <a:p>
            <a:pPr marL="0" indent="0">
              <a:buNone/>
            </a:pPr>
            <a:r>
              <a:rPr lang="en" sz="1350" dirty="0">
                <a:solidFill>
                  <a:srgbClr val="333333"/>
                </a:solidFill>
                <a:highlight>
                  <a:srgbClr val="FFFFFF"/>
                </a:highlight>
                <a:latin typeface="Georgia"/>
                <a:ea typeface="Georgia"/>
                <a:cs typeface="Georgia"/>
                <a:sym typeface="Georgia"/>
              </a:rPr>
              <a:t> Most research is done in animal models</a:t>
            </a:r>
            <a:endParaRPr lang="en" sz="1350" dirty="0">
              <a:solidFill>
                <a:srgbClr val="333333"/>
              </a:solidFill>
              <a:highlight>
                <a:srgbClr val="FFFFFF"/>
              </a:highlight>
              <a:latin typeface="Georgia"/>
              <a:ea typeface="Georgia"/>
              <a:cs typeface="Georgia"/>
            </a:endParaRPr>
          </a:p>
          <a:p>
            <a:pPr marL="0" indent="0">
              <a:buNone/>
            </a:pPr>
            <a:r>
              <a:rPr lang="en" sz="1350" dirty="0">
                <a:solidFill>
                  <a:srgbClr val="333333"/>
                </a:solidFill>
                <a:highlight>
                  <a:srgbClr val="FFFFFF"/>
                </a:highlight>
                <a:latin typeface="Georgia"/>
                <a:ea typeface="Georgia"/>
                <a:cs typeface="Georgia"/>
                <a:sym typeface="Georgia"/>
              </a:rPr>
              <a:t>Many also requires transplantation or xenograft into a host seminiferous tubule to test functionality of the generated gametes</a:t>
            </a:r>
            <a:endParaRPr lang="en-US" sz="1350" dirty="0">
              <a:solidFill>
                <a:srgbClr val="333333"/>
              </a:solidFill>
              <a:highlight>
                <a:srgbClr val="FFFFFF"/>
              </a:highlight>
              <a:latin typeface="Georgia"/>
              <a:ea typeface="Georgia"/>
              <a:cs typeface="Georgia"/>
            </a:endParaRPr>
          </a:p>
          <a:p>
            <a:pPr marL="0" indent="0">
              <a:buNone/>
            </a:pPr>
            <a:r>
              <a:rPr lang="en" sz="1350" dirty="0">
                <a:solidFill>
                  <a:srgbClr val="333333"/>
                </a:solidFill>
                <a:highlight>
                  <a:srgbClr val="FFFFFF"/>
                </a:highlight>
                <a:latin typeface="Georgia"/>
                <a:ea typeface="Georgia"/>
                <a:cs typeface="Georgia"/>
                <a:sym typeface="Georgia"/>
              </a:rPr>
              <a:t>Some promising studies have had successful fertilization however with inconsistent outcomes and low </a:t>
            </a:r>
            <a:r>
              <a:rPr lang="en-US" sz="1350" dirty="0">
                <a:solidFill>
                  <a:srgbClr val="333333"/>
                </a:solidFill>
                <a:highlight>
                  <a:srgbClr val="FFFFFF"/>
                </a:highlight>
                <a:latin typeface="Georgia"/>
                <a:ea typeface="Georgia"/>
                <a:cs typeface="Georgia"/>
                <a:sym typeface="Georgia"/>
              </a:rPr>
              <a:t>reproducibility</a:t>
            </a:r>
          </a:p>
          <a:p>
            <a:pPr marL="0" lvl="0" indent="0" algn="l" rtl="0">
              <a:spcBef>
                <a:spcPts val="0"/>
              </a:spcBef>
              <a:spcAft>
                <a:spcPts val="0"/>
              </a:spcAft>
              <a:buNone/>
            </a:pPr>
            <a:r>
              <a:rPr lang="en" sz="1350" dirty="0">
                <a:solidFill>
                  <a:srgbClr val="333333"/>
                </a:solidFill>
                <a:highlight>
                  <a:srgbClr val="FFFFFF"/>
                </a:highlight>
                <a:latin typeface="Georgia"/>
                <a:ea typeface="Georgia"/>
                <a:cs typeface="Georgia"/>
                <a:sym typeface="Georgia"/>
              </a:rPr>
              <a:t>There is therefore a need for a more efficient system </a:t>
            </a:r>
            <a:endParaRPr lang="en-US" sz="135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endParaRPr sz="1350" dirty="0">
              <a:solidFill>
                <a:srgbClr val="333333"/>
              </a:solidFill>
              <a:highlight>
                <a:srgbClr val="FFFFFF"/>
              </a:highlight>
              <a:latin typeface="Georgia"/>
              <a:ea typeface="Georgia"/>
              <a:cs typeface="Georgia"/>
              <a:sym typeface="Georgia"/>
            </a:endParaRPr>
          </a:p>
          <a:p>
            <a:pPr marL="0" indent="0">
              <a:buNone/>
            </a:pPr>
            <a:endParaRPr lang="en" sz="1350" dirty="0">
              <a:solidFill>
                <a:srgbClr val="333333"/>
              </a:solidFill>
              <a:highlight>
                <a:schemeClr val="lt1"/>
              </a:highlight>
              <a:latin typeface="Georgia"/>
              <a:ea typeface="Times New Roman"/>
              <a:cs typeface="Times New Roman"/>
              <a:sym typeface="Times New Roman"/>
            </a:endParaRPr>
          </a:p>
          <a:p>
            <a:pPr marL="0" lvl="0" indent="0" algn="l" rtl="0">
              <a:spcBef>
                <a:spcPts val="0"/>
              </a:spcBef>
              <a:spcAft>
                <a:spcPts val="0"/>
              </a:spcAft>
              <a:buNone/>
            </a:pPr>
            <a:r>
              <a:rPr lang="en" sz="1400" dirty="0">
                <a:solidFill>
                  <a:srgbClr val="1B1B1B"/>
                </a:solidFill>
                <a:highlight>
                  <a:schemeClr val="lt1"/>
                </a:highlight>
                <a:latin typeface="Times New Roman"/>
                <a:ea typeface="Times New Roman"/>
                <a:cs typeface="Times New Roman"/>
                <a:sym typeface="Times New Roman"/>
              </a:rPr>
              <a:t>testicular organogenesis-derived spermatids </a:t>
            </a:r>
            <a:r>
              <a:rPr lang="en" dirty="0">
                <a:solidFill>
                  <a:schemeClr val="dk1"/>
                </a:solidFill>
              </a:rPr>
              <a:t>Fertilization rates of 12%</a:t>
            </a:r>
            <a:endParaRPr dirty="0">
              <a:solidFill>
                <a:schemeClr val="dk1"/>
              </a:solidFill>
            </a:endParaRPr>
          </a:p>
          <a:p>
            <a:pPr marL="0" lvl="0" indent="0" algn="l" rtl="0">
              <a:spcBef>
                <a:spcPts val="0"/>
              </a:spcBef>
              <a:spcAft>
                <a:spcPts val="0"/>
              </a:spcAft>
              <a:buNone/>
            </a:pPr>
            <a:endParaRPr sz="135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endParaRPr sz="135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endParaRPr sz="135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5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d92e97e83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d92e97e8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dirty="0">
                <a:solidFill>
                  <a:schemeClr val="dk1"/>
                </a:solidFill>
              </a:rPr>
              <a:t>Our group has previously demonstrated an efficient system in which we differentiated murine embryonic stem cells into male gametes using a 3D </a:t>
            </a:r>
            <a:r>
              <a:rPr lang="en" sz="1200" dirty="0" err="1">
                <a:solidFill>
                  <a:schemeClr val="dk1"/>
                </a:solidFill>
              </a:rPr>
              <a:t>spherification</a:t>
            </a:r>
            <a:r>
              <a:rPr lang="en" sz="1200" dirty="0">
                <a:solidFill>
                  <a:schemeClr val="dk1"/>
                </a:solidFill>
              </a:rPr>
              <a:t> model. We will review </a:t>
            </a:r>
            <a:r>
              <a:rPr lang="en" sz="1200" dirty="0" err="1">
                <a:solidFill>
                  <a:schemeClr val="dk1"/>
                </a:solidFill>
              </a:rPr>
              <a:t>spherification</a:t>
            </a:r>
            <a:r>
              <a:rPr lang="en" sz="1200" dirty="0">
                <a:solidFill>
                  <a:schemeClr val="dk1"/>
                </a:solidFill>
              </a:rPr>
              <a:t> in further detail however briefly stem cells are differentiated within this sphere (shown here) to create an environment that more closely replicates the environment of the seminiferous tubule. </a:t>
            </a:r>
          </a:p>
          <a:p>
            <a:pPr marL="0" indent="0">
              <a:lnSpc>
                <a:spcPct val="115000"/>
              </a:lnSpc>
              <a:buClr>
                <a:schemeClr val="dk1"/>
              </a:buClr>
              <a:buNone/>
            </a:pPr>
            <a:r>
              <a:rPr lang="en" sz="1200" dirty="0">
                <a:solidFill>
                  <a:schemeClr val="dk1"/>
                </a:solidFill>
              </a:rPr>
              <a:t>In this study were able to see progression of spermatogenesis into haploid sperm like cells. We then tested functionality of de novo gametes through injection into murine oocytes.  </a:t>
            </a:r>
            <a:endParaRPr lang="en-US" sz="1200" dirty="0">
              <a:solidFill>
                <a:srgbClr val="444444"/>
              </a:solidFill>
              <a:highlight>
                <a:srgbClr val="F5F5F5"/>
              </a:highlight>
              <a:latin typeface="Calibri"/>
              <a:ea typeface="Calibri"/>
              <a:cs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F5F5F5"/>
                </a:highlight>
                <a:latin typeface="Calibri"/>
                <a:ea typeface="Calibri"/>
                <a:cs typeface="Calibri"/>
                <a:sym typeface="Calibri"/>
              </a:rPr>
              <a:t>​</a:t>
            </a:r>
            <a:endParaRPr lang="en-US" sz="1200" dirty="0">
              <a:solidFill>
                <a:srgbClr val="444444"/>
              </a:solidFill>
              <a:highlight>
                <a:srgbClr val="F5F5F5"/>
              </a:highlight>
              <a:latin typeface="Calibri"/>
              <a:ea typeface="Calibri"/>
              <a:cs typeface="Calibri"/>
              <a:sym typeface="Calibri"/>
            </a:endParaRPr>
          </a:p>
          <a:p>
            <a:pPr marL="0" indent="0">
              <a:lnSpc>
                <a:spcPct val="114999"/>
              </a:lnSpc>
              <a:buNone/>
            </a:pPr>
            <a:endParaRPr lang="en-US" sz="1200" dirty="0">
              <a:solidFill>
                <a:srgbClr val="444444"/>
              </a:solidFill>
              <a:highlight>
                <a:srgbClr val="F5F5F5"/>
              </a:highlight>
              <a:latin typeface="Calibri"/>
              <a:ea typeface="Calibri"/>
              <a:cs typeface="Calibri"/>
              <a:sym typeface="Calibri"/>
            </a:endParaRPr>
          </a:p>
          <a:p>
            <a:pPr marL="0" indent="0">
              <a:lnSpc>
                <a:spcPct val="114999"/>
              </a:lnSpc>
              <a:buNone/>
            </a:pPr>
            <a:endParaRPr lang="en-US" sz="1200" dirty="0">
              <a:solidFill>
                <a:srgbClr val="444444"/>
              </a:solidFill>
              <a:highlight>
                <a:srgbClr val="F5F5F5"/>
              </a:highlight>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374e48c3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374e48c3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None/>
            </a:pPr>
            <a:r>
              <a:rPr lang="en" sz="1200" dirty="0">
                <a:solidFill>
                  <a:schemeClr val="dk1"/>
                </a:solidFill>
              </a:rPr>
              <a:t>This yielded successful fertilization at 80% and also was able to support full pre-implantation development </a:t>
            </a:r>
            <a:endParaRPr lang="en-US" sz="1200" dirty="0">
              <a:solidFill>
                <a:schemeClr val="dk1"/>
              </a:solidFill>
            </a:endParaRPr>
          </a:p>
          <a:p>
            <a:pPr marL="0" indent="0">
              <a:lnSpc>
                <a:spcPct val="114999"/>
              </a:lnSpc>
              <a:buNone/>
            </a:pPr>
            <a:r>
              <a:rPr lang="en" sz="1200" dirty="0">
                <a:solidFill>
                  <a:schemeClr val="dk1"/>
                </a:solidFill>
              </a:rPr>
              <a:t>Given the success of this study, we wanted to reproduce outcomes in a human model.</a:t>
            </a:r>
          </a:p>
          <a:p>
            <a:pPr marL="0" indent="0">
              <a:lnSpc>
                <a:spcPct val="114999"/>
              </a:lnSpc>
              <a:buNone/>
            </a:pPr>
            <a:endParaRPr lang="en" sz="1200" dirty="0"/>
          </a:p>
          <a:p>
            <a:pPr marL="0" indent="0">
              <a:lnSpc>
                <a:spcPct val="114999"/>
              </a:lnSpc>
              <a:buNone/>
            </a:pPr>
            <a:endParaRPr lang="en" sz="1200" dirty="0"/>
          </a:p>
          <a:p>
            <a:pPr marL="0" indent="0">
              <a:lnSpc>
                <a:spcPct val="115000"/>
              </a:lnSpc>
              <a:buNone/>
            </a:pPr>
            <a:endParaRPr lang="en" sz="1200" dirty="0"/>
          </a:p>
          <a:p>
            <a:pPr marL="0" lvl="0" indent="0" algn="l" rtl="0">
              <a:lnSpc>
                <a:spcPct val="115000"/>
              </a:lnSpc>
              <a:spcBef>
                <a:spcPts val="0"/>
              </a:spcBef>
              <a:spcAft>
                <a:spcPts val="0"/>
              </a:spcAft>
              <a:buNone/>
            </a:pPr>
            <a:r>
              <a:rPr lang="en" sz="1200" dirty="0">
                <a:solidFill>
                  <a:srgbClr val="212121"/>
                </a:solidFill>
              </a:rPr>
              <a:t>We were able to </a:t>
            </a:r>
            <a:r>
              <a:rPr lang="en" sz="1200" dirty="0">
                <a:solidFill>
                  <a:srgbClr val="444444"/>
                </a:solidFill>
                <a:highlight>
                  <a:srgbClr val="F5F5F5"/>
                </a:highlight>
                <a:latin typeface="Calibri"/>
                <a:ea typeface="Calibri"/>
                <a:cs typeface="Calibri"/>
                <a:sym typeface="Calibri"/>
              </a:rPr>
              <a:t>obtain similar fertilization rates compared to control which consisted of mouse sperm injected into oocytes</a:t>
            </a:r>
            <a:endParaRPr sz="1200" dirty="0">
              <a:solidFill>
                <a:srgbClr val="444444"/>
              </a:solidFill>
              <a:highlight>
                <a:srgbClr val="F5F5F5"/>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F5F5F5"/>
                </a:highlight>
                <a:latin typeface="Calibri"/>
                <a:ea typeface="Calibri"/>
                <a:cs typeface="Calibri"/>
                <a:sym typeface="Calibri"/>
              </a:rPr>
              <a:t>Blastocyst rates decreased compared to control, however 36.7% of fertilized oocytes became blastocysts in this 3D culture model. </a:t>
            </a:r>
            <a:endParaRPr sz="1200" dirty="0">
              <a:solidFill>
                <a:srgbClr val="444444"/>
              </a:solidFill>
              <a:highlight>
                <a:srgbClr val="F5F5F5"/>
              </a:highlight>
              <a:latin typeface="Calibri"/>
              <a:ea typeface="Calibri"/>
              <a:cs typeface="Calibri"/>
              <a:sym typeface="Calibri"/>
            </a:endParaRPr>
          </a:p>
          <a:p>
            <a:pPr marL="0" lvl="0" indent="0" algn="l" rtl="0">
              <a:spcBef>
                <a:spcPts val="0"/>
              </a:spcBef>
              <a:spcAft>
                <a:spcPts val="0"/>
              </a:spcAft>
              <a:buNone/>
            </a:pPr>
            <a:r>
              <a:rPr lang="en" sz="1200" dirty="0">
                <a:solidFill>
                  <a:srgbClr val="444444"/>
                </a:solidFill>
                <a:highlight>
                  <a:srgbClr val="F5F5F5"/>
                </a:highlight>
                <a:latin typeface="Calibri"/>
                <a:ea typeface="Calibri"/>
                <a:cs typeface="Calibri"/>
                <a:sym typeface="Calibri"/>
              </a:rPr>
              <a:t>Given the success in the murine model, we wanted to test this model using human cells.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d92e97e83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d92e97e83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dirty="0">
                <a:solidFill>
                  <a:schemeClr val="dk1"/>
                </a:solidFill>
              </a:rPr>
              <a:t>In this study, we aim to facilitate differentiation of human induced pluripotent stem cells and human embryonic stem cells into de novo gametes </a:t>
            </a:r>
          </a:p>
          <a:p>
            <a:pPr marL="0" indent="0">
              <a:lnSpc>
                <a:spcPct val="114999"/>
              </a:lnSpc>
              <a:buNone/>
            </a:pPr>
            <a:endParaRPr lang="en" sz="1200" dirty="0"/>
          </a:p>
          <a:p>
            <a:pPr marL="0" indent="0">
              <a:lnSpc>
                <a:spcPct val="114999"/>
              </a:lnSpc>
              <a:buNone/>
            </a:pPr>
            <a:r>
              <a:rPr lang="en" sz="1200" dirty="0"/>
              <a:t>We will assess for spermatogenic biomarkers by </a:t>
            </a:r>
            <a:r>
              <a:rPr lang="en" sz="1200" dirty="0" err="1"/>
              <a:t>immunofluroresence</a:t>
            </a:r>
            <a:r>
              <a:rPr lang="en" sz="1200" dirty="0"/>
              <a:t> and confirm haploidy with FISH</a:t>
            </a:r>
            <a:br>
              <a:rPr lang="en" sz="1200" dirty="0"/>
            </a:br>
            <a:endParaRPr lang="en" sz="1200" dirty="0"/>
          </a:p>
          <a:p>
            <a:pPr marL="0" indent="0">
              <a:lnSpc>
                <a:spcPct val="114999"/>
              </a:lnSpc>
              <a:buNone/>
            </a:pPr>
            <a:r>
              <a:rPr lang="en" sz="1200" dirty="0"/>
              <a:t>We will assess functionality of haploid gametes by injecting into donated human oocytes </a:t>
            </a:r>
          </a:p>
          <a:p>
            <a:pPr marL="0" indent="0">
              <a:lnSpc>
                <a:spcPct val="114999"/>
              </a:lnSpc>
              <a:buNone/>
            </a:pPr>
            <a:endParaRPr lang="en" sz="1200" dirty="0"/>
          </a:p>
          <a:p>
            <a:pPr marL="0" indent="0">
              <a:lnSpc>
                <a:spcPct val="114999"/>
              </a:lnSpc>
              <a:buNone/>
            </a:pPr>
            <a:r>
              <a:rPr lang="en" sz="1200" dirty="0"/>
              <a:t>Lastly we will perform PGTA on any resulting embryos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d95b5e0c38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d95b5e0c38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chemeClr val="dk1"/>
                </a:solidFill>
              </a:rPr>
              <a:t>To quickly review spermatogenesis in humans, it takes place in the seminiferous tubule</a:t>
            </a:r>
            <a:endParaRPr lang="en-US" dirty="0">
              <a:solidFill>
                <a:schemeClr val="dk1"/>
              </a:solidFill>
            </a:endParaRPr>
          </a:p>
          <a:p>
            <a:pPr marL="0" indent="0">
              <a:buNone/>
            </a:pPr>
            <a:r>
              <a:rPr lang="en" sz="1350" dirty="0">
                <a:solidFill>
                  <a:srgbClr val="222222"/>
                </a:solidFill>
                <a:highlight>
                  <a:srgbClr val="FFFFFF"/>
                </a:highlight>
                <a:latin typeface="Merriweather"/>
                <a:ea typeface="Merriweather"/>
                <a:cs typeface="Merriweather"/>
                <a:sym typeface="Merriweather"/>
              </a:rPr>
              <a:t>Within the seminiferous tubule, The diploid spermatogonia lie directly on the basement membrane and differentiate to haploid spermatids as they progress toward the lumen. </a:t>
            </a:r>
            <a:r>
              <a:rPr lang="en-US" sz="1350" dirty="0">
                <a:solidFill>
                  <a:srgbClr val="222222"/>
                </a:solidFill>
                <a:highlight>
                  <a:srgbClr val="FFFFFF"/>
                </a:highlight>
                <a:latin typeface="Merriweather"/>
                <a:ea typeface="Merriweather"/>
                <a:cs typeface="Merriweather"/>
                <a:sym typeface="Merriweather"/>
              </a:rPr>
              <a:t>This process takes about 70-74 days. The final maturation stage, known as spermiogenesis, takes about 21 to 25 days </a:t>
            </a:r>
            <a:endParaRPr lang="en-US" sz="1350" dirty="0">
              <a:solidFill>
                <a:srgbClr val="222222"/>
              </a:solidFill>
              <a:highlight>
                <a:srgbClr val="FFFFFF"/>
              </a:highlight>
              <a:latin typeface="Merriweather"/>
              <a:ea typeface="Merriweather"/>
              <a:cs typeface="Merriweather"/>
            </a:endParaRPr>
          </a:p>
          <a:p>
            <a:pPr marL="0" lvl="0" indent="0" algn="l">
              <a:spcBef>
                <a:spcPts val="0"/>
              </a:spcBef>
              <a:spcAft>
                <a:spcPts val="0"/>
              </a:spcAft>
              <a:buNone/>
            </a:pPr>
            <a:endParaRPr lang="en-US" sz="1350" dirty="0">
              <a:solidFill>
                <a:srgbClr val="222222"/>
              </a:solidFill>
              <a:highlight>
                <a:srgbClr val="FFFFFF"/>
              </a:highlight>
              <a:latin typeface="Merriweather"/>
              <a:ea typeface="Merriweather"/>
              <a:cs typeface="Merriweather"/>
            </a:endParaRPr>
          </a:p>
          <a:p>
            <a:pPr marL="0" indent="0">
              <a:buNone/>
            </a:pPr>
            <a:endParaRPr lang="en-US" sz="1350" dirty="0">
              <a:solidFill>
                <a:srgbClr val="222222"/>
              </a:solidFill>
              <a:highlight>
                <a:srgbClr val="FFFFFF"/>
              </a:highlight>
              <a:latin typeface="Merriweather"/>
              <a:ea typeface="Merriweather"/>
              <a:cs typeface="Merriweather"/>
              <a:sym typeface="Merriweather"/>
            </a:endParaRPr>
          </a:p>
          <a:p>
            <a:pPr marL="0" indent="0">
              <a:buNone/>
            </a:pPr>
            <a:r>
              <a:rPr lang="en-US" sz="1350" dirty="0">
                <a:solidFill>
                  <a:srgbClr val="222222"/>
                </a:solidFill>
                <a:highlight>
                  <a:srgbClr val="FFFFFF"/>
                </a:highlight>
                <a:latin typeface="Merriweather"/>
                <a:ea typeface="Merriweather"/>
                <a:cs typeface="Merriweather"/>
                <a:sym typeface="Merriweather"/>
              </a:rPr>
              <a:t>Spermatogenesis takes about 70~74 </a:t>
            </a:r>
            <a:r>
              <a:rPr lang="en" sz="1350" dirty="0">
                <a:solidFill>
                  <a:srgbClr val="222222"/>
                </a:solidFill>
                <a:highlight>
                  <a:srgbClr val="FFFFFF"/>
                </a:highlight>
                <a:latin typeface="Merriweather"/>
                <a:ea typeface="Merriweather"/>
                <a:cs typeface="Merriweather"/>
                <a:sym typeface="Merriweather"/>
              </a:rPr>
              <a:t>days </a:t>
            </a:r>
            <a:endParaRPr lang="en-US" sz="1350" dirty="0">
              <a:solidFill>
                <a:srgbClr val="222222"/>
              </a:solidFill>
              <a:highlight>
                <a:srgbClr val="FFFFFF"/>
              </a:highlight>
              <a:latin typeface="Merriweather"/>
              <a:ea typeface="Merriweather"/>
              <a:cs typeface="Merriweather"/>
            </a:endParaRPr>
          </a:p>
          <a:p>
            <a:pPr marL="0" indent="0">
              <a:buNone/>
            </a:pPr>
            <a:endParaRPr lang="en-US" sz="1350" dirty="0">
              <a:solidFill>
                <a:srgbClr val="22222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r>
              <a:rPr lang="en" sz="1350" dirty="0">
                <a:solidFill>
                  <a:srgbClr val="222222"/>
                </a:solidFill>
                <a:highlight>
                  <a:srgbClr val="FFFFFF"/>
                </a:highlight>
                <a:latin typeface="Merriweather"/>
                <a:ea typeface="Merriweather"/>
                <a:cs typeface="Merriweather"/>
                <a:sym typeface="Merriweather"/>
              </a:rPr>
              <a:t>Primary spermatocytes have the ­longest life span. Secondary spermatocytes undergo the second meiotic division to produce spermatids. Secondary spermatocytes are short-lived (1.1–1.7 days).</a:t>
            </a:r>
            <a:endParaRPr sz="1350" dirty="0">
              <a:solidFill>
                <a:srgbClr val="22222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endParaRPr dirty="0"/>
          </a:p>
          <a:p>
            <a:pPr marL="0" lvl="0" indent="0" algn="l" rtl="0">
              <a:spcBef>
                <a:spcPts val="0"/>
              </a:spcBef>
              <a:spcAft>
                <a:spcPts val="0"/>
              </a:spcAft>
              <a:buNone/>
            </a:pPr>
            <a:r>
              <a:rPr lang="en" sz="1350" dirty="0">
                <a:solidFill>
                  <a:srgbClr val="222222"/>
                </a:solidFill>
                <a:highlight>
                  <a:srgbClr val="FFFFFF"/>
                </a:highlight>
                <a:latin typeface="Merriweather"/>
                <a:ea typeface="Merriweather"/>
                <a:cs typeface="Merriweather"/>
                <a:sym typeface="Merriweather"/>
              </a:rPr>
              <a:t>Spermiogenesis -  complex process that ­transforms round spermatids after meiosis into a complex structure called the spermatozoon (6 stages of spermatid maturation - acrosome formation is completed, the intermediate piece is formed and the tail develops)</a:t>
            </a:r>
            <a:endParaRPr sz="1350" dirty="0">
              <a:solidFill>
                <a:srgbClr val="22222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endParaRPr sz="1350" dirty="0">
              <a:solidFill>
                <a:srgbClr val="22222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r>
              <a:rPr lang="en" sz="1350" dirty="0">
                <a:solidFill>
                  <a:srgbClr val="222222"/>
                </a:solidFill>
                <a:highlight>
                  <a:srgbClr val="FFFFFF"/>
                </a:highlight>
                <a:latin typeface="Merriweather"/>
                <a:ea typeface="Merriweather"/>
                <a:cs typeface="Merriweather"/>
                <a:sym typeface="Merriweather"/>
              </a:rPr>
              <a:t> The spermatocyte takes 25.3 days to mature. Spermiogenesis occurs in 21.6 days, and the duration of the cycle is 16 days.</a:t>
            </a:r>
            <a:endParaRPr sz="1350" dirty="0">
              <a:solidFill>
                <a:srgbClr val="222222"/>
              </a:solidFill>
              <a:highlight>
                <a:srgbClr val="FFFFFF"/>
              </a:highlight>
              <a:latin typeface="Merriweather"/>
              <a:ea typeface="Merriweather"/>
              <a:cs typeface="Merriweather"/>
              <a:sym typeface="Merriweathe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A20815"/>
              </a:solidFill>
              <a:latin typeface="Arial"/>
              <a:ea typeface="Arial"/>
              <a:cs typeface="Arial"/>
              <a:sym typeface="Arial"/>
            </a:endParaRPr>
          </a:p>
        </p:txBody>
      </p:sp>
      <p:sp>
        <p:nvSpPr>
          <p:cNvPr id="58" name="Google Shape;58;p14"/>
          <p:cNvSpPr txBox="1">
            <a:spLocks noGrp="1"/>
          </p:cNvSpPr>
          <p:nvPr>
            <p:ph type="ctrTitle"/>
          </p:nvPr>
        </p:nvSpPr>
        <p:spPr>
          <a:xfrm>
            <a:off x="150" y="1731975"/>
            <a:ext cx="9144000" cy="742500"/>
          </a:xfrm>
          <a:prstGeom prst="rect">
            <a:avLst/>
          </a:prstGeom>
          <a:noFill/>
          <a:ln>
            <a:noFill/>
          </a:ln>
        </p:spPr>
        <p:txBody>
          <a:bodyPr spcFirstLastPara="1" wrap="square" lIns="0" tIns="0" rIns="91425" bIns="0" anchor="t" anchorCtr="0">
            <a:noAutofit/>
          </a:bodyPr>
          <a:lstStyle>
            <a:lvl1pPr lvl="0" algn="ctr">
              <a:lnSpc>
                <a:spcPct val="90000"/>
              </a:lnSpc>
              <a:spcBef>
                <a:spcPts val="0"/>
              </a:spcBef>
              <a:spcAft>
                <a:spcPts val="0"/>
              </a:spcAft>
              <a:buClr>
                <a:srgbClr val="B31B1B"/>
              </a:buClr>
              <a:buSzPts val="6100"/>
              <a:buFont typeface="Arial"/>
              <a:buNone/>
              <a:defRPr sz="6100" b="1">
                <a:solidFill>
                  <a:srgbClr val="B31B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subTitle" idx="1"/>
          </p:nvPr>
        </p:nvSpPr>
        <p:spPr>
          <a:xfrm>
            <a:off x="150" y="2678875"/>
            <a:ext cx="9144000" cy="662100"/>
          </a:xfrm>
          <a:prstGeom prst="rect">
            <a:avLst/>
          </a:prstGeom>
          <a:noFill/>
          <a:ln>
            <a:noFill/>
          </a:ln>
        </p:spPr>
        <p:txBody>
          <a:bodyPr spcFirstLastPara="1" wrap="square" lIns="0" tIns="0" rIns="0" bIns="0" anchor="t" anchorCtr="0">
            <a:noAutofit/>
          </a:bodyPr>
          <a:lstStyle>
            <a:lvl1pPr lvl="0" algn="ctr">
              <a:lnSpc>
                <a:spcPct val="100000"/>
              </a:lnSpc>
              <a:spcBef>
                <a:spcPts val="480"/>
              </a:spcBef>
              <a:spcAft>
                <a:spcPts val="0"/>
              </a:spcAft>
              <a:buClr>
                <a:srgbClr val="B31B1B"/>
              </a:buClr>
              <a:buSzPts val="3600"/>
              <a:buFont typeface="Arial"/>
              <a:buNone/>
              <a:defRPr sz="3600">
                <a:solidFill>
                  <a:srgbClr val="B31B1B"/>
                </a:solidFill>
                <a:latin typeface="Arial"/>
                <a:ea typeface="Arial"/>
                <a:cs typeface="Arial"/>
                <a:sym typeface="Arial"/>
              </a:defRPr>
            </a:lvl1pPr>
            <a:lvl2pPr lvl="1" algn="ctr">
              <a:lnSpc>
                <a:spcPct val="100000"/>
              </a:lnSpc>
              <a:spcBef>
                <a:spcPts val="300"/>
              </a:spcBef>
              <a:spcAft>
                <a:spcPts val="0"/>
              </a:spcAft>
              <a:buClr>
                <a:srgbClr val="8C8C8C"/>
              </a:buClr>
              <a:buSzPts val="3600"/>
              <a:buFont typeface="Arial"/>
              <a:buNone/>
              <a:defRPr sz="3600">
                <a:solidFill>
                  <a:srgbClr val="8C8C8C"/>
                </a:solidFill>
              </a:defRPr>
            </a:lvl2pPr>
            <a:lvl3pPr lvl="2" algn="ctr">
              <a:lnSpc>
                <a:spcPct val="100000"/>
              </a:lnSpc>
              <a:spcBef>
                <a:spcPts val="300"/>
              </a:spcBef>
              <a:spcAft>
                <a:spcPts val="0"/>
              </a:spcAft>
              <a:buClr>
                <a:srgbClr val="8C8C8C"/>
              </a:buClr>
              <a:buSzPts val="3600"/>
              <a:buFont typeface="Arial"/>
              <a:buNone/>
              <a:defRPr sz="3600">
                <a:solidFill>
                  <a:srgbClr val="8C8C8C"/>
                </a:solidFill>
              </a:defRPr>
            </a:lvl3pPr>
            <a:lvl4pPr lvl="3" algn="ctr">
              <a:lnSpc>
                <a:spcPct val="100000"/>
              </a:lnSpc>
              <a:spcBef>
                <a:spcPts val="300"/>
              </a:spcBef>
              <a:spcAft>
                <a:spcPts val="0"/>
              </a:spcAft>
              <a:buClr>
                <a:srgbClr val="8C8C8C"/>
              </a:buClr>
              <a:buSzPts val="3600"/>
              <a:buNone/>
              <a:defRPr sz="3600">
                <a:solidFill>
                  <a:srgbClr val="8C8C8C"/>
                </a:solidFill>
              </a:defRPr>
            </a:lvl4pPr>
            <a:lvl5pPr lvl="4" algn="ctr">
              <a:lnSpc>
                <a:spcPct val="100000"/>
              </a:lnSpc>
              <a:spcBef>
                <a:spcPts val="300"/>
              </a:spcBef>
              <a:spcAft>
                <a:spcPts val="0"/>
              </a:spcAft>
              <a:buClr>
                <a:srgbClr val="8C8C8C"/>
              </a:buClr>
              <a:buSzPts val="3600"/>
              <a:buNone/>
              <a:defRPr sz="3600">
                <a:solidFill>
                  <a:srgbClr val="8C8C8C"/>
                </a:solidFill>
              </a:defRPr>
            </a:lvl5pPr>
            <a:lvl6pPr lvl="5" algn="ctr">
              <a:lnSpc>
                <a:spcPct val="100000"/>
              </a:lnSpc>
              <a:spcBef>
                <a:spcPts val="400"/>
              </a:spcBef>
              <a:spcAft>
                <a:spcPts val="0"/>
              </a:spcAft>
              <a:buClr>
                <a:srgbClr val="8C8C8C"/>
              </a:buClr>
              <a:buSzPts val="3600"/>
              <a:buNone/>
              <a:defRPr sz="3600">
                <a:solidFill>
                  <a:srgbClr val="8C8C8C"/>
                </a:solidFill>
              </a:defRPr>
            </a:lvl6pPr>
            <a:lvl7pPr lvl="6" algn="ctr">
              <a:lnSpc>
                <a:spcPct val="100000"/>
              </a:lnSpc>
              <a:spcBef>
                <a:spcPts val="400"/>
              </a:spcBef>
              <a:spcAft>
                <a:spcPts val="0"/>
              </a:spcAft>
              <a:buClr>
                <a:srgbClr val="8C8C8C"/>
              </a:buClr>
              <a:buSzPts val="3600"/>
              <a:buNone/>
              <a:defRPr sz="3600">
                <a:solidFill>
                  <a:srgbClr val="8C8C8C"/>
                </a:solidFill>
              </a:defRPr>
            </a:lvl7pPr>
            <a:lvl8pPr lvl="7" algn="ctr">
              <a:lnSpc>
                <a:spcPct val="100000"/>
              </a:lnSpc>
              <a:spcBef>
                <a:spcPts val="400"/>
              </a:spcBef>
              <a:spcAft>
                <a:spcPts val="0"/>
              </a:spcAft>
              <a:buClr>
                <a:srgbClr val="8C8C8C"/>
              </a:buClr>
              <a:buSzPts val="3600"/>
              <a:buNone/>
              <a:defRPr sz="3600">
                <a:solidFill>
                  <a:srgbClr val="8C8C8C"/>
                </a:solidFill>
              </a:defRPr>
            </a:lvl8pPr>
            <a:lvl9pPr lvl="8" algn="ctr">
              <a:lnSpc>
                <a:spcPct val="100000"/>
              </a:lnSpc>
              <a:spcBef>
                <a:spcPts val="400"/>
              </a:spcBef>
              <a:spcAft>
                <a:spcPts val="0"/>
              </a:spcAft>
              <a:buClr>
                <a:srgbClr val="8C8C8C"/>
              </a:buClr>
              <a:buSzPts val="3600"/>
              <a:buNone/>
              <a:defRPr sz="3600">
                <a:solidFill>
                  <a:srgbClr val="8C8C8C"/>
                </a:solidFill>
              </a:defRPr>
            </a:lvl9pPr>
          </a:lstStyle>
          <a:p>
            <a:endParaRPr/>
          </a:p>
        </p:txBody>
      </p:sp>
      <p:sp>
        <p:nvSpPr>
          <p:cNvPr id="60" name="Google Shape;60;p14"/>
          <p:cNvSpPr txBox="1">
            <a:spLocks noGrp="1"/>
          </p:cNvSpPr>
          <p:nvPr>
            <p:ph type="body" idx="2"/>
          </p:nvPr>
        </p:nvSpPr>
        <p:spPr>
          <a:xfrm>
            <a:off x="6419850" y="4373041"/>
            <a:ext cx="2180441" cy="46571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300"/>
              </a:spcBef>
              <a:spcAft>
                <a:spcPts val="0"/>
              </a:spcAft>
              <a:buSzPts val="1800"/>
              <a:buFont typeface="Arial"/>
              <a:buNone/>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61" name="Google Shape;61;p14"/>
          <p:cNvPicPr preferRelativeResize="0"/>
          <p:nvPr/>
        </p:nvPicPr>
        <p:blipFill rotWithShape="1">
          <a:blip r:embed="rId2">
            <a:alphaModFix/>
          </a:blip>
          <a:srcRect/>
          <a:stretch/>
        </p:blipFill>
        <p:spPr>
          <a:xfrm>
            <a:off x="317174" y="114300"/>
            <a:ext cx="1933820" cy="847197"/>
          </a:xfrm>
          <a:prstGeom prst="rect">
            <a:avLst/>
          </a:prstGeom>
          <a:noFill/>
          <a:ln>
            <a:noFill/>
          </a:ln>
        </p:spPr>
      </p:pic>
      <p:pic>
        <p:nvPicPr>
          <p:cNvPr id="62" name="Google Shape;62;p14"/>
          <p:cNvPicPr preferRelativeResize="0"/>
          <p:nvPr/>
        </p:nvPicPr>
        <p:blipFill rotWithShape="1">
          <a:blip r:embed="rId3">
            <a:alphaModFix/>
          </a:blip>
          <a:srcRect l="10746" r="67014" b="53747"/>
          <a:stretch/>
        </p:blipFill>
        <p:spPr>
          <a:xfrm>
            <a:off x="553798" y="4142875"/>
            <a:ext cx="541200" cy="720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r Chart &amp; Copy 2">
  <p:cSld name="Bar Chart &amp; Copy 2">
    <p:spTree>
      <p:nvGrpSpPr>
        <p:cNvPr id="1" name="Shape 105"/>
        <p:cNvGrpSpPr/>
        <p:nvPr/>
      </p:nvGrpSpPr>
      <p:grpSpPr>
        <a:xfrm>
          <a:off x="0" y="0"/>
          <a:ext cx="0" cy="0"/>
          <a:chOff x="0" y="0"/>
          <a:chExt cx="0" cy="0"/>
        </a:xfrm>
      </p:grpSpPr>
      <p:sp>
        <p:nvSpPr>
          <p:cNvPr id="106" name="Google Shape;106;p23"/>
          <p:cNvSpPr>
            <a:spLocks noGrp="1"/>
          </p:cNvSpPr>
          <p:nvPr>
            <p:ph type="chart" idx="2"/>
          </p:nvPr>
        </p:nvSpPr>
        <p:spPr>
          <a:xfrm>
            <a:off x="4827238" y="1063319"/>
            <a:ext cx="3440462" cy="275771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1pPr>
            <a:lvl2pPr marR="0" lvl="1" algn="l" rtl="0">
              <a:lnSpc>
                <a:spcPct val="100000"/>
              </a:lnSpc>
              <a:spcBef>
                <a:spcPts val="360"/>
              </a:spcBef>
              <a:spcAft>
                <a:spcPts val="0"/>
              </a:spcAft>
              <a:buClr>
                <a:schemeClr val="accent3"/>
              </a:buClr>
              <a:buSzPts val="1800"/>
              <a:buFont typeface="Courier New"/>
              <a:buChar char="o"/>
              <a:defRPr sz="1800" b="1" i="0" u="none" strike="noStrike" cap="none">
                <a:solidFill>
                  <a:schemeClr val="accent3"/>
                </a:solidFill>
                <a:latin typeface="Arial"/>
                <a:ea typeface="Arial"/>
                <a:cs typeface="Arial"/>
                <a:sym typeface="Arial"/>
              </a:defRPr>
            </a:lvl2pPr>
            <a:lvl3pPr marR="0" lvl="2" algn="l" rtl="0">
              <a:lnSpc>
                <a:spcPct val="100000"/>
              </a:lnSpc>
              <a:spcBef>
                <a:spcPts val="36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Google Shape;107;p23"/>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body" idx="1"/>
          </p:nvPr>
        </p:nvSpPr>
        <p:spPr>
          <a:xfrm>
            <a:off x="850900" y="1063229"/>
            <a:ext cx="3976688" cy="3527913"/>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rgbClr val="000000"/>
              </a:buClr>
              <a:buSzPts val="1800"/>
              <a:buFont typeface="Arial"/>
              <a:buChar char="•"/>
              <a:defRPr sz="1800" b="1" i="0" u="none" strike="noStrike" cap="none">
                <a:solidFill>
                  <a:srgbClr val="000000"/>
                </a:solidFill>
                <a:latin typeface="Arial"/>
                <a:ea typeface="Arial"/>
                <a:cs typeface="Arial"/>
                <a:sym typeface="Arial"/>
              </a:defRPr>
            </a:lvl1pPr>
            <a:lvl2pPr marL="914400" marR="0" lvl="1" indent="-342900" algn="l">
              <a:lnSpc>
                <a:spcPct val="100000"/>
              </a:lnSpc>
              <a:spcBef>
                <a:spcPts val="360"/>
              </a:spcBef>
              <a:spcAft>
                <a:spcPts val="0"/>
              </a:spcAft>
              <a:buClr>
                <a:srgbClr val="000000"/>
              </a:buClr>
              <a:buSzPts val="1800"/>
              <a:buFont typeface="Arial"/>
              <a:buChar char="–"/>
              <a:defRPr sz="1800" b="1">
                <a:solidFill>
                  <a:srgbClr val="000000"/>
                </a:solidFill>
              </a:defRPr>
            </a:lvl2pPr>
            <a:lvl3pPr marL="1371600" marR="0" lvl="2" indent="-342900" algn="l">
              <a:lnSpc>
                <a:spcPct val="100000"/>
              </a:lnSpc>
              <a:spcBef>
                <a:spcPts val="360"/>
              </a:spcBef>
              <a:spcAft>
                <a:spcPts val="0"/>
              </a:spcAft>
              <a:buClr>
                <a:srgbClr val="000000"/>
              </a:buClr>
              <a:buSzPts val="1800"/>
              <a:buFont typeface="Arial"/>
              <a:buChar char="•"/>
              <a:defRPr sz="1800" b="1">
                <a:solidFill>
                  <a:srgbClr val="000000"/>
                </a:solidFill>
              </a:defRPr>
            </a:lvl3pPr>
            <a:lvl4pPr marL="1828800" lvl="3" indent="-342900" algn="l">
              <a:lnSpc>
                <a:spcPct val="100000"/>
              </a:lnSpc>
              <a:spcBef>
                <a:spcPts val="360"/>
              </a:spcBef>
              <a:spcAft>
                <a:spcPts val="0"/>
              </a:spcAft>
              <a:buClr>
                <a:srgbClr val="7F7F7F"/>
              </a:buClr>
              <a:buSzPts val="1800"/>
              <a:buChar char="–"/>
              <a:defRPr/>
            </a:lvl4pPr>
            <a:lvl5pPr marL="2286000" lvl="4" indent="-342900" algn="l">
              <a:lnSpc>
                <a:spcPct val="100000"/>
              </a:lnSpc>
              <a:spcBef>
                <a:spcPts val="360"/>
              </a:spcBef>
              <a:spcAft>
                <a:spcPts val="0"/>
              </a:spcAft>
              <a:buClr>
                <a:srgbClr val="7F7F7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r Chart &amp; Copy 3">
  <p:cSld name="Bar Chart &amp; Copy 3">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4"/>
          <p:cNvSpPr txBox="1">
            <a:spLocks noGrp="1"/>
          </p:cNvSpPr>
          <p:nvPr>
            <p:ph type="body" idx="1"/>
          </p:nvPr>
        </p:nvSpPr>
        <p:spPr>
          <a:xfrm>
            <a:off x="4468815" y="1063229"/>
            <a:ext cx="3989387" cy="3527913"/>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rgbClr val="000000"/>
              </a:buClr>
              <a:buSzPts val="1800"/>
              <a:buFont typeface="Arial"/>
              <a:buChar char="•"/>
              <a:defRPr sz="1800" b="1" i="0" u="none" strike="noStrike" cap="none">
                <a:solidFill>
                  <a:srgbClr val="000000"/>
                </a:solidFill>
                <a:latin typeface="Arial"/>
                <a:ea typeface="Arial"/>
                <a:cs typeface="Arial"/>
                <a:sym typeface="Arial"/>
              </a:defRPr>
            </a:lvl1pPr>
            <a:lvl2pPr marL="914400" marR="0" lvl="1" indent="-342900" algn="l">
              <a:lnSpc>
                <a:spcPct val="100000"/>
              </a:lnSpc>
              <a:spcBef>
                <a:spcPts val="360"/>
              </a:spcBef>
              <a:spcAft>
                <a:spcPts val="0"/>
              </a:spcAft>
              <a:buClr>
                <a:srgbClr val="000000"/>
              </a:buClr>
              <a:buSzPts val="1800"/>
              <a:buFont typeface="Courier New"/>
              <a:buChar char="o"/>
              <a:defRPr sz="1800" b="1">
                <a:solidFill>
                  <a:srgbClr val="000000"/>
                </a:solidFill>
              </a:defRPr>
            </a:lvl2pPr>
            <a:lvl3pPr marL="1371600" marR="0" lvl="2" indent="-342900" algn="l">
              <a:lnSpc>
                <a:spcPct val="100000"/>
              </a:lnSpc>
              <a:spcBef>
                <a:spcPts val="360"/>
              </a:spcBef>
              <a:spcAft>
                <a:spcPts val="0"/>
              </a:spcAft>
              <a:buClr>
                <a:srgbClr val="000000"/>
              </a:buClr>
              <a:buSzPts val="1800"/>
              <a:buFont typeface="Arial"/>
              <a:buChar char="─"/>
              <a:defRPr sz="1800" b="1">
                <a:solidFill>
                  <a:srgbClr val="000000"/>
                </a:solidFill>
              </a:defRPr>
            </a:lvl3pPr>
            <a:lvl4pPr marL="1828800" lvl="3" indent="-342900" algn="l">
              <a:lnSpc>
                <a:spcPct val="100000"/>
              </a:lnSpc>
              <a:spcBef>
                <a:spcPts val="360"/>
              </a:spcBef>
              <a:spcAft>
                <a:spcPts val="0"/>
              </a:spcAft>
              <a:buClr>
                <a:srgbClr val="7F7F7F"/>
              </a:buClr>
              <a:buSzPts val="1800"/>
              <a:buChar char="–"/>
              <a:defRPr/>
            </a:lvl4pPr>
            <a:lvl5pPr marL="2286000" lvl="4" indent="-342900" algn="l">
              <a:lnSpc>
                <a:spcPct val="100000"/>
              </a:lnSpc>
              <a:spcBef>
                <a:spcPts val="360"/>
              </a:spcBef>
              <a:spcAft>
                <a:spcPts val="0"/>
              </a:spcAft>
              <a:buClr>
                <a:srgbClr val="7F7F7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e Charts &amp; Copy 1">
  <p:cSld name="Pie Charts &amp; Copy 1">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5"/>
          <p:cNvSpPr txBox="1">
            <a:spLocks noGrp="1"/>
          </p:cNvSpPr>
          <p:nvPr>
            <p:ph type="body" idx="1"/>
          </p:nvPr>
        </p:nvSpPr>
        <p:spPr>
          <a:xfrm>
            <a:off x="753250" y="2699001"/>
            <a:ext cx="7654150" cy="1833376"/>
          </a:xfrm>
          <a:prstGeom prst="rect">
            <a:avLst/>
          </a:prstGeom>
          <a:noFill/>
          <a:ln>
            <a:noFill/>
          </a:ln>
        </p:spPr>
        <p:txBody>
          <a:bodyPr spcFirstLastPara="1" wrap="square" lIns="0" tIns="0" rIns="0" bIns="0" anchor="t" anchorCtr="0">
            <a:noAutofit/>
          </a:bodyPr>
          <a:lstStyle>
            <a:lvl1pPr marL="457200" marR="0" lvl="0" indent="-323850" algn="l">
              <a:lnSpc>
                <a:spcPct val="100000"/>
              </a:lnSpc>
              <a:spcBef>
                <a:spcPts val="300"/>
              </a:spcBef>
              <a:spcAft>
                <a:spcPts val="0"/>
              </a:spcAft>
              <a:buClr>
                <a:srgbClr val="000000"/>
              </a:buClr>
              <a:buSzPts val="1500"/>
              <a:buFont typeface="Arial"/>
              <a:buChar char="•"/>
              <a:defRPr sz="1500" b="1">
                <a:solidFill>
                  <a:srgbClr val="000000"/>
                </a:solidFill>
                <a:latin typeface="Arial"/>
                <a:ea typeface="Arial"/>
                <a:cs typeface="Arial"/>
                <a:sym typeface="Arial"/>
              </a:defRPr>
            </a:lvl1pPr>
            <a:lvl2pPr marL="914400" marR="0" lvl="1" indent="-323850" algn="l">
              <a:lnSpc>
                <a:spcPct val="100000"/>
              </a:lnSpc>
              <a:spcBef>
                <a:spcPts val="300"/>
              </a:spcBef>
              <a:spcAft>
                <a:spcPts val="0"/>
              </a:spcAft>
              <a:buClr>
                <a:srgbClr val="000000"/>
              </a:buClr>
              <a:buSzPts val="1500"/>
              <a:buFont typeface="Courier New"/>
              <a:buChar char="o"/>
              <a:defRPr sz="1500" b="1">
                <a:solidFill>
                  <a:srgbClr val="000000"/>
                </a:solidFill>
                <a:latin typeface="Arial"/>
                <a:ea typeface="Arial"/>
                <a:cs typeface="Arial"/>
                <a:sym typeface="Arial"/>
              </a:defRPr>
            </a:lvl2pPr>
            <a:lvl3pPr marL="1371600" marR="0" lvl="2" indent="-323850" algn="l">
              <a:lnSpc>
                <a:spcPct val="100000"/>
              </a:lnSpc>
              <a:spcBef>
                <a:spcPts val="300"/>
              </a:spcBef>
              <a:spcAft>
                <a:spcPts val="0"/>
              </a:spcAft>
              <a:buClr>
                <a:srgbClr val="000000"/>
              </a:buClr>
              <a:buSzPts val="1500"/>
              <a:buFont typeface="Arial"/>
              <a:buChar char="─"/>
              <a:defRPr sz="1500" b="1">
                <a:solidFill>
                  <a:srgbClr val="000000"/>
                </a:solidFill>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5" name="Google Shape;115;p25"/>
          <p:cNvSpPr>
            <a:spLocks noGrp="1"/>
          </p:cNvSpPr>
          <p:nvPr>
            <p:ph type="chart" idx="2"/>
          </p:nvPr>
        </p:nvSpPr>
        <p:spPr>
          <a:xfrm>
            <a:off x="6517174"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 name="Google Shape;116;p25"/>
          <p:cNvSpPr>
            <a:spLocks noGrp="1"/>
          </p:cNvSpPr>
          <p:nvPr>
            <p:ph type="chart" idx="3"/>
          </p:nvPr>
        </p:nvSpPr>
        <p:spPr>
          <a:xfrm>
            <a:off x="4595866"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7" name="Google Shape;117;p25"/>
          <p:cNvSpPr>
            <a:spLocks noGrp="1"/>
          </p:cNvSpPr>
          <p:nvPr>
            <p:ph type="chart" idx="4"/>
          </p:nvPr>
        </p:nvSpPr>
        <p:spPr>
          <a:xfrm>
            <a:off x="2674558"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 name="Google Shape;118;p25"/>
          <p:cNvSpPr>
            <a:spLocks noGrp="1"/>
          </p:cNvSpPr>
          <p:nvPr>
            <p:ph type="chart" idx="5"/>
          </p:nvPr>
        </p:nvSpPr>
        <p:spPr>
          <a:xfrm>
            <a:off x="753250"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73979-C8B3-49E2-871B-4B4C3527849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B1B44-578A-47A1-A643-296FB43643D2}" type="slidenum">
              <a:rPr lang="en-US" smtClean="0"/>
              <a:t>‹#›</a:t>
            </a:fld>
            <a:endParaRPr lang="en-US"/>
          </a:p>
        </p:txBody>
      </p:sp>
    </p:spTree>
    <p:extLst>
      <p:ext uri="{BB962C8B-B14F-4D97-AF65-F5344CB8AC3E}">
        <p14:creationId xmlns:p14="http://schemas.microsoft.com/office/powerpoint/2010/main" val="342292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py Only">
  <p:cSld name="Copy Only">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457200" y="205979"/>
            <a:ext cx="8229600" cy="857250"/>
          </a:xfrm>
          <a:prstGeom prst="rect">
            <a:avLst/>
          </a:prstGeom>
          <a:noFill/>
          <a:ln>
            <a:noFill/>
          </a:ln>
        </p:spPr>
        <p:txBody>
          <a:bodyPr spcFirstLastPara="1" wrap="square" lIns="0" tIns="0" rIns="91425" bIns="45700" anchor="t" anchorCtr="0">
            <a:noAutofit/>
          </a:bodyPr>
          <a:lstStyle>
            <a:lvl1pPr lvl="0" algn="l">
              <a:lnSpc>
                <a:spcPct val="100000"/>
              </a:lnSpc>
              <a:spcBef>
                <a:spcPts val="0"/>
              </a:spcBef>
              <a:spcAft>
                <a:spcPts val="0"/>
              </a:spcAft>
              <a:buClr>
                <a:srgbClr val="B31B1B"/>
              </a:buClr>
              <a:buSzPts val="3600"/>
              <a:buFont typeface="Arial"/>
              <a:buNone/>
              <a:defRPr sz="3600" b="1">
                <a:solidFill>
                  <a:srgbClr val="B31B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body" idx="1"/>
          </p:nvPr>
        </p:nvSpPr>
        <p:spPr>
          <a:xfrm>
            <a:off x="914401" y="1074311"/>
            <a:ext cx="7759701" cy="3387786"/>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SzPts val="1800"/>
              <a:buChar char="•"/>
              <a:defRPr/>
            </a:lvl1pPr>
            <a:lvl2pPr marL="914400" marR="0" lvl="1" indent="-342900" algn="l">
              <a:lnSpc>
                <a:spcPct val="100000"/>
              </a:lnSpc>
              <a:spcBef>
                <a:spcPts val="360"/>
              </a:spcBef>
              <a:spcAft>
                <a:spcPts val="0"/>
              </a:spcAft>
              <a:buSzPts val="1800"/>
              <a:buChar char="o"/>
              <a:defRPr/>
            </a:lvl2pPr>
            <a:lvl3pPr marL="1371600" marR="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66"/>
        <p:cNvGrpSpPr/>
        <p:nvPr/>
      </p:nvGrpSpPr>
      <p:grpSpPr>
        <a:xfrm>
          <a:off x="0" y="0"/>
          <a:ext cx="0" cy="0"/>
          <a:chOff x="0" y="0"/>
          <a:chExt cx="0" cy="0"/>
        </a:xfrm>
      </p:grpSpPr>
      <p:sp>
        <p:nvSpPr>
          <p:cNvPr id="67" name="Google Shape;67;p1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16"/>
          <p:cNvSpPr txBox="1">
            <a:spLocks noGrp="1"/>
          </p:cNvSpPr>
          <p:nvPr>
            <p:ph type="ctrTitle"/>
          </p:nvPr>
        </p:nvSpPr>
        <p:spPr>
          <a:xfrm>
            <a:off x="-150" y="1884375"/>
            <a:ext cx="9144000" cy="742500"/>
          </a:xfrm>
          <a:prstGeom prst="rect">
            <a:avLst/>
          </a:prstGeom>
          <a:noFill/>
          <a:ln>
            <a:noFill/>
          </a:ln>
        </p:spPr>
        <p:txBody>
          <a:bodyPr spcFirstLastPara="1" wrap="square" lIns="0" tIns="0" rIns="91425" bIns="0" anchor="t" anchorCtr="0">
            <a:noAutofit/>
          </a:bodyPr>
          <a:lstStyle>
            <a:lvl1pPr lvl="0" algn="ctr">
              <a:lnSpc>
                <a:spcPct val="90000"/>
              </a:lnSpc>
              <a:spcBef>
                <a:spcPts val="0"/>
              </a:spcBef>
              <a:spcAft>
                <a:spcPts val="0"/>
              </a:spcAft>
              <a:buClr>
                <a:srgbClr val="B31B1B"/>
              </a:buClr>
              <a:buSzPts val="4800"/>
              <a:buNone/>
              <a:defRPr sz="4800">
                <a:solidFill>
                  <a:srgbClr val="B31B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16"/>
          <p:cNvPicPr preferRelativeResize="0"/>
          <p:nvPr/>
        </p:nvPicPr>
        <p:blipFill rotWithShape="1">
          <a:blip r:embed="rId2">
            <a:alphaModFix/>
          </a:blip>
          <a:srcRect/>
          <a:stretch/>
        </p:blipFill>
        <p:spPr>
          <a:xfrm>
            <a:off x="317174" y="114300"/>
            <a:ext cx="1933820" cy="847197"/>
          </a:xfrm>
          <a:prstGeom prst="rect">
            <a:avLst/>
          </a:prstGeom>
          <a:noFill/>
          <a:ln>
            <a:noFill/>
          </a:ln>
        </p:spPr>
      </p:pic>
      <p:pic>
        <p:nvPicPr>
          <p:cNvPr id="70" name="Google Shape;70;p16"/>
          <p:cNvPicPr preferRelativeResize="0"/>
          <p:nvPr/>
        </p:nvPicPr>
        <p:blipFill rotWithShape="1">
          <a:blip r:embed="rId3">
            <a:alphaModFix/>
          </a:blip>
          <a:srcRect l="10745" r="67015" b="53746"/>
          <a:stretch/>
        </p:blipFill>
        <p:spPr>
          <a:xfrm>
            <a:off x="553798" y="4142875"/>
            <a:ext cx="541200" cy="720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Logo">
  <p:cSld name="Closing Logo">
    <p:spTree>
      <p:nvGrpSpPr>
        <p:cNvPr id="1" name="Shape 71"/>
        <p:cNvGrpSpPr/>
        <p:nvPr/>
      </p:nvGrpSpPr>
      <p:grpSpPr>
        <a:xfrm>
          <a:off x="0" y="0"/>
          <a:ext cx="0" cy="0"/>
          <a:chOff x="0" y="0"/>
          <a:chExt cx="0" cy="0"/>
        </a:xfrm>
      </p:grpSpPr>
      <p:sp>
        <p:nvSpPr>
          <p:cNvPr id="72" name="Google Shape;72;p17"/>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3" name="Google Shape;73;p17"/>
          <p:cNvPicPr preferRelativeResize="0"/>
          <p:nvPr/>
        </p:nvPicPr>
        <p:blipFill rotWithShape="1">
          <a:blip r:embed="rId2">
            <a:alphaModFix/>
          </a:blip>
          <a:srcRect/>
          <a:stretch/>
        </p:blipFill>
        <p:spPr>
          <a:xfrm>
            <a:off x="1434105" y="0"/>
            <a:ext cx="4800600" cy="47680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s &amp; Copy">
  <p:cSld name="Images &amp; Cop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B31B1B"/>
              </a:buClr>
              <a:buSzPts val="3600"/>
              <a:buNone/>
              <a:defRPr sz="3600">
                <a:solidFill>
                  <a:srgbClr val="B31B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a:spLocks noGrp="1"/>
          </p:cNvSpPr>
          <p:nvPr>
            <p:ph type="pic" idx="2"/>
          </p:nvPr>
        </p:nvSpPr>
        <p:spPr>
          <a:xfrm>
            <a:off x="888615" y="1063229"/>
            <a:ext cx="2177520" cy="1884392"/>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7" name="Google Shape;77;p18"/>
          <p:cNvSpPr>
            <a:spLocks noGrp="1"/>
          </p:cNvSpPr>
          <p:nvPr>
            <p:ph type="pic" idx="3"/>
          </p:nvPr>
        </p:nvSpPr>
        <p:spPr>
          <a:xfrm>
            <a:off x="3500629" y="1063229"/>
            <a:ext cx="2177520" cy="1884392"/>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Google Shape;78;p18"/>
          <p:cNvSpPr>
            <a:spLocks noGrp="1"/>
          </p:cNvSpPr>
          <p:nvPr>
            <p:ph type="pic" idx="4"/>
          </p:nvPr>
        </p:nvSpPr>
        <p:spPr>
          <a:xfrm>
            <a:off x="6127895" y="1063229"/>
            <a:ext cx="2177520" cy="1884392"/>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8"/>
          <p:cNvSpPr txBox="1">
            <a:spLocks noGrp="1"/>
          </p:cNvSpPr>
          <p:nvPr>
            <p:ph type="body" idx="1"/>
          </p:nvPr>
        </p:nvSpPr>
        <p:spPr>
          <a:xfrm>
            <a:off x="888615"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0" name="Google Shape;80;p18"/>
          <p:cNvSpPr txBox="1">
            <a:spLocks noGrp="1"/>
          </p:cNvSpPr>
          <p:nvPr>
            <p:ph type="body" idx="5"/>
          </p:nvPr>
        </p:nvSpPr>
        <p:spPr>
          <a:xfrm>
            <a:off x="3500629"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1" name="Google Shape;81;p18"/>
          <p:cNvSpPr txBox="1">
            <a:spLocks noGrp="1"/>
          </p:cNvSpPr>
          <p:nvPr>
            <p:ph type="body" idx="6"/>
          </p:nvPr>
        </p:nvSpPr>
        <p:spPr>
          <a:xfrm>
            <a:off x="6127895"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ng Image &amp; Copy">
  <p:cSld name="Long Image &amp; Copy">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a:spLocks noGrp="1"/>
          </p:cNvSpPr>
          <p:nvPr>
            <p:ph type="pic" idx="2"/>
          </p:nvPr>
        </p:nvSpPr>
        <p:spPr>
          <a:xfrm>
            <a:off x="863600" y="1063229"/>
            <a:ext cx="7416800" cy="1884392"/>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 name="Google Shape;85;p19"/>
          <p:cNvSpPr txBox="1">
            <a:spLocks noGrp="1"/>
          </p:cNvSpPr>
          <p:nvPr>
            <p:ph type="body" idx="1"/>
          </p:nvPr>
        </p:nvSpPr>
        <p:spPr>
          <a:xfrm>
            <a:off x="863600" y="3050645"/>
            <a:ext cx="7416800" cy="148173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300"/>
              </a:spcBef>
              <a:spcAft>
                <a:spcPts val="0"/>
              </a:spcAft>
              <a:buClr>
                <a:schemeClr val="dk1"/>
              </a:buClr>
              <a:buSzPts val="1500"/>
              <a:buFont typeface="Arial"/>
              <a:buNone/>
              <a:defRPr sz="1500" b="0">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a:solidFill>
                  <a:srgbClr val="8D8E8D"/>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ie Charts &amp; Copy 1">
  <p:cSld name="1_Pie Charts &amp; Copy 1">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753250" y="2699001"/>
            <a:ext cx="7654150" cy="1833376"/>
          </a:xfrm>
          <a:prstGeom prst="rect">
            <a:avLst/>
          </a:prstGeom>
          <a:noFill/>
          <a:ln>
            <a:noFill/>
          </a:ln>
        </p:spPr>
        <p:txBody>
          <a:bodyPr spcFirstLastPara="1" wrap="square" lIns="0" tIns="0" rIns="0" bIns="0" anchor="t" anchorCtr="0">
            <a:noAutofit/>
          </a:bodyPr>
          <a:lstStyle>
            <a:lvl1pPr marL="457200" marR="0" lvl="0" indent="-323850" algn="l">
              <a:lnSpc>
                <a:spcPct val="100000"/>
              </a:lnSpc>
              <a:spcBef>
                <a:spcPts val="300"/>
              </a:spcBef>
              <a:spcAft>
                <a:spcPts val="0"/>
              </a:spcAft>
              <a:buClr>
                <a:srgbClr val="000000"/>
              </a:buClr>
              <a:buSzPts val="1500"/>
              <a:buFont typeface="Arial"/>
              <a:buChar char="•"/>
              <a:defRPr sz="1500" b="1">
                <a:solidFill>
                  <a:srgbClr val="000000"/>
                </a:solidFill>
                <a:latin typeface="Arial"/>
                <a:ea typeface="Arial"/>
                <a:cs typeface="Arial"/>
                <a:sym typeface="Arial"/>
              </a:defRPr>
            </a:lvl1pPr>
            <a:lvl2pPr marL="914400" marR="0" lvl="1" indent="-323850" algn="l">
              <a:lnSpc>
                <a:spcPct val="100000"/>
              </a:lnSpc>
              <a:spcBef>
                <a:spcPts val="300"/>
              </a:spcBef>
              <a:spcAft>
                <a:spcPts val="0"/>
              </a:spcAft>
              <a:buClr>
                <a:srgbClr val="000000"/>
              </a:buClr>
              <a:buSzPts val="1500"/>
              <a:buFont typeface="Courier New"/>
              <a:buChar char="o"/>
              <a:defRPr sz="1500" b="1">
                <a:solidFill>
                  <a:srgbClr val="000000"/>
                </a:solidFill>
                <a:latin typeface="Arial"/>
                <a:ea typeface="Arial"/>
                <a:cs typeface="Arial"/>
                <a:sym typeface="Arial"/>
              </a:defRPr>
            </a:lvl2pPr>
            <a:lvl3pPr marL="1371600" marR="0" lvl="2" indent="-323850" algn="l">
              <a:lnSpc>
                <a:spcPct val="100000"/>
              </a:lnSpc>
              <a:spcBef>
                <a:spcPts val="300"/>
              </a:spcBef>
              <a:spcAft>
                <a:spcPts val="0"/>
              </a:spcAft>
              <a:buClr>
                <a:srgbClr val="000000"/>
              </a:buClr>
              <a:buSzPts val="1500"/>
              <a:buFont typeface="Arial"/>
              <a:buChar char="─"/>
              <a:defRPr sz="1500" b="1">
                <a:solidFill>
                  <a:srgbClr val="000000"/>
                </a:solidFill>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9" name="Google Shape;89;p20"/>
          <p:cNvSpPr>
            <a:spLocks noGrp="1"/>
          </p:cNvSpPr>
          <p:nvPr>
            <p:ph type="chart" idx="2"/>
          </p:nvPr>
        </p:nvSpPr>
        <p:spPr>
          <a:xfrm>
            <a:off x="6517174"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Google Shape;90;p20"/>
          <p:cNvSpPr>
            <a:spLocks noGrp="1"/>
          </p:cNvSpPr>
          <p:nvPr>
            <p:ph type="chart" idx="3"/>
          </p:nvPr>
        </p:nvSpPr>
        <p:spPr>
          <a:xfrm>
            <a:off x="4595866"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20"/>
          <p:cNvSpPr>
            <a:spLocks noGrp="1"/>
          </p:cNvSpPr>
          <p:nvPr>
            <p:ph type="chart" idx="4"/>
          </p:nvPr>
        </p:nvSpPr>
        <p:spPr>
          <a:xfrm>
            <a:off x="2674558"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20"/>
          <p:cNvSpPr>
            <a:spLocks noGrp="1"/>
          </p:cNvSpPr>
          <p:nvPr>
            <p:ph type="chart" idx="5"/>
          </p:nvPr>
        </p:nvSpPr>
        <p:spPr>
          <a:xfrm>
            <a:off x="753250" y="1063229"/>
            <a:ext cx="1890226" cy="1635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e Charts &amp; Copy 2">
  <p:cSld name="Pie Charts &amp; Copy 2">
    <p:spTree>
      <p:nvGrpSpPr>
        <p:cNvPr id="1" name="Shape 93"/>
        <p:cNvGrpSpPr/>
        <p:nvPr/>
      </p:nvGrpSpPr>
      <p:grpSpPr>
        <a:xfrm>
          <a:off x="0" y="0"/>
          <a:ext cx="0" cy="0"/>
          <a:chOff x="0" y="0"/>
          <a:chExt cx="0" cy="0"/>
        </a:xfrm>
      </p:grpSpPr>
      <p:sp>
        <p:nvSpPr>
          <p:cNvPr id="94" name="Google Shape;94;p21"/>
          <p:cNvSpPr>
            <a:spLocks noGrp="1"/>
          </p:cNvSpPr>
          <p:nvPr>
            <p:ph type="chart" idx="2"/>
          </p:nvPr>
        </p:nvSpPr>
        <p:spPr>
          <a:xfrm>
            <a:off x="3415727" y="1063321"/>
            <a:ext cx="2178050" cy="18848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Google Shape;95;p21"/>
          <p:cNvSpPr>
            <a:spLocks noGrp="1"/>
          </p:cNvSpPr>
          <p:nvPr>
            <p:ph type="chart" idx="3"/>
          </p:nvPr>
        </p:nvSpPr>
        <p:spPr>
          <a:xfrm>
            <a:off x="6037720" y="1063321"/>
            <a:ext cx="2178050" cy="18848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21"/>
          <p:cNvSpPr>
            <a:spLocks noGrp="1"/>
          </p:cNvSpPr>
          <p:nvPr>
            <p:ph type="chart" idx="4"/>
          </p:nvPr>
        </p:nvSpPr>
        <p:spPr>
          <a:xfrm>
            <a:off x="796145" y="1063321"/>
            <a:ext cx="2178050" cy="18848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1"/>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txBox="1">
            <a:spLocks noGrp="1"/>
          </p:cNvSpPr>
          <p:nvPr>
            <p:ph type="body" idx="1"/>
          </p:nvPr>
        </p:nvSpPr>
        <p:spPr>
          <a:xfrm>
            <a:off x="926715"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b="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9" name="Google Shape;99;p21"/>
          <p:cNvSpPr txBox="1">
            <a:spLocks noGrp="1"/>
          </p:cNvSpPr>
          <p:nvPr>
            <p:ph type="body" idx="5"/>
          </p:nvPr>
        </p:nvSpPr>
        <p:spPr>
          <a:xfrm>
            <a:off x="3538729"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b="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0" name="Google Shape;100;p21"/>
          <p:cNvSpPr txBox="1">
            <a:spLocks noGrp="1"/>
          </p:cNvSpPr>
          <p:nvPr>
            <p:ph type="body" idx="6"/>
          </p:nvPr>
        </p:nvSpPr>
        <p:spPr>
          <a:xfrm>
            <a:off x="6165995" y="3050645"/>
            <a:ext cx="2177520" cy="14817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Clr>
                <a:schemeClr val="dk1"/>
              </a:buClr>
              <a:buSzPts val="1500"/>
              <a:buFont typeface="Arial"/>
              <a:buNone/>
              <a:defRPr sz="1500" b="1">
                <a:solidFill>
                  <a:schemeClr val="dk1"/>
                </a:solidFill>
                <a:latin typeface="Arial"/>
                <a:ea typeface="Arial"/>
                <a:cs typeface="Arial"/>
                <a:sym typeface="Arial"/>
              </a:defRPr>
            </a:lvl1pPr>
            <a:lvl2pPr marL="914400" lvl="1" indent="-323850" algn="l">
              <a:lnSpc>
                <a:spcPct val="120000"/>
              </a:lnSpc>
              <a:spcBef>
                <a:spcPts val="300"/>
              </a:spcBef>
              <a:spcAft>
                <a:spcPts val="0"/>
              </a:spcAft>
              <a:buClr>
                <a:srgbClr val="8D8E8D"/>
              </a:buClr>
              <a:buSzPts val="1500"/>
              <a:buFont typeface="Arial"/>
              <a:buChar char="-"/>
              <a:defRPr sz="1500" b="0">
                <a:solidFill>
                  <a:schemeClr val="dk1"/>
                </a:solidFill>
                <a:latin typeface="Arial"/>
                <a:ea typeface="Arial"/>
                <a:cs typeface="Arial"/>
                <a:sym typeface="Arial"/>
              </a:defRPr>
            </a:lvl2pPr>
            <a:lvl3pPr marL="1371600" lvl="2"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r Chart &amp; Copy 1">
  <p:cSld name="Bar Chart &amp; Copy 1">
    <p:spTree>
      <p:nvGrpSpPr>
        <p:cNvPr id="1" name="Shape 101"/>
        <p:cNvGrpSpPr/>
        <p:nvPr/>
      </p:nvGrpSpPr>
      <p:grpSpPr>
        <a:xfrm>
          <a:off x="0" y="0"/>
          <a:ext cx="0" cy="0"/>
          <a:chOff x="0" y="0"/>
          <a:chExt cx="0" cy="0"/>
        </a:xfrm>
      </p:grpSpPr>
      <p:sp>
        <p:nvSpPr>
          <p:cNvPr id="102" name="Google Shape;102;p22"/>
          <p:cNvSpPr txBox="1">
            <a:spLocks noGrp="1"/>
          </p:cNvSpPr>
          <p:nvPr>
            <p:ph type="body" idx="1"/>
          </p:nvPr>
        </p:nvSpPr>
        <p:spPr>
          <a:xfrm>
            <a:off x="1269999" y="3050645"/>
            <a:ext cx="5970422" cy="1481733"/>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360"/>
              </a:spcBef>
              <a:spcAft>
                <a:spcPts val="0"/>
              </a:spcAft>
              <a:buClr>
                <a:srgbClr val="000000"/>
              </a:buClr>
              <a:buSzPts val="1800"/>
              <a:buFont typeface="Arial"/>
              <a:buChar char="•"/>
              <a:defRPr sz="1800" b="1">
                <a:solidFill>
                  <a:srgbClr val="000000"/>
                </a:solidFill>
                <a:latin typeface="Arial"/>
                <a:ea typeface="Arial"/>
                <a:cs typeface="Arial"/>
                <a:sym typeface="Arial"/>
              </a:defRPr>
            </a:lvl1pPr>
            <a:lvl2pPr marL="914400" marR="0" lvl="1" indent="-342900" algn="l">
              <a:lnSpc>
                <a:spcPct val="100000"/>
              </a:lnSpc>
              <a:spcBef>
                <a:spcPts val="360"/>
              </a:spcBef>
              <a:spcAft>
                <a:spcPts val="0"/>
              </a:spcAft>
              <a:buClr>
                <a:srgbClr val="000000"/>
              </a:buClr>
              <a:buSzPts val="1800"/>
              <a:buFont typeface="Courier New"/>
              <a:buChar char="o"/>
              <a:defRPr sz="1800" b="1">
                <a:solidFill>
                  <a:srgbClr val="000000"/>
                </a:solidFill>
                <a:latin typeface="Arial"/>
                <a:ea typeface="Arial"/>
                <a:cs typeface="Arial"/>
                <a:sym typeface="Arial"/>
              </a:defRPr>
            </a:lvl2pPr>
            <a:lvl3pPr marL="1371600" marR="0" lvl="2" indent="-342900" algn="l">
              <a:lnSpc>
                <a:spcPct val="100000"/>
              </a:lnSpc>
              <a:spcBef>
                <a:spcPts val="360"/>
              </a:spcBef>
              <a:spcAft>
                <a:spcPts val="0"/>
              </a:spcAft>
              <a:buClr>
                <a:srgbClr val="000000"/>
              </a:buClr>
              <a:buSzPts val="1800"/>
              <a:buFont typeface="Arial"/>
              <a:buChar char="─"/>
              <a:defRPr sz="1800" b="1">
                <a:solidFill>
                  <a:srgbClr val="000000"/>
                </a:solidFill>
                <a:latin typeface="Arial"/>
                <a:ea typeface="Arial"/>
                <a:cs typeface="Arial"/>
                <a:sym typeface="Arial"/>
              </a:defRPr>
            </a:lvl3pPr>
            <a:lvl4pPr marL="1828800" lvl="3"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4pPr>
            <a:lvl5pPr marL="2286000" lvl="4" indent="-228600" algn="l">
              <a:lnSpc>
                <a:spcPct val="100000"/>
              </a:lnSpc>
              <a:spcBef>
                <a:spcPts val="300"/>
              </a:spcBef>
              <a:spcAft>
                <a:spcPts val="0"/>
              </a:spcAft>
              <a:buClr>
                <a:srgbClr val="7F7F7F"/>
              </a:buClr>
              <a:buSzPts val="1500"/>
              <a:buFont typeface="Arial"/>
              <a:buNone/>
              <a:defRPr sz="15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3" name="Google Shape;103;p22"/>
          <p:cNvSpPr>
            <a:spLocks noGrp="1"/>
          </p:cNvSpPr>
          <p:nvPr>
            <p:ph type="chart" idx="2"/>
          </p:nvPr>
        </p:nvSpPr>
        <p:spPr>
          <a:xfrm>
            <a:off x="1270002" y="1063321"/>
            <a:ext cx="5970421" cy="18848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R="0" lvl="3"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R="0" lvl="4"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Google Shape;104;p22"/>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20815"/>
              </a:buClr>
              <a:buSzPts val="3600"/>
              <a:buFont typeface="Arial"/>
              <a:buNone/>
              <a:defRPr sz="3600">
                <a:solidFill>
                  <a:srgbClr val="A2081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13"/>
          <p:cNvSpPr txBox="1">
            <a:spLocks noGrp="1"/>
          </p:cNvSpPr>
          <p:nvPr>
            <p:ph type="title"/>
          </p:nvPr>
        </p:nvSpPr>
        <p:spPr>
          <a:xfrm>
            <a:off x="457200" y="205979"/>
            <a:ext cx="8229600" cy="857250"/>
          </a:xfrm>
          <a:prstGeom prst="rect">
            <a:avLst/>
          </a:prstGeom>
          <a:noFill/>
          <a:ln>
            <a:noFill/>
          </a:ln>
        </p:spPr>
        <p:txBody>
          <a:bodyPr spcFirstLastPara="1" wrap="square" lIns="0" tIns="0" rIns="91425" bIns="45700" anchor="t" anchorCtr="0">
            <a:noAutofit/>
          </a:bodyPr>
          <a:lstStyle>
            <a:lvl1pPr marR="0" lvl="0" algn="l" rtl="0">
              <a:lnSpc>
                <a:spcPct val="100000"/>
              </a:lnSpc>
              <a:spcBef>
                <a:spcPts val="0"/>
              </a:spcBef>
              <a:spcAft>
                <a:spcPts val="0"/>
              </a:spcAft>
              <a:buClr>
                <a:srgbClr val="A20815"/>
              </a:buClr>
              <a:buSzPts val="3600"/>
              <a:buFont typeface="Arial"/>
              <a:buNone/>
              <a:defRPr sz="3600" b="1" i="0" u="none" strike="noStrike" cap="none">
                <a:solidFill>
                  <a:srgbClr val="A2081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927100" y="1079257"/>
            <a:ext cx="7734300" cy="339447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48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2pPr>
            <a:lvl3pPr marL="1371600" marR="0" lvl="2"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3pPr>
            <a:lvl4pPr marL="1828800" marR="0" lvl="3"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4pPr>
            <a:lvl5pPr marL="2286000" marR="0" lvl="4"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5pPr>
            <a:lvl6pPr marL="2743200" marR="0" lvl="5" indent="-342900" algn="l" rtl="0">
              <a:lnSpc>
                <a:spcPct val="100000"/>
              </a:lnSpc>
              <a:spcBef>
                <a:spcPts val="4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6pPr>
            <a:lvl7pPr marL="3200400" marR="0" lvl="6" indent="-342900" algn="l" rtl="0">
              <a:lnSpc>
                <a:spcPct val="100000"/>
              </a:lnSpc>
              <a:spcBef>
                <a:spcPts val="4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7pPr>
            <a:lvl8pPr marL="3657600" marR="0" lvl="7" indent="-342900" algn="l" rtl="0">
              <a:lnSpc>
                <a:spcPct val="100000"/>
              </a:lnSpc>
              <a:spcBef>
                <a:spcPts val="4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8pPr>
            <a:lvl9pPr marL="4114800" marR="0" lvl="8" indent="-342900" algn="l" rtl="0">
              <a:lnSpc>
                <a:spcPct val="100000"/>
              </a:lnSpc>
              <a:spcBef>
                <a:spcPts val="4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9pPr>
          </a:lstStyle>
          <a:p>
            <a:endParaRPr/>
          </a:p>
        </p:txBody>
      </p:sp>
      <p:sp>
        <p:nvSpPr>
          <p:cNvPr id="54" name="Google Shape;54;p13"/>
          <p:cNvSpPr txBox="1"/>
          <p:nvPr/>
        </p:nvSpPr>
        <p:spPr>
          <a:xfrm>
            <a:off x="4311872" y="4862513"/>
            <a:ext cx="520255"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 sz="1200" b="1" i="0" u="none" strike="noStrike" cap="none">
                <a:solidFill>
                  <a:schemeClr val="dk1"/>
                </a:solidFill>
                <a:latin typeface="Arial"/>
                <a:ea typeface="Arial"/>
                <a:cs typeface="Arial"/>
                <a:sym typeface="Arial"/>
              </a:rPr>
              <a:t>‹#›</a:t>
            </a:fld>
            <a:endParaRPr sz="1200" b="1" i="0" u="none" strike="noStrike" cap="none">
              <a:solidFill>
                <a:schemeClr val="dk1"/>
              </a:solidFill>
              <a:latin typeface="Arial"/>
              <a:ea typeface="Arial"/>
              <a:cs typeface="Arial"/>
              <a:sym typeface="Arial"/>
            </a:endParaRPr>
          </a:p>
        </p:txBody>
      </p:sp>
      <p:pic>
        <p:nvPicPr>
          <p:cNvPr id="55" name="Google Shape;55;p13" descr="LOCKUP_WCM_NYP_FULLCOLOR.png"/>
          <p:cNvPicPr preferRelativeResize="0"/>
          <p:nvPr/>
        </p:nvPicPr>
        <p:blipFill rotWithShape="1">
          <a:blip r:embed="rId15">
            <a:alphaModFix/>
          </a:blip>
          <a:srcRect r="48284"/>
          <a:stretch/>
        </p:blipFill>
        <p:spPr>
          <a:xfrm>
            <a:off x="0" y="4800600"/>
            <a:ext cx="2639427" cy="342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0.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2.wdp"/><Relationship Id="rId10" Type="http://schemas.microsoft.com/office/2007/relationships/hdphoto" Target="../media/hdphoto15.wdp"/><Relationship Id="rId4" Type="http://schemas.openxmlformats.org/officeDocument/2006/relationships/image" Target="../media/image32.png"/><Relationship Id="rId9"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 Id="rId9"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6"/>
          <p:cNvSpPr txBox="1">
            <a:spLocks noGrp="1"/>
          </p:cNvSpPr>
          <p:nvPr>
            <p:ph type="ctrTitle"/>
          </p:nvPr>
        </p:nvSpPr>
        <p:spPr>
          <a:xfrm>
            <a:off x="312525" y="1131150"/>
            <a:ext cx="8385900" cy="742500"/>
          </a:xfrm>
          <a:prstGeom prst="rect">
            <a:avLst/>
          </a:prstGeom>
          <a:noFill/>
          <a:ln>
            <a:noFill/>
          </a:ln>
        </p:spPr>
        <p:txBody>
          <a:bodyPr spcFirstLastPara="1" wrap="square" lIns="0" tIns="0" rIns="91425" bIns="0" anchor="t" anchorCtr="0">
            <a:noAutofit/>
          </a:bodyPr>
          <a:lstStyle/>
          <a:p>
            <a:pPr marL="0" lvl="0" indent="0" algn="ctr" rtl="0">
              <a:lnSpc>
                <a:spcPct val="90000"/>
              </a:lnSpc>
              <a:spcBef>
                <a:spcPts val="0"/>
              </a:spcBef>
              <a:spcAft>
                <a:spcPts val="0"/>
              </a:spcAft>
              <a:buClr>
                <a:srgbClr val="B31B1B"/>
              </a:buClr>
              <a:buSzPts val="6600"/>
              <a:buFont typeface="Arial"/>
              <a:buNone/>
            </a:pPr>
            <a:r>
              <a:rPr lang="en" sz="4100" dirty="0"/>
              <a:t>De Novo Male Gametes Generated in a Novel 3D Organic Culture System</a:t>
            </a:r>
            <a:endParaRPr sz="4100" dirty="0"/>
          </a:p>
        </p:txBody>
      </p:sp>
      <p:sp>
        <p:nvSpPr>
          <p:cNvPr id="124" name="Google Shape;124;p26"/>
          <p:cNvSpPr txBox="1">
            <a:spLocks noGrp="1"/>
          </p:cNvSpPr>
          <p:nvPr>
            <p:ph type="subTitle" idx="1"/>
          </p:nvPr>
        </p:nvSpPr>
        <p:spPr>
          <a:xfrm>
            <a:off x="0" y="3101050"/>
            <a:ext cx="9144000" cy="1301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B31B1B"/>
              </a:buClr>
              <a:buSzPts val="2400"/>
              <a:buFont typeface="Arial"/>
              <a:buNone/>
            </a:pPr>
            <a:r>
              <a:rPr lang="en" sz="2500"/>
              <a:t>Kelly McCarter, MD  </a:t>
            </a:r>
            <a:endParaRPr sz="2500"/>
          </a:p>
          <a:p>
            <a:pPr marL="0" lvl="0" indent="0" algn="ctr" rtl="0">
              <a:lnSpc>
                <a:spcPct val="100000"/>
              </a:lnSpc>
              <a:spcBef>
                <a:spcPts val="0"/>
              </a:spcBef>
              <a:spcAft>
                <a:spcPts val="0"/>
              </a:spcAft>
              <a:buClr>
                <a:srgbClr val="B31B1B"/>
              </a:buClr>
              <a:buSzPts val="2400"/>
              <a:buFont typeface="Arial"/>
              <a:buNone/>
            </a:pPr>
            <a:endParaRPr sz="2500"/>
          </a:p>
          <a:p>
            <a:pPr marL="0" lvl="0" indent="0" algn="ctr" rtl="0">
              <a:lnSpc>
                <a:spcPct val="100000"/>
              </a:lnSpc>
              <a:spcBef>
                <a:spcPts val="0"/>
              </a:spcBef>
              <a:spcAft>
                <a:spcPts val="0"/>
              </a:spcAft>
              <a:buClr>
                <a:srgbClr val="B31B1B"/>
              </a:buClr>
              <a:buSzPts val="2400"/>
              <a:buFont typeface="Arial"/>
              <a:buNone/>
            </a:pPr>
            <a:r>
              <a:rPr lang="en" sz="1800"/>
              <a:t>Pacific Coast Reproductive Society</a:t>
            </a:r>
            <a:endParaRPr sz="1800"/>
          </a:p>
          <a:p>
            <a:pPr marL="0" lvl="0" indent="0" algn="ctr" rtl="0">
              <a:spcBef>
                <a:spcPts val="0"/>
              </a:spcBef>
              <a:spcAft>
                <a:spcPts val="0"/>
              </a:spcAft>
              <a:buClr>
                <a:srgbClr val="B31B1B"/>
              </a:buClr>
              <a:buSzPts val="2400"/>
              <a:buFont typeface="Arial"/>
              <a:buNone/>
            </a:pPr>
            <a:r>
              <a:rPr lang="en" sz="1800"/>
              <a:t>March 21st, 2025</a:t>
            </a:r>
            <a:endParaRPr sz="1800"/>
          </a:p>
        </p:txBody>
      </p:sp>
      <p:pic>
        <p:nvPicPr>
          <p:cNvPr id="125" name="Google Shape;125;p26"/>
          <p:cNvPicPr preferRelativeResize="0"/>
          <p:nvPr/>
        </p:nvPicPr>
        <p:blipFill>
          <a:blip r:embed="rId3">
            <a:alphaModFix/>
          </a:blip>
          <a:stretch>
            <a:fillRect/>
          </a:stretch>
        </p:blipFill>
        <p:spPr>
          <a:xfrm>
            <a:off x="128775" y="0"/>
            <a:ext cx="4297624" cy="807325"/>
          </a:xfrm>
          <a:prstGeom prst="rect">
            <a:avLst/>
          </a:prstGeom>
          <a:noFill/>
          <a:ln>
            <a:noFill/>
          </a:ln>
        </p:spPr>
      </p:pic>
      <p:sp>
        <p:nvSpPr>
          <p:cNvPr id="126" name="Google Shape;126;p26"/>
          <p:cNvSpPr/>
          <p:nvPr/>
        </p:nvSpPr>
        <p:spPr>
          <a:xfrm>
            <a:off x="260425" y="4127825"/>
            <a:ext cx="1211100" cy="92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AB4AD495-3AFA-0130-0E5E-7877C98D4668}"/>
              </a:ext>
            </a:extLst>
          </p:cNvPr>
          <p:cNvSpPr txBox="1"/>
          <p:nvPr/>
        </p:nvSpPr>
        <p:spPr>
          <a:xfrm>
            <a:off x="1798820" y="3335311"/>
            <a:ext cx="184731" cy="307777"/>
          </a:xfrm>
          <a:prstGeom prst="rect">
            <a:avLst/>
          </a:prstGeom>
          <a:noFill/>
        </p:spPr>
        <p:txBody>
          <a:bodyPr wrap="none" rtlCol="0">
            <a:spAutoFit/>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Experiment Timeline</a:t>
            </a:r>
            <a:endParaRPr/>
          </a:p>
        </p:txBody>
      </p:sp>
      <p:cxnSp>
        <p:nvCxnSpPr>
          <p:cNvPr id="195" name="Google Shape;195;p35"/>
          <p:cNvCxnSpPr/>
          <p:nvPr/>
        </p:nvCxnSpPr>
        <p:spPr>
          <a:xfrm>
            <a:off x="533400" y="1889950"/>
            <a:ext cx="8078700" cy="0"/>
          </a:xfrm>
          <a:prstGeom prst="straightConnector1">
            <a:avLst/>
          </a:prstGeom>
          <a:noFill/>
          <a:ln w="76200" cap="flat" cmpd="sng">
            <a:solidFill>
              <a:schemeClr val="dk2"/>
            </a:solidFill>
            <a:prstDash val="solid"/>
            <a:round/>
            <a:headEnd type="none" w="med" len="med"/>
            <a:tailEnd type="none" w="med" len="med"/>
          </a:ln>
        </p:spPr>
      </p:cxnSp>
      <p:cxnSp>
        <p:nvCxnSpPr>
          <p:cNvPr id="196" name="Google Shape;196;p35"/>
          <p:cNvCxnSpPr/>
          <p:nvPr/>
        </p:nvCxnSpPr>
        <p:spPr>
          <a:xfrm>
            <a:off x="700300" y="1513225"/>
            <a:ext cx="0" cy="722700"/>
          </a:xfrm>
          <a:prstGeom prst="straightConnector1">
            <a:avLst/>
          </a:prstGeom>
          <a:noFill/>
          <a:ln w="38100" cap="flat" cmpd="sng">
            <a:solidFill>
              <a:schemeClr val="accent3"/>
            </a:solidFill>
            <a:prstDash val="solid"/>
            <a:round/>
            <a:headEnd type="none" w="med" len="med"/>
            <a:tailEnd type="none" w="med" len="med"/>
          </a:ln>
        </p:spPr>
      </p:cxnSp>
      <p:sp>
        <p:nvSpPr>
          <p:cNvPr id="197" name="Google Shape;197;p35"/>
          <p:cNvSpPr txBox="1"/>
          <p:nvPr/>
        </p:nvSpPr>
        <p:spPr>
          <a:xfrm>
            <a:off x="-222050" y="1047213"/>
            <a:ext cx="1844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err="1">
                <a:solidFill>
                  <a:srgbClr val="434343"/>
                </a:solidFill>
              </a:rPr>
              <a:t>Spherification</a:t>
            </a:r>
            <a:endParaRPr sz="1200" b="1" dirty="0">
              <a:solidFill>
                <a:srgbClr val="434343"/>
              </a:solidFill>
            </a:endParaRPr>
          </a:p>
          <a:p>
            <a:pPr marL="0" lvl="0" indent="0" algn="ctr" rtl="0">
              <a:spcBef>
                <a:spcPts val="0"/>
              </a:spcBef>
              <a:spcAft>
                <a:spcPts val="0"/>
              </a:spcAft>
              <a:buNone/>
            </a:pPr>
            <a:endParaRPr sz="1200" b="1" dirty="0">
              <a:solidFill>
                <a:srgbClr val="434343"/>
              </a:solidFill>
            </a:endParaRPr>
          </a:p>
        </p:txBody>
      </p:sp>
      <p:sp>
        <p:nvSpPr>
          <p:cNvPr id="198" name="Google Shape;198;p35"/>
          <p:cNvSpPr txBox="1"/>
          <p:nvPr/>
        </p:nvSpPr>
        <p:spPr>
          <a:xfrm>
            <a:off x="168400" y="2235925"/>
            <a:ext cx="1063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Pluristem media</a:t>
            </a:r>
            <a:endParaRPr sz="1200" b="1">
              <a:solidFill>
                <a:srgbClr val="434343"/>
              </a:solidFill>
            </a:endParaRPr>
          </a:p>
        </p:txBody>
      </p:sp>
      <p:cxnSp>
        <p:nvCxnSpPr>
          <p:cNvPr id="199" name="Google Shape;199;p35"/>
          <p:cNvCxnSpPr/>
          <p:nvPr/>
        </p:nvCxnSpPr>
        <p:spPr>
          <a:xfrm>
            <a:off x="1538500" y="1513225"/>
            <a:ext cx="0" cy="722700"/>
          </a:xfrm>
          <a:prstGeom prst="straightConnector1">
            <a:avLst/>
          </a:prstGeom>
          <a:noFill/>
          <a:ln w="38100" cap="flat" cmpd="sng">
            <a:solidFill>
              <a:schemeClr val="accent3"/>
            </a:solidFill>
            <a:prstDash val="solid"/>
            <a:round/>
            <a:headEnd type="none" w="med" len="med"/>
            <a:tailEnd type="none" w="med" len="med"/>
          </a:ln>
        </p:spPr>
      </p:cxnSp>
      <p:sp>
        <p:nvSpPr>
          <p:cNvPr id="200" name="Google Shape;200;p35"/>
          <p:cNvSpPr txBox="1"/>
          <p:nvPr/>
        </p:nvSpPr>
        <p:spPr>
          <a:xfrm>
            <a:off x="616150" y="1215813"/>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D2</a:t>
            </a:r>
            <a:endParaRPr sz="1200" b="1">
              <a:solidFill>
                <a:srgbClr val="434343"/>
              </a:solidFill>
            </a:endParaRPr>
          </a:p>
        </p:txBody>
      </p:sp>
      <p:sp>
        <p:nvSpPr>
          <p:cNvPr id="201" name="Google Shape;201;p35"/>
          <p:cNvSpPr txBox="1"/>
          <p:nvPr/>
        </p:nvSpPr>
        <p:spPr>
          <a:xfrm>
            <a:off x="1006600" y="2258275"/>
            <a:ext cx="94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 ⍺-MEM media</a:t>
            </a:r>
            <a:endParaRPr sz="1200" b="1">
              <a:solidFill>
                <a:srgbClr val="434343"/>
              </a:solidFill>
            </a:endParaRPr>
          </a:p>
        </p:txBody>
      </p:sp>
      <p:cxnSp>
        <p:nvCxnSpPr>
          <p:cNvPr id="202" name="Google Shape;202;p35"/>
          <p:cNvCxnSpPr/>
          <p:nvPr/>
        </p:nvCxnSpPr>
        <p:spPr>
          <a:xfrm>
            <a:off x="3643275" y="1528600"/>
            <a:ext cx="2700" cy="1174500"/>
          </a:xfrm>
          <a:prstGeom prst="straightConnector1">
            <a:avLst/>
          </a:prstGeom>
          <a:noFill/>
          <a:ln w="38100" cap="flat" cmpd="sng">
            <a:solidFill>
              <a:schemeClr val="accent3"/>
            </a:solidFill>
            <a:prstDash val="solid"/>
            <a:round/>
            <a:headEnd type="none" w="med" len="med"/>
            <a:tailEnd type="none" w="med" len="med"/>
          </a:ln>
        </p:spPr>
      </p:cxnSp>
      <p:sp>
        <p:nvSpPr>
          <p:cNvPr id="203" name="Google Shape;203;p35"/>
          <p:cNvSpPr txBox="1"/>
          <p:nvPr/>
        </p:nvSpPr>
        <p:spPr>
          <a:xfrm>
            <a:off x="2720925" y="1215800"/>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D12</a:t>
            </a:r>
            <a:endParaRPr sz="1200" b="1">
              <a:solidFill>
                <a:srgbClr val="434343"/>
              </a:solidFill>
            </a:endParaRPr>
          </a:p>
        </p:txBody>
      </p:sp>
      <p:sp>
        <p:nvSpPr>
          <p:cNvPr id="204" name="Google Shape;204;p35"/>
          <p:cNvSpPr txBox="1"/>
          <p:nvPr/>
        </p:nvSpPr>
        <p:spPr>
          <a:xfrm>
            <a:off x="3094125" y="2715475"/>
            <a:ext cx="1138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DMEM/F12 media #1</a:t>
            </a:r>
            <a:endParaRPr sz="1200" b="1">
              <a:solidFill>
                <a:srgbClr val="434343"/>
              </a:solidFill>
            </a:endParaRPr>
          </a:p>
        </p:txBody>
      </p:sp>
      <p:cxnSp>
        <p:nvCxnSpPr>
          <p:cNvPr id="205" name="Google Shape;205;p35"/>
          <p:cNvCxnSpPr>
            <a:endCxn id="206" idx="0"/>
          </p:cNvCxnSpPr>
          <p:nvPr/>
        </p:nvCxnSpPr>
        <p:spPr>
          <a:xfrm>
            <a:off x="5003200" y="1528525"/>
            <a:ext cx="0" cy="1209300"/>
          </a:xfrm>
          <a:prstGeom prst="straightConnector1">
            <a:avLst/>
          </a:prstGeom>
          <a:noFill/>
          <a:ln w="38100" cap="flat" cmpd="sng">
            <a:solidFill>
              <a:schemeClr val="accent3"/>
            </a:solidFill>
            <a:prstDash val="solid"/>
            <a:round/>
            <a:headEnd type="none" w="med" len="med"/>
            <a:tailEnd type="none" w="med" len="med"/>
          </a:ln>
        </p:spPr>
      </p:cxnSp>
      <p:sp>
        <p:nvSpPr>
          <p:cNvPr id="207" name="Google Shape;207;p35"/>
          <p:cNvSpPr txBox="1"/>
          <p:nvPr/>
        </p:nvSpPr>
        <p:spPr>
          <a:xfrm>
            <a:off x="4080850" y="1215813"/>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D18</a:t>
            </a:r>
            <a:endParaRPr sz="1200" b="1">
              <a:solidFill>
                <a:srgbClr val="434343"/>
              </a:solidFill>
            </a:endParaRPr>
          </a:p>
        </p:txBody>
      </p:sp>
      <p:sp>
        <p:nvSpPr>
          <p:cNvPr id="206" name="Google Shape;206;p35"/>
          <p:cNvSpPr txBox="1"/>
          <p:nvPr/>
        </p:nvSpPr>
        <p:spPr>
          <a:xfrm>
            <a:off x="4433950" y="2737825"/>
            <a:ext cx="1138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DMEM/F12 media #2</a:t>
            </a:r>
            <a:endParaRPr sz="1200" b="1">
              <a:solidFill>
                <a:srgbClr val="434343"/>
              </a:solidFill>
            </a:endParaRPr>
          </a:p>
        </p:txBody>
      </p:sp>
      <p:sp>
        <p:nvSpPr>
          <p:cNvPr id="208" name="Google Shape;208;p35"/>
          <p:cNvSpPr txBox="1"/>
          <p:nvPr/>
        </p:nvSpPr>
        <p:spPr>
          <a:xfrm>
            <a:off x="5310125" y="1215800"/>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D24</a:t>
            </a:r>
            <a:endParaRPr sz="1200" b="1">
              <a:solidFill>
                <a:srgbClr val="434343"/>
              </a:solidFill>
            </a:endParaRPr>
          </a:p>
        </p:txBody>
      </p:sp>
      <p:sp>
        <p:nvSpPr>
          <p:cNvPr id="209" name="Google Shape;209;p35"/>
          <p:cNvSpPr txBox="1"/>
          <p:nvPr/>
        </p:nvSpPr>
        <p:spPr>
          <a:xfrm>
            <a:off x="5579050" y="2661625"/>
            <a:ext cx="1357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Human spermatogonial cell (hSSC) maintenance media</a:t>
            </a:r>
            <a:endParaRPr sz="1200" b="1">
              <a:solidFill>
                <a:srgbClr val="434343"/>
              </a:solidFill>
            </a:endParaRPr>
          </a:p>
        </p:txBody>
      </p:sp>
      <p:sp>
        <p:nvSpPr>
          <p:cNvPr id="210" name="Google Shape;210;p35"/>
          <p:cNvSpPr txBox="1"/>
          <p:nvPr/>
        </p:nvSpPr>
        <p:spPr>
          <a:xfrm>
            <a:off x="6357338" y="1215800"/>
            <a:ext cx="1178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D26</a:t>
            </a:r>
            <a:endParaRPr sz="1200" b="1">
              <a:solidFill>
                <a:srgbClr val="434343"/>
              </a:solidFill>
            </a:endParaRPr>
          </a:p>
        </p:txBody>
      </p:sp>
      <p:sp>
        <p:nvSpPr>
          <p:cNvPr id="211" name="Google Shape;211;p35"/>
          <p:cNvSpPr txBox="1"/>
          <p:nvPr/>
        </p:nvSpPr>
        <p:spPr>
          <a:xfrm>
            <a:off x="5849975" y="3688625"/>
            <a:ext cx="2253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DMEM/F12 media #3</a:t>
            </a:r>
            <a:endParaRPr sz="1200" b="1">
              <a:solidFill>
                <a:srgbClr val="434343"/>
              </a:solidFill>
            </a:endParaRPr>
          </a:p>
        </p:txBody>
      </p:sp>
      <p:cxnSp>
        <p:nvCxnSpPr>
          <p:cNvPr id="212" name="Google Shape;212;p35"/>
          <p:cNvCxnSpPr>
            <a:endCxn id="211" idx="0"/>
          </p:cNvCxnSpPr>
          <p:nvPr/>
        </p:nvCxnSpPr>
        <p:spPr>
          <a:xfrm flipH="1">
            <a:off x="6976475" y="1508825"/>
            <a:ext cx="18000" cy="2179800"/>
          </a:xfrm>
          <a:prstGeom prst="straightConnector1">
            <a:avLst/>
          </a:prstGeom>
          <a:noFill/>
          <a:ln w="38100" cap="flat" cmpd="sng">
            <a:solidFill>
              <a:schemeClr val="accent3"/>
            </a:solidFill>
            <a:prstDash val="solid"/>
            <a:round/>
            <a:headEnd type="none" w="med" len="med"/>
            <a:tailEnd type="none" w="med" len="med"/>
          </a:ln>
        </p:spPr>
      </p:cxnSp>
      <p:sp>
        <p:nvSpPr>
          <p:cNvPr id="213" name="Google Shape;213;p35"/>
          <p:cNvSpPr txBox="1"/>
          <p:nvPr/>
        </p:nvSpPr>
        <p:spPr>
          <a:xfrm>
            <a:off x="190750" y="2621825"/>
            <a:ext cx="106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C4587"/>
                </a:solidFill>
              </a:rPr>
              <a:t>IF</a:t>
            </a:r>
            <a:endParaRPr sz="1200" b="1">
              <a:solidFill>
                <a:srgbClr val="1C4587"/>
              </a:solidFill>
            </a:endParaRPr>
          </a:p>
        </p:txBody>
      </p:sp>
      <p:sp>
        <p:nvSpPr>
          <p:cNvPr id="214" name="Google Shape;214;p35"/>
          <p:cNvSpPr txBox="1"/>
          <p:nvPr/>
        </p:nvSpPr>
        <p:spPr>
          <a:xfrm>
            <a:off x="392400" y="3196200"/>
            <a:ext cx="440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1C4587"/>
                </a:solidFill>
              </a:rPr>
              <a:t>Immunofluorescence (IF) </a:t>
            </a:r>
            <a:endParaRPr sz="1200" b="1" dirty="0">
              <a:solidFill>
                <a:srgbClr val="1C4587"/>
              </a:solidFill>
            </a:endParaRPr>
          </a:p>
          <a:p>
            <a:pPr marL="0" lvl="0" indent="0" algn="l" rtl="0">
              <a:spcBef>
                <a:spcPts val="0"/>
              </a:spcBef>
              <a:spcAft>
                <a:spcPts val="0"/>
              </a:spcAft>
              <a:buNone/>
            </a:pPr>
            <a:r>
              <a:rPr lang="en" sz="1200" b="1" dirty="0">
                <a:solidFill>
                  <a:srgbClr val="434343"/>
                </a:solidFill>
              </a:rPr>
              <a:t>Biomarkers to confirm germ cell stage</a:t>
            </a:r>
            <a:endParaRPr sz="1200" b="1" dirty="0">
              <a:solidFill>
                <a:srgbClr val="434343"/>
              </a:solidFill>
            </a:endParaRPr>
          </a:p>
        </p:txBody>
      </p:sp>
      <p:cxnSp>
        <p:nvCxnSpPr>
          <p:cNvPr id="216" name="Google Shape;216;p35"/>
          <p:cNvCxnSpPr/>
          <p:nvPr/>
        </p:nvCxnSpPr>
        <p:spPr>
          <a:xfrm flipH="1">
            <a:off x="8459000" y="1513225"/>
            <a:ext cx="18000" cy="1722600"/>
          </a:xfrm>
          <a:prstGeom prst="straightConnector1">
            <a:avLst/>
          </a:prstGeom>
          <a:noFill/>
          <a:ln w="38100" cap="flat" cmpd="sng">
            <a:solidFill>
              <a:schemeClr val="accent3"/>
            </a:solidFill>
            <a:prstDash val="solid"/>
            <a:round/>
            <a:headEnd type="none" w="med" len="med"/>
            <a:tailEnd type="none" w="med" len="med"/>
          </a:ln>
        </p:spPr>
      </p:cxnSp>
      <p:sp>
        <p:nvSpPr>
          <p:cNvPr id="217" name="Google Shape;217;p35"/>
          <p:cNvSpPr txBox="1"/>
          <p:nvPr/>
        </p:nvSpPr>
        <p:spPr>
          <a:xfrm>
            <a:off x="7519925" y="1215800"/>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D55</a:t>
            </a:r>
            <a:endParaRPr sz="1200" b="1">
              <a:solidFill>
                <a:srgbClr val="434343"/>
              </a:solidFill>
            </a:endParaRPr>
          </a:p>
        </p:txBody>
      </p:sp>
      <p:sp>
        <p:nvSpPr>
          <p:cNvPr id="218" name="Google Shape;218;p35"/>
          <p:cNvSpPr txBox="1"/>
          <p:nvPr/>
        </p:nvSpPr>
        <p:spPr>
          <a:xfrm>
            <a:off x="5195575" y="4616875"/>
            <a:ext cx="394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rgbClr val="333333"/>
                </a:solidFill>
                <a:highlight>
                  <a:srgbClr val="FFFFFF"/>
                </a:highlight>
                <a:latin typeface="Roboto"/>
                <a:ea typeface="Roboto"/>
                <a:cs typeface="Roboto"/>
                <a:sym typeface="Roboto"/>
              </a:rPr>
              <a:t>Experiment timeline adapted from: Xu, H., Yang, M., Tian, R. </a:t>
            </a:r>
            <a:r>
              <a:rPr lang="en" sz="800" i="1" dirty="0">
                <a:solidFill>
                  <a:srgbClr val="333333"/>
                </a:solidFill>
                <a:highlight>
                  <a:srgbClr val="FFFFFF"/>
                </a:highlight>
                <a:latin typeface="Roboto"/>
                <a:ea typeface="Roboto"/>
                <a:cs typeface="Roboto"/>
                <a:sym typeface="Roboto"/>
              </a:rPr>
              <a:t>et al.</a:t>
            </a:r>
            <a:r>
              <a:rPr lang="en" sz="800" dirty="0">
                <a:solidFill>
                  <a:srgbClr val="333333"/>
                </a:solidFill>
                <a:highlight>
                  <a:srgbClr val="FFFFFF"/>
                </a:highlight>
                <a:latin typeface="Roboto"/>
                <a:ea typeface="Roboto"/>
                <a:cs typeface="Roboto"/>
                <a:sym typeface="Roboto"/>
              </a:rPr>
              <a:t> Derivation and propagation of </a:t>
            </a:r>
            <a:r>
              <a:rPr lang="en" sz="800" dirty="0" err="1">
                <a:solidFill>
                  <a:srgbClr val="333333"/>
                </a:solidFill>
                <a:highlight>
                  <a:srgbClr val="FFFFFF"/>
                </a:highlight>
                <a:latin typeface="Roboto"/>
                <a:ea typeface="Roboto"/>
                <a:cs typeface="Roboto"/>
                <a:sym typeface="Roboto"/>
              </a:rPr>
              <a:t>spermatogonial</a:t>
            </a:r>
            <a:r>
              <a:rPr lang="en" sz="800" dirty="0">
                <a:solidFill>
                  <a:srgbClr val="333333"/>
                </a:solidFill>
                <a:highlight>
                  <a:srgbClr val="FFFFFF"/>
                </a:highlight>
                <a:latin typeface="Roboto"/>
                <a:ea typeface="Roboto"/>
                <a:cs typeface="Roboto"/>
                <a:sym typeface="Roboto"/>
              </a:rPr>
              <a:t> stem cells from human pluripotent cells. </a:t>
            </a:r>
            <a:r>
              <a:rPr lang="en" sz="800" i="1" dirty="0">
                <a:solidFill>
                  <a:srgbClr val="333333"/>
                </a:solidFill>
                <a:highlight>
                  <a:srgbClr val="FFFFFF"/>
                </a:highlight>
                <a:latin typeface="Roboto"/>
                <a:ea typeface="Roboto"/>
                <a:cs typeface="Roboto"/>
                <a:sym typeface="Roboto"/>
              </a:rPr>
              <a:t>Stem Cell Res </a:t>
            </a:r>
            <a:r>
              <a:rPr lang="en" sz="800" i="1" dirty="0" err="1">
                <a:solidFill>
                  <a:srgbClr val="333333"/>
                </a:solidFill>
                <a:highlight>
                  <a:srgbClr val="FFFFFF"/>
                </a:highlight>
                <a:latin typeface="Roboto"/>
                <a:ea typeface="Roboto"/>
                <a:cs typeface="Roboto"/>
                <a:sym typeface="Roboto"/>
              </a:rPr>
              <a:t>Ther</a:t>
            </a:r>
            <a:r>
              <a:rPr lang="en" sz="800" dirty="0">
                <a:solidFill>
                  <a:srgbClr val="333333"/>
                </a:solidFill>
                <a:highlight>
                  <a:srgbClr val="FFFFFF"/>
                </a:highlight>
                <a:latin typeface="Roboto"/>
                <a:ea typeface="Roboto"/>
                <a:cs typeface="Roboto"/>
                <a:sym typeface="Roboto"/>
              </a:rPr>
              <a:t> 11, 408 (2020)</a:t>
            </a:r>
            <a:endParaRPr sz="800" dirty="0"/>
          </a:p>
        </p:txBody>
      </p:sp>
      <p:cxnSp>
        <p:nvCxnSpPr>
          <p:cNvPr id="219" name="Google Shape;219;p35"/>
          <p:cNvCxnSpPr/>
          <p:nvPr/>
        </p:nvCxnSpPr>
        <p:spPr>
          <a:xfrm>
            <a:off x="2529100" y="1513225"/>
            <a:ext cx="0" cy="722700"/>
          </a:xfrm>
          <a:prstGeom prst="straightConnector1">
            <a:avLst/>
          </a:prstGeom>
          <a:noFill/>
          <a:ln w="38100" cap="flat" cmpd="sng">
            <a:solidFill>
              <a:schemeClr val="accent3"/>
            </a:solidFill>
            <a:prstDash val="solid"/>
            <a:round/>
            <a:headEnd type="none" w="med" len="med"/>
            <a:tailEnd type="none" w="med" len="med"/>
          </a:ln>
        </p:spPr>
      </p:cxnSp>
      <p:sp>
        <p:nvSpPr>
          <p:cNvPr id="220" name="Google Shape;220;p35"/>
          <p:cNvSpPr txBox="1"/>
          <p:nvPr/>
        </p:nvSpPr>
        <p:spPr>
          <a:xfrm>
            <a:off x="1614700" y="1215813"/>
            <a:ext cx="184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D7</a:t>
            </a:r>
            <a:endParaRPr sz="1200" b="1">
              <a:solidFill>
                <a:srgbClr val="434343"/>
              </a:solidFill>
            </a:endParaRPr>
          </a:p>
        </p:txBody>
      </p:sp>
      <p:sp>
        <p:nvSpPr>
          <p:cNvPr id="221" name="Google Shape;221;p35"/>
          <p:cNvSpPr txBox="1"/>
          <p:nvPr/>
        </p:nvSpPr>
        <p:spPr>
          <a:xfrm>
            <a:off x="1981400" y="2244125"/>
            <a:ext cx="10638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C4587"/>
                </a:solidFill>
              </a:rPr>
              <a:t>IF</a:t>
            </a:r>
            <a:endParaRPr sz="1200" b="1">
              <a:solidFill>
                <a:srgbClr val="38761D"/>
              </a:solidFill>
            </a:endParaRPr>
          </a:p>
        </p:txBody>
      </p:sp>
      <p:cxnSp>
        <p:nvCxnSpPr>
          <p:cNvPr id="222" name="Google Shape;222;p35"/>
          <p:cNvCxnSpPr/>
          <p:nvPr/>
        </p:nvCxnSpPr>
        <p:spPr>
          <a:xfrm>
            <a:off x="4252875" y="1528600"/>
            <a:ext cx="0" cy="722700"/>
          </a:xfrm>
          <a:prstGeom prst="straightConnector1">
            <a:avLst/>
          </a:prstGeom>
          <a:noFill/>
          <a:ln w="38100" cap="flat" cmpd="sng">
            <a:solidFill>
              <a:schemeClr val="accent3"/>
            </a:solidFill>
            <a:prstDash val="solid"/>
            <a:round/>
            <a:headEnd type="none" w="med" len="med"/>
            <a:tailEnd type="none" w="med" len="med"/>
          </a:ln>
        </p:spPr>
      </p:cxnSp>
      <p:sp>
        <p:nvSpPr>
          <p:cNvPr id="223" name="Google Shape;223;p35"/>
          <p:cNvSpPr txBox="1"/>
          <p:nvPr/>
        </p:nvSpPr>
        <p:spPr>
          <a:xfrm>
            <a:off x="3559125" y="1215800"/>
            <a:ext cx="1357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D14</a:t>
            </a:r>
            <a:endParaRPr sz="1200" b="1">
              <a:solidFill>
                <a:srgbClr val="434343"/>
              </a:solidFill>
            </a:endParaRPr>
          </a:p>
        </p:txBody>
      </p:sp>
      <p:sp>
        <p:nvSpPr>
          <p:cNvPr id="224" name="Google Shape;224;p35"/>
          <p:cNvSpPr txBox="1"/>
          <p:nvPr/>
        </p:nvSpPr>
        <p:spPr>
          <a:xfrm>
            <a:off x="3703725" y="2258275"/>
            <a:ext cx="11385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004B83"/>
                </a:solidFill>
              </a:rPr>
              <a:t>IF</a:t>
            </a:r>
            <a:endParaRPr sz="1200" b="1">
              <a:solidFill>
                <a:srgbClr val="38761D"/>
              </a:solidFill>
            </a:endParaRPr>
          </a:p>
        </p:txBody>
      </p:sp>
      <p:cxnSp>
        <p:nvCxnSpPr>
          <p:cNvPr id="225" name="Google Shape;225;p35"/>
          <p:cNvCxnSpPr/>
          <p:nvPr/>
        </p:nvCxnSpPr>
        <p:spPr>
          <a:xfrm>
            <a:off x="5472075" y="1528600"/>
            <a:ext cx="0" cy="722700"/>
          </a:xfrm>
          <a:prstGeom prst="straightConnector1">
            <a:avLst/>
          </a:prstGeom>
          <a:noFill/>
          <a:ln w="38100" cap="flat" cmpd="sng">
            <a:solidFill>
              <a:schemeClr val="accent3"/>
            </a:solidFill>
            <a:prstDash val="solid"/>
            <a:round/>
            <a:headEnd type="none" w="med" len="med"/>
            <a:tailEnd type="none" w="med" len="med"/>
          </a:ln>
        </p:spPr>
      </p:cxnSp>
      <p:sp>
        <p:nvSpPr>
          <p:cNvPr id="226" name="Google Shape;226;p35"/>
          <p:cNvSpPr txBox="1"/>
          <p:nvPr/>
        </p:nvSpPr>
        <p:spPr>
          <a:xfrm>
            <a:off x="4930725" y="1215800"/>
            <a:ext cx="106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D21</a:t>
            </a:r>
            <a:endParaRPr sz="1200" b="1">
              <a:solidFill>
                <a:srgbClr val="434343"/>
              </a:solidFill>
            </a:endParaRPr>
          </a:p>
        </p:txBody>
      </p:sp>
      <p:sp>
        <p:nvSpPr>
          <p:cNvPr id="227" name="Google Shape;227;p35"/>
          <p:cNvSpPr txBox="1"/>
          <p:nvPr/>
        </p:nvSpPr>
        <p:spPr>
          <a:xfrm>
            <a:off x="4922925" y="2258275"/>
            <a:ext cx="11385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004B83"/>
                </a:solidFill>
              </a:rPr>
              <a:t>IF</a:t>
            </a:r>
            <a:endParaRPr lang="en-US" sz="1200" b="1">
              <a:solidFill>
                <a:srgbClr val="004B83"/>
              </a:solidFill>
            </a:endParaRPr>
          </a:p>
        </p:txBody>
      </p:sp>
      <p:cxnSp>
        <p:nvCxnSpPr>
          <p:cNvPr id="228" name="Google Shape;228;p35"/>
          <p:cNvCxnSpPr/>
          <p:nvPr/>
        </p:nvCxnSpPr>
        <p:spPr>
          <a:xfrm>
            <a:off x="6208038" y="1528600"/>
            <a:ext cx="2700" cy="1174500"/>
          </a:xfrm>
          <a:prstGeom prst="straightConnector1">
            <a:avLst/>
          </a:prstGeom>
          <a:noFill/>
          <a:ln w="38100" cap="flat" cmpd="sng">
            <a:solidFill>
              <a:schemeClr val="accent3"/>
            </a:solidFill>
            <a:prstDash val="solid"/>
            <a:round/>
            <a:headEnd type="none" w="med" len="med"/>
            <a:tailEnd type="none" w="med" len="med"/>
          </a:ln>
        </p:spPr>
      </p:cxnSp>
      <p:cxnSp>
        <p:nvCxnSpPr>
          <p:cNvPr id="229" name="Google Shape;229;p35"/>
          <p:cNvCxnSpPr/>
          <p:nvPr/>
        </p:nvCxnSpPr>
        <p:spPr>
          <a:xfrm>
            <a:off x="7377075" y="1528600"/>
            <a:ext cx="0" cy="722700"/>
          </a:xfrm>
          <a:prstGeom prst="straightConnector1">
            <a:avLst/>
          </a:prstGeom>
          <a:noFill/>
          <a:ln w="38100" cap="flat" cmpd="sng">
            <a:solidFill>
              <a:schemeClr val="accent3"/>
            </a:solidFill>
            <a:prstDash val="solid"/>
            <a:round/>
            <a:headEnd type="none" w="med" len="med"/>
            <a:tailEnd type="none" w="med" len="med"/>
          </a:ln>
        </p:spPr>
      </p:cxnSp>
      <p:sp>
        <p:nvSpPr>
          <p:cNvPr id="230" name="Google Shape;230;p35"/>
          <p:cNvSpPr txBox="1"/>
          <p:nvPr/>
        </p:nvSpPr>
        <p:spPr>
          <a:xfrm>
            <a:off x="6835725" y="1215800"/>
            <a:ext cx="106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D28</a:t>
            </a:r>
            <a:endParaRPr sz="1200" b="1">
              <a:solidFill>
                <a:srgbClr val="434343"/>
              </a:solidFill>
            </a:endParaRPr>
          </a:p>
        </p:txBody>
      </p:sp>
      <p:sp>
        <p:nvSpPr>
          <p:cNvPr id="231" name="Google Shape;231;p35"/>
          <p:cNvSpPr txBox="1"/>
          <p:nvPr/>
        </p:nvSpPr>
        <p:spPr>
          <a:xfrm>
            <a:off x="6827925" y="2258275"/>
            <a:ext cx="11385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674EA7"/>
                </a:solidFill>
              </a:rPr>
              <a:t>Injection</a:t>
            </a:r>
            <a:endParaRPr lang="en-US" sz="1200" b="1" dirty="0">
              <a:solidFill>
                <a:srgbClr val="674EA7"/>
              </a:solidFill>
            </a:endParaRPr>
          </a:p>
          <a:p>
            <a:pPr marL="0" lvl="0" indent="0" algn="ctr" rtl="0">
              <a:spcBef>
                <a:spcPts val="0"/>
              </a:spcBef>
              <a:spcAft>
                <a:spcPts val="0"/>
              </a:spcAft>
              <a:buNone/>
            </a:pPr>
            <a:endParaRPr sz="1200" b="1" dirty="0">
              <a:solidFill>
                <a:srgbClr val="004B83"/>
              </a:solidFill>
            </a:endParaRPr>
          </a:p>
        </p:txBody>
      </p:sp>
      <p:cxnSp>
        <p:nvCxnSpPr>
          <p:cNvPr id="232" name="Google Shape;232;p35"/>
          <p:cNvCxnSpPr>
            <a:endCxn id="233" idx="0"/>
          </p:cNvCxnSpPr>
          <p:nvPr/>
        </p:nvCxnSpPr>
        <p:spPr>
          <a:xfrm>
            <a:off x="7986675" y="1528675"/>
            <a:ext cx="20100" cy="958200"/>
          </a:xfrm>
          <a:prstGeom prst="straightConnector1">
            <a:avLst/>
          </a:prstGeom>
          <a:noFill/>
          <a:ln w="38100" cap="flat" cmpd="sng">
            <a:solidFill>
              <a:schemeClr val="accent3"/>
            </a:solidFill>
            <a:prstDash val="solid"/>
            <a:round/>
            <a:headEnd type="none" w="med" len="med"/>
            <a:tailEnd type="none" w="med" len="med"/>
          </a:ln>
        </p:spPr>
      </p:cxnSp>
      <p:sp>
        <p:nvSpPr>
          <p:cNvPr id="234" name="Google Shape;234;p35"/>
          <p:cNvSpPr txBox="1"/>
          <p:nvPr/>
        </p:nvSpPr>
        <p:spPr>
          <a:xfrm>
            <a:off x="7445325" y="1215800"/>
            <a:ext cx="106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434343"/>
                </a:solidFill>
              </a:rPr>
              <a:t>D42</a:t>
            </a:r>
            <a:endParaRPr sz="1200" b="1">
              <a:solidFill>
                <a:srgbClr val="434343"/>
              </a:solidFill>
            </a:endParaRPr>
          </a:p>
        </p:txBody>
      </p:sp>
      <p:sp>
        <p:nvSpPr>
          <p:cNvPr id="233" name="Google Shape;233;p35"/>
          <p:cNvSpPr txBox="1"/>
          <p:nvPr/>
        </p:nvSpPr>
        <p:spPr>
          <a:xfrm>
            <a:off x="7437525" y="2486875"/>
            <a:ext cx="1138500" cy="553968"/>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pPr>
            <a:r>
              <a:rPr lang="en" sz="1200" b="1" dirty="0">
                <a:solidFill>
                  <a:srgbClr val="674EA7"/>
                </a:solidFill>
              </a:rPr>
              <a:t>Injection</a:t>
            </a:r>
            <a:endParaRPr lang="en-US" dirty="0"/>
          </a:p>
          <a:p>
            <a:pPr marL="0" lvl="0" indent="0" algn="ctr" rtl="0">
              <a:spcBef>
                <a:spcPts val="0"/>
              </a:spcBef>
              <a:spcAft>
                <a:spcPts val="0"/>
              </a:spcAft>
              <a:buNone/>
            </a:pPr>
            <a:endParaRPr sz="1200" b="1" dirty="0">
              <a:solidFill>
                <a:srgbClr val="38761D"/>
              </a:solidFill>
            </a:endParaRPr>
          </a:p>
        </p:txBody>
      </p:sp>
      <p:sp>
        <p:nvSpPr>
          <p:cNvPr id="235" name="Google Shape;235;p35"/>
          <p:cNvSpPr txBox="1"/>
          <p:nvPr/>
        </p:nvSpPr>
        <p:spPr>
          <a:xfrm>
            <a:off x="7873025" y="3247075"/>
            <a:ext cx="11385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674EA7"/>
                </a:solidFill>
              </a:rPr>
              <a:t>Injection</a:t>
            </a:r>
            <a:endParaRPr sz="1200" b="1" dirty="0">
              <a:solidFill>
                <a:srgbClr val="674EA7"/>
              </a:solidFill>
            </a:endParaRPr>
          </a:p>
          <a:p>
            <a:pPr marL="0" lvl="0" indent="0" algn="ctr" rtl="0">
              <a:spcBef>
                <a:spcPts val="0"/>
              </a:spcBef>
              <a:spcAft>
                <a:spcPts val="0"/>
              </a:spcAft>
              <a:buNone/>
            </a:pPr>
            <a:endParaRPr sz="1200" b="1" dirty="0">
              <a:solidFill>
                <a:srgbClr val="38761D"/>
              </a:solidFill>
            </a:endParaRPr>
          </a:p>
        </p:txBody>
      </p:sp>
      <p:sp>
        <p:nvSpPr>
          <p:cNvPr id="236" name="Google Shape;236;p35"/>
          <p:cNvSpPr txBox="1"/>
          <p:nvPr/>
        </p:nvSpPr>
        <p:spPr>
          <a:xfrm>
            <a:off x="381000" y="3710000"/>
            <a:ext cx="44010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674EA7"/>
                </a:solidFill>
              </a:rPr>
              <a:t>Injection </a:t>
            </a:r>
            <a:r>
              <a:rPr lang="en" sz="1200" b="1">
                <a:solidFill>
                  <a:srgbClr val="444444"/>
                </a:solidFill>
              </a:rPr>
              <a:t>of putative spermatids into human oocytes</a:t>
            </a:r>
            <a:endParaRPr lang="en-US" sz="1200" b="1">
              <a:solidFill>
                <a:srgbClr val="444444"/>
              </a:solidFill>
            </a:endParaRPr>
          </a:p>
        </p:txBody>
      </p:sp>
      <p:sp>
        <p:nvSpPr>
          <p:cNvPr id="2" name="Google Shape;231;p35">
            <a:extLst>
              <a:ext uri="{FF2B5EF4-FFF2-40B4-BE49-F238E27FC236}">
                <a16:creationId xmlns:a16="http://schemas.microsoft.com/office/drawing/2014/main" id="{E25555CE-5BB4-2BDC-879B-285A5E3FC71E}"/>
              </a:ext>
            </a:extLst>
          </p:cNvPr>
          <p:cNvSpPr txBox="1"/>
          <p:nvPr/>
        </p:nvSpPr>
        <p:spPr>
          <a:xfrm>
            <a:off x="6835307" y="2287116"/>
            <a:ext cx="11385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lang="en-US" sz="1200" b="1" dirty="0">
              <a:solidFill>
                <a:srgbClr val="674EA7"/>
              </a:solidFill>
            </a:endParaRPr>
          </a:p>
          <a:p>
            <a:pPr marL="0" lvl="0" indent="0" algn="ctr" rtl="0">
              <a:spcBef>
                <a:spcPts val="0"/>
              </a:spcBef>
              <a:spcAft>
                <a:spcPts val="0"/>
              </a:spcAft>
              <a:buNone/>
            </a:pPr>
            <a:r>
              <a:rPr lang="en" sz="1200" b="1" dirty="0">
                <a:solidFill>
                  <a:srgbClr val="004B83"/>
                </a:solidFill>
              </a:rPr>
              <a:t>IF</a:t>
            </a:r>
            <a:endParaRPr sz="1200" b="1" dirty="0">
              <a:solidFill>
                <a:srgbClr val="004B83"/>
              </a:solidFill>
            </a:endParaRPr>
          </a:p>
        </p:txBody>
      </p:sp>
      <p:sp>
        <p:nvSpPr>
          <p:cNvPr id="3" name="Google Shape;231;p35">
            <a:extLst>
              <a:ext uri="{FF2B5EF4-FFF2-40B4-BE49-F238E27FC236}">
                <a16:creationId xmlns:a16="http://schemas.microsoft.com/office/drawing/2014/main" id="{1D0DDF29-24C5-831D-65BB-C5B35AA12DAA}"/>
              </a:ext>
            </a:extLst>
          </p:cNvPr>
          <p:cNvSpPr txBox="1"/>
          <p:nvPr/>
        </p:nvSpPr>
        <p:spPr>
          <a:xfrm>
            <a:off x="7437525" y="2550800"/>
            <a:ext cx="11385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lang="en-US" sz="1200" b="1" dirty="0">
              <a:solidFill>
                <a:srgbClr val="674EA7"/>
              </a:solidFill>
            </a:endParaRPr>
          </a:p>
          <a:p>
            <a:pPr marL="0" lvl="0" indent="0" algn="ctr" rtl="0">
              <a:spcBef>
                <a:spcPts val="0"/>
              </a:spcBef>
              <a:spcAft>
                <a:spcPts val="0"/>
              </a:spcAft>
              <a:buNone/>
            </a:pPr>
            <a:r>
              <a:rPr lang="en" sz="1200" b="1" dirty="0">
                <a:solidFill>
                  <a:srgbClr val="004B83"/>
                </a:solidFill>
              </a:rPr>
              <a:t>IF</a:t>
            </a:r>
            <a:endParaRPr sz="1200" b="1" dirty="0">
              <a:solidFill>
                <a:srgbClr val="004B83"/>
              </a:solidFill>
            </a:endParaRPr>
          </a:p>
        </p:txBody>
      </p:sp>
      <p:sp>
        <p:nvSpPr>
          <p:cNvPr id="4" name="Google Shape;231;p35">
            <a:extLst>
              <a:ext uri="{FF2B5EF4-FFF2-40B4-BE49-F238E27FC236}">
                <a16:creationId xmlns:a16="http://schemas.microsoft.com/office/drawing/2014/main" id="{EF95E8D4-C2DC-523F-DC52-82A5F8E09630}"/>
              </a:ext>
            </a:extLst>
          </p:cNvPr>
          <p:cNvSpPr txBox="1"/>
          <p:nvPr/>
        </p:nvSpPr>
        <p:spPr>
          <a:xfrm>
            <a:off x="7907750" y="3319533"/>
            <a:ext cx="11385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lang="en-US" sz="1200" b="1" dirty="0">
              <a:solidFill>
                <a:srgbClr val="674EA7"/>
              </a:solidFill>
            </a:endParaRPr>
          </a:p>
          <a:p>
            <a:pPr marL="0" lvl="0" indent="0" algn="ctr" rtl="0">
              <a:spcBef>
                <a:spcPts val="0"/>
              </a:spcBef>
              <a:spcAft>
                <a:spcPts val="0"/>
              </a:spcAft>
              <a:buNone/>
            </a:pPr>
            <a:r>
              <a:rPr lang="en" sz="1200" b="1" dirty="0">
                <a:solidFill>
                  <a:srgbClr val="004B83"/>
                </a:solidFill>
              </a:rPr>
              <a:t>IF</a:t>
            </a:r>
            <a:endParaRPr sz="1200" b="1" dirty="0">
              <a:solidFill>
                <a:srgbClr val="004B83"/>
              </a:solidFill>
            </a:endParaRPr>
          </a:p>
        </p:txBody>
      </p:sp>
      <p:sp>
        <p:nvSpPr>
          <p:cNvPr id="6" name="Google Shape;197;p35">
            <a:extLst>
              <a:ext uri="{FF2B5EF4-FFF2-40B4-BE49-F238E27FC236}">
                <a16:creationId xmlns:a16="http://schemas.microsoft.com/office/drawing/2014/main" id="{BA76F78E-4D77-D144-9191-A3A5F9E1F554}"/>
              </a:ext>
            </a:extLst>
          </p:cNvPr>
          <p:cNvSpPr txBox="1"/>
          <p:nvPr/>
        </p:nvSpPr>
        <p:spPr>
          <a:xfrm>
            <a:off x="-205987" y="1213499"/>
            <a:ext cx="18447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434343"/>
                </a:solidFill>
              </a:rPr>
              <a:t>D1</a:t>
            </a:r>
            <a:endParaRPr sz="1200" b="1" dirty="0">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left)">
                                      <p:cBhvr>
                                        <p:cTn id="10" dur="1000"/>
                                        <p:tgtEl>
                                          <p:spTgt spid="195"/>
                                        </p:tgtEl>
                                      </p:cBhvr>
                                    </p:animEffect>
                                  </p:childTnLst>
                                </p:cTn>
                              </p:par>
                              <p:par>
                                <p:cTn id="11" presetID="22" presetClass="entr" presetSubtype="8"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wipe(left)">
                                      <p:cBhvr>
                                        <p:cTn id="13" dur="1000"/>
                                        <p:tgtEl>
                                          <p:spTgt spid="196"/>
                                        </p:tgtEl>
                                      </p:cBhvr>
                                    </p:animEffect>
                                  </p:childTnLst>
                                </p:cTn>
                              </p:par>
                              <p:par>
                                <p:cTn id="14" presetID="22" presetClass="entr" presetSubtype="8" fill="hold"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wipe(left)">
                                      <p:cBhvr>
                                        <p:cTn id="16" dur="1000"/>
                                        <p:tgtEl>
                                          <p:spTgt spid="19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0"/>
                                        </p:tgtEl>
                                        <p:attrNameLst>
                                          <p:attrName>style.visibility</p:attrName>
                                        </p:attrNameLst>
                                      </p:cBhvr>
                                      <p:to>
                                        <p:strVal val="visible"/>
                                      </p:to>
                                    </p:set>
                                    <p:animEffect transition="in" filter="wipe(left)">
                                      <p:cBhvr>
                                        <p:cTn id="19" dur="1000"/>
                                        <p:tgtEl>
                                          <p:spTgt spid="200"/>
                                        </p:tgtEl>
                                      </p:cBhvr>
                                    </p:animEffect>
                                  </p:childTnLst>
                                </p:cTn>
                              </p:par>
                              <p:par>
                                <p:cTn id="20" presetID="22" presetClass="entr" presetSubtype="8" fill="hold" nodeType="withEffect">
                                  <p:stCondLst>
                                    <p:cond delay="0"/>
                                  </p:stCondLst>
                                  <p:childTnLst>
                                    <p:set>
                                      <p:cBhvr>
                                        <p:cTn id="21" dur="1" fill="hold">
                                          <p:stCondLst>
                                            <p:cond delay="0"/>
                                          </p:stCondLst>
                                        </p:cTn>
                                        <p:tgtEl>
                                          <p:spTgt spid="202"/>
                                        </p:tgtEl>
                                        <p:attrNameLst>
                                          <p:attrName>style.visibility</p:attrName>
                                        </p:attrNameLst>
                                      </p:cBhvr>
                                      <p:to>
                                        <p:strVal val="visible"/>
                                      </p:to>
                                    </p:set>
                                    <p:animEffect transition="in" filter="wipe(left)">
                                      <p:cBhvr>
                                        <p:cTn id="22" dur="1000"/>
                                        <p:tgtEl>
                                          <p:spTgt spid="20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wipe(left)">
                                      <p:cBhvr>
                                        <p:cTn id="25" dur="1000"/>
                                        <p:tgtEl>
                                          <p:spTgt spid="203"/>
                                        </p:tgtEl>
                                      </p:cBhvr>
                                    </p:animEffect>
                                  </p:childTnLst>
                                </p:cTn>
                              </p:par>
                              <p:par>
                                <p:cTn id="26" presetID="22" presetClass="entr" presetSubtype="8" fill="hold" nodeType="with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wipe(left)">
                                      <p:cBhvr>
                                        <p:cTn id="28" dur="1000"/>
                                        <p:tgtEl>
                                          <p:spTgt spid="20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7"/>
                                        </p:tgtEl>
                                        <p:attrNameLst>
                                          <p:attrName>style.visibility</p:attrName>
                                        </p:attrNameLst>
                                      </p:cBhvr>
                                      <p:to>
                                        <p:strVal val="visible"/>
                                      </p:to>
                                    </p:set>
                                    <p:animEffect transition="in" filter="wipe(left)">
                                      <p:cBhvr>
                                        <p:cTn id="31" dur="1000"/>
                                        <p:tgtEl>
                                          <p:spTgt spid="20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8"/>
                                        </p:tgtEl>
                                        <p:attrNameLst>
                                          <p:attrName>style.visibility</p:attrName>
                                        </p:attrNameLst>
                                      </p:cBhvr>
                                      <p:to>
                                        <p:strVal val="visible"/>
                                      </p:to>
                                    </p:set>
                                    <p:animEffect transition="in" filter="wipe(left)">
                                      <p:cBhvr>
                                        <p:cTn id="34" dur="1000"/>
                                        <p:tgtEl>
                                          <p:spTgt spid="20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10"/>
                                        </p:tgtEl>
                                        <p:attrNameLst>
                                          <p:attrName>style.visibility</p:attrName>
                                        </p:attrNameLst>
                                      </p:cBhvr>
                                      <p:to>
                                        <p:strVal val="visible"/>
                                      </p:to>
                                    </p:set>
                                    <p:animEffect transition="in" filter="wipe(left)">
                                      <p:cBhvr>
                                        <p:cTn id="37" dur="1000"/>
                                        <p:tgtEl>
                                          <p:spTgt spid="210"/>
                                        </p:tgtEl>
                                      </p:cBhvr>
                                    </p:animEffect>
                                  </p:childTnLst>
                                </p:cTn>
                              </p:par>
                              <p:par>
                                <p:cTn id="38" presetID="22" presetClass="entr" presetSubtype="8" fill="hold" nodeType="withEffect">
                                  <p:stCondLst>
                                    <p:cond delay="0"/>
                                  </p:stCondLst>
                                  <p:childTnLst>
                                    <p:set>
                                      <p:cBhvr>
                                        <p:cTn id="39" dur="1" fill="hold">
                                          <p:stCondLst>
                                            <p:cond delay="0"/>
                                          </p:stCondLst>
                                        </p:cTn>
                                        <p:tgtEl>
                                          <p:spTgt spid="212"/>
                                        </p:tgtEl>
                                        <p:attrNameLst>
                                          <p:attrName>style.visibility</p:attrName>
                                        </p:attrNameLst>
                                      </p:cBhvr>
                                      <p:to>
                                        <p:strVal val="visible"/>
                                      </p:to>
                                    </p:set>
                                    <p:animEffect transition="in" filter="wipe(left)">
                                      <p:cBhvr>
                                        <p:cTn id="40" dur="1000"/>
                                        <p:tgtEl>
                                          <p:spTgt spid="212"/>
                                        </p:tgtEl>
                                      </p:cBhvr>
                                    </p:animEffect>
                                  </p:childTnLst>
                                </p:cTn>
                              </p:par>
                              <p:par>
                                <p:cTn id="41" presetID="22" presetClass="entr" presetSubtype="8" fill="hold" nodeType="withEffect">
                                  <p:stCondLst>
                                    <p:cond delay="0"/>
                                  </p:stCondLst>
                                  <p:childTnLst>
                                    <p:set>
                                      <p:cBhvr>
                                        <p:cTn id="42" dur="1" fill="hold">
                                          <p:stCondLst>
                                            <p:cond delay="0"/>
                                          </p:stCondLst>
                                        </p:cTn>
                                        <p:tgtEl>
                                          <p:spTgt spid="216"/>
                                        </p:tgtEl>
                                        <p:attrNameLst>
                                          <p:attrName>style.visibility</p:attrName>
                                        </p:attrNameLst>
                                      </p:cBhvr>
                                      <p:to>
                                        <p:strVal val="visible"/>
                                      </p:to>
                                    </p:set>
                                    <p:animEffect transition="in" filter="wipe(left)">
                                      <p:cBhvr>
                                        <p:cTn id="43" dur="1000"/>
                                        <p:tgtEl>
                                          <p:spTgt spid="216"/>
                                        </p:tgtEl>
                                      </p:cBhvr>
                                    </p:animEffect>
                                  </p:childTnLst>
                                </p:cTn>
                              </p:par>
                              <p:par>
                                <p:cTn id="44" presetID="22" presetClass="entr" presetSubtype="8" fill="hold" nodeType="withEffect">
                                  <p:stCondLst>
                                    <p:cond delay="0"/>
                                  </p:stCondLst>
                                  <p:childTnLst>
                                    <p:set>
                                      <p:cBhvr>
                                        <p:cTn id="45" dur="1" fill="hold">
                                          <p:stCondLst>
                                            <p:cond delay="0"/>
                                          </p:stCondLst>
                                        </p:cTn>
                                        <p:tgtEl>
                                          <p:spTgt spid="219"/>
                                        </p:tgtEl>
                                        <p:attrNameLst>
                                          <p:attrName>style.visibility</p:attrName>
                                        </p:attrNameLst>
                                      </p:cBhvr>
                                      <p:to>
                                        <p:strVal val="visible"/>
                                      </p:to>
                                    </p:set>
                                    <p:animEffect transition="in" filter="wipe(left)">
                                      <p:cBhvr>
                                        <p:cTn id="46" dur="1000"/>
                                        <p:tgtEl>
                                          <p:spTgt spid="21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20"/>
                                        </p:tgtEl>
                                        <p:attrNameLst>
                                          <p:attrName>style.visibility</p:attrName>
                                        </p:attrNameLst>
                                      </p:cBhvr>
                                      <p:to>
                                        <p:strVal val="visible"/>
                                      </p:to>
                                    </p:set>
                                    <p:animEffect transition="in" filter="wipe(left)">
                                      <p:cBhvr>
                                        <p:cTn id="49" dur="1000"/>
                                        <p:tgtEl>
                                          <p:spTgt spid="220"/>
                                        </p:tgtEl>
                                      </p:cBhvr>
                                    </p:animEffect>
                                  </p:childTnLst>
                                </p:cTn>
                              </p:par>
                              <p:par>
                                <p:cTn id="50" presetID="22" presetClass="entr" presetSubtype="8" fill="hold" nodeType="withEffect">
                                  <p:stCondLst>
                                    <p:cond delay="0"/>
                                  </p:stCondLst>
                                  <p:childTnLst>
                                    <p:set>
                                      <p:cBhvr>
                                        <p:cTn id="51" dur="1" fill="hold">
                                          <p:stCondLst>
                                            <p:cond delay="0"/>
                                          </p:stCondLst>
                                        </p:cTn>
                                        <p:tgtEl>
                                          <p:spTgt spid="222"/>
                                        </p:tgtEl>
                                        <p:attrNameLst>
                                          <p:attrName>style.visibility</p:attrName>
                                        </p:attrNameLst>
                                      </p:cBhvr>
                                      <p:to>
                                        <p:strVal val="visible"/>
                                      </p:to>
                                    </p:set>
                                    <p:animEffect transition="in" filter="wipe(left)">
                                      <p:cBhvr>
                                        <p:cTn id="52" dur="1000"/>
                                        <p:tgtEl>
                                          <p:spTgt spid="22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3"/>
                                        </p:tgtEl>
                                        <p:attrNameLst>
                                          <p:attrName>style.visibility</p:attrName>
                                        </p:attrNameLst>
                                      </p:cBhvr>
                                      <p:to>
                                        <p:strVal val="visible"/>
                                      </p:to>
                                    </p:set>
                                    <p:animEffect transition="in" filter="wipe(left)">
                                      <p:cBhvr>
                                        <p:cTn id="55" dur="1000"/>
                                        <p:tgtEl>
                                          <p:spTgt spid="223"/>
                                        </p:tgtEl>
                                      </p:cBhvr>
                                    </p:animEffect>
                                  </p:childTnLst>
                                </p:cTn>
                              </p:par>
                              <p:par>
                                <p:cTn id="56" presetID="22" presetClass="entr" presetSubtype="8" fill="hold" nodeType="withEffect">
                                  <p:stCondLst>
                                    <p:cond delay="0"/>
                                  </p:stCondLst>
                                  <p:childTnLst>
                                    <p:set>
                                      <p:cBhvr>
                                        <p:cTn id="57" dur="1" fill="hold">
                                          <p:stCondLst>
                                            <p:cond delay="0"/>
                                          </p:stCondLst>
                                        </p:cTn>
                                        <p:tgtEl>
                                          <p:spTgt spid="225"/>
                                        </p:tgtEl>
                                        <p:attrNameLst>
                                          <p:attrName>style.visibility</p:attrName>
                                        </p:attrNameLst>
                                      </p:cBhvr>
                                      <p:to>
                                        <p:strVal val="visible"/>
                                      </p:to>
                                    </p:set>
                                    <p:animEffect transition="in" filter="wipe(left)">
                                      <p:cBhvr>
                                        <p:cTn id="58" dur="1000"/>
                                        <p:tgtEl>
                                          <p:spTgt spid="22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26"/>
                                        </p:tgtEl>
                                        <p:attrNameLst>
                                          <p:attrName>style.visibility</p:attrName>
                                        </p:attrNameLst>
                                      </p:cBhvr>
                                      <p:to>
                                        <p:strVal val="visible"/>
                                      </p:to>
                                    </p:set>
                                    <p:animEffect transition="in" filter="wipe(left)">
                                      <p:cBhvr>
                                        <p:cTn id="61" dur="1000"/>
                                        <p:tgtEl>
                                          <p:spTgt spid="226"/>
                                        </p:tgtEl>
                                      </p:cBhvr>
                                    </p:animEffect>
                                  </p:childTnLst>
                                </p:cTn>
                              </p:par>
                              <p:par>
                                <p:cTn id="62" presetID="22" presetClass="entr" presetSubtype="8" fill="hold" nodeType="withEffect">
                                  <p:stCondLst>
                                    <p:cond delay="0"/>
                                  </p:stCondLst>
                                  <p:childTnLst>
                                    <p:set>
                                      <p:cBhvr>
                                        <p:cTn id="63" dur="1" fill="hold">
                                          <p:stCondLst>
                                            <p:cond delay="0"/>
                                          </p:stCondLst>
                                        </p:cTn>
                                        <p:tgtEl>
                                          <p:spTgt spid="228"/>
                                        </p:tgtEl>
                                        <p:attrNameLst>
                                          <p:attrName>style.visibility</p:attrName>
                                        </p:attrNameLst>
                                      </p:cBhvr>
                                      <p:to>
                                        <p:strVal val="visible"/>
                                      </p:to>
                                    </p:set>
                                    <p:animEffect transition="in" filter="wipe(left)">
                                      <p:cBhvr>
                                        <p:cTn id="64" dur="1000"/>
                                        <p:tgtEl>
                                          <p:spTgt spid="228"/>
                                        </p:tgtEl>
                                      </p:cBhvr>
                                    </p:animEffect>
                                  </p:childTnLst>
                                </p:cTn>
                              </p:par>
                              <p:par>
                                <p:cTn id="65" presetID="22" presetClass="entr" presetSubtype="8" fill="hold" nodeType="withEffect">
                                  <p:stCondLst>
                                    <p:cond delay="0"/>
                                  </p:stCondLst>
                                  <p:childTnLst>
                                    <p:set>
                                      <p:cBhvr>
                                        <p:cTn id="66" dur="1" fill="hold">
                                          <p:stCondLst>
                                            <p:cond delay="0"/>
                                          </p:stCondLst>
                                        </p:cTn>
                                        <p:tgtEl>
                                          <p:spTgt spid="229"/>
                                        </p:tgtEl>
                                        <p:attrNameLst>
                                          <p:attrName>style.visibility</p:attrName>
                                        </p:attrNameLst>
                                      </p:cBhvr>
                                      <p:to>
                                        <p:strVal val="visible"/>
                                      </p:to>
                                    </p:set>
                                    <p:animEffect transition="in" filter="wipe(left)">
                                      <p:cBhvr>
                                        <p:cTn id="67" dur="1000"/>
                                        <p:tgtEl>
                                          <p:spTgt spid="22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30"/>
                                        </p:tgtEl>
                                        <p:attrNameLst>
                                          <p:attrName>style.visibility</p:attrName>
                                        </p:attrNameLst>
                                      </p:cBhvr>
                                      <p:to>
                                        <p:strVal val="visible"/>
                                      </p:to>
                                    </p:set>
                                    <p:animEffect transition="in" filter="wipe(left)">
                                      <p:cBhvr>
                                        <p:cTn id="70" dur="1000"/>
                                        <p:tgtEl>
                                          <p:spTgt spid="230"/>
                                        </p:tgtEl>
                                      </p:cBhvr>
                                    </p:animEffect>
                                  </p:childTnLst>
                                </p:cTn>
                              </p:par>
                              <p:par>
                                <p:cTn id="71" presetID="22" presetClass="entr" presetSubtype="8" fill="hold" nodeType="withEffect">
                                  <p:stCondLst>
                                    <p:cond delay="0"/>
                                  </p:stCondLst>
                                  <p:childTnLst>
                                    <p:set>
                                      <p:cBhvr>
                                        <p:cTn id="72" dur="1" fill="hold">
                                          <p:stCondLst>
                                            <p:cond delay="0"/>
                                          </p:stCondLst>
                                        </p:cTn>
                                        <p:tgtEl>
                                          <p:spTgt spid="232"/>
                                        </p:tgtEl>
                                        <p:attrNameLst>
                                          <p:attrName>style.visibility</p:attrName>
                                        </p:attrNameLst>
                                      </p:cBhvr>
                                      <p:to>
                                        <p:strVal val="visible"/>
                                      </p:to>
                                    </p:set>
                                    <p:animEffect transition="in" filter="wipe(left)">
                                      <p:cBhvr>
                                        <p:cTn id="73" dur="1000"/>
                                        <p:tgtEl>
                                          <p:spTgt spid="23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34"/>
                                        </p:tgtEl>
                                        <p:attrNameLst>
                                          <p:attrName>style.visibility</p:attrName>
                                        </p:attrNameLst>
                                      </p:cBhvr>
                                      <p:to>
                                        <p:strVal val="visible"/>
                                      </p:to>
                                    </p:set>
                                    <p:animEffect transition="in" filter="wipe(left)">
                                      <p:cBhvr>
                                        <p:cTn id="76" dur="1000"/>
                                        <p:tgtEl>
                                          <p:spTgt spid="23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17"/>
                                        </p:tgtEl>
                                        <p:attrNameLst>
                                          <p:attrName>style.visibility</p:attrName>
                                        </p:attrNameLst>
                                      </p:cBhvr>
                                      <p:to>
                                        <p:strVal val="visible"/>
                                      </p:to>
                                    </p:set>
                                    <p:animEffect transition="in" filter="wipe(left)">
                                      <p:cBhvr>
                                        <p:cTn id="79" dur="500"/>
                                        <p:tgtEl>
                                          <p:spTgt spid="217"/>
                                        </p:tgtEl>
                                      </p:cBhvr>
                                    </p:animEffect>
                                  </p:childTnLst>
                                </p:cTn>
                              </p:par>
                              <p:par>
                                <p:cTn id="80" presetID="1" presetClass="entr" presetSubtype="0" fill="hold" grpId="0" nodeType="withEffect">
                                  <p:stCondLst>
                                    <p:cond delay="0"/>
                                  </p:stCondLst>
                                  <p:childTnLst>
                                    <p:set>
                                      <p:cBhvr>
                                        <p:cTn id="81" dur="1" fill="hold">
                                          <p:stCondLst>
                                            <p:cond delay="0"/>
                                          </p:stCondLst>
                                        </p:cTn>
                                        <p:tgtEl>
                                          <p:spTgt spid="21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3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7"/>
                                        </p:tgtEl>
                                        <p:attrNameLst>
                                          <p:attrName>style.visibility</p:attrName>
                                        </p:attrNameLst>
                                      </p:cBhvr>
                                      <p:to>
                                        <p:strVal val="visible"/>
                                      </p:to>
                                    </p:set>
                                    <p:animEffect transition="in" filter="wipe(left)">
                                      <p:cBhvr>
                                        <p:cTn id="88" dur="1000"/>
                                        <p:tgtEl>
                                          <p:spTgt spid="19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06"/>
                                        </p:tgtEl>
                                        <p:attrNameLst>
                                          <p:attrName>style.visibility</p:attrName>
                                        </p:attrNameLst>
                                      </p:cBhvr>
                                      <p:to>
                                        <p:strVal val="visible"/>
                                      </p:to>
                                    </p:set>
                                    <p:animEffect transition="in" filter="wipe(left)">
                                      <p:cBhvr>
                                        <p:cTn id="93" dur="1000"/>
                                        <p:tgtEl>
                                          <p:spTgt spid="20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204"/>
                                        </p:tgtEl>
                                        <p:attrNameLst>
                                          <p:attrName>style.visibility</p:attrName>
                                        </p:attrNameLst>
                                      </p:cBhvr>
                                      <p:to>
                                        <p:strVal val="visible"/>
                                      </p:to>
                                    </p:set>
                                    <p:animEffect transition="in" filter="wipe(left)">
                                      <p:cBhvr>
                                        <p:cTn id="96" dur="1000"/>
                                        <p:tgtEl>
                                          <p:spTgt spid="204"/>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01"/>
                                        </p:tgtEl>
                                        <p:attrNameLst>
                                          <p:attrName>style.visibility</p:attrName>
                                        </p:attrNameLst>
                                      </p:cBhvr>
                                      <p:to>
                                        <p:strVal val="visible"/>
                                      </p:to>
                                    </p:set>
                                    <p:animEffect transition="in" filter="wipe(left)">
                                      <p:cBhvr>
                                        <p:cTn id="99" dur="1000"/>
                                        <p:tgtEl>
                                          <p:spTgt spid="201"/>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98"/>
                                        </p:tgtEl>
                                        <p:attrNameLst>
                                          <p:attrName>style.visibility</p:attrName>
                                        </p:attrNameLst>
                                      </p:cBhvr>
                                      <p:to>
                                        <p:strVal val="visible"/>
                                      </p:to>
                                    </p:set>
                                    <p:animEffect transition="in" filter="wipe(left)">
                                      <p:cBhvr>
                                        <p:cTn id="102" dur="1000"/>
                                        <p:tgtEl>
                                          <p:spTgt spid="19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09"/>
                                        </p:tgtEl>
                                        <p:attrNameLst>
                                          <p:attrName>style.visibility</p:attrName>
                                        </p:attrNameLst>
                                      </p:cBhvr>
                                      <p:to>
                                        <p:strVal val="visible"/>
                                      </p:to>
                                    </p:set>
                                    <p:animEffect transition="in" filter="wipe(left)">
                                      <p:cBhvr>
                                        <p:cTn id="105" dur="1000"/>
                                        <p:tgtEl>
                                          <p:spTgt spid="20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11"/>
                                        </p:tgtEl>
                                        <p:attrNameLst>
                                          <p:attrName>style.visibility</p:attrName>
                                        </p:attrNameLst>
                                      </p:cBhvr>
                                      <p:to>
                                        <p:strVal val="visible"/>
                                      </p:to>
                                    </p:set>
                                    <p:animEffect transition="in" filter="wipe(left)">
                                      <p:cBhvr>
                                        <p:cTn id="108" dur="1000"/>
                                        <p:tgtEl>
                                          <p:spTgt spid="21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27"/>
                                        </p:tgtEl>
                                        <p:attrNameLst>
                                          <p:attrName>style.visibility</p:attrName>
                                        </p:attrNameLst>
                                      </p:cBhvr>
                                      <p:to>
                                        <p:strVal val="visible"/>
                                      </p:to>
                                    </p:set>
                                    <p:animEffect transition="in" filter="wipe(left)">
                                      <p:cBhvr>
                                        <p:cTn id="113" dur="1000"/>
                                        <p:tgtEl>
                                          <p:spTgt spid="22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224"/>
                                        </p:tgtEl>
                                        <p:attrNameLst>
                                          <p:attrName>style.visibility</p:attrName>
                                        </p:attrNameLst>
                                      </p:cBhvr>
                                      <p:to>
                                        <p:strVal val="visible"/>
                                      </p:to>
                                    </p:set>
                                    <p:animEffect transition="in" filter="wipe(left)">
                                      <p:cBhvr>
                                        <p:cTn id="116" dur="1000"/>
                                        <p:tgtEl>
                                          <p:spTgt spid="224"/>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221"/>
                                        </p:tgtEl>
                                        <p:attrNameLst>
                                          <p:attrName>style.visibility</p:attrName>
                                        </p:attrNameLst>
                                      </p:cBhvr>
                                      <p:to>
                                        <p:strVal val="visible"/>
                                      </p:to>
                                    </p:set>
                                    <p:animEffect transition="in" filter="wipe(left)">
                                      <p:cBhvr>
                                        <p:cTn id="119" dur="1000"/>
                                        <p:tgtEl>
                                          <p:spTgt spid="221"/>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213"/>
                                        </p:tgtEl>
                                        <p:attrNameLst>
                                          <p:attrName>style.visibility</p:attrName>
                                        </p:attrNameLst>
                                      </p:cBhvr>
                                      <p:to>
                                        <p:strVal val="visible"/>
                                      </p:to>
                                    </p:set>
                                    <p:animEffect transition="in" filter="wipe(left)">
                                      <p:cBhvr>
                                        <p:cTn id="122" dur="1000"/>
                                        <p:tgtEl>
                                          <p:spTgt spid="213"/>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2"/>
                                        </p:tgtEl>
                                        <p:attrNameLst>
                                          <p:attrName>style.visibility</p:attrName>
                                        </p:attrNameLst>
                                      </p:cBhvr>
                                      <p:to>
                                        <p:strVal val="visible"/>
                                      </p:to>
                                    </p:set>
                                    <p:animEffect transition="in" filter="wipe(left)">
                                      <p:cBhvr>
                                        <p:cTn id="125" dur="1000"/>
                                        <p:tgtEl>
                                          <p:spTgt spid="2"/>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wipe(left)">
                                      <p:cBhvr>
                                        <p:cTn id="128" dur="1000"/>
                                        <p:tgtEl>
                                          <p:spTgt spid="3"/>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wipe(left)">
                                      <p:cBhvr>
                                        <p:cTn id="131" dur="1000"/>
                                        <p:tgtEl>
                                          <p:spTgt spid="4"/>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235"/>
                                        </p:tgtEl>
                                        <p:attrNameLst>
                                          <p:attrName>style.visibility</p:attrName>
                                        </p:attrNameLst>
                                      </p:cBhvr>
                                      <p:to>
                                        <p:strVal val="visible"/>
                                      </p:to>
                                    </p:set>
                                    <p:animEffect transition="in" filter="wipe(left)">
                                      <p:cBhvr>
                                        <p:cTn id="136" dur="1000"/>
                                        <p:tgtEl>
                                          <p:spTgt spid="235"/>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233"/>
                                        </p:tgtEl>
                                        <p:attrNameLst>
                                          <p:attrName>style.visibility</p:attrName>
                                        </p:attrNameLst>
                                      </p:cBhvr>
                                      <p:to>
                                        <p:strVal val="visible"/>
                                      </p:to>
                                    </p:set>
                                    <p:animEffect transition="in" filter="wipe(left)">
                                      <p:cBhvr>
                                        <p:cTn id="139" dur="1000"/>
                                        <p:tgtEl>
                                          <p:spTgt spid="233"/>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231"/>
                                        </p:tgtEl>
                                        <p:attrNameLst>
                                          <p:attrName>style.visibility</p:attrName>
                                        </p:attrNameLst>
                                      </p:cBhvr>
                                      <p:to>
                                        <p:strVal val="visible"/>
                                      </p:to>
                                    </p:set>
                                    <p:animEffect transition="in" filter="wipe(left)">
                                      <p:cBhvr>
                                        <p:cTn id="142"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198" grpId="0"/>
      <p:bldP spid="200" grpId="0"/>
      <p:bldP spid="201" grpId="0"/>
      <p:bldP spid="203" grpId="0"/>
      <p:bldP spid="204" grpId="0"/>
      <p:bldP spid="207" grpId="0"/>
      <p:bldP spid="206" grpId="0"/>
      <p:bldP spid="208" grpId="0"/>
      <p:bldP spid="209" grpId="0"/>
      <p:bldP spid="210" grpId="0"/>
      <p:bldP spid="211" grpId="0"/>
      <p:bldP spid="213" grpId="0"/>
      <p:bldP spid="214" grpId="0"/>
      <p:bldP spid="217" grpId="0"/>
      <p:bldP spid="220" grpId="0"/>
      <p:bldP spid="221" grpId="0"/>
      <p:bldP spid="223" grpId="0"/>
      <p:bldP spid="224" grpId="0"/>
      <p:bldP spid="226" grpId="0"/>
      <p:bldP spid="227" grpId="0"/>
      <p:bldP spid="230" grpId="0"/>
      <p:bldP spid="231" grpId="0"/>
      <p:bldP spid="234" grpId="0"/>
      <p:bldP spid="233" grpId="0"/>
      <p:bldP spid="235" grpId="0"/>
      <p:bldP spid="236" grpId="0"/>
      <p:bldP spid="2" grpId="0"/>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6"/>
          <p:cNvPicPr preferRelativeResize="0"/>
          <p:nvPr/>
        </p:nvPicPr>
        <p:blipFill>
          <a:blip r:embed="rId3">
            <a:alphaModFix/>
          </a:blip>
          <a:srcRect t="32" r="5042" b="6083"/>
          <a:stretch/>
        </p:blipFill>
        <p:spPr>
          <a:xfrm>
            <a:off x="4808699" y="-1652"/>
            <a:ext cx="4339404" cy="5154380"/>
          </a:xfrm>
          <a:prstGeom prst="rect">
            <a:avLst/>
          </a:prstGeom>
          <a:noFill/>
          <a:ln>
            <a:noFill/>
          </a:ln>
        </p:spPr>
      </p:pic>
      <p:sp>
        <p:nvSpPr>
          <p:cNvPr id="242" name="Google Shape;242;p36"/>
          <p:cNvSpPr txBox="1">
            <a:spLocks noGrp="1"/>
          </p:cNvSpPr>
          <p:nvPr>
            <p:ph type="title"/>
          </p:nvPr>
        </p:nvSpPr>
        <p:spPr>
          <a:xfrm>
            <a:off x="6327800" y="-4875"/>
            <a:ext cx="16971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HESCs</a:t>
            </a:r>
            <a:endParaRPr/>
          </a:p>
        </p:txBody>
      </p:sp>
      <p:pic>
        <p:nvPicPr>
          <p:cNvPr id="243" name="Google Shape;243;p36"/>
          <p:cNvPicPr preferRelativeResize="0"/>
          <p:nvPr/>
        </p:nvPicPr>
        <p:blipFill>
          <a:blip r:embed="rId4">
            <a:alphaModFix/>
          </a:blip>
          <a:stretch>
            <a:fillRect/>
          </a:stretch>
        </p:blipFill>
        <p:spPr>
          <a:xfrm>
            <a:off x="-125730" y="-102870"/>
            <a:ext cx="4945380" cy="5278458"/>
          </a:xfrm>
          <a:prstGeom prst="rect">
            <a:avLst/>
          </a:prstGeom>
          <a:noFill/>
          <a:ln>
            <a:noFill/>
          </a:ln>
        </p:spPr>
      </p:pic>
      <p:sp>
        <p:nvSpPr>
          <p:cNvPr id="244" name="Google Shape;244;p36"/>
          <p:cNvSpPr txBox="1">
            <a:spLocks noGrp="1"/>
          </p:cNvSpPr>
          <p:nvPr>
            <p:ph type="title"/>
          </p:nvPr>
        </p:nvSpPr>
        <p:spPr>
          <a:xfrm>
            <a:off x="1686775" y="0"/>
            <a:ext cx="25815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HiPSCs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p:nvPr/>
        </p:nvSpPr>
        <p:spPr>
          <a:xfrm>
            <a:off x="26575" y="4425800"/>
            <a:ext cx="2512500" cy="71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1" name="Google Shape;251;p37"/>
          <p:cNvPicPr preferRelativeResize="0"/>
          <p:nvPr/>
        </p:nvPicPr>
        <p:blipFill>
          <a:blip r:embed="rId5">
            <a:alphaModFix/>
          </a:blip>
          <a:stretch>
            <a:fillRect/>
          </a:stretch>
        </p:blipFill>
        <p:spPr>
          <a:xfrm rot="5400000">
            <a:off x="4178262" y="642938"/>
            <a:ext cx="5143501" cy="3857626"/>
          </a:xfrm>
          <a:prstGeom prst="rect">
            <a:avLst/>
          </a:prstGeom>
          <a:noFill/>
          <a:ln>
            <a:noFill/>
          </a:ln>
        </p:spPr>
      </p:pic>
      <p:sp>
        <p:nvSpPr>
          <p:cNvPr id="252" name="Google Shape;252;p37"/>
          <p:cNvSpPr txBox="1">
            <a:spLocks noGrp="1"/>
          </p:cNvSpPr>
          <p:nvPr>
            <p:ph type="title"/>
          </p:nvPr>
        </p:nvSpPr>
        <p:spPr>
          <a:xfrm>
            <a:off x="603411" y="81352"/>
            <a:ext cx="3725023" cy="889150"/>
          </a:xfrm>
          <a:prstGeom prst="rect">
            <a:avLst/>
          </a:prstGeom>
        </p:spPr>
        <p:txBody>
          <a:bodyPr spcFirstLastPara="1" wrap="square" lIns="0" tIns="0" rIns="91425" bIns="45700" anchor="t" anchorCtr="0">
            <a:noAutofit/>
          </a:bodyPr>
          <a:lstStyle/>
          <a:p>
            <a:pPr lvl="0" algn="ctr" rtl="0">
              <a:spcBef>
                <a:spcPts val="0"/>
              </a:spcBef>
              <a:spcAft>
                <a:spcPts val="0"/>
              </a:spcAft>
            </a:pPr>
            <a:r>
              <a:rPr lang="en" err="1"/>
              <a:t>Spherification</a:t>
            </a:r>
            <a:endParaRPr lang="en-US"/>
          </a:p>
        </p:txBody>
      </p:sp>
      <p:pic>
        <p:nvPicPr>
          <p:cNvPr id="5" name="Spherification video">
            <a:hlinkClick r:id="" action="ppaction://media"/>
            <a:extLst>
              <a:ext uri="{FF2B5EF4-FFF2-40B4-BE49-F238E27FC236}">
                <a16:creationId xmlns:a16="http://schemas.microsoft.com/office/drawing/2014/main" id="{BBB9380D-B387-2287-BB60-8BEC879F1A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6999" y="810185"/>
            <a:ext cx="2965358"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1"/>
                                        </p:tgtEl>
                                        <p:attrNameLst>
                                          <p:attrName>style.visibility</p:attrName>
                                        </p:attrNameLst>
                                      </p:cBhvr>
                                      <p:to>
                                        <p:strVal val="visible"/>
                                      </p:to>
                                    </p:set>
                                    <p:animEffect transition="in" filter="fade">
                                      <p:cBhvr>
                                        <p:cTn id="11"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300E7C8D-97C9-48B3-8EA7-A4E3F4D309E5}"/>
            </a:ext>
          </a:extLst>
        </p:cNvPr>
        <p:cNvGrpSpPr/>
        <p:nvPr/>
      </p:nvGrpSpPr>
      <p:grpSpPr>
        <a:xfrm>
          <a:off x="0" y="0"/>
          <a:ext cx="0" cy="0"/>
          <a:chOff x="0" y="0"/>
          <a:chExt cx="0" cy="0"/>
        </a:xfrm>
      </p:grpSpPr>
      <p:pic>
        <p:nvPicPr>
          <p:cNvPr id="3" name="Picture 2" descr="A clear plastic container with four round holes&#10;&#10;AI-generated content may be incorrect.">
            <a:extLst>
              <a:ext uri="{FF2B5EF4-FFF2-40B4-BE49-F238E27FC236}">
                <a16:creationId xmlns:a16="http://schemas.microsoft.com/office/drawing/2014/main" id="{D67E6A18-1B7F-6F40-1EB7-7366876ED6B9}"/>
              </a:ext>
            </a:extLst>
          </p:cNvPr>
          <p:cNvPicPr>
            <a:picLocks noChangeAspect="1"/>
          </p:cNvPicPr>
          <p:nvPr/>
        </p:nvPicPr>
        <p:blipFill>
          <a:blip r:embed="rId3"/>
          <a:stretch>
            <a:fillRect/>
          </a:stretch>
        </p:blipFill>
        <p:spPr>
          <a:xfrm>
            <a:off x="-186720" y="-45720"/>
            <a:ext cx="4318164" cy="5372100"/>
          </a:xfrm>
          <a:prstGeom prst="rect">
            <a:avLst/>
          </a:prstGeom>
        </p:spPr>
      </p:pic>
      <p:pic>
        <p:nvPicPr>
          <p:cNvPr id="5" name="Picture 4" descr="A plastic container with pink round objects&#10;&#10;AI-generated content may be incorrect.">
            <a:extLst>
              <a:ext uri="{FF2B5EF4-FFF2-40B4-BE49-F238E27FC236}">
                <a16:creationId xmlns:a16="http://schemas.microsoft.com/office/drawing/2014/main" id="{CA58D0A8-A219-AA93-30DB-F0EA39E672C4}"/>
              </a:ext>
            </a:extLst>
          </p:cNvPr>
          <p:cNvPicPr>
            <a:picLocks noChangeAspect="1"/>
          </p:cNvPicPr>
          <p:nvPr/>
        </p:nvPicPr>
        <p:blipFill>
          <a:blip r:embed="rId4"/>
          <a:stretch>
            <a:fillRect/>
          </a:stretch>
        </p:blipFill>
        <p:spPr>
          <a:xfrm>
            <a:off x="4108850" y="-22861"/>
            <a:ext cx="5149450" cy="5273433"/>
          </a:xfrm>
          <a:prstGeom prst="rect">
            <a:avLst/>
          </a:prstGeom>
        </p:spPr>
      </p:pic>
    </p:spTree>
    <p:extLst>
      <p:ext uri="{BB962C8B-B14F-4D97-AF65-F5344CB8AC3E}">
        <p14:creationId xmlns:p14="http://schemas.microsoft.com/office/powerpoint/2010/main" val="1141243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2E963-AFFC-72FD-9703-5D36846B7183}"/>
              </a:ext>
            </a:extLst>
          </p:cNvPr>
          <p:cNvSpPr>
            <a:spLocks noGrp="1"/>
          </p:cNvSpPr>
          <p:nvPr>
            <p:ph type="title"/>
          </p:nvPr>
        </p:nvSpPr>
        <p:spPr/>
        <p:txBody>
          <a:bodyPr/>
          <a:lstStyle/>
          <a:p>
            <a:r>
              <a:rPr lang="en-US"/>
              <a:t>Differentiation Media</a:t>
            </a:r>
          </a:p>
        </p:txBody>
      </p:sp>
      <p:sp>
        <p:nvSpPr>
          <p:cNvPr id="3" name="Text Placeholder 2">
            <a:extLst>
              <a:ext uri="{FF2B5EF4-FFF2-40B4-BE49-F238E27FC236}">
                <a16:creationId xmlns:a16="http://schemas.microsoft.com/office/drawing/2014/main" id="{BB618A12-014D-B22C-C66D-8C7DBCC54FA2}"/>
              </a:ext>
            </a:extLst>
          </p:cNvPr>
          <p:cNvSpPr>
            <a:spLocks noGrp="1"/>
          </p:cNvSpPr>
          <p:nvPr>
            <p:ph type="body" idx="1"/>
          </p:nvPr>
        </p:nvSpPr>
        <p:spPr>
          <a:xfrm>
            <a:off x="209373" y="1247007"/>
            <a:ext cx="2977535" cy="3856649"/>
          </a:xfrm>
        </p:spPr>
        <p:txBody>
          <a:bodyPr/>
          <a:lstStyle/>
          <a:p>
            <a:pPr>
              <a:lnSpc>
                <a:spcPts val="1350"/>
              </a:lnSpc>
            </a:pPr>
            <a:r>
              <a:rPr lang="en-US" sz="1400">
                <a:solidFill>
                  <a:srgbClr val="000000"/>
                </a:solidFill>
              </a:rPr>
              <a:t>𝛼-MEM</a:t>
            </a:r>
          </a:p>
          <a:p>
            <a:pPr>
              <a:lnSpc>
                <a:spcPts val="1350"/>
              </a:lnSpc>
            </a:pPr>
            <a:r>
              <a:rPr lang="en-US" sz="1400">
                <a:solidFill>
                  <a:srgbClr val="1B1B1B"/>
                </a:solidFill>
              </a:rPr>
              <a:t>Glial cell derived neurotrophic factor</a:t>
            </a:r>
            <a:endParaRPr lang="en-US" sz="1400">
              <a:solidFill>
                <a:srgbClr val="2D2E2D"/>
              </a:solidFill>
            </a:endParaRPr>
          </a:p>
          <a:p>
            <a:pPr>
              <a:lnSpc>
                <a:spcPts val="1350"/>
              </a:lnSpc>
            </a:pPr>
            <a:r>
              <a:rPr lang="en-US" sz="1400">
                <a:solidFill>
                  <a:srgbClr val="000000"/>
                </a:solidFill>
              </a:rPr>
              <a:t>Basic fibroblast growth factor</a:t>
            </a:r>
            <a:endParaRPr lang="en-US" sz="1400"/>
          </a:p>
          <a:p>
            <a:pPr>
              <a:lnSpc>
                <a:spcPts val="1350"/>
              </a:lnSpc>
            </a:pPr>
            <a:r>
              <a:rPr lang="en-US" sz="1400">
                <a:solidFill>
                  <a:srgbClr val="000000"/>
                </a:solidFill>
              </a:rPr>
              <a:t>Retinoic Acid</a:t>
            </a:r>
            <a:endParaRPr lang="en-US" sz="1400">
              <a:solidFill>
                <a:srgbClr val="2D2E2D"/>
              </a:solidFill>
            </a:endParaRPr>
          </a:p>
          <a:p>
            <a:pPr>
              <a:lnSpc>
                <a:spcPts val="1350"/>
              </a:lnSpc>
            </a:pPr>
            <a:r>
              <a:rPr lang="en-US" sz="1400">
                <a:solidFill>
                  <a:srgbClr val="000000"/>
                </a:solidFill>
              </a:rPr>
              <a:t>Stearic Acid</a:t>
            </a:r>
          </a:p>
          <a:p>
            <a:pPr>
              <a:lnSpc>
                <a:spcPts val="1350"/>
              </a:lnSpc>
            </a:pPr>
            <a:r>
              <a:rPr lang="en-US" sz="1400">
                <a:solidFill>
                  <a:srgbClr val="000000"/>
                </a:solidFill>
              </a:rPr>
              <a:t>Putrescine</a:t>
            </a:r>
          </a:p>
          <a:p>
            <a:pPr>
              <a:lnSpc>
                <a:spcPts val="1350"/>
              </a:lnSpc>
            </a:pPr>
            <a:r>
              <a:rPr lang="en-US" sz="1400">
                <a:solidFill>
                  <a:srgbClr val="000000"/>
                </a:solidFill>
              </a:rPr>
              <a:t>Palmitoleic acid</a:t>
            </a:r>
          </a:p>
          <a:p>
            <a:pPr>
              <a:lnSpc>
                <a:spcPts val="1350"/>
              </a:lnSpc>
            </a:pPr>
            <a:r>
              <a:rPr lang="en-US" sz="1400">
                <a:solidFill>
                  <a:srgbClr val="000000"/>
                </a:solidFill>
              </a:rPr>
              <a:t>Linoleic Acid</a:t>
            </a:r>
          </a:p>
          <a:p>
            <a:pPr>
              <a:lnSpc>
                <a:spcPts val="1350"/>
              </a:lnSpc>
            </a:pPr>
            <a:r>
              <a:rPr lang="en-US" sz="1400">
                <a:solidFill>
                  <a:srgbClr val="000000"/>
                </a:solidFill>
              </a:rPr>
              <a:t>Oleic Acid</a:t>
            </a:r>
          </a:p>
          <a:p>
            <a:pPr>
              <a:lnSpc>
                <a:spcPts val="1350"/>
              </a:lnSpc>
            </a:pPr>
            <a:r>
              <a:rPr lang="en-US" sz="1400">
                <a:solidFill>
                  <a:srgbClr val="000000"/>
                </a:solidFill>
              </a:rPr>
              <a:t>Transferrin</a:t>
            </a:r>
          </a:p>
          <a:p>
            <a:pPr>
              <a:lnSpc>
                <a:spcPts val="1350"/>
              </a:lnSpc>
            </a:pPr>
            <a:r>
              <a:rPr lang="en-US" sz="1400">
                <a:solidFill>
                  <a:srgbClr val="000000"/>
                </a:solidFill>
              </a:rPr>
              <a:t>L-glutamine</a:t>
            </a:r>
          </a:p>
          <a:p>
            <a:pPr>
              <a:lnSpc>
                <a:spcPts val="1350"/>
              </a:lnSpc>
            </a:pPr>
            <a:r>
              <a:rPr lang="el-GR" sz="1400">
                <a:solidFill>
                  <a:srgbClr val="000000"/>
                </a:solidFill>
              </a:rPr>
              <a:t>β-</a:t>
            </a:r>
            <a:r>
              <a:rPr lang="en-US" sz="1400" err="1">
                <a:solidFill>
                  <a:srgbClr val="000000"/>
                </a:solidFill>
              </a:rPr>
              <a:t>mercaptoethanol</a:t>
            </a:r>
            <a:endParaRPr lang="en-US" sz="1400">
              <a:solidFill>
                <a:srgbClr val="000000"/>
              </a:solidFill>
            </a:endParaRPr>
          </a:p>
          <a:p>
            <a:pPr>
              <a:lnSpc>
                <a:spcPts val="1350"/>
              </a:lnSpc>
            </a:pPr>
            <a:r>
              <a:rPr lang="en-US" sz="1400">
                <a:solidFill>
                  <a:srgbClr val="000000"/>
                </a:solidFill>
              </a:rPr>
              <a:t>Bovine serum albumin </a:t>
            </a:r>
          </a:p>
          <a:p>
            <a:pPr>
              <a:lnSpc>
                <a:spcPts val="1350"/>
              </a:lnSpc>
            </a:pPr>
            <a:r>
              <a:rPr lang="en-US" sz="1400">
                <a:solidFill>
                  <a:srgbClr val="000000"/>
                </a:solidFill>
              </a:rPr>
              <a:t>Penicillin/streptomycin</a:t>
            </a:r>
            <a:endParaRPr lang="en-US" sz="1400">
              <a:solidFill>
                <a:srgbClr val="1B1B1B"/>
              </a:solidFill>
            </a:endParaRPr>
          </a:p>
          <a:p>
            <a:pPr>
              <a:lnSpc>
                <a:spcPts val="1350"/>
              </a:lnSpc>
            </a:pPr>
            <a:endParaRPr lang="en-US" sz="1400"/>
          </a:p>
        </p:txBody>
      </p:sp>
      <p:sp>
        <p:nvSpPr>
          <p:cNvPr id="5" name="Text Placeholder 2">
            <a:extLst>
              <a:ext uri="{FF2B5EF4-FFF2-40B4-BE49-F238E27FC236}">
                <a16:creationId xmlns:a16="http://schemas.microsoft.com/office/drawing/2014/main" id="{4B72BC88-E797-8C41-3039-3DB00651D258}"/>
              </a:ext>
            </a:extLst>
          </p:cNvPr>
          <p:cNvSpPr txBox="1">
            <a:spLocks/>
          </p:cNvSpPr>
          <p:nvPr/>
        </p:nvSpPr>
        <p:spPr>
          <a:xfrm>
            <a:off x="3012226" y="1263874"/>
            <a:ext cx="2521844" cy="33450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42900" algn="l" rtl="0">
              <a:lnSpc>
                <a:spcPct val="100000"/>
              </a:lnSpc>
              <a:spcBef>
                <a:spcPts val="360"/>
              </a:spcBef>
              <a:spcAft>
                <a:spcPts val="0"/>
              </a:spcAft>
              <a:buClr>
                <a:srgbClr val="434343"/>
              </a:buClr>
              <a:buSzPts val="1800"/>
              <a:buFont typeface="Arial"/>
              <a:buChar char="o"/>
              <a:defRPr sz="1800" b="0" i="0" u="none" strike="noStrike" cap="none">
                <a:solidFill>
                  <a:srgbClr val="434343"/>
                </a:solidFill>
                <a:latin typeface="Arial"/>
                <a:ea typeface="Arial"/>
                <a:cs typeface="Arial"/>
                <a:sym typeface="Arial"/>
              </a:defRPr>
            </a:lvl2pPr>
            <a:lvl3pPr marL="1371600" marR="0" lvl="2"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3pPr>
            <a:lvl4pPr marL="1828800" marR="0" lvl="3"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4pPr>
            <a:lvl5pPr marL="2286000" marR="0" lvl="4"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5pPr>
            <a:lvl6pPr marL="2743200" marR="0" lvl="5"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6pPr>
            <a:lvl7pPr marL="3200400" marR="0" lvl="6"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7pPr>
            <a:lvl8pPr marL="3657600" marR="0" lvl="7"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8pPr>
            <a:lvl9pPr marL="4114800" marR="0" lvl="8"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9pPr>
          </a:lstStyle>
          <a:p>
            <a:pPr>
              <a:lnSpc>
                <a:spcPts val="1350"/>
              </a:lnSpc>
            </a:pPr>
            <a:r>
              <a:rPr lang="en-US" sz="1400">
                <a:solidFill>
                  <a:srgbClr val="222222"/>
                </a:solidFill>
              </a:rPr>
              <a:t>Retinoic acid</a:t>
            </a:r>
            <a:endParaRPr lang="en-US" sz="1400">
              <a:solidFill>
                <a:srgbClr val="2D2E2D"/>
              </a:solidFill>
            </a:endParaRPr>
          </a:p>
          <a:p>
            <a:pPr>
              <a:lnSpc>
                <a:spcPts val="1350"/>
              </a:lnSpc>
            </a:pPr>
            <a:r>
              <a:rPr lang="en-US" sz="1400">
                <a:solidFill>
                  <a:srgbClr val="222222"/>
                </a:solidFill>
              </a:rPr>
              <a:t>Stem cell factor</a:t>
            </a:r>
            <a:endParaRPr lang="en-US" sz="1400">
              <a:solidFill>
                <a:srgbClr val="000000"/>
              </a:solidFill>
              <a:cs typeface="Times New Roman"/>
            </a:endParaRPr>
          </a:p>
          <a:p>
            <a:pPr>
              <a:lnSpc>
                <a:spcPts val="1350"/>
              </a:lnSpc>
            </a:pPr>
            <a:r>
              <a:rPr lang="en-US" sz="1400">
                <a:solidFill>
                  <a:srgbClr val="222222"/>
                </a:solidFill>
                <a:cs typeface="Times New Roman"/>
              </a:rPr>
              <a:t>Fetal Bovine Serum</a:t>
            </a:r>
            <a:endParaRPr lang="en-US" sz="1400">
              <a:solidFill>
                <a:srgbClr val="000000"/>
              </a:solidFill>
              <a:cs typeface="Times New Roman"/>
            </a:endParaRPr>
          </a:p>
          <a:p>
            <a:pPr>
              <a:lnSpc>
                <a:spcPts val="1350"/>
              </a:lnSpc>
            </a:pPr>
            <a:r>
              <a:rPr lang="en-US" sz="1400">
                <a:solidFill>
                  <a:srgbClr val="222222"/>
                </a:solidFill>
                <a:cs typeface="Times New Roman"/>
              </a:rPr>
              <a:t>Glial cell derived neurotrophic factor</a:t>
            </a:r>
          </a:p>
          <a:p>
            <a:pPr>
              <a:lnSpc>
                <a:spcPts val="1350"/>
              </a:lnSpc>
            </a:pPr>
            <a:endParaRPr lang="en-US" sz="1400">
              <a:solidFill>
                <a:srgbClr val="222222"/>
              </a:solidFill>
              <a:cs typeface="Times New Roman"/>
            </a:endParaRPr>
          </a:p>
        </p:txBody>
      </p:sp>
      <p:sp>
        <p:nvSpPr>
          <p:cNvPr id="6" name="Text Placeholder 2">
            <a:extLst>
              <a:ext uri="{FF2B5EF4-FFF2-40B4-BE49-F238E27FC236}">
                <a16:creationId xmlns:a16="http://schemas.microsoft.com/office/drawing/2014/main" id="{EA408A49-55D6-9F25-8340-997AA2A04F96}"/>
              </a:ext>
            </a:extLst>
          </p:cNvPr>
          <p:cNvSpPr txBox="1">
            <a:spLocks/>
          </p:cNvSpPr>
          <p:nvPr/>
        </p:nvSpPr>
        <p:spPr>
          <a:xfrm>
            <a:off x="6059806" y="1267713"/>
            <a:ext cx="2712343" cy="33450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42900" algn="l" rtl="0">
              <a:lnSpc>
                <a:spcPct val="100000"/>
              </a:lnSpc>
              <a:spcBef>
                <a:spcPts val="360"/>
              </a:spcBef>
              <a:spcAft>
                <a:spcPts val="0"/>
              </a:spcAft>
              <a:buClr>
                <a:srgbClr val="434343"/>
              </a:buClr>
              <a:buSzPts val="1800"/>
              <a:buFont typeface="Arial"/>
              <a:buChar char="o"/>
              <a:defRPr sz="1800" b="0" i="0" u="none" strike="noStrike" cap="none">
                <a:solidFill>
                  <a:srgbClr val="434343"/>
                </a:solidFill>
                <a:latin typeface="Arial"/>
                <a:ea typeface="Arial"/>
                <a:cs typeface="Arial"/>
                <a:sym typeface="Arial"/>
              </a:defRPr>
            </a:lvl2pPr>
            <a:lvl3pPr marL="1371600" marR="0" lvl="2"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3pPr>
            <a:lvl4pPr marL="1828800" marR="0" lvl="3"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4pPr>
            <a:lvl5pPr marL="2286000" marR="0" lvl="4"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5pPr>
            <a:lvl6pPr marL="2743200" marR="0" lvl="5"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6pPr>
            <a:lvl7pPr marL="3200400" marR="0" lvl="6"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7pPr>
            <a:lvl8pPr marL="3657600" marR="0" lvl="7"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8pPr>
            <a:lvl9pPr marL="4114800" marR="0" lvl="8"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9pPr>
          </a:lstStyle>
          <a:p>
            <a:pPr>
              <a:lnSpc>
                <a:spcPts val="1350"/>
              </a:lnSpc>
            </a:pPr>
            <a:r>
              <a:rPr lang="en-US" sz="1400">
                <a:solidFill>
                  <a:srgbClr val="222222"/>
                </a:solidFill>
                <a:cs typeface="Times New Roman"/>
              </a:rPr>
              <a:t>Glial cell derived neurotrophic factor</a:t>
            </a:r>
            <a:endParaRPr lang="en-US" sz="1400">
              <a:solidFill>
                <a:srgbClr val="000000"/>
              </a:solidFill>
              <a:cs typeface="Times New Roman"/>
            </a:endParaRPr>
          </a:p>
          <a:p>
            <a:pPr>
              <a:lnSpc>
                <a:spcPts val="1350"/>
              </a:lnSpc>
            </a:pPr>
            <a:r>
              <a:rPr lang="en-US" sz="1400">
                <a:solidFill>
                  <a:srgbClr val="222222"/>
                </a:solidFill>
                <a:cs typeface="Times New Roman"/>
              </a:rPr>
              <a:t>Testosterone</a:t>
            </a:r>
          </a:p>
          <a:p>
            <a:pPr>
              <a:lnSpc>
                <a:spcPts val="1350"/>
              </a:lnSpc>
            </a:pPr>
            <a:r>
              <a:rPr lang="en-US" sz="1400">
                <a:solidFill>
                  <a:srgbClr val="222222"/>
                </a:solidFill>
              </a:rPr>
              <a:t>Recombinant human FSH</a:t>
            </a:r>
            <a:endParaRPr lang="en-US" sz="1400">
              <a:solidFill>
                <a:srgbClr val="2D2E2D"/>
              </a:solidFill>
            </a:endParaRPr>
          </a:p>
          <a:p>
            <a:pPr>
              <a:lnSpc>
                <a:spcPts val="1350"/>
              </a:lnSpc>
            </a:pPr>
            <a:r>
              <a:rPr lang="en-US" sz="1400">
                <a:solidFill>
                  <a:srgbClr val="222222"/>
                </a:solidFill>
                <a:cs typeface="Times New Roman"/>
              </a:rPr>
              <a:t>Vitamin C </a:t>
            </a:r>
            <a:endParaRPr lang="en-US" sz="1400">
              <a:solidFill>
                <a:srgbClr val="000000"/>
              </a:solidFill>
              <a:cs typeface="Times New Roman"/>
            </a:endParaRPr>
          </a:p>
          <a:p>
            <a:pPr>
              <a:lnSpc>
                <a:spcPts val="1350"/>
              </a:lnSpc>
            </a:pPr>
            <a:r>
              <a:rPr lang="en-US" sz="1400">
                <a:solidFill>
                  <a:srgbClr val="222222"/>
                </a:solidFill>
                <a:cs typeface="Times New Roman"/>
              </a:rPr>
              <a:t>Vitamin A </a:t>
            </a:r>
            <a:endParaRPr lang="en-US" sz="1400">
              <a:solidFill>
                <a:srgbClr val="000000"/>
              </a:solidFill>
              <a:cs typeface="Times New Roman"/>
            </a:endParaRPr>
          </a:p>
          <a:p>
            <a:pPr>
              <a:lnSpc>
                <a:spcPts val="1350"/>
              </a:lnSpc>
            </a:pPr>
            <a:r>
              <a:rPr lang="en-US" sz="1400">
                <a:solidFill>
                  <a:srgbClr val="222222"/>
                </a:solidFill>
                <a:cs typeface="Times New Roman"/>
              </a:rPr>
              <a:t>Vitamin E </a:t>
            </a:r>
            <a:endParaRPr lang="en-US" sz="1400">
              <a:solidFill>
                <a:srgbClr val="000000"/>
              </a:solidFill>
              <a:cs typeface="Times New Roman"/>
            </a:endParaRPr>
          </a:p>
        </p:txBody>
      </p:sp>
      <p:sp>
        <p:nvSpPr>
          <p:cNvPr id="8" name="TextBox 7">
            <a:extLst>
              <a:ext uri="{FF2B5EF4-FFF2-40B4-BE49-F238E27FC236}">
                <a16:creationId xmlns:a16="http://schemas.microsoft.com/office/drawing/2014/main" id="{22F476EC-B607-0356-EB48-7249A3FE8EF8}"/>
              </a:ext>
            </a:extLst>
          </p:cNvPr>
          <p:cNvSpPr txBox="1"/>
          <p:nvPr/>
        </p:nvSpPr>
        <p:spPr>
          <a:xfrm>
            <a:off x="210317" y="914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latin typeface="Times New Roman"/>
                <a:cs typeface="Times New Roman"/>
              </a:rPr>
              <a:t>𝛼-MEM Medium (D2-11</a:t>
            </a:r>
            <a:r>
              <a:rPr lang="en-US" sz="1600">
                <a:latin typeface="Times New Roman"/>
                <a:cs typeface="Times New Roman"/>
              </a:rPr>
              <a:t>​)</a:t>
            </a:r>
            <a:endParaRPr lang="en-US"/>
          </a:p>
        </p:txBody>
      </p:sp>
      <p:sp>
        <p:nvSpPr>
          <p:cNvPr id="10" name="TextBox 9">
            <a:extLst>
              <a:ext uri="{FF2B5EF4-FFF2-40B4-BE49-F238E27FC236}">
                <a16:creationId xmlns:a16="http://schemas.microsoft.com/office/drawing/2014/main" id="{E34B00FF-4A2C-F268-4AD4-FA3766723441}"/>
              </a:ext>
            </a:extLst>
          </p:cNvPr>
          <p:cNvSpPr txBox="1"/>
          <p:nvPr/>
        </p:nvSpPr>
        <p:spPr>
          <a:xfrm>
            <a:off x="3010099" y="904943"/>
            <a:ext cx="33027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latin typeface="Times New Roman"/>
                <a:cs typeface="Times New Roman"/>
              </a:rPr>
              <a:t>DMEM/F12 Medium #1 (D12-17</a:t>
            </a:r>
            <a:r>
              <a:rPr lang="en-US" sz="1600">
                <a:latin typeface="Times New Roman"/>
                <a:cs typeface="Times New Roman"/>
              </a:rPr>
              <a:t>​)</a:t>
            </a:r>
            <a:endParaRPr lang="en-US"/>
          </a:p>
        </p:txBody>
      </p:sp>
      <p:sp>
        <p:nvSpPr>
          <p:cNvPr id="12" name="TextBox 11">
            <a:extLst>
              <a:ext uri="{FF2B5EF4-FFF2-40B4-BE49-F238E27FC236}">
                <a16:creationId xmlns:a16="http://schemas.microsoft.com/office/drawing/2014/main" id="{96F6B774-A9DE-6D13-EBBC-72545562CC73}"/>
              </a:ext>
            </a:extLst>
          </p:cNvPr>
          <p:cNvSpPr txBox="1"/>
          <p:nvPr/>
        </p:nvSpPr>
        <p:spPr>
          <a:xfrm>
            <a:off x="6060852" y="912730"/>
            <a:ext cx="31224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latin typeface="Times New Roman"/>
                <a:cs typeface="Times New Roman"/>
              </a:rPr>
              <a:t>DMEM/F12 Medium #2 (D18-23</a:t>
            </a:r>
            <a:r>
              <a:rPr lang="en-US" sz="1600">
                <a:latin typeface="Times New Roman"/>
                <a:cs typeface="Times New Roman"/>
              </a:rPr>
              <a:t>​)</a:t>
            </a:r>
            <a:endParaRPr lang="en-US"/>
          </a:p>
        </p:txBody>
      </p:sp>
      <p:sp>
        <p:nvSpPr>
          <p:cNvPr id="7" name="Google Shape;279;p40">
            <a:extLst>
              <a:ext uri="{FF2B5EF4-FFF2-40B4-BE49-F238E27FC236}">
                <a16:creationId xmlns:a16="http://schemas.microsoft.com/office/drawing/2014/main" id="{39764854-3F27-0C97-4406-EDA99477A064}"/>
              </a:ext>
            </a:extLst>
          </p:cNvPr>
          <p:cNvSpPr txBox="1"/>
          <p:nvPr/>
        </p:nvSpPr>
        <p:spPr>
          <a:xfrm>
            <a:off x="5429550" y="4616875"/>
            <a:ext cx="380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333333"/>
                </a:solidFill>
                <a:highlight>
                  <a:srgbClr val="FFFFFF"/>
                </a:highlight>
                <a:latin typeface="Roboto"/>
                <a:ea typeface="Roboto"/>
                <a:cs typeface="Roboto"/>
                <a:sym typeface="Roboto"/>
              </a:rPr>
              <a:t>Media preparation based on: Xu, H., Yang, M., Tian, R. </a:t>
            </a:r>
            <a:r>
              <a:rPr lang="en" sz="800" i="1">
                <a:solidFill>
                  <a:srgbClr val="333333"/>
                </a:solidFill>
                <a:highlight>
                  <a:srgbClr val="FFFFFF"/>
                </a:highlight>
                <a:latin typeface="Roboto"/>
                <a:ea typeface="Roboto"/>
                <a:cs typeface="Roboto"/>
                <a:sym typeface="Roboto"/>
              </a:rPr>
              <a:t>et al.</a:t>
            </a:r>
            <a:r>
              <a:rPr lang="en" sz="800">
                <a:solidFill>
                  <a:srgbClr val="333333"/>
                </a:solidFill>
                <a:highlight>
                  <a:srgbClr val="FFFFFF"/>
                </a:highlight>
                <a:latin typeface="Roboto"/>
                <a:ea typeface="Roboto"/>
                <a:cs typeface="Roboto"/>
                <a:sym typeface="Roboto"/>
              </a:rPr>
              <a:t> Derivation and propagation of spermatogonial stem cells from human pluripotent cells. </a:t>
            </a:r>
            <a:r>
              <a:rPr lang="en" sz="800" i="1">
                <a:solidFill>
                  <a:srgbClr val="333333"/>
                </a:solidFill>
                <a:highlight>
                  <a:srgbClr val="FFFFFF"/>
                </a:highlight>
                <a:latin typeface="Roboto"/>
                <a:ea typeface="Roboto"/>
                <a:cs typeface="Roboto"/>
                <a:sym typeface="Roboto"/>
              </a:rPr>
              <a:t>Stem Cell Res Ther</a:t>
            </a:r>
            <a:r>
              <a:rPr lang="en" sz="800">
                <a:solidFill>
                  <a:srgbClr val="333333"/>
                </a:solidFill>
                <a:highlight>
                  <a:srgbClr val="FFFFFF"/>
                </a:highlight>
                <a:latin typeface="Roboto"/>
                <a:ea typeface="Roboto"/>
                <a:cs typeface="Roboto"/>
                <a:sym typeface="Roboto"/>
              </a:rPr>
              <a:t> 11, 408 (2020)</a:t>
            </a:r>
            <a:endParaRPr sz="800"/>
          </a:p>
        </p:txBody>
      </p:sp>
    </p:spTree>
    <p:extLst>
      <p:ext uri="{BB962C8B-B14F-4D97-AF65-F5344CB8AC3E}">
        <p14:creationId xmlns:p14="http://schemas.microsoft.com/office/powerpoint/2010/main" val="41692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9B11B-E8D3-704E-674F-6D9A33359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86A4A-0CCE-D53C-8801-BCFFF934CC0B}"/>
              </a:ext>
            </a:extLst>
          </p:cNvPr>
          <p:cNvSpPr>
            <a:spLocks noGrp="1"/>
          </p:cNvSpPr>
          <p:nvPr>
            <p:ph type="title"/>
          </p:nvPr>
        </p:nvSpPr>
        <p:spPr/>
        <p:txBody>
          <a:bodyPr/>
          <a:lstStyle/>
          <a:p>
            <a:r>
              <a:rPr lang="en-US"/>
              <a:t>Differentiation Media</a:t>
            </a:r>
          </a:p>
        </p:txBody>
      </p:sp>
      <p:sp>
        <p:nvSpPr>
          <p:cNvPr id="3" name="Text Placeholder 2">
            <a:extLst>
              <a:ext uri="{FF2B5EF4-FFF2-40B4-BE49-F238E27FC236}">
                <a16:creationId xmlns:a16="http://schemas.microsoft.com/office/drawing/2014/main" id="{BBEDB0E8-ABE3-53B0-7A05-514FC716BECE}"/>
              </a:ext>
            </a:extLst>
          </p:cNvPr>
          <p:cNvSpPr>
            <a:spLocks noGrp="1"/>
          </p:cNvSpPr>
          <p:nvPr>
            <p:ph type="body" idx="1"/>
          </p:nvPr>
        </p:nvSpPr>
        <p:spPr>
          <a:xfrm>
            <a:off x="578467" y="1300585"/>
            <a:ext cx="3777506" cy="3837664"/>
          </a:xfrm>
        </p:spPr>
        <p:txBody>
          <a:bodyPr/>
          <a:lstStyle/>
          <a:p>
            <a:pPr>
              <a:lnSpc>
                <a:spcPts val="1350"/>
              </a:lnSpc>
            </a:pPr>
            <a:r>
              <a:rPr lang="en-US" sz="1400">
                <a:solidFill>
                  <a:srgbClr val="222222"/>
                </a:solidFill>
                <a:cs typeface="Times New Roman"/>
              </a:rPr>
              <a:t>StemPro-34 SFM medium </a:t>
            </a:r>
            <a:endParaRPr lang="en-US" sz="1400">
              <a:solidFill>
                <a:srgbClr val="000000"/>
              </a:solidFill>
              <a:cs typeface="Times New Roman"/>
            </a:endParaRPr>
          </a:p>
          <a:p>
            <a:pPr>
              <a:lnSpc>
                <a:spcPts val="1350"/>
              </a:lnSpc>
            </a:pPr>
            <a:r>
              <a:rPr lang="en-US" sz="1400">
                <a:solidFill>
                  <a:srgbClr val="222222"/>
                </a:solidFill>
                <a:cs typeface="Times New Roman"/>
              </a:rPr>
              <a:t>Fetal bovine serum</a:t>
            </a:r>
            <a:endParaRPr lang="en-US" sz="1400">
              <a:solidFill>
                <a:srgbClr val="000000"/>
              </a:solidFill>
              <a:cs typeface="Times New Roman"/>
            </a:endParaRPr>
          </a:p>
          <a:p>
            <a:pPr>
              <a:lnSpc>
                <a:spcPts val="1350"/>
              </a:lnSpc>
            </a:pPr>
            <a:r>
              <a:rPr lang="en-US" sz="1400">
                <a:solidFill>
                  <a:srgbClr val="222222"/>
                </a:solidFill>
                <a:cs typeface="Times New Roman"/>
              </a:rPr>
              <a:t>Bovine serum albumin</a:t>
            </a:r>
            <a:endParaRPr lang="en-US" sz="1400">
              <a:solidFill>
                <a:srgbClr val="000000"/>
              </a:solidFill>
              <a:cs typeface="Times New Roman"/>
            </a:endParaRPr>
          </a:p>
          <a:p>
            <a:pPr>
              <a:lnSpc>
                <a:spcPts val="1350"/>
              </a:lnSpc>
            </a:pPr>
            <a:r>
              <a:rPr lang="en-US" sz="1400">
                <a:solidFill>
                  <a:srgbClr val="222222"/>
                </a:solidFill>
                <a:cs typeface="Times New Roman"/>
              </a:rPr>
              <a:t>D-glucose</a:t>
            </a:r>
            <a:endParaRPr lang="en-US" sz="1400">
              <a:solidFill>
                <a:srgbClr val="000000"/>
              </a:solidFill>
              <a:cs typeface="Times New Roman"/>
            </a:endParaRPr>
          </a:p>
          <a:p>
            <a:pPr>
              <a:lnSpc>
                <a:spcPts val="1350"/>
              </a:lnSpc>
            </a:pPr>
            <a:r>
              <a:rPr lang="en-US" sz="1400">
                <a:solidFill>
                  <a:srgbClr val="222222"/>
                </a:solidFill>
                <a:cs typeface="Times New Roman"/>
              </a:rPr>
              <a:t>Biotin</a:t>
            </a:r>
            <a:endParaRPr lang="en-US" sz="1400">
              <a:solidFill>
                <a:srgbClr val="000000"/>
              </a:solidFill>
              <a:cs typeface="Times New Roman"/>
            </a:endParaRPr>
          </a:p>
          <a:p>
            <a:pPr>
              <a:lnSpc>
                <a:spcPts val="1350"/>
              </a:lnSpc>
            </a:pPr>
            <a:r>
              <a:rPr lang="en-US" sz="1400">
                <a:solidFill>
                  <a:srgbClr val="222222"/>
                </a:solidFill>
                <a:cs typeface="Times New Roman"/>
              </a:rPr>
              <a:t>Vitamin C</a:t>
            </a:r>
            <a:endParaRPr lang="en-US" sz="1400">
              <a:solidFill>
                <a:srgbClr val="000000"/>
              </a:solidFill>
              <a:cs typeface="Times New Roman"/>
            </a:endParaRPr>
          </a:p>
          <a:p>
            <a:pPr>
              <a:lnSpc>
                <a:spcPts val="1350"/>
              </a:lnSpc>
            </a:pPr>
            <a:r>
              <a:rPr lang="en-US" sz="1400">
                <a:solidFill>
                  <a:srgbClr val="222222"/>
                </a:solidFill>
                <a:cs typeface="Times New Roman"/>
              </a:rPr>
              <a:t>Sodium pyruvate</a:t>
            </a:r>
            <a:endParaRPr lang="en-US" sz="1400">
              <a:solidFill>
                <a:srgbClr val="000000"/>
              </a:solidFill>
              <a:cs typeface="Times New Roman"/>
            </a:endParaRPr>
          </a:p>
          <a:p>
            <a:pPr>
              <a:lnSpc>
                <a:spcPts val="1350"/>
              </a:lnSpc>
            </a:pPr>
            <a:r>
              <a:rPr lang="en-US" sz="1400">
                <a:solidFill>
                  <a:srgbClr val="222222"/>
                </a:solidFill>
                <a:cs typeface="Times New Roman"/>
              </a:rPr>
              <a:t>Glutamine</a:t>
            </a:r>
            <a:endParaRPr lang="en-US" sz="1400">
              <a:solidFill>
                <a:srgbClr val="000000"/>
              </a:solidFill>
              <a:cs typeface="Times New Roman"/>
            </a:endParaRPr>
          </a:p>
          <a:p>
            <a:pPr>
              <a:lnSpc>
                <a:spcPts val="1350"/>
              </a:lnSpc>
            </a:pPr>
            <a:r>
              <a:rPr lang="el-GR" sz="1400">
                <a:solidFill>
                  <a:srgbClr val="222222"/>
                </a:solidFill>
                <a:cs typeface="Times New Roman"/>
              </a:rPr>
              <a:t>β-</a:t>
            </a:r>
            <a:r>
              <a:rPr lang="en-US" sz="1400" err="1">
                <a:solidFill>
                  <a:srgbClr val="222222"/>
                </a:solidFill>
                <a:cs typeface="Times New Roman"/>
              </a:rPr>
              <a:t>mercaptoethanol</a:t>
            </a:r>
            <a:endParaRPr lang="en-US" sz="1400">
              <a:solidFill>
                <a:srgbClr val="000000"/>
              </a:solidFill>
              <a:cs typeface="Times New Roman"/>
            </a:endParaRPr>
          </a:p>
          <a:p>
            <a:pPr>
              <a:lnSpc>
                <a:spcPts val="1350"/>
              </a:lnSpc>
            </a:pPr>
            <a:r>
              <a:rPr lang="en-US" sz="1400">
                <a:solidFill>
                  <a:srgbClr val="222222"/>
                </a:solidFill>
                <a:cs typeface="Times New Roman"/>
              </a:rPr>
              <a:t>Vitamin E </a:t>
            </a:r>
            <a:endParaRPr lang="en-US" sz="1400">
              <a:solidFill>
                <a:srgbClr val="000000"/>
              </a:solidFill>
              <a:cs typeface="Times New Roman"/>
            </a:endParaRPr>
          </a:p>
          <a:p>
            <a:pPr>
              <a:lnSpc>
                <a:spcPts val="1350"/>
              </a:lnSpc>
            </a:pPr>
            <a:r>
              <a:rPr lang="en-US" sz="1400">
                <a:solidFill>
                  <a:srgbClr val="222222"/>
                </a:solidFill>
                <a:cs typeface="Times New Roman"/>
              </a:rPr>
              <a:t>Non-essential amino acid</a:t>
            </a:r>
            <a:endParaRPr lang="en-US" sz="1400">
              <a:solidFill>
                <a:srgbClr val="000000"/>
              </a:solidFill>
              <a:cs typeface="Times New Roman"/>
            </a:endParaRPr>
          </a:p>
          <a:p>
            <a:pPr>
              <a:lnSpc>
                <a:spcPts val="1350"/>
              </a:lnSpc>
            </a:pPr>
            <a:r>
              <a:rPr lang="en-US" sz="1400">
                <a:solidFill>
                  <a:srgbClr val="222222"/>
                </a:solidFill>
                <a:cs typeface="Times New Roman"/>
              </a:rPr>
              <a:t>D.L-lactate</a:t>
            </a:r>
            <a:endParaRPr lang="en-US" sz="1400">
              <a:solidFill>
                <a:srgbClr val="000000"/>
              </a:solidFill>
              <a:cs typeface="Times New Roman"/>
            </a:endParaRPr>
          </a:p>
          <a:p>
            <a:pPr>
              <a:lnSpc>
                <a:spcPts val="1350"/>
              </a:lnSpc>
            </a:pPr>
            <a:r>
              <a:rPr lang="en-US" sz="1400">
                <a:solidFill>
                  <a:srgbClr val="222222"/>
                </a:solidFill>
                <a:cs typeface="Times New Roman"/>
              </a:rPr>
              <a:t>Glial cell derived neurotrophic factor</a:t>
            </a:r>
            <a:endParaRPr lang="en-US" sz="1400">
              <a:solidFill>
                <a:srgbClr val="000000"/>
              </a:solidFill>
              <a:cs typeface="Times New Roman"/>
            </a:endParaRPr>
          </a:p>
          <a:p>
            <a:pPr>
              <a:lnSpc>
                <a:spcPts val="1350"/>
              </a:lnSpc>
            </a:pPr>
            <a:r>
              <a:rPr lang="en-US" sz="1400">
                <a:solidFill>
                  <a:srgbClr val="222222"/>
                </a:solidFill>
                <a:cs typeface="Times New Roman"/>
              </a:rPr>
              <a:t>Basic fibroblast growth factor</a:t>
            </a:r>
            <a:endParaRPr lang="en-US" sz="1400">
              <a:solidFill>
                <a:srgbClr val="000000"/>
              </a:solidFill>
              <a:cs typeface="Times New Roman"/>
            </a:endParaRPr>
          </a:p>
          <a:p>
            <a:pPr>
              <a:lnSpc>
                <a:spcPts val="1350"/>
              </a:lnSpc>
            </a:pPr>
            <a:r>
              <a:rPr lang="en-US" sz="1400">
                <a:solidFill>
                  <a:srgbClr val="222222"/>
                </a:solidFill>
                <a:cs typeface="Times New Roman"/>
              </a:rPr>
              <a:t>Epidermal factor</a:t>
            </a:r>
            <a:endParaRPr lang="en-US" sz="1400">
              <a:solidFill>
                <a:srgbClr val="000000"/>
              </a:solidFill>
              <a:cs typeface="Times New Roman"/>
            </a:endParaRPr>
          </a:p>
          <a:p>
            <a:pPr>
              <a:lnSpc>
                <a:spcPts val="1350"/>
              </a:lnSpc>
            </a:pPr>
            <a:endParaRPr lang="en-US" sz="1400">
              <a:solidFill>
                <a:srgbClr val="000000"/>
              </a:solidFill>
            </a:endParaRPr>
          </a:p>
        </p:txBody>
      </p:sp>
      <p:sp>
        <p:nvSpPr>
          <p:cNvPr id="5" name="Text Placeholder 2">
            <a:extLst>
              <a:ext uri="{FF2B5EF4-FFF2-40B4-BE49-F238E27FC236}">
                <a16:creationId xmlns:a16="http://schemas.microsoft.com/office/drawing/2014/main" id="{64051E42-EF7F-114E-D341-16259AC2BC6B}"/>
              </a:ext>
            </a:extLst>
          </p:cNvPr>
          <p:cNvSpPr txBox="1">
            <a:spLocks/>
          </p:cNvSpPr>
          <p:nvPr/>
        </p:nvSpPr>
        <p:spPr>
          <a:xfrm>
            <a:off x="4910573" y="1299594"/>
            <a:ext cx="3486249" cy="33629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42900" algn="l" rtl="0">
              <a:lnSpc>
                <a:spcPct val="100000"/>
              </a:lnSpc>
              <a:spcBef>
                <a:spcPts val="360"/>
              </a:spcBef>
              <a:spcAft>
                <a:spcPts val="0"/>
              </a:spcAft>
              <a:buClr>
                <a:srgbClr val="434343"/>
              </a:buClr>
              <a:buSzPts val="1800"/>
              <a:buFont typeface="Arial"/>
              <a:buChar char="o"/>
              <a:defRPr sz="1800" b="0" i="0" u="none" strike="noStrike" cap="none">
                <a:solidFill>
                  <a:srgbClr val="434343"/>
                </a:solidFill>
                <a:latin typeface="Arial"/>
                <a:ea typeface="Arial"/>
                <a:cs typeface="Arial"/>
                <a:sym typeface="Arial"/>
              </a:defRPr>
            </a:lvl2pPr>
            <a:lvl3pPr marL="1371600" marR="0" lvl="2"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3pPr>
            <a:lvl4pPr marL="1828800" marR="0" lvl="3"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4pPr>
            <a:lvl5pPr marL="2286000" marR="0" lvl="4" indent="-342900" algn="l" rtl="0">
              <a:lnSpc>
                <a:spcPct val="100000"/>
              </a:lnSpc>
              <a:spcBef>
                <a:spcPts val="30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5pPr>
            <a:lvl6pPr marL="2743200" marR="0" lvl="5"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6pPr>
            <a:lvl7pPr marL="3200400" marR="0" lvl="6"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7pPr>
            <a:lvl8pPr marL="3657600" marR="0" lvl="7"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8pPr>
            <a:lvl9pPr marL="4114800" marR="0" lvl="8" indent="-342900" algn="l" rtl="0">
              <a:lnSpc>
                <a:spcPct val="100000"/>
              </a:lnSpc>
              <a:spcBef>
                <a:spcPts val="36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9pPr>
          </a:lstStyle>
          <a:p>
            <a:pPr>
              <a:lnSpc>
                <a:spcPts val="1350"/>
              </a:lnSpc>
            </a:pPr>
            <a:r>
              <a:rPr lang="en-US" sz="1400">
                <a:solidFill>
                  <a:srgbClr val="222222"/>
                </a:solidFill>
              </a:rPr>
              <a:t>Stem cell factor</a:t>
            </a:r>
            <a:endParaRPr lang="en-US" sz="1400">
              <a:solidFill>
                <a:srgbClr val="2D2E2D"/>
              </a:solidFill>
            </a:endParaRPr>
          </a:p>
          <a:p>
            <a:pPr>
              <a:lnSpc>
                <a:spcPts val="1350"/>
              </a:lnSpc>
            </a:pPr>
            <a:r>
              <a:rPr lang="en-US" sz="1400">
                <a:solidFill>
                  <a:srgbClr val="222222"/>
                </a:solidFill>
              </a:rPr>
              <a:t>Testosterone</a:t>
            </a:r>
            <a:endParaRPr lang="en-US" sz="1400">
              <a:solidFill>
                <a:srgbClr val="000000"/>
              </a:solidFill>
              <a:cs typeface="Times New Roman"/>
            </a:endParaRPr>
          </a:p>
          <a:p>
            <a:pPr>
              <a:lnSpc>
                <a:spcPts val="1350"/>
              </a:lnSpc>
            </a:pPr>
            <a:r>
              <a:rPr lang="en-US" sz="1400">
                <a:solidFill>
                  <a:srgbClr val="222222"/>
                </a:solidFill>
                <a:cs typeface="Times New Roman"/>
              </a:rPr>
              <a:t>Knockout serum replacement</a:t>
            </a:r>
            <a:endParaRPr lang="en-US" sz="1400">
              <a:solidFill>
                <a:srgbClr val="000000"/>
              </a:solidFill>
              <a:cs typeface="Times New Roman"/>
            </a:endParaRPr>
          </a:p>
          <a:p>
            <a:pPr>
              <a:lnSpc>
                <a:spcPts val="1350"/>
              </a:lnSpc>
            </a:pPr>
            <a:r>
              <a:rPr lang="en-US" sz="1400">
                <a:solidFill>
                  <a:srgbClr val="222222"/>
                </a:solidFill>
                <a:cs typeface="Times New Roman"/>
              </a:rPr>
              <a:t>Glial cell derived neurotrophic factor</a:t>
            </a:r>
            <a:endParaRPr lang="en-US" sz="1400">
              <a:solidFill>
                <a:srgbClr val="000000"/>
              </a:solidFill>
              <a:cs typeface="Times New Roman"/>
            </a:endParaRPr>
          </a:p>
          <a:p>
            <a:pPr>
              <a:lnSpc>
                <a:spcPts val="1350"/>
              </a:lnSpc>
            </a:pPr>
            <a:r>
              <a:rPr lang="en-US" sz="1400">
                <a:solidFill>
                  <a:srgbClr val="222222"/>
                </a:solidFill>
                <a:cs typeface="Times New Roman"/>
              </a:rPr>
              <a:t>Vitamin C</a:t>
            </a:r>
            <a:endParaRPr lang="en-US" sz="1400">
              <a:solidFill>
                <a:srgbClr val="000000"/>
              </a:solidFill>
              <a:cs typeface="Times New Roman"/>
            </a:endParaRPr>
          </a:p>
          <a:p>
            <a:pPr>
              <a:lnSpc>
                <a:spcPts val="1350"/>
              </a:lnSpc>
            </a:pPr>
            <a:r>
              <a:rPr lang="en-US" sz="1400">
                <a:solidFill>
                  <a:srgbClr val="222222"/>
                </a:solidFill>
                <a:cs typeface="Times New Roman"/>
              </a:rPr>
              <a:t>Retinoic acid</a:t>
            </a:r>
            <a:endParaRPr lang="en-US" sz="1400">
              <a:solidFill>
                <a:srgbClr val="000000"/>
              </a:solidFill>
              <a:cs typeface="Times New Roman"/>
            </a:endParaRPr>
          </a:p>
          <a:p>
            <a:pPr>
              <a:lnSpc>
                <a:spcPts val="1350"/>
              </a:lnSpc>
            </a:pPr>
            <a:r>
              <a:rPr lang="en-US" sz="1400">
                <a:solidFill>
                  <a:srgbClr val="222222"/>
                </a:solidFill>
              </a:rPr>
              <a:t>Bovine serum albumin</a:t>
            </a:r>
            <a:endParaRPr lang="en-US" sz="1400">
              <a:solidFill>
                <a:srgbClr val="2D2E2D"/>
              </a:solidFill>
            </a:endParaRPr>
          </a:p>
          <a:p>
            <a:pPr>
              <a:lnSpc>
                <a:spcPts val="1350"/>
              </a:lnSpc>
            </a:pPr>
            <a:endParaRPr lang="en-US" sz="1400">
              <a:solidFill>
                <a:srgbClr val="222222"/>
              </a:solidFill>
              <a:cs typeface="Times New Roman"/>
            </a:endParaRPr>
          </a:p>
          <a:p>
            <a:pPr>
              <a:lnSpc>
                <a:spcPts val="1350"/>
              </a:lnSpc>
            </a:pPr>
            <a:endParaRPr lang="en-US" sz="1400">
              <a:solidFill>
                <a:srgbClr val="222222"/>
              </a:solidFill>
              <a:cs typeface="Times New Roman"/>
            </a:endParaRPr>
          </a:p>
        </p:txBody>
      </p:sp>
      <p:sp>
        <p:nvSpPr>
          <p:cNvPr id="8" name="TextBox 7">
            <a:extLst>
              <a:ext uri="{FF2B5EF4-FFF2-40B4-BE49-F238E27FC236}">
                <a16:creationId xmlns:a16="http://schemas.microsoft.com/office/drawing/2014/main" id="{FDBAF39A-F39B-209F-9EC5-A569ED22324E}"/>
              </a:ext>
            </a:extLst>
          </p:cNvPr>
          <p:cNvSpPr txBox="1"/>
          <p:nvPr/>
        </p:nvSpPr>
        <p:spPr>
          <a:xfrm>
            <a:off x="579411" y="938213"/>
            <a:ext cx="34099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600" b="1" i="1" err="1">
                <a:latin typeface="Times New Roman"/>
                <a:cs typeface="Times New Roman"/>
              </a:rPr>
              <a:t>hSSC</a:t>
            </a:r>
            <a:r>
              <a:rPr lang="en" sz="1600" b="1" i="1">
                <a:latin typeface="Times New Roman"/>
                <a:cs typeface="Times New Roman"/>
              </a:rPr>
              <a:t> Maintenance Medium (D24-25)</a:t>
            </a:r>
            <a:endParaRPr lang="en-US" sz="1600">
              <a:latin typeface="Times New Roman"/>
              <a:cs typeface="Times New Roman"/>
            </a:endParaRPr>
          </a:p>
          <a:p>
            <a:endParaRPr lang="en-US" sz="1600">
              <a:latin typeface="Times New Roman"/>
              <a:cs typeface="Times New Roman"/>
            </a:endParaRPr>
          </a:p>
        </p:txBody>
      </p:sp>
      <p:sp>
        <p:nvSpPr>
          <p:cNvPr id="10" name="TextBox 9">
            <a:extLst>
              <a:ext uri="{FF2B5EF4-FFF2-40B4-BE49-F238E27FC236}">
                <a16:creationId xmlns:a16="http://schemas.microsoft.com/office/drawing/2014/main" id="{47DCC424-FEAF-6413-9A08-35561FA74477}"/>
              </a:ext>
            </a:extLst>
          </p:cNvPr>
          <p:cNvSpPr txBox="1"/>
          <p:nvPr/>
        </p:nvSpPr>
        <p:spPr>
          <a:xfrm>
            <a:off x="4908446" y="940661"/>
            <a:ext cx="41243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600" b="1" i="1">
                <a:latin typeface="Times New Roman"/>
                <a:cs typeface="Times New Roman"/>
              </a:rPr>
              <a:t>DMEM/F12 #3 Medium (D26 - 55)</a:t>
            </a:r>
            <a:endParaRPr lang="en-US" sz="1600">
              <a:latin typeface="Times New Roman"/>
              <a:cs typeface="Times New Roman"/>
            </a:endParaRPr>
          </a:p>
          <a:p>
            <a:endParaRPr lang="en-US" sz="1600">
              <a:latin typeface="Times New Roman"/>
              <a:cs typeface="Times New Roman"/>
            </a:endParaRPr>
          </a:p>
        </p:txBody>
      </p:sp>
      <p:sp>
        <p:nvSpPr>
          <p:cNvPr id="6" name="Google Shape;279;p40">
            <a:extLst>
              <a:ext uri="{FF2B5EF4-FFF2-40B4-BE49-F238E27FC236}">
                <a16:creationId xmlns:a16="http://schemas.microsoft.com/office/drawing/2014/main" id="{5EDAD1E5-2E19-1D8C-759C-EABD595F7F2C}"/>
              </a:ext>
            </a:extLst>
          </p:cNvPr>
          <p:cNvSpPr txBox="1"/>
          <p:nvPr/>
        </p:nvSpPr>
        <p:spPr>
          <a:xfrm>
            <a:off x="5429550" y="4616875"/>
            <a:ext cx="380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333333"/>
                </a:solidFill>
                <a:highlight>
                  <a:srgbClr val="FFFFFF"/>
                </a:highlight>
                <a:latin typeface="Roboto"/>
                <a:ea typeface="Roboto"/>
                <a:cs typeface="Roboto"/>
                <a:sym typeface="Roboto"/>
              </a:rPr>
              <a:t>Media preparation based on: Xu, H., Yang, M., Tian, R. </a:t>
            </a:r>
            <a:r>
              <a:rPr lang="en" sz="800" i="1">
                <a:solidFill>
                  <a:srgbClr val="333333"/>
                </a:solidFill>
                <a:highlight>
                  <a:srgbClr val="FFFFFF"/>
                </a:highlight>
                <a:latin typeface="Roboto"/>
                <a:ea typeface="Roboto"/>
                <a:cs typeface="Roboto"/>
                <a:sym typeface="Roboto"/>
              </a:rPr>
              <a:t>et al.</a:t>
            </a:r>
            <a:r>
              <a:rPr lang="en" sz="800">
                <a:solidFill>
                  <a:srgbClr val="333333"/>
                </a:solidFill>
                <a:highlight>
                  <a:srgbClr val="FFFFFF"/>
                </a:highlight>
                <a:latin typeface="Roboto"/>
                <a:ea typeface="Roboto"/>
                <a:cs typeface="Roboto"/>
                <a:sym typeface="Roboto"/>
              </a:rPr>
              <a:t> Derivation and propagation of spermatogonial stem cells from human pluripotent cells. </a:t>
            </a:r>
            <a:r>
              <a:rPr lang="en" sz="800" i="1">
                <a:solidFill>
                  <a:srgbClr val="333333"/>
                </a:solidFill>
                <a:highlight>
                  <a:srgbClr val="FFFFFF"/>
                </a:highlight>
                <a:latin typeface="Roboto"/>
                <a:ea typeface="Roboto"/>
                <a:cs typeface="Roboto"/>
                <a:sym typeface="Roboto"/>
              </a:rPr>
              <a:t>Stem Cell Res Ther</a:t>
            </a:r>
            <a:r>
              <a:rPr lang="en" sz="800">
                <a:solidFill>
                  <a:srgbClr val="333333"/>
                </a:solidFill>
                <a:highlight>
                  <a:srgbClr val="FFFFFF"/>
                </a:highlight>
                <a:latin typeface="Roboto"/>
                <a:ea typeface="Roboto"/>
                <a:cs typeface="Roboto"/>
                <a:sym typeface="Roboto"/>
              </a:rPr>
              <a:t> 11, 408 (2020)</a:t>
            </a:r>
            <a:endParaRPr sz="800"/>
          </a:p>
        </p:txBody>
      </p:sp>
    </p:spTree>
    <p:extLst>
      <p:ext uri="{BB962C8B-B14F-4D97-AF65-F5344CB8AC3E}">
        <p14:creationId xmlns:p14="http://schemas.microsoft.com/office/powerpoint/2010/main" val="2355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p:nvPr/>
        </p:nvSpPr>
        <p:spPr>
          <a:xfrm>
            <a:off x="135750" y="2341738"/>
            <a:ext cx="8872500" cy="492600"/>
          </a:xfrm>
          <a:prstGeom prst="homePlate">
            <a:avLst>
              <a:gd name="adj" fmla="val 50000"/>
            </a:avLst>
          </a:prstGeom>
          <a:solidFill>
            <a:srgbClr val="A2081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41"/>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Spermatogonial Biomarkers</a:t>
            </a:r>
            <a:endParaRPr/>
          </a:p>
        </p:txBody>
      </p:sp>
      <p:sp>
        <p:nvSpPr>
          <p:cNvPr id="286" name="Google Shape;286;p41"/>
          <p:cNvSpPr txBox="1"/>
          <p:nvPr/>
        </p:nvSpPr>
        <p:spPr>
          <a:xfrm>
            <a:off x="4536800" y="1434525"/>
            <a:ext cx="1606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B1B1B"/>
                </a:solidFill>
                <a:highlight>
                  <a:srgbClr val="FFFFFF"/>
                </a:highlight>
                <a:latin typeface="Times New Roman"/>
                <a:ea typeface="Times New Roman"/>
                <a:cs typeface="Times New Roman"/>
                <a:sym typeface="Times New Roman"/>
              </a:rPr>
              <a:t>Markers for spermatogonia and primary spermatocytes</a:t>
            </a:r>
            <a:endParaRPr sz="1200" b="1">
              <a:solidFill>
                <a:srgbClr val="1B1B1B"/>
              </a:solidFill>
              <a:latin typeface="Times New Roman"/>
              <a:ea typeface="Times New Roman"/>
              <a:cs typeface="Times New Roman"/>
              <a:sym typeface="Times New Roman"/>
            </a:endParaRPr>
          </a:p>
        </p:txBody>
      </p:sp>
      <p:sp>
        <p:nvSpPr>
          <p:cNvPr id="287" name="Google Shape;287;p41"/>
          <p:cNvSpPr txBox="1"/>
          <p:nvPr/>
        </p:nvSpPr>
        <p:spPr>
          <a:xfrm>
            <a:off x="7461300" y="1766150"/>
            <a:ext cx="1606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B1B1B"/>
                </a:solidFill>
                <a:highlight>
                  <a:srgbClr val="FFFFFF"/>
                </a:highlight>
                <a:latin typeface="Times New Roman"/>
                <a:ea typeface="Times New Roman"/>
                <a:cs typeface="Times New Roman"/>
                <a:sym typeface="Times New Roman"/>
              </a:rPr>
              <a:t>Markers for spermatids  </a:t>
            </a:r>
            <a:endParaRPr sz="1200" b="1">
              <a:solidFill>
                <a:srgbClr val="1B1B1B"/>
              </a:solidFill>
              <a:latin typeface="Times New Roman"/>
              <a:ea typeface="Times New Roman"/>
              <a:cs typeface="Times New Roman"/>
              <a:sym typeface="Times New Roman"/>
            </a:endParaRPr>
          </a:p>
        </p:txBody>
      </p:sp>
      <p:sp>
        <p:nvSpPr>
          <p:cNvPr id="288" name="Google Shape;288;p41"/>
          <p:cNvSpPr txBox="1"/>
          <p:nvPr/>
        </p:nvSpPr>
        <p:spPr>
          <a:xfrm>
            <a:off x="7737375" y="2376388"/>
            <a:ext cx="12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Times New Roman"/>
                <a:ea typeface="Times New Roman"/>
                <a:cs typeface="Times New Roman"/>
                <a:sym typeface="Times New Roman"/>
              </a:rPr>
              <a:t>Stage 4</a:t>
            </a:r>
            <a:endParaRPr b="1">
              <a:solidFill>
                <a:schemeClr val="lt1"/>
              </a:solidFill>
              <a:latin typeface="Times New Roman"/>
              <a:ea typeface="Times New Roman"/>
              <a:cs typeface="Times New Roman"/>
              <a:sym typeface="Times New Roman"/>
            </a:endParaRPr>
          </a:p>
        </p:txBody>
      </p:sp>
      <p:sp>
        <p:nvSpPr>
          <p:cNvPr id="289" name="Google Shape;289;p41"/>
          <p:cNvSpPr/>
          <p:nvPr/>
        </p:nvSpPr>
        <p:spPr>
          <a:xfrm>
            <a:off x="247400" y="2408500"/>
            <a:ext cx="588300" cy="4002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41"/>
          <p:cNvSpPr/>
          <p:nvPr/>
        </p:nvSpPr>
        <p:spPr>
          <a:xfrm>
            <a:off x="4034238" y="2373850"/>
            <a:ext cx="807300" cy="400200"/>
          </a:xfrm>
          <a:prstGeom prst="roundRect">
            <a:avLst>
              <a:gd name="adj" fmla="val 16667"/>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1" name="Google Shape;291;p41"/>
          <p:cNvSpPr/>
          <p:nvPr/>
        </p:nvSpPr>
        <p:spPr>
          <a:xfrm>
            <a:off x="6075050" y="2373850"/>
            <a:ext cx="1668000" cy="400200"/>
          </a:xfrm>
          <a:prstGeom prst="roundRect">
            <a:avLst>
              <a:gd name="adj" fmla="val 16667"/>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2" name="Google Shape;292;p41"/>
          <p:cNvSpPr txBox="1"/>
          <p:nvPr/>
        </p:nvSpPr>
        <p:spPr>
          <a:xfrm>
            <a:off x="6091825" y="2369625"/>
            <a:ext cx="184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hSSC Maintenance Media</a:t>
            </a:r>
            <a:endParaRPr sz="1000"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DMEM/F12 Media #3</a:t>
            </a:r>
            <a:endParaRPr sz="1000" b="1">
              <a:solidFill>
                <a:schemeClr val="lt1"/>
              </a:solidFill>
              <a:latin typeface="Times New Roman"/>
              <a:ea typeface="Times New Roman"/>
              <a:cs typeface="Times New Roman"/>
              <a:sym typeface="Times New Roman"/>
            </a:endParaRPr>
          </a:p>
        </p:txBody>
      </p:sp>
      <p:sp>
        <p:nvSpPr>
          <p:cNvPr id="293" name="Google Shape;293;p41"/>
          <p:cNvSpPr txBox="1"/>
          <p:nvPr/>
        </p:nvSpPr>
        <p:spPr>
          <a:xfrm>
            <a:off x="2735450" y="1620250"/>
            <a:ext cx="1429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B1B1B"/>
                </a:solidFill>
                <a:highlight>
                  <a:srgbClr val="FFFFFF"/>
                </a:highlight>
                <a:latin typeface="Times New Roman"/>
                <a:ea typeface="Times New Roman"/>
                <a:cs typeface="Times New Roman"/>
                <a:sym typeface="Times New Roman"/>
              </a:rPr>
              <a:t>Marker of primordial germ cells (PGCs)</a:t>
            </a:r>
            <a:endParaRPr sz="1200" b="1">
              <a:solidFill>
                <a:srgbClr val="1B1B1B"/>
              </a:solidFill>
              <a:latin typeface="Times New Roman"/>
              <a:ea typeface="Times New Roman"/>
              <a:cs typeface="Times New Roman"/>
              <a:sym typeface="Times New Roman"/>
            </a:endParaRPr>
          </a:p>
        </p:txBody>
      </p:sp>
      <p:sp>
        <p:nvSpPr>
          <p:cNvPr id="294" name="Google Shape;294;p41"/>
          <p:cNvSpPr/>
          <p:nvPr/>
        </p:nvSpPr>
        <p:spPr>
          <a:xfrm>
            <a:off x="4964450" y="2986334"/>
            <a:ext cx="754031" cy="567940"/>
          </a:xfrm>
          <a:prstGeom prst="roundRect">
            <a:avLst>
              <a:gd name="adj" fmla="val 16667"/>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 name="Google Shape;295;p41"/>
          <p:cNvSpPr txBox="1"/>
          <p:nvPr/>
        </p:nvSpPr>
        <p:spPr>
          <a:xfrm>
            <a:off x="4963527" y="2996502"/>
            <a:ext cx="731211"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333333"/>
                </a:solidFill>
                <a:latin typeface="Times New Roman"/>
                <a:ea typeface="Times New Roman"/>
                <a:cs typeface="Times New Roman"/>
                <a:sym typeface="Times New Roman"/>
              </a:rPr>
              <a:t>GFRA1</a:t>
            </a:r>
            <a:endParaRPr sz="1200" b="1">
              <a:solidFill>
                <a:srgbClr val="333333"/>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rgbClr val="333333"/>
                </a:solidFill>
                <a:latin typeface="Times New Roman"/>
                <a:ea typeface="Times New Roman"/>
                <a:cs typeface="Times New Roman"/>
                <a:sym typeface="Times New Roman"/>
              </a:rPr>
              <a:t>VASA</a:t>
            </a:r>
            <a:endParaRPr sz="1200" b="1">
              <a:solidFill>
                <a:srgbClr val="333333"/>
              </a:solidFill>
              <a:latin typeface="Times New Roman"/>
              <a:ea typeface="Times New Roman"/>
              <a:cs typeface="Times New Roman"/>
              <a:sym typeface="Times New Roman"/>
            </a:endParaRPr>
          </a:p>
          <a:p>
            <a:pPr marL="0" lvl="0" indent="0" algn="l" rtl="0">
              <a:spcBef>
                <a:spcPts val="0"/>
              </a:spcBef>
              <a:spcAft>
                <a:spcPts val="0"/>
              </a:spcAft>
              <a:buNone/>
            </a:pPr>
            <a:endParaRPr sz="1200" b="1">
              <a:solidFill>
                <a:srgbClr val="333333"/>
              </a:solidFill>
              <a:latin typeface="Times New Roman"/>
              <a:ea typeface="Times New Roman"/>
              <a:cs typeface="Times New Roman"/>
              <a:sym typeface="Times New Roman"/>
            </a:endParaRPr>
          </a:p>
        </p:txBody>
      </p:sp>
      <p:sp>
        <p:nvSpPr>
          <p:cNvPr id="296" name="Google Shape;296;p41"/>
          <p:cNvSpPr txBox="1"/>
          <p:nvPr/>
        </p:nvSpPr>
        <p:spPr>
          <a:xfrm>
            <a:off x="6151250" y="1597550"/>
            <a:ext cx="160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B1B1B"/>
                </a:solidFill>
                <a:highlight>
                  <a:srgbClr val="FFFFFF"/>
                </a:highlight>
                <a:latin typeface="Times New Roman"/>
                <a:ea typeface="Times New Roman"/>
                <a:cs typeface="Times New Roman"/>
                <a:sym typeface="Times New Roman"/>
              </a:rPr>
              <a:t>Markers for secondary spermatocytes </a:t>
            </a:r>
            <a:endParaRPr sz="1200" b="1">
              <a:solidFill>
                <a:srgbClr val="1B1B1B"/>
              </a:solidFill>
              <a:latin typeface="Times New Roman"/>
              <a:ea typeface="Times New Roman"/>
              <a:cs typeface="Times New Roman"/>
              <a:sym typeface="Times New Roman"/>
            </a:endParaRPr>
          </a:p>
        </p:txBody>
      </p:sp>
      <p:sp>
        <p:nvSpPr>
          <p:cNvPr id="297" name="Google Shape;297;p41"/>
          <p:cNvSpPr/>
          <p:nvPr/>
        </p:nvSpPr>
        <p:spPr>
          <a:xfrm>
            <a:off x="163850" y="2981450"/>
            <a:ext cx="763800" cy="400200"/>
          </a:xfrm>
          <a:prstGeom prst="roundRect">
            <a:avLst>
              <a:gd name="adj" fmla="val 16667"/>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8" name="Google Shape;298;p41"/>
          <p:cNvSpPr txBox="1"/>
          <p:nvPr/>
        </p:nvSpPr>
        <p:spPr>
          <a:xfrm>
            <a:off x="244850" y="2993605"/>
            <a:ext cx="749359"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333333"/>
                </a:solidFill>
                <a:latin typeface="Times New Roman"/>
                <a:ea typeface="Times New Roman"/>
                <a:cs typeface="Times New Roman"/>
                <a:sym typeface="Times New Roman"/>
              </a:rPr>
              <a:t>OCT4</a:t>
            </a:r>
            <a:endParaRPr sz="1200" b="1">
              <a:solidFill>
                <a:srgbClr val="333333"/>
              </a:solidFill>
              <a:latin typeface="Times New Roman"/>
              <a:ea typeface="Times New Roman"/>
              <a:cs typeface="Times New Roman"/>
              <a:sym typeface="Times New Roman"/>
            </a:endParaRPr>
          </a:p>
          <a:p>
            <a:pPr marL="0" lvl="0" indent="0" algn="l" rtl="0">
              <a:spcBef>
                <a:spcPts val="0"/>
              </a:spcBef>
              <a:spcAft>
                <a:spcPts val="0"/>
              </a:spcAft>
              <a:buNone/>
            </a:pPr>
            <a:endParaRPr sz="1200" b="1">
              <a:solidFill>
                <a:srgbClr val="333333"/>
              </a:solidFill>
              <a:latin typeface="Times New Roman"/>
              <a:ea typeface="Times New Roman"/>
              <a:cs typeface="Times New Roman"/>
              <a:sym typeface="Times New Roman"/>
            </a:endParaRPr>
          </a:p>
        </p:txBody>
      </p:sp>
      <p:sp>
        <p:nvSpPr>
          <p:cNvPr id="299" name="Google Shape;299;p41"/>
          <p:cNvSpPr txBox="1"/>
          <p:nvPr/>
        </p:nvSpPr>
        <p:spPr>
          <a:xfrm>
            <a:off x="-46750" y="1620250"/>
            <a:ext cx="1324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1B1B1B"/>
                </a:solidFill>
                <a:highlight>
                  <a:srgbClr val="FFFFFF"/>
                </a:highlight>
                <a:latin typeface="Times New Roman"/>
                <a:ea typeface="Times New Roman"/>
                <a:cs typeface="Times New Roman"/>
                <a:sym typeface="Times New Roman"/>
              </a:rPr>
              <a:t>Marker of undifferentiated cells </a:t>
            </a:r>
            <a:endParaRPr sz="1200" b="1">
              <a:solidFill>
                <a:srgbClr val="1B1B1B"/>
              </a:solidFill>
              <a:latin typeface="Times New Roman"/>
              <a:ea typeface="Times New Roman"/>
              <a:cs typeface="Times New Roman"/>
              <a:sym typeface="Times New Roman"/>
            </a:endParaRPr>
          </a:p>
        </p:txBody>
      </p:sp>
      <p:sp>
        <p:nvSpPr>
          <p:cNvPr id="300" name="Google Shape;300;p41"/>
          <p:cNvSpPr txBox="1"/>
          <p:nvPr/>
        </p:nvSpPr>
        <p:spPr>
          <a:xfrm>
            <a:off x="5710825" y="4771200"/>
            <a:ext cx="337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1B1B1B"/>
                </a:solidFill>
              </a:rPr>
              <a:t>Adapted from </a:t>
            </a:r>
            <a:r>
              <a:rPr lang="en" sz="1000" i="1">
                <a:solidFill>
                  <a:srgbClr val="1B1B1B"/>
                </a:solidFill>
              </a:rPr>
              <a:t>Zhao et al. Nature Communications. 2021</a:t>
            </a:r>
            <a:endParaRPr sz="1000">
              <a:solidFill>
                <a:srgbClr val="1B1B1B"/>
              </a:solidFill>
            </a:endParaRPr>
          </a:p>
        </p:txBody>
      </p:sp>
      <p:sp>
        <p:nvSpPr>
          <p:cNvPr id="301" name="Google Shape;301;p41"/>
          <p:cNvSpPr/>
          <p:nvPr/>
        </p:nvSpPr>
        <p:spPr>
          <a:xfrm>
            <a:off x="3059450" y="2981450"/>
            <a:ext cx="763800" cy="400200"/>
          </a:xfrm>
          <a:prstGeom prst="roundRect">
            <a:avLst>
              <a:gd name="adj" fmla="val 16667"/>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2" name="Google Shape;302;p41"/>
          <p:cNvSpPr txBox="1"/>
          <p:nvPr/>
        </p:nvSpPr>
        <p:spPr>
          <a:xfrm>
            <a:off x="3140450" y="2988410"/>
            <a:ext cx="775336" cy="553968"/>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pPr>
            <a:r>
              <a:rPr lang="en" sz="1200" b="1">
                <a:solidFill>
                  <a:srgbClr val="333333"/>
                </a:solidFill>
                <a:latin typeface="Times New Roman"/>
                <a:cs typeface="Times New Roman"/>
                <a:sym typeface="Times New Roman"/>
              </a:rPr>
              <a:t>VASA</a:t>
            </a:r>
            <a:endParaRPr lang="en-US"/>
          </a:p>
          <a:p>
            <a:pPr marL="0" lvl="0" indent="0" algn="l" rtl="0">
              <a:spcBef>
                <a:spcPts val="0"/>
              </a:spcBef>
              <a:spcAft>
                <a:spcPts val="0"/>
              </a:spcAft>
              <a:buNone/>
            </a:pPr>
            <a:endParaRPr sz="1200" b="1">
              <a:solidFill>
                <a:srgbClr val="333333"/>
              </a:solidFill>
              <a:latin typeface="Times New Roman"/>
              <a:ea typeface="Times New Roman"/>
              <a:cs typeface="Times New Roman"/>
              <a:sym typeface="Times New Roman"/>
            </a:endParaRPr>
          </a:p>
        </p:txBody>
      </p:sp>
      <p:sp>
        <p:nvSpPr>
          <p:cNvPr id="303" name="Google Shape;303;p41"/>
          <p:cNvSpPr/>
          <p:nvPr/>
        </p:nvSpPr>
        <p:spPr>
          <a:xfrm>
            <a:off x="6640850" y="2986645"/>
            <a:ext cx="758605" cy="571650"/>
          </a:xfrm>
          <a:prstGeom prst="roundRect">
            <a:avLst>
              <a:gd name="adj" fmla="val 16667"/>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4" name="Google Shape;304;p41"/>
          <p:cNvSpPr txBox="1"/>
          <p:nvPr/>
        </p:nvSpPr>
        <p:spPr>
          <a:xfrm>
            <a:off x="6638723" y="3014386"/>
            <a:ext cx="75975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333333"/>
                </a:solidFill>
                <a:latin typeface="Times New Roman"/>
                <a:ea typeface="Times New Roman"/>
                <a:cs typeface="Times New Roman"/>
                <a:sym typeface="Times New Roman"/>
              </a:rPr>
              <a:t>BOULE</a:t>
            </a:r>
            <a:endParaRPr lang="en-US" sz="1200" b="1">
              <a:solidFill>
                <a:srgbClr val="333333"/>
              </a:solidFill>
              <a:latin typeface="Times New Roman"/>
              <a:ea typeface="Times New Roman"/>
              <a:cs typeface="Times New Roman"/>
            </a:endParaRPr>
          </a:p>
          <a:p>
            <a:r>
              <a:rPr lang="en" sz="1200" b="1">
                <a:solidFill>
                  <a:srgbClr val="333333"/>
                </a:solidFill>
                <a:latin typeface="Times New Roman"/>
                <a:ea typeface="Times New Roman"/>
                <a:cs typeface="Times New Roman"/>
              </a:rPr>
              <a:t>VASA</a:t>
            </a:r>
          </a:p>
          <a:p>
            <a:pPr marL="0" lvl="0" indent="0" algn="l" rtl="0">
              <a:spcBef>
                <a:spcPts val="0"/>
              </a:spcBef>
              <a:spcAft>
                <a:spcPts val="0"/>
              </a:spcAft>
              <a:buNone/>
            </a:pPr>
            <a:endParaRPr sz="1200" b="1">
              <a:solidFill>
                <a:srgbClr val="333333"/>
              </a:solidFill>
              <a:latin typeface="Times New Roman"/>
              <a:ea typeface="Times New Roman"/>
              <a:cs typeface="Times New Roman"/>
              <a:sym typeface="Times New Roman"/>
            </a:endParaRPr>
          </a:p>
        </p:txBody>
      </p:sp>
      <p:sp>
        <p:nvSpPr>
          <p:cNvPr id="305" name="Google Shape;305;p41"/>
          <p:cNvSpPr/>
          <p:nvPr/>
        </p:nvSpPr>
        <p:spPr>
          <a:xfrm>
            <a:off x="7876155" y="2981450"/>
            <a:ext cx="837914" cy="566454"/>
          </a:xfrm>
          <a:prstGeom prst="roundRect">
            <a:avLst>
              <a:gd name="adj" fmla="val 16667"/>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6" name="Google Shape;306;p41"/>
          <p:cNvSpPr txBox="1"/>
          <p:nvPr/>
        </p:nvSpPr>
        <p:spPr>
          <a:xfrm>
            <a:off x="7873509" y="2983213"/>
            <a:ext cx="960967" cy="738633"/>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pPr>
            <a:r>
              <a:rPr lang="en" sz="1200" b="1">
                <a:solidFill>
                  <a:srgbClr val="333333"/>
                </a:solidFill>
                <a:latin typeface="Times New Roman"/>
                <a:cs typeface="Times New Roman"/>
                <a:sym typeface="Times New Roman"/>
              </a:rPr>
              <a:t>ACROSIN</a:t>
            </a:r>
            <a:endParaRPr lang="en-US"/>
          </a:p>
          <a:p>
            <a:pPr marL="0" lvl="0" indent="0" algn="l">
              <a:spcBef>
                <a:spcPts val="0"/>
              </a:spcBef>
              <a:spcAft>
                <a:spcPts val="0"/>
              </a:spcAft>
              <a:buNone/>
            </a:pPr>
            <a:r>
              <a:rPr lang="en" sz="1200" b="1">
                <a:solidFill>
                  <a:srgbClr val="333333"/>
                </a:solidFill>
                <a:latin typeface="Times New Roman"/>
                <a:ea typeface="Times New Roman"/>
                <a:cs typeface="Times New Roman"/>
              </a:rPr>
              <a:t>VASA</a:t>
            </a:r>
            <a:endParaRPr lang="en" sz="1200" b="1">
              <a:solidFill>
                <a:srgbClr val="333333"/>
              </a:solidFill>
              <a:ea typeface="Times New Roman"/>
              <a:cs typeface="Times New Roman"/>
            </a:endParaRPr>
          </a:p>
          <a:p>
            <a:endParaRPr lang="en-US" sz="1200" b="1">
              <a:solidFill>
                <a:srgbClr val="333333"/>
              </a:solidFill>
              <a:latin typeface="Times New Roman"/>
              <a:ea typeface="Times New Roman"/>
              <a:cs typeface="Times New Roman"/>
            </a:endParaRPr>
          </a:p>
        </p:txBody>
      </p:sp>
      <p:sp>
        <p:nvSpPr>
          <p:cNvPr id="307" name="Google Shape;307;p41"/>
          <p:cNvSpPr txBox="1"/>
          <p:nvPr/>
        </p:nvSpPr>
        <p:spPr>
          <a:xfrm>
            <a:off x="930900" y="2385550"/>
            <a:ext cx="85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Times New Roman"/>
                <a:ea typeface="Times New Roman"/>
                <a:cs typeface="Times New Roman"/>
                <a:sym typeface="Times New Roman"/>
              </a:rPr>
              <a:t>Stage 1</a:t>
            </a:r>
            <a:endParaRPr b="1">
              <a:solidFill>
                <a:schemeClr val="lt1"/>
              </a:solidFill>
              <a:latin typeface="Times New Roman"/>
              <a:ea typeface="Times New Roman"/>
              <a:cs typeface="Times New Roman"/>
              <a:sym typeface="Times New Roman"/>
            </a:endParaRPr>
          </a:p>
        </p:txBody>
      </p:sp>
      <p:sp>
        <p:nvSpPr>
          <p:cNvPr id="308" name="Google Shape;308;p41"/>
          <p:cNvSpPr txBox="1"/>
          <p:nvPr/>
        </p:nvSpPr>
        <p:spPr>
          <a:xfrm>
            <a:off x="247400" y="2336575"/>
            <a:ext cx="696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𝛂-MEM</a:t>
            </a:r>
            <a:endParaRPr sz="1000"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media</a:t>
            </a:r>
            <a:endParaRPr sz="1000" b="1">
              <a:solidFill>
                <a:schemeClr val="lt1"/>
              </a:solidFill>
              <a:latin typeface="Times New Roman"/>
              <a:ea typeface="Times New Roman"/>
              <a:cs typeface="Times New Roman"/>
              <a:sym typeface="Times New Roman"/>
            </a:endParaRPr>
          </a:p>
        </p:txBody>
      </p:sp>
      <p:sp>
        <p:nvSpPr>
          <p:cNvPr id="309" name="Google Shape;309;p41"/>
          <p:cNvSpPr txBox="1"/>
          <p:nvPr/>
        </p:nvSpPr>
        <p:spPr>
          <a:xfrm>
            <a:off x="2944025" y="2394000"/>
            <a:ext cx="95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Times New Roman"/>
                <a:ea typeface="Times New Roman"/>
                <a:cs typeface="Times New Roman"/>
                <a:sym typeface="Times New Roman"/>
              </a:rPr>
              <a:t>Stage 2</a:t>
            </a:r>
            <a:endParaRPr b="1">
              <a:solidFill>
                <a:schemeClr val="lt1"/>
              </a:solidFill>
              <a:latin typeface="Times New Roman"/>
              <a:ea typeface="Times New Roman"/>
              <a:cs typeface="Times New Roman"/>
              <a:sym typeface="Times New Roman"/>
            </a:endParaRPr>
          </a:p>
        </p:txBody>
      </p:sp>
      <p:sp>
        <p:nvSpPr>
          <p:cNvPr id="310" name="Google Shape;310;p41"/>
          <p:cNvSpPr/>
          <p:nvPr/>
        </p:nvSpPr>
        <p:spPr>
          <a:xfrm>
            <a:off x="2055950" y="2373850"/>
            <a:ext cx="807300" cy="400200"/>
          </a:xfrm>
          <a:prstGeom prst="roundRect">
            <a:avLst>
              <a:gd name="adj" fmla="val 16667"/>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1" name="Google Shape;311;p41"/>
          <p:cNvSpPr txBox="1"/>
          <p:nvPr/>
        </p:nvSpPr>
        <p:spPr>
          <a:xfrm>
            <a:off x="2010825" y="2316650"/>
            <a:ext cx="95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DMEM/F12</a:t>
            </a:r>
            <a:endParaRPr sz="1000"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Media #1</a:t>
            </a:r>
            <a:endParaRPr sz="1000" b="1">
              <a:solidFill>
                <a:schemeClr val="lt1"/>
              </a:solidFill>
              <a:latin typeface="Times New Roman"/>
              <a:ea typeface="Times New Roman"/>
              <a:cs typeface="Times New Roman"/>
              <a:sym typeface="Times New Roman"/>
            </a:endParaRPr>
          </a:p>
        </p:txBody>
      </p:sp>
      <p:sp>
        <p:nvSpPr>
          <p:cNvPr id="312" name="Google Shape;312;p41"/>
          <p:cNvSpPr txBox="1"/>
          <p:nvPr/>
        </p:nvSpPr>
        <p:spPr>
          <a:xfrm>
            <a:off x="4936500" y="2373850"/>
            <a:ext cx="12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Times New Roman"/>
                <a:ea typeface="Times New Roman"/>
                <a:cs typeface="Times New Roman"/>
                <a:sym typeface="Times New Roman"/>
              </a:rPr>
              <a:t>Stage 3</a:t>
            </a:r>
            <a:endParaRPr b="1">
              <a:solidFill>
                <a:schemeClr val="lt1"/>
              </a:solidFill>
              <a:latin typeface="Times New Roman"/>
              <a:ea typeface="Times New Roman"/>
              <a:cs typeface="Times New Roman"/>
              <a:sym typeface="Times New Roman"/>
            </a:endParaRPr>
          </a:p>
        </p:txBody>
      </p:sp>
      <p:sp>
        <p:nvSpPr>
          <p:cNvPr id="313" name="Google Shape;313;p41"/>
          <p:cNvSpPr txBox="1"/>
          <p:nvPr/>
        </p:nvSpPr>
        <p:spPr>
          <a:xfrm>
            <a:off x="3975797" y="2369625"/>
            <a:ext cx="9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DMEM/F12</a:t>
            </a:r>
            <a:endParaRPr sz="1000"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 sz="1000" b="1">
                <a:solidFill>
                  <a:schemeClr val="lt1"/>
                </a:solidFill>
                <a:latin typeface="Times New Roman"/>
                <a:ea typeface="Times New Roman"/>
                <a:cs typeface="Times New Roman"/>
                <a:sym typeface="Times New Roman"/>
              </a:rPr>
              <a:t>Media #2</a:t>
            </a:r>
            <a:endParaRPr sz="1000" b="1">
              <a:solidFill>
                <a:schemeClr val="lt1"/>
              </a:solidFill>
              <a:latin typeface="Times New Roman"/>
              <a:ea typeface="Times New Roman"/>
              <a:cs typeface="Times New Roman"/>
              <a:sym typeface="Times New Roman"/>
            </a:endParaRPr>
          </a:p>
        </p:txBody>
      </p:sp>
      <p:sp>
        <p:nvSpPr>
          <p:cNvPr id="314" name="Google Shape;314;p41"/>
          <p:cNvSpPr/>
          <p:nvPr/>
        </p:nvSpPr>
        <p:spPr>
          <a:xfrm>
            <a:off x="1730588" y="2264175"/>
            <a:ext cx="214800" cy="610500"/>
          </a:xfrm>
          <a:prstGeom prst="chevron">
            <a:avLst>
              <a:gd name="adj" fmla="val 48194"/>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5" name="Google Shape;315;p41"/>
          <p:cNvSpPr/>
          <p:nvPr/>
        </p:nvSpPr>
        <p:spPr>
          <a:xfrm>
            <a:off x="3716263" y="2257700"/>
            <a:ext cx="214800" cy="610500"/>
          </a:xfrm>
          <a:prstGeom prst="chevron">
            <a:avLst>
              <a:gd name="adj" fmla="val 48194"/>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6" name="Google Shape;316;p41"/>
          <p:cNvSpPr/>
          <p:nvPr/>
        </p:nvSpPr>
        <p:spPr>
          <a:xfrm>
            <a:off x="5691350" y="2257700"/>
            <a:ext cx="214800" cy="610500"/>
          </a:xfrm>
          <a:prstGeom prst="chevron">
            <a:avLst>
              <a:gd name="adj" fmla="val 48194"/>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wipe(left)">
                                      <p:cBhvr>
                                        <p:cTn id="7" dur="1000"/>
                                        <p:tgtEl>
                                          <p:spTgt spid="28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wipe(left)">
                                      <p:cBhvr>
                                        <p:cTn id="10" dur="1000"/>
                                        <p:tgtEl>
                                          <p:spTgt spid="28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90"/>
                                        </p:tgtEl>
                                        <p:attrNameLst>
                                          <p:attrName>style.visibility</p:attrName>
                                        </p:attrNameLst>
                                      </p:cBhvr>
                                      <p:to>
                                        <p:strVal val="visible"/>
                                      </p:to>
                                    </p:set>
                                    <p:animEffect transition="in" filter="wipe(left)">
                                      <p:cBhvr>
                                        <p:cTn id="13" dur="1000"/>
                                        <p:tgtEl>
                                          <p:spTgt spid="29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wipe(left)">
                                      <p:cBhvr>
                                        <p:cTn id="16" dur="1000"/>
                                        <p:tgtEl>
                                          <p:spTgt spid="29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wipe(left)">
                                      <p:cBhvr>
                                        <p:cTn id="19" dur="1000"/>
                                        <p:tgtEl>
                                          <p:spTgt spid="29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wipe(left)">
                                      <p:cBhvr>
                                        <p:cTn id="22" dur="1000"/>
                                        <p:tgtEl>
                                          <p:spTgt spid="30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8"/>
                                        </p:tgtEl>
                                        <p:attrNameLst>
                                          <p:attrName>style.visibility</p:attrName>
                                        </p:attrNameLst>
                                      </p:cBhvr>
                                      <p:to>
                                        <p:strVal val="visible"/>
                                      </p:to>
                                    </p:set>
                                    <p:animEffect transition="in" filter="wipe(left)">
                                      <p:cBhvr>
                                        <p:cTn id="25" dur="1000"/>
                                        <p:tgtEl>
                                          <p:spTgt spid="30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9"/>
                                        </p:tgtEl>
                                        <p:attrNameLst>
                                          <p:attrName>style.visibility</p:attrName>
                                        </p:attrNameLst>
                                      </p:cBhvr>
                                      <p:to>
                                        <p:strVal val="visible"/>
                                      </p:to>
                                    </p:set>
                                    <p:animEffect transition="in" filter="wipe(left)">
                                      <p:cBhvr>
                                        <p:cTn id="28" dur="1000"/>
                                        <p:tgtEl>
                                          <p:spTgt spid="30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0"/>
                                        </p:tgtEl>
                                        <p:attrNameLst>
                                          <p:attrName>style.visibility</p:attrName>
                                        </p:attrNameLst>
                                      </p:cBhvr>
                                      <p:to>
                                        <p:strVal val="visible"/>
                                      </p:to>
                                    </p:set>
                                    <p:animEffect transition="in" filter="wipe(left)">
                                      <p:cBhvr>
                                        <p:cTn id="31" dur="1000"/>
                                        <p:tgtEl>
                                          <p:spTgt spid="3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1"/>
                                        </p:tgtEl>
                                        <p:attrNameLst>
                                          <p:attrName>style.visibility</p:attrName>
                                        </p:attrNameLst>
                                      </p:cBhvr>
                                      <p:to>
                                        <p:strVal val="visible"/>
                                      </p:to>
                                    </p:set>
                                    <p:animEffect transition="in" filter="wipe(left)">
                                      <p:cBhvr>
                                        <p:cTn id="34" dur="1000"/>
                                        <p:tgtEl>
                                          <p:spTgt spid="31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2"/>
                                        </p:tgtEl>
                                        <p:attrNameLst>
                                          <p:attrName>style.visibility</p:attrName>
                                        </p:attrNameLst>
                                      </p:cBhvr>
                                      <p:to>
                                        <p:strVal val="visible"/>
                                      </p:to>
                                    </p:set>
                                    <p:animEffect transition="in" filter="wipe(left)">
                                      <p:cBhvr>
                                        <p:cTn id="37" dur="1000"/>
                                        <p:tgtEl>
                                          <p:spTgt spid="3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3"/>
                                        </p:tgtEl>
                                        <p:attrNameLst>
                                          <p:attrName>style.visibility</p:attrName>
                                        </p:attrNameLst>
                                      </p:cBhvr>
                                      <p:to>
                                        <p:strVal val="visible"/>
                                      </p:to>
                                    </p:set>
                                    <p:animEffect transition="in" filter="wipe(left)">
                                      <p:cBhvr>
                                        <p:cTn id="40" dur="1000"/>
                                        <p:tgtEl>
                                          <p:spTgt spid="3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4"/>
                                        </p:tgtEl>
                                        <p:attrNameLst>
                                          <p:attrName>style.visibility</p:attrName>
                                        </p:attrNameLst>
                                      </p:cBhvr>
                                      <p:to>
                                        <p:strVal val="visible"/>
                                      </p:to>
                                    </p:set>
                                    <p:animEffect transition="in" filter="wipe(left)">
                                      <p:cBhvr>
                                        <p:cTn id="43" dur="1000"/>
                                        <p:tgtEl>
                                          <p:spTgt spid="31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wipe(left)">
                                      <p:cBhvr>
                                        <p:cTn id="46" dur="1000"/>
                                        <p:tgtEl>
                                          <p:spTgt spid="31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16"/>
                                        </p:tgtEl>
                                        <p:attrNameLst>
                                          <p:attrName>style.visibility</p:attrName>
                                        </p:attrNameLst>
                                      </p:cBhvr>
                                      <p:to>
                                        <p:strVal val="visible"/>
                                      </p:to>
                                    </p:set>
                                    <p:animEffect transition="in" filter="wipe(left)">
                                      <p:cBhvr>
                                        <p:cTn id="49" dur="1000"/>
                                        <p:tgtEl>
                                          <p:spTgt spid="3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8"/>
                                        </p:tgtEl>
                                        <p:attrNameLst>
                                          <p:attrName>style.visibility</p:attrName>
                                        </p:attrNameLst>
                                      </p:cBhvr>
                                      <p:to>
                                        <p:strVal val="visible"/>
                                      </p:to>
                                    </p:set>
                                    <p:animEffect transition="in" filter="fade">
                                      <p:cBhvr>
                                        <p:cTn id="54" dur="500"/>
                                        <p:tgtEl>
                                          <p:spTgt spid="29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9"/>
                                        </p:tgtEl>
                                        <p:attrNameLst>
                                          <p:attrName>style.visibility</p:attrName>
                                        </p:attrNameLst>
                                      </p:cBhvr>
                                      <p:to>
                                        <p:strVal val="visible"/>
                                      </p:to>
                                    </p:set>
                                    <p:animEffect transition="in" filter="fade">
                                      <p:cBhvr>
                                        <p:cTn id="57" dur="500"/>
                                        <p:tgtEl>
                                          <p:spTgt spid="29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7"/>
                                        </p:tgtEl>
                                        <p:attrNameLst>
                                          <p:attrName>style.visibility</p:attrName>
                                        </p:attrNameLst>
                                      </p:cBhvr>
                                      <p:to>
                                        <p:strVal val="visible"/>
                                      </p:to>
                                    </p:set>
                                    <p:animEffect transition="in" filter="fade">
                                      <p:cBhvr>
                                        <p:cTn id="60" dur="500"/>
                                        <p:tgtEl>
                                          <p:spTgt spid="29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
                                        </p:tgtEl>
                                        <p:attrNameLst>
                                          <p:attrName>style.visibility</p:attrName>
                                        </p:attrNameLst>
                                      </p:cBhvr>
                                      <p:to>
                                        <p:strVal val="visible"/>
                                      </p:to>
                                    </p:set>
                                    <p:animEffect transition="in" filter="fade">
                                      <p:cBhvr>
                                        <p:cTn id="65" dur="500"/>
                                        <p:tgtEl>
                                          <p:spTgt spid="29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1"/>
                                        </p:tgtEl>
                                        <p:attrNameLst>
                                          <p:attrName>style.visibility</p:attrName>
                                        </p:attrNameLst>
                                      </p:cBhvr>
                                      <p:to>
                                        <p:strVal val="visible"/>
                                      </p:to>
                                    </p:set>
                                    <p:animEffect transition="in" filter="fade">
                                      <p:cBhvr>
                                        <p:cTn id="68" dur="500"/>
                                        <p:tgtEl>
                                          <p:spTgt spid="30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2"/>
                                        </p:tgtEl>
                                        <p:attrNameLst>
                                          <p:attrName>style.visibility</p:attrName>
                                        </p:attrNameLst>
                                      </p:cBhvr>
                                      <p:to>
                                        <p:strVal val="visible"/>
                                      </p:to>
                                    </p:set>
                                    <p:animEffect transition="in" filter="fade">
                                      <p:cBhvr>
                                        <p:cTn id="71" dur="500"/>
                                        <p:tgtEl>
                                          <p:spTgt spid="30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5"/>
                                        </p:tgtEl>
                                        <p:attrNameLst>
                                          <p:attrName>style.visibility</p:attrName>
                                        </p:attrNameLst>
                                      </p:cBhvr>
                                      <p:to>
                                        <p:strVal val="visible"/>
                                      </p:to>
                                    </p:set>
                                    <p:animEffect transition="in" filter="fade">
                                      <p:cBhvr>
                                        <p:cTn id="76" dur="500"/>
                                        <p:tgtEl>
                                          <p:spTgt spid="29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4"/>
                                        </p:tgtEl>
                                        <p:attrNameLst>
                                          <p:attrName>style.visibility</p:attrName>
                                        </p:attrNameLst>
                                      </p:cBhvr>
                                      <p:to>
                                        <p:strVal val="visible"/>
                                      </p:to>
                                    </p:set>
                                    <p:animEffect transition="in" filter="fade">
                                      <p:cBhvr>
                                        <p:cTn id="79" dur="500"/>
                                        <p:tgtEl>
                                          <p:spTgt spid="29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6"/>
                                        </p:tgtEl>
                                        <p:attrNameLst>
                                          <p:attrName>style.visibility</p:attrName>
                                        </p:attrNameLst>
                                      </p:cBhvr>
                                      <p:to>
                                        <p:strVal val="visible"/>
                                      </p:to>
                                    </p:set>
                                    <p:animEffect transition="in" filter="fade">
                                      <p:cBhvr>
                                        <p:cTn id="82" dur="500"/>
                                        <p:tgtEl>
                                          <p:spTgt spid="28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03"/>
                                        </p:tgtEl>
                                        <p:attrNameLst>
                                          <p:attrName>style.visibility</p:attrName>
                                        </p:attrNameLst>
                                      </p:cBhvr>
                                      <p:to>
                                        <p:strVal val="visible"/>
                                      </p:to>
                                    </p:set>
                                    <p:animEffect transition="in" filter="fade">
                                      <p:cBhvr>
                                        <p:cTn id="87" dur="500"/>
                                        <p:tgtEl>
                                          <p:spTgt spid="30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04"/>
                                        </p:tgtEl>
                                        <p:attrNameLst>
                                          <p:attrName>style.visibility</p:attrName>
                                        </p:attrNameLst>
                                      </p:cBhvr>
                                      <p:to>
                                        <p:strVal val="visible"/>
                                      </p:to>
                                    </p:set>
                                    <p:animEffect transition="in" filter="fade">
                                      <p:cBhvr>
                                        <p:cTn id="90" dur="500"/>
                                        <p:tgtEl>
                                          <p:spTgt spid="30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96"/>
                                        </p:tgtEl>
                                        <p:attrNameLst>
                                          <p:attrName>style.visibility</p:attrName>
                                        </p:attrNameLst>
                                      </p:cBhvr>
                                      <p:to>
                                        <p:strVal val="visible"/>
                                      </p:to>
                                    </p:set>
                                    <p:animEffect transition="in" filter="fade">
                                      <p:cBhvr>
                                        <p:cTn id="93" dur="500"/>
                                        <p:tgtEl>
                                          <p:spTgt spid="29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05"/>
                                        </p:tgtEl>
                                        <p:attrNameLst>
                                          <p:attrName>style.visibility</p:attrName>
                                        </p:attrNameLst>
                                      </p:cBhvr>
                                      <p:to>
                                        <p:strVal val="visible"/>
                                      </p:to>
                                    </p:set>
                                    <p:animEffect transition="in" filter="fade">
                                      <p:cBhvr>
                                        <p:cTn id="98" dur="500"/>
                                        <p:tgtEl>
                                          <p:spTgt spid="30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06"/>
                                        </p:tgtEl>
                                        <p:attrNameLst>
                                          <p:attrName>style.visibility</p:attrName>
                                        </p:attrNameLst>
                                      </p:cBhvr>
                                      <p:to>
                                        <p:strVal val="visible"/>
                                      </p:to>
                                    </p:set>
                                    <p:animEffect transition="in" filter="fade">
                                      <p:cBhvr>
                                        <p:cTn id="101" dur="500"/>
                                        <p:tgtEl>
                                          <p:spTgt spid="30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7"/>
                                        </p:tgtEl>
                                        <p:attrNameLst>
                                          <p:attrName>style.visibility</p:attrName>
                                        </p:attrNameLst>
                                      </p:cBhvr>
                                      <p:to>
                                        <p:strVal val="visible"/>
                                      </p:to>
                                    </p:set>
                                    <p:animEffect transition="in" filter="fade">
                                      <p:cBhvr>
                                        <p:cTn id="104"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p:bldP spid="288" grpId="0"/>
      <p:bldP spid="289" grpId="0" animBg="1"/>
      <p:bldP spid="290" grpId="0" animBg="1"/>
      <p:bldP spid="291" grpId="0" animBg="1"/>
      <p:bldP spid="292" grpId="0"/>
      <p:bldP spid="293" grpId="0"/>
      <p:bldP spid="294" grpId="0" animBg="1"/>
      <p:bldP spid="295" grpId="0"/>
      <p:bldP spid="296" grpId="0"/>
      <p:bldP spid="297" grpId="0" animBg="1"/>
      <p:bldP spid="298" grpId="0"/>
      <p:bldP spid="299" grpId="0"/>
      <p:bldP spid="301" grpId="0" animBg="1"/>
      <p:bldP spid="302" grpId="0"/>
      <p:bldP spid="303" grpId="0" animBg="1"/>
      <p:bldP spid="304" grpId="0"/>
      <p:bldP spid="305" grpId="0" animBg="1"/>
      <p:bldP spid="306" grpId="0"/>
      <p:bldP spid="307" grpId="0"/>
      <p:bldP spid="308" grpId="0"/>
      <p:bldP spid="309" grpId="0"/>
      <p:bldP spid="310" grpId="0" animBg="1"/>
      <p:bldP spid="311" grpId="0"/>
      <p:bldP spid="312" grpId="0"/>
      <p:bldP spid="313" grpId="0"/>
      <p:bldP spid="314" grpId="0" animBg="1"/>
      <p:bldP spid="315" grpId="0" animBg="1"/>
      <p:bldP spid="3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Shape 320">
          <a:extLst>
            <a:ext uri="{FF2B5EF4-FFF2-40B4-BE49-F238E27FC236}">
              <a16:creationId xmlns:a16="http://schemas.microsoft.com/office/drawing/2014/main" id="{E7199234-42D7-A3C4-AC4C-06D450E73AA5}"/>
            </a:ext>
          </a:extLst>
        </p:cNvPr>
        <p:cNvGrpSpPr/>
        <p:nvPr/>
      </p:nvGrpSpPr>
      <p:grpSpPr>
        <a:xfrm>
          <a:off x="0" y="0"/>
          <a:ext cx="0" cy="0"/>
          <a:chOff x="0" y="0"/>
          <a:chExt cx="0" cy="0"/>
        </a:xfrm>
      </p:grpSpPr>
      <p:sp>
        <p:nvSpPr>
          <p:cNvPr id="321" name="Google Shape;321;p42">
            <a:extLst>
              <a:ext uri="{FF2B5EF4-FFF2-40B4-BE49-F238E27FC236}">
                <a16:creationId xmlns:a16="http://schemas.microsoft.com/office/drawing/2014/main" id="{3FC15E89-5EC8-7CD8-57E6-82862876B530}"/>
              </a:ext>
            </a:extLst>
          </p:cNvPr>
          <p:cNvSpPr/>
          <p:nvPr/>
        </p:nvSpPr>
        <p:spPr>
          <a:xfrm>
            <a:off x="-205740" y="-297180"/>
            <a:ext cx="9410836" cy="5473670"/>
          </a:xfrm>
          <a:prstGeom prst="rect">
            <a:avLst/>
          </a:prstGeom>
          <a:solidFill>
            <a:srgbClr val="0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2" name="Google Shape;322;p42">
            <a:extLst>
              <a:ext uri="{FF2B5EF4-FFF2-40B4-BE49-F238E27FC236}">
                <a16:creationId xmlns:a16="http://schemas.microsoft.com/office/drawing/2014/main" id="{E2B8E532-747B-274B-E564-091043C3C625}"/>
              </a:ext>
            </a:extLst>
          </p:cNvPr>
          <p:cNvSpPr txBox="1">
            <a:spLocks noGrp="1"/>
          </p:cNvSpPr>
          <p:nvPr>
            <p:ph type="title"/>
          </p:nvPr>
        </p:nvSpPr>
        <p:spPr>
          <a:xfrm>
            <a:off x="277402" y="116080"/>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solidFill>
                  <a:schemeClr val="bg1"/>
                </a:solidFill>
              </a:rPr>
              <a:t>OCT4</a:t>
            </a:r>
            <a:endParaRPr lang="en-US">
              <a:solidFill>
                <a:schemeClr val="bg1"/>
              </a:solidFill>
            </a:endParaRPr>
          </a:p>
          <a:p>
            <a:pPr marL="0" lvl="0" indent="0" algn="l" rtl="0">
              <a:spcBef>
                <a:spcPts val="0"/>
              </a:spcBef>
              <a:spcAft>
                <a:spcPts val="0"/>
              </a:spcAft>
              <a:buNone/>
            </a:pPr>
            <a:r>
              <a:rPr lang="en" sz="2400">
                <a:solidFill>
                  <a:schemeClr val="bg1"/>
                </a:solidFill>
              </a:rPr>
              <a:t>Pluripotent</a:t>
            </a:r>
            <a:r>
              <a:rPr lang="en-US" sz="2400">
                <a:solidFill>
                  <a:schemeClr val="bg1"/>
                </a:solidFill>
              </a:rPr>
              <a:t> Stem Cell</a:t>
            </a:r>
          </a:p>
        </p:txBody>
      </p:sp>
      <p:pic>
        <p:nvPicPr>
          <p:cNvPr id="3" name="Picture 2" descr="A close-up of several circles&#10;&#10;AI-generated content may be incorrect.">
            <a:extLst>
              <a:ext uri="{FF2B5EF4-FFF2-40B4-BE49-F238E27FC236}">
                <a16:creationId xmlns:a16="http://schemas.microsoft.com/office/drawing/2014/main" id="{B5E41130-2581-1362-8278-6A9114B8B1C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a14:imgEffect>
                  </a14:imgLayer>
                </a14:imgProps>
              </a:ext>
            </a:extLst>
          </a:blip>
          <a:stretch>
            <a:fillRect/>
          </a:stretch>
        </p:blipFill>
        <p:spPr>
          <a:xfrm>
            <a:off x="671806" y="3483048"/>
            <a:ext cx="8007421" cy="1642345"/>
          </a:xfrm>
          <a:prstGeom prst="rect">
            <a:avLst/>
          </a:prstGeom>
          <a:ln>
            <a:noFill/>
          </a:ln>
        </p:spPr>
      </p:pic>
      <p:sp>
        <p:nvSpPr>
          <p:cNvPr id="323" name="Google Shape;323;p42">
            <a:extLst>
              <a:ext uri="{FF2B5EF4-FFF2-40B4-BE49-F238E27FC236}">
                <a16:creationId xmlns:a16="http://schemas.microsoft.com/office/drawing/2014/main" id="{2E31BA33-0233-F220-B363-D16B97BF5789}"/>
              </a:ext>
            </a:extLst>
          </p:cNvPr>
          <p:cNvSpPr txBox="1"/>
          <p:nvPr/>
        </p:nvSpPr>
        <p:spPr>
          <a:xfrm>
            <a:off x="940299" y="3105628"/>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1155CC"/>
                </a:solidFill>
              </a:rPr>
              <a:t>DAPI</a:t>
            </a:r>
            <a:endParaRPr sz="1800" b="1" dirty="0">
              <a:solidFill>
                <a:srgbClr val="1155CC"/>
              </a:solidFill>
            </a:endParaRPr>
          </a:p>
        </p:txBody>
      </p:sp>
      <p:sp>
        <p:nvSpPr>
          <p:cNvPr id="324" name="Google Shape;324;p42">
            <a:extLst>
              <a:ext uri="{FF2B5EF4-FFF2-40B4-BE49-F238E27FC236}">
                <a16:creationId xmlns:a16="http://schemas.microsoft.com/office/drawing/2014/main" id="{2AB958B3-4753-EF64-152A-36EE40CB04D0}"/>
              </a:ext>
            </a:extLst>
          </p:cNvPr>
          <p:cNvSpPr txBox="1"/>
          <p:nvPr/>
        </p:nvSpPr>
        <p:spPr>
          <a:xfrm>
            <a:off x="4258222" y="3105628"/>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6AA84F"/>
                </a:solidFill>
              </a:rPr>
              <a:t>OCT4</a:t>
            </a:r>
            <a:endParaRPr sz="1800" b="1">
              <a:solidFill>
                <a:srgbClr val="6AA84F"/>
              </a:solidFill>
            </a:endParaRPr>
          </a:p>
        </p:txBody>
      </p:sp>
      <p:sp>
        <p:nvSpPr>
          <p:cNvPr id="325" name="Google Shape;325;p42">
            <a:extLst>
              <a:ext uri="{FF2B5EF4-FFF2-40B4-BE49-F238E27FC236}">
                <a16:creationId xmlns:a16="http://schemas.microsoft.com/office/drawing/2014/main" id="{0370F742-0BA1-79AB-98D2-EFE55A822670}"/>
              </a:ext>
            </a:extLst>
          </p:cNvPr>
          <p:cNvSpPr txBox="1"/>
          <p:nvPr/>
        </p:nvSpPr>
        <p:spPr>
          <a:xfrm>
            <a:off x="7412817" y="3105628"/>
            <a:ext cx="119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8CEFF"/>
                </a:solidFill>
              </a:rPr>
              <a:t>Merge</a:t>
            </a:r>
            <a:endParaRPr sz="1800" b="1">
              <a:solidFill>
                <a:srgbClr val="18CEFF"/>
              </a:solidFill>
            </a:endParaRPr>
          </a:p>
        </p:txBody>
      </p:sp>
      <p:sp>
        <p:nvSpPr>
          <p:cNvPr id="7" name="Google Shape;342;p43">
            <a:extLst>
              <a:ext uri="{FF2B5EF4-FFF2-40B4-BE49-F238E27FC236}">
                <a16:creationId xmlns:a16="http://schemas.microsoft.com/office/drawing/2014/main" id="{6B89A8FA-C440-D4CB-B398-0EB536C73DAD}"/>
              </a:ext>
            </a:extLst>
          </p:cNvPr>
          <p:cNvSpPr/>
          <p:nvPr/>
        </p:nvSpPr>
        <p:spPr>
          <a:xfrm>
            <a:off x="369256" y="4840321"/>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79CC6197-2202-ABB0-CD19-9A18BFA52021}"/>
              </a:ext>
            </a:extLst>
          </p:cNvPr>
          <p:cNvSpPr txBox="1"/>
          <p:nvPr/>
        </p:nvSpPr>
        <p:spPr>
          <a:xfrm>
            <a:off x="537058" y="4818603"/>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92D050"/>
                </a:solidFill>
              </a:rPr>
              <a:t>OCT4</a:t>
            </a:r>
          </a:p>
        </p:txBody>
      </p:sp>
      <p:sp>
        <p:nvSpPr>
          <p:cNvPr id="10" name="Oval 9">
            <a:extLst>
              <a:ext uri="{FF2B5EF4-FFF2-40B4-BE49-F238E27FC236}">
                <a16:creationId xmlns:a16="http://schemas.microsoft.com/office/drawing/2014/main" id="{6A7AD9AE-A16A-DDE6-CF12-557B2AEBDE9B}"/>
              </a:ext>
            </a:extLst>
          </p:cNvPr>
          <p:cNvSpPr/>
          <p:nvPr/>
        </p:nvSpPr>
        <p:spPr>
          <a:xfrm>
            <a:off x="1228395" y="4407775"/>
            <a:ext cx="236485" cy="282466"/>
          </a:xfrm>
          <a:prstGeom prst="ellipse">
            <a:avLst/>
          </a:prstGeom>
          <a:solidFill>
            <a:srgbClr val="7DDE16">
              <a:alpha val="5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een glowing dots on a black background&#10;&#10;Description automatically generated">
            <a:extLst>
              <a:ext uri="{FF2B5EF4-FFF2-40B4-BE49-F238E27FC236}">
                <a16:creationId xmlns:a16="http://schemas.microsoft.com/office/drawing/2014/main" id="{6DD0AAAC-6F3D-5EF7-C067-4F669EAFDFA2}"/>
              </a:ext>
            </a:extLst>
          </p:cNvPr>
          <p:cNvPicPr>
            <a:picLocks noChangeAspect="1"/>
          </p:cNvPicPr>
          <p:nvPr/>
        </p:nvPicPr>
        <p:blipFill>
          <a:blip r:embed="rId5"/>
          <a:stretch>
            <a:fillRect/>
          </a:stretch>
        </p:blipFill>
        <p:spPr>
          <a:xfrm>
            <a:off x="3444247" y="1412338"/>
            <a:ext cx="2450850" cy="1796765"/>
          </a:xfrm>
          <a:prstGeom prst="rect">
            <a:avLst/>
          </a:prstGeom>
        </p:spPr>
      </p:pic>
      <p:pic>
        <p:nvPicPr>
          <p:cNvPr id="12" name="Picture 11" descr="Blue spots on a black background&#10;&#10;Description automatically generated">
            <a:extLst>
              <a:ext uri="{FF2B5EF4-FFF2-40B4-BE49-F238E27FC236}">
                <a16:creationId xmlns:a16="http://schemas.microsoft.com/office/drawing/2014/main" id="{DDF223D5-FB9F-1411-5E56-786F59476A34}"/>
              </a:ext>
            </a:extLst>
          </p:cNvPr>
          <p:cNvPicPr>
            <a:picLocks noChangeAspect="1"/>
          </p:cNvPicPr>
          <p:nvPr/>
        </p:nvPicPr>
        <p:blipFill>
          <a:blip r:embed="rId6"/>
          <a:stretch>
            <a:fillRect/>
          </a:stretch>
        </p:blipFill>
        <p:spPr>
          <a:xfrm>
            <a:off x="0" y="1202781"/>
            <a:ext cx="3021473" cy="2006322"/>
          </a:xfrm>
          <a:prstGeom prst="rect">
            <a:avLst/>
          </a:prstGeom>
        </p:spPr>
      </p:pic>
      <p:pic>
        <p:nvPicPr>
          <p:cNvPr id="13" name="Picture 12" descr="A group of blue and green spots&#10;&#10;Description automatically generated">
            <a:extLst>
              <a:ext uri="{FF2B5EF4-FFF2-40B4-BE49-F238E27FC236}">
                <a16:creationId xmlns:a16="http://schemas.microsoft.com/office/drawing/2014/main" id="{796A9450-0266-9631-6AF0-F3BC2D2A071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b="7801"/>
          <a:stretch/>
        </p:blipFill>
        <p:spPr>
          <a:xfrm>
            <a:off x="6638903" y="1255822"/>
            <a:ext cx="2271443" cy="1849806"/>
          </a:xfrm>
          <a:prstGeom prst="rect">
            <a:avLst/>
          </a:prstGeom>
        </p:spPr>
      </p:pic>
    </p:spTree>
    <p:extLst>
      <p:ext uri="{BB962C8B-B14F-4D97-AF65-F5344CB8AC3E}">
        <p14:creationId xmlns:p14="http://schemas.microsoft.com/office/powerpoint/2010/main" val="11925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p:bldP spid="324" grpId="0"/>
      <p:bldP spid="325" grpId="0"/>
      <p:bldP spid="5" grpId="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p:nvPr/>
        </p:nvSpPr>
        <p:spPr>
          <a:xfrm>
            <a:off x="-205740" y="-217170"/>
            <a:ext cx="9424087" cy="5447048"/>
          </a:xfrm>
          <a:prstGeom prst="rect">
            <a:avLst/>
          </a:prstGeom>
          <a:solidFill>
            <a:srgbClr val="0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 name="Google Shape;341;p43"/>
          <p:cNvSpPr/>
          <p:nvPr/>
        </p:nvSpPr>
        <p:spPr>
          <a:xfrm>
            <a:off x="834100" y="2241633"/>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 name="Google Shape;342;p43"/>
          <p:cNvSpPr/>
          <p:nvPr/>
        </p:nvSpPr>
        <p:spPr>
          <a:xfrm>
            <a:off x="3726175" y="2156633"/>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3" name="Google Shape;343;p43"/>
          <p:cNvSpPr/>
          <p:nvPr/>
        </p:nvSpPr>
        <p:spPr>
          <a:xfrm>
            <a:off x="6707375" y="2470133"/>
            <a:ext cx="10563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43"/>
          <p:cNvSpPr txBox="1">
            <a:spLocks noGrp="1"/>
          </p:cNvSpPr>
          <p:nvPr>
            <p:ph type="title"/>
          </p:nvPr>
        </p:nvSpPr>
        <p:spPr>
          <a:xfrm>
            <a:off x="367301" y="496"/>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US">
                <a:solidFill>
                  <a:schemeClr val="bg1"/>
                </a:solidFill>
              </a:rPr>
              <a:t>GFRA1	</a:t>
            </a:r>
          </a:p>
          <a:p>
            <a:pPr marL="0" lvl="0" indent="0" algn="l" rtl="0">
              <a:spcBef>
                <a:spcPts val="0"/>
              </a:spcBef>
              <a:spcAft>
                <a:spcPts val="0"/>
              </a:spcAft>
              <a:buNone/>
            </a:pPr>
            <a:r>
              <a:rPr lang="en-US" sz="2400" err="1">
                <a:solidFill>
                  <a:schemeClr val="bg1"/>
                </a:solidFill>
              </a:rPr>
              <a:t>Spermatogonial</a:t>
            </a:r>
            <a:r>
              <a:rPr lang="en-US" sz="2400">
                <a:solidFill>
                  <a:schemeClr val="bg1"/>
                </a:solidFill>
              </a:rPr>
              <a:t> Stem Cell </a:t>
            </a:r>
          </a:p>
        </p:txBody>
      </p:sp>
      <p:sp>
        <p:nvSpPr>
          <p:cNvPr id="6" name="Google Shape;342;p43">
            <a:extLst>
              <a:ext uri="{FF2B5EF4-FFF2-40B4-BE49-F238E27FC236}">
                <a16:creationId xmlns:a16="http://schemas.microsoft.com/office/drawing/2014/main" id="{BD37C802-8DC0-64B2-F606-0847CD5E04F9}"/>
              </a:ext>
            </a:extLst>
          </p:cNvPr>
          <p:cNvSpPr/>
          <p:nvPr/>
        </p:nvSpPr>
        <p:spPr>
          <a:xfrm>
            <a:off x="369256" y="4906011"/>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close-up of several circles&#10;&#10;AI-generated content may be incorrect.">
            <a:extLst>
              <a:ext uri="{FF2B5EF4-FFF2-40B4-BE49-F238E27FC236}">
                <a16:creationId xmlns:a16="http://schemas.microsoft.com/office/drawing/2014/main" id="{6223B7BE-6AEF-5DE5-3547-7140BED2EAFF}"/>
              </a:ext>
            </a:extLst>
          </p:cNvPr>
          <p:cNvPicPr>
            <a:picLocks noChangeAspect="1"/>
          </p:cNvPicPr>
          <p:nvPr/>
        </p:nvPicPr>
        <p:blipFill>
          <a:blip r:embed="rId3"/>
          <a:stretch>
            <a:fillRect/>
          </a:stretch>
        </p:blipFill>
        <p:spPr>
          <a:xfrm>
            <a:off x="282467" y="3217006"/>
            <a:ext cx="8572500" cy="1823180"/>
          </a:xfrm>
          <a:prstGeom prst="rect">
            <a:avLst/>
          </a:prstGeom>
        </p:spPr>
      </p:pic>
      <p:sp>
        <p:nvSpPr>
          <p:cNvPr id="340" name="Google Shape;340;p43"/>
          <p:cNvSpPr txBox="1"/>
          <p:nvPr/>
        </p:nvSpPr>
        <p:spPr>
          <a:xfrm>
            <a:off x="7179200" y="2887558"/>
            <a:ext cx="119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8CEFF"/>
                </a:solidFill>
              </a:rPr>
              <a:t>Merge</a:t>
            </a:r>
            <a:endParaRPr sz="1800" b="1">
              <a:solidFill>
                <a:srgbClr val="18CEFF"/>
              </a:solidFill>
            </a:endParaRPr>
          </a:p>
        </p:txBody>
      </p:sp>
      <p:sp>
        <p:nvSpPr>
          <p:cNvPr id="336" name="Google Shape;336;p43"/>
          <p:cNvSpPr txBox="1"/>
          <p:nvPr/>
        </p:nvSpPr>
        <p:spPr>
          <a:xfrm>
            <a:off x="4022900" y="2887558"/>
            <a:ext cx="136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6AA84F"/>
                </a:solidFill>
              </a:rPr>
              <a:t>GFRA1</a:t>
            </a:r>
            <a:endParaRPr sz="1800" b="1">
              <a:solidFill>
                <a:srgbClr val="6AA84F"/>
              </a:solidFill>
            </a:endParaRPr>
          </a:p>
        </p:txBody>
      </p:sp>
      <p:sp>
        <p:nvSpPr>
          <p:cNvPr id="335" name="Google Shape;335;p43"/>
          <p:cNvSpPr txBox="1"/>
          <p:nvPr/>
        </p:nvSpPr>
        <p:spPr>
          <a:xfrm>
            <a:off x="1195175" y="2887558"/>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155CC"/>
                </a:solidFill>
              </a:rPr>
              <a:t>DAPI</a:t>
            </a:r>
            <a:endParaRPr sz="1800" b="1">
              <a:solidFill>
                <a:srgbClr val="1155CC"/>
              </a:solidFill>
            </a:endParaRPr>
          </a:p>
        </p:txBody>
      </p:sp>
      <p:pic>
        <p:nvPicPr>
          <p:cNvPr id="3" name="Picture 2" descr="Blue spots on a black background&#10;&#10;AI-generated content may be incorrect.">
            <a:extLst>
              <a:ext uri="{FF2B5EF4-FFF2-40B4-BE49-F238E27FC236}">
                <a16:creationId xmlns:a16="http://schemas.microsoft.com/office/drawing/2014/main" id="{2E49653E-CD5A-D2CC-BAEF-0A1369CC8C4A}"/>
              </a:ext>
            </a:extLst>
          </p:cNvPr>
          <p:cNvPicPr>
            <a:picLocks noChangeAspect="1"/>
          </p:cNvPicPr>
          <p:nvPr/>
        </p:nvPicPr>
        <p:blipFill>
          <a:blip r:embed="rId4"/>
          <a:srcRect l="17850" t="14002" r="56138" b="63972"/>
          <a:stretch/>
        </p:blipFill>
        <p:spPr>
          <a:xfrm>
            <a:off x="603212" y="1573242"/>
            <a:ext cx="2006825" cy="1132886"/>
          </a:xfrm>
          <a:prstGeom prst="rect">
            <a:avLst/>
          </a:prstGeom>
        </p:spPr>
      </p:pic>
      <p:pic>
        <p:nvPicPr>
          <p:cNvPr id="4" name="Picture 3" descr="A green glowing cells in a dark background&#10;&#10;AI-generated content may be incorrect.">
            <a:extLst>
              <a:ext uri="{FF2B5EF4-FFF2-40B4-BE49-F238E27FC236}">
                <a16:creationId xmlns:a16="http://schemas.microsoft.com/office/drawing/2014/main" id="{B7A81E41-707B-2F73-4A53-F2A15F85C51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rcRect l="17850" t="14002" r="56139" b="63972"/>
          <a:stretch/>
        </p:blipFill>
        <p:spPr>
          <a:xfrm>
            <a:off x="3565304" y="1573242"/>
            <a:ext cx="2006825" cy="1132886"/>
          </a:xfrm>
          <a:prstGeom prst="rect">
            <a:avLst/>
          </a:prstGeom>
        </p:spPr>
      </p:pic>
      <p:grpSp>
        <p:nvGrpSpPr>
          <p:cNvPr id="5" name="Group 4">
            <a:extLst>
              <a:ext uri="{FF2B5EF4-FFF2-40B4-BE49-F238E27FC236}">
                <a16:creationId xmlns:a16="http://schemas.microsoft.com/office/drawing/2014/main" id="{8DBF8AA2-6D88-593D-DF11-B62B89D30AF7}"/>
              </a:ext>
            </a:extLst>
          </p:cNvPr>
          <p:cNvGrpSpPr/>
          <p:nvPr/>
        </p:nvGrpSpPr>
        <p:grpSpPr>
          <a:xfrm>
            <a:off x="6533965" y="1573242"/>
            <a:ext cx="2006825" cy="1132886"/>
            <a:chOff x="995319" y="2749942"/>
            <a:chExt cx="2006825" cy="1132886"/>
          </a:xfrm>
        </p:grpSpPr>
        <p:pic>
          <p:nvPicPr>
            <p:cNvPr id="7" name="Picture 6" descr="Blue spots on a black background&#10;&#10;AI-generated content may be incorrect.">
              <a:extLst>
                <a:ext uri="{FF2B5EF4-FFF2-40B4-BE49-F238E27FC236}">
                  <a16:creationId xmlns:a16="http://schemas.microsoft.com/office/drawing/2014/main" id="{8D4C3638-171D-D4B2-509F-A5FAA2AF09D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17850" t="14002" r="56138" b="63972"/>
            <a:stretch/>
          </p:blipFill>
          <p:spPr>
            <a:xfrm>
              <a:off x="995319" y="2749942"/>
              <a:ext cx="2006825" cy="1132886"/>
            </a:xfrm>
            <a:prstGeom prst="rect">
              <a:avLst/>
            </a:prstGeom>
          </p:spPr>
        </p:pic>
        <p:pic>
          <p:nvPicPr>
            <p:cNvPr id="8" name="Picture 7" descr="A green glowing cells in a dark background&#10;&#10;AI-generated content may be incorrect.">
              <a:extLst>
                <a:ext uri="{FF2B5EF4-FFF2-40B4-BE49-F238E27FC236}">
                  <a16:creationId xmlns:a16="http://schemas.microsoft.com/office/drawing/2014/main" id="{F013BC20-190C-F534-9B36-86BB2236BCF0}"/>
                </a:ext>
              </a:extLst>
            </p:cNvPr>
            <p:cNvPicPr>
              <a:picLocks noChangeAspect="1"/>
            </p:cNvPicPr>
            <p:nvPr/>
          </p:nvPicPr>
          <p:blipFill>
            <a:blip r:embed="rId5">
              <a:alphaModFix amt="50000"/>
              <a:extLst>
                <a:ext uri="{BEBA8EAE-BF5A-486C-A8C5-ECC9F3942E4B}">
                  <a14:imgProps xmlns:a14="http://schemas.microsoft.com/office/drawing/2010/main">
                    <a14:imgLayer r:embed="rId9">
                      <a14:imgEffect>
                        <a14:brightnessContrast contrast="40000"/>
                      </a14:imgEffect>
                    </a14:imgLayer>
                  </a14:imgProps>
                </a:ext>
              </a:extLst>
            </a:blip>
            <a:srcRect l="17850" t="14002" r="56139" b="63972"/>
            <a:stretch/>
          </p:blipFill>
          <p:spPr>
            <a:xfrm>
              <a:off x="995319" y="2749942"/>
              <a:ext cx="2006825" cy="113288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p:bldP spid="336" grpId="0"/>
      <p:bldP spid="3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10000"/>
          </a:schemeClr>
        </a:solidFill>
        <a:effectLst/>
      </p:bgPr>
    </p:bg>
    <p:spTree>
      <p:nvGrpSpPr>
        <p:cNvPr id="1" name="Shape 363">
          <a:extLst>
            <a:ext uri="{FF2B5EF4-FFF2-40B4-BE49-F238E27FC236}">
              <a16:creationId xmlns:a16="http://schemas.microsoft.com/office/drawing/2014/main" id="{1664B898-A84F-4A5E-A031-FF84DE718E0A}"/>
            </a:ext>
          </a:extLst>
        </p:cNvPr>
        <p:cNvGrpSpPr/>
        <p:nvPr/>
      </p:nvGrpSpPr>
      <p:grpSpPr>
        <a:xfrm>
          <a:off x="0" y="0"/>
          <a:ext cx="0" cy="0"/>
          <a:chOff x="0" y="0"/>
          <a:chExt cx="0" cy="0"/>
        </a:xfrm>
      </p:grpSpPr>
      <p:sp>
        <p:nvSpPr>
          <p:cNvPr id="364" name="Google Shape;364;p45">
            <a:extLst>
              <a:ext uri="{FF2B5EF4-FFF2-40B4-BE49-F238E27FC236}">
                <a16:creationId xmlns:a16="http://schemas.microsoft.com/office/drawing/2014/main" id="{E5F2E35F-0363-293B-54DE-7CF7EBA15680}"/>
              </a:ext>
            </a:extLst>
          </p:cNvPr>
          <p:cNvSpPr/>
          <p:nvPr/>
        </p:nvSpPr>
        <p:spPr>
          <a:xfrm>
            <a:off x="-99801" y="-103382"/>
            <a:ext cx="9281532" cy="5432181"/>
          </a:xfrm>
          <a:prstGeom prst="rect">
            <a:avLst/>
          </a:prstGeom>
          <a:solidFill>
            <a:srgbClr val="0002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n w="0">
                <a:noFill/>
              </a:ln>
              <a:solidFill>
                <a:schemeClr val="tx1"/>
              </a:solidFill>
              <a:effectLst>
                <a:outerShdw blurRad="38100" dist="19050" dir="2700000" algn="tl" rotWithShape="0">
                  <a:schemeClr val="dk1">
                    <a:alpha val="40000"/>
                  </a:schemeClr>
                </a:outerShdw>
              </a:effectLst>
            </a:endParaRPr>
          </a:p>
        </p:txBody>
      </p:sp>
      <p:sp>
        <p:nvSpPr>
          <p:cNvPr id="366" name="Google Shape;366;p45">
            <a:extLst>
              <a:ext uri="{FF2B5EF4-FFF2-40B4-BE49-F238E27FC236}">
                <a16:creationId xmlns:a16="http://schemas.microsoft.com/office/drawing/2014/main" id="{07A9FC1D-961B-06EE-5648-A24439FE6C0E}"/>
              </a:ext>
            </a:extLst>
          </p:cNvPr>
          <p:cNvSpPr txBox="1"/>
          <p:nvPr/>
        </p:nvSpPr>
        <p:spPr>
          <a:xfrm>
            <a:off x="4300025" y="2689311"/>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6AA84F"/>
                </a:solidFill>
              </a:rPr>
              <a:t>Vasa</a:t>
            </a:r>
            <a:endParaRPr sz="1800" b="1">
              <a:solidFill>
                <a:srgbClr val="6AA84F"/>
              </a:solidFill>
            </a:endParaRPr>
          </a:p>
        </p:txBody>
      </p:sp>
      <p:sp>
        <p:nvSpPr>
          <p:cNvPr id="369" name="Google Shape;369;p45">
            <a:extLst>
              <a:ext uri="{FF2B5EF4-FFF2-40B4-BE49-F238E27FC236}">
                <a16:creationId xmlns:a16="http://schemas.microsoft.com/office/drawing/2014/main" id="{013AA580-AC74-49AC-95FD-0F190EBABAEA}"/>
              </a:ext>
            </a:extLst>
          </p:cNvPr>
          <p:cNvSpPr txBox="1"/>
          <p:nvPr/>
        </p:nvSpPr>
        <p:spPr>
          <a:xfrm>
            <a:off x="7270612" y="2776838"/>
            <a:ext cx="119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8CEFF"/>
                </a:solidFill>
              </a:rPr>
              <a:t>Merge</a:t>
            </a:r>
            <a:endParaRPr sz="1800" b="1">
              <a:solidFill>
                <a:srgbClr val="18CEFF"/>
              </a:solidFill>
            </a:endParaRPr>
          </a:p>
        </p:txBody>
      </p:sp>
      <p:pic>
        <p:nvPicPr>
          <p:cNvPr id="5" name="Picture 4" descr="A close-up of several circles&#10;&#10;AI-generated content may be incorrect.">
            <a:extLst>
              <a:ext uri="{FF2B5EF4-FFF2-40B4-BE49-F238E27FC236}">
                <a16:creationId xmlns:a16="http://schemas.microsoft.com/office/drawing/2014/main" id="{75EE7FE5-B55B-ED6D-461C-7CD7E77B0183}"/>
              </a:ext>
            </a:extLst>
          </p:cNvPr>
          <p:cNvPicPr>
            <a:picLocks noChangeAspect="1"/>
          </p:cNvPicPr>
          <p:nvPr/>
        </p:nvPicPr>
        <p:blipFill>
          <a:blip r:embed="rId3"/>
          <a:stretch>
            <a:fillRect/>
          </a:stretch>
        </p:blipFill>
        <p:spPr>
          <a:xfrm>
            <a:off x="860355" y="3315233"/>
            <a:ext cx="7280191" cy="1691880"/>
          </a:xfrm>
          <a:prstGeom prst="rect">
            <a:avLst/>
          </a:prstGeom>
        </p:spPr>
      </p:pic>
      <p:sp>
        <p:nvSpPr>
          <p:cNvPr id="370" name="Google Shape;370;p45">
            <a:extLst>
              <a:ext uri="{FF2B5EF4-FFF2-40B4-BE49-F238E27FC236}">
                <a16:creationId xmlns:a16="http://schemas.microsoft.com/office/drawing/2014/main" id="{65BA09DD-7FC9-8EA2-1BC9-6ACD70BBDE28}"/>
              </a:ext>
            </a:extLst>
          </p:cNvPr>
          <p:cNvSpPr txBox="1">
            <a:spLocks noGrp="1"/>
          </p:cNvSpPr>
          <p:nvPr>
            <p:ph type="title"/>
          </p:nvPr>
        </p:nvSpPr>
        <p:spPr>
          <a:xfrm>
            <a:off x="445213" y="13335"/>
            <a:ext cx="8943600" cy="981487"/>
          </a:xfrm>
          <a:prstGeom prst="rect">
            <a:avLst/>
          </a:prstGeom>
        </p:spPr>
        <p:txBody>
          <a:bodyPr spcFirstLastPara="1" wrap="square" lIns="0" tIns="0" rIns="91425" bIns="45700" anchor="t" anchorCtr="0">
            <a:noAutofit/>
          </a:bodyPr>
          <a:lstStyle/>
          <a:p>
            <a:r>
              <a:rPr lang="en">
                <a:solidFill>
                  <a:schemeClr val="bg1"/>
                </a:solidFill>
              </a:rPr>
              <a:t>VASA</a:t>
            </a:r>
            <a:br>
              <a:rPr lang="en">
                <a:solidFill>
                  <a:schemeClr val="bg1"/>
                </a:solidFill>
              </a:rPr>
            </a:br>
            <a:r>
              <a:rPr lang="en" sz="2400">
                <a:solidFill>
                  <a:schemeClr val="bg1"/>
                </a:solidFill>
              </a:rPr>
              <a:t>Spermatogenic Cell</a:t>
            </a:r>
            <a:endParaRPr lang="en-US" sz="2400">
              <a:solidFill>
                <a:schemeClr val="bg1"/>
              </a:solidFill>
            </a:endParaRPr>
          </a:p>
        </p:txBody>
      </p:sp>
      <p:sp>
        <p:nvSpPr>
          <p:cNvPr id="365" name="Google Shape;365;p45">
            <a:extLst>
              <a:ext uri="{FF2B5EF4-FFF2-40B4-BE49-F238E27FC236}">
                <a16:creationId xmlns:a16="http://schemas.microsoft.com/office/drawing/2014/main" id="{8B80193A-7DA8-3845-005D-9F36894107FD}"/>
              </a:ext>
            </a:extLst>
          </p:cNvPr>
          <p:cNvSpPr txBox="1"/>
          <p:nvPr/>
        </p:nvSpPr>
        <p:spPr>
          <a:xfrm>
            <a:off x="1057735" y="2689311"/>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155CC"/>
                </a:solidFill>
              </a:rPr>
              <a:t>DAPI</a:t>
            </a:r>
            <a:endParaRPr sz="1800" b="1">
              <a:solidFill>
                <a:srgbClr val="1155CC"/>
              </a:solidFill>
            </a:endParaRPr>
          </a:p>
        </p:txBody>
      </p:sp>
      <p:sp>
        <p:nvSpPr>
          <p:cNvPr id="12" name="Google Shape;341;p43">
            <a:extLst>
              <a:ext uri="{FF2B5EF4-FFF2-40B4-BE49-F238E27FC236}">
                <a16:creationId xmlns:a16="http://schemas.microsoft.com/office/drawing/2014/main" id="{3DA9AA0A-F533-E5DB-BB75-179FEA2F712B}"/>
              </a:ext>
            </a:extLst>
          </p:cNvPr>
          <p:cNvSpPr/>
          <p:nvPr/>
        </p:nvSpPr>
        <p:spPr>
          <a:xfrm>
            <a:off x="447951" y="4738728"/>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6A62535F-85A2-2458-0DC4-63543DFB092B}"/>
              </a:ext>
            </a:extLst>
          </p:cNvPr>
          <p:cNvSpPr txBox="1"/>
          <p:nvPr/>
        </p:nvSpPr>
        <p:spPr>
          <a:xfrm>
            <a:off x="642308" y="4729005"/>
            <a:ext cx="6369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92D050"/>
                </a:solidFill>
              </a:rPr>
              <a:t>VASA</a:t>
            </a:r>
            <a:endParaRPr lang="en-US"/>
          </a:p>
        </p:txBody>
      </p:sp>
      <p:grpSp>
        <p:nvGrpSpPr>
          <p:cNvPr id="25" name="Group 24">
            <a:extLst>
              <a:ext uri="{FF2B5EF4-FFF2-40B4-BE49-F238E27FC236}">
                <a16:creationId xmlns:a16="http://schemas.microsoft.com/office/drawing/2014/main" id="{C69EE133-2932-E67B-98EE-6A74A33A60C2}"/>
              </a:ext>
            </a:extLst>
          </p:cNvPr>
          <p:cNvGrpSpPr/>
          <p:nvPr/>
        </p:nvGrpSpPr>
        <p:grpSpPr>
          <a:xfrm>
            <a:off x="6212337" y="1265907"/>
            <a:ext cx="2931663" cy="1461705"/>
            <a:chOff x="2619811" y="5070672"/>
            <a:chExt cx="3100214" cy="1461705"/>
          </a:xfrm>
        </p:grpSpPr>
        <p:pic>
          <p:nvPicPr>
            <p:cNvPr id="20" name="Picture 19" descr="A group of blue lights&#10;&#10;AI-generated content may be incorrect.">
              <a:extLst>
                <a:ext uri="{FF2B5EF4-FFF2-40B4-BE49-F238E27FC236}">
                  <a16:creationId xmlns:a16="http://schemas.microsoft.com/office/drawing/2014/main" id="{E3C02895-27D0-10EE-7627-A7171237FD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0000" t="32881" r="9817" b="38738"/>
            <a:stretch/>
          </p:blipFill>
          <p:spPr>
            <a:xfrm>
              <a:off x="2619812" y="5072600"/>
              <a:ext cx="3100213" cy="1459777"/>
            </a:xfrm>
            <a:prstGeom prst="rect">
              <a:avLst/>
            </a:prstGeom>
          </p:spPr>
        </p:pic>
        <p:pic>
          <p:nvPicPr>
            <p:cNvPr id="22" name="Picture 21" descr="Green glowing dots in a black background&#10;&#10;AI-generated content may be incorrect.">
              <a:extLst>
                <a:ext uri="{FF2B5EF4-FFF2-40B4-BE49-F238E27FC236}">
                  <a16:creationId xmlns:a16="http://schemas.microsoft.com/office/drawing/2014/main" id="{B924730B-96E3-B9E8-3678-47174AB7AAE3}"/>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rightnessContrast bright="20000" contrast="40000"/>
                      </a14:imgEffect>
                    </a14:imgLayer>
                  </a14:imgProps>
                </a:ext>
              </a:extLst>
            </a:blip>
            <a:srcRect l="50000" t="32882" r="9817" b="38937"/>
            <a:stretch/>
          </p:blipFill>
          <p:spPr>
            <a:xfrm>
              <a:off x="2619811" y="5070672"/>
              <a:ext cx="3100213" cy="1449503"/>
            </a:xfrm>
            <a:prstGeom prst="rect">
              <a:avLst/>
            </a:prstGeom>
          </p:spPr>
        </p:pic>
      </p:grpSp>
      <p:pic>
        <p:nvPicPr>
          <p:cNvPr id="23" name="Picture 22" descr="Green glowing dots in a black background&#10;&#10;AI-generated content may be incorrect.">
            <a:extLst>
              <a:ext uri="{FF2B5EF4-FFF2-40B4-BE49-F238E27FC236}">
                <a16:creationId xmlns:a16="http://schemas.microsoft.com/office/drawing/2014/main" id="{01F86A50-5AFB-42AC-BA81-3F9EE8318307}"/>
              </a:ext>
            </a:extLst>
          </p:cNvPr>
          <p:cNvPicPr>
            <a:picLocks noChangeAspect="1"/>
          </p:cNvPicPr>
          <p:nvPr/>
        </p:nvPicPr>
        <p:blipFill>
          <a:blip r:embed="rId6">
            <a:extLst>
              <a:ext uri="{BEBA8EAE-BF5A-486C-A8C5-ECC9F3942E4B}">
                <a14:imgProps xmlns:a14="http://schemas.microsoft.com/office/drawing/2010/main">
                  <a14:imgLayer r:embed="rId8">
                    <a14:imgEffect>
                      <a14:brightnessContrast bright="20000" contrast="40000"/>
                    </a14:imgEffect>
                  </a14:imgLayer>
                </a14:imgProps>
              </a:ext>
            </a:extLst>
          </a:blip>
          <a:srcRect l="50000" t="32882" r="9817" b="38937"/>
          <a:stretch/>
        </p:blipFill>
        <p:spPr>
          <a:xfrm>
            <a:off x="3245643" y="1265906"/>
            <a:ext cx="2931663" cy="1449503"/>
          </a:xfrm>
          <a:prstGeom prst="rect">
            <a:avLst/>
          </a:prstGeom>
        </p:spPr>
      </p:pic>
      <p:pic>
        <p:nvPicPr>
          <p:cNvPr id="24" name="Picture 23" descr="A group of blue lights&#10;&#10;AI-generated content may be incorrect.">
            <a:extLst>
              <a:ext uri="{FF2B5EF4-FFF2-40B4-BE49-F238E27FC236}">
                <a16:creationId xmlns:a16="http://schemas.microsoft.com/office/drawing/2014/main" id="{C8636344-A7C0-F93F-B0A2-62BDAF35A077}"/>
              </a:ext>
            </a:extLst>
          </p:cNvPr>
          <p:cNvPicPr>
            <a:picLocks noChangeAspect="1"/>
          </p:cNvPicPr>
          <p:nvPr/>
        </p:nvPicPr>
        <p:blipFill>
          <a:blip r:embed="rId4">
            <a:extLst>
              <a:ext uri="{BEBA8EAE-BF5A-486C-A8C5-ECC9F3942E4B}">
                <a14:imgProps xmlns:a14="http://schemas.microsoft.com/office/drawing/2010/main">
                  <a14:imgLayer r:embed="rId9">
                    <a14:imgEffect>
                      <a14:brightnessContrast bright="20000" contrast="40000"/>
                    </a14:imgEffect>
                  </a14:imgLayer>
                </a14:imgProps>
              </a:ext>
            </a:extLst>
          </a:blip>
          <a:srcRect l="50000" t="32881" r="9817" b="38738"/>
          <a:stretch/>
        </p:blipFill>
        <p:spPr>
          <a:xfrm>
            <a:off x="95096" y="1273346"/>
            <a:ext cx="2931663" cy="1459777"/>
          </a:xfrm>
          <a:prstGeom prst="rect">
            <a:avLst/>
          </a:prstGeom>
        </p:spPr>
      </p:pic>
    </p:spTree>
    <p:extLst>
      <p:ext uri="{BB962C8B-B14F-4D97-AF65-F5344CB8AC3E}">
        <p14:creationId xmlns:p14="http://schemas.microsoft.com/office/powerpoint/2010/main" val="19490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p:bldP spid="369" grpId="0"/>
      <p:bldP spid="36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457200" y="205979"/>
            <a:ext cx="8229600" cy="857250"/>
          </a:xfrm>
          <a:prstGeom prst="rect">
            <a:avLst/>
          </a:prstGeom>
          <a:noFill/>
          <a:ln>
            <a:noFill/>
          </a:ln>
        </p:spPr>
        <p:txBody>
          <a:bodyPr spcFirstLastPara="1" wrap="square" lIns="0" tIns="0" rIns="91425" bIns="45700" anchor="t" anchorCtr="0">
            <a:noAutofit/>
          </a:bodyPr>
          <a:lstStyle/>
          <a:p>
            <a:pPr marL="0" lvl="0" indent="0" algn="l" rtl="0">
              <a:lnSpc>
                <a:spcPct val="100000"/>
              </a:lnSpc>
              <a:spcBef>
                <a:spcPts val="0"/>
              </a:spcBef>
              <a:spcAft>
                <a:spcPts val="0"/>
              </a:spcAft>
              <a:buClr>
                <a:srgbClr val="A20815"/>
              </a:buClr>
              <a:buSzPts val="3600"/>
              <a:buFont typeface="Arial"/>
              <a:buNone/>
            </a:pPr>
            <a:r>
              <a:rPr lang="en"/>
              <a:t>Disclosures</a:t>
            </a:r>
            <a:endParaRPr/>
          </a:p>
        </p:txBody>
      </p:sp>
      <p:sp>
        <p:nvSpPr>
          <p:cNvPr id="132" name="Google Shape;132;p27"/>
          <p:cNvSpPr txBox="1">
            <a:spLocks noGrp="1"/>
          </p:cNvSpPr>
          <p:nvPr>
            <p:ph type="body" idx="1"/>
          </p:nvPr>
        </p:nvSpPr>
        <p:spPr>
          <a:xfrm>
            <a:off x="444500" y="1074300"/>
            <a:ext cx="8229600" cy="338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a:solidFill>
                  <a:srgbClr val="000000"/>
                </a:solidFill>
              </a:rPr>
              <a:t>Ferring Pharmaceuticals - PCRS Grant</a:t>
            </a:r>
          </a:p>
          <a:p>
            <a:pPr marL="0" indent="0" algn="l">
              <a:lnSpc>
                <a:spcPct val="100000"/>
              </a:lnSpc>
              <a:spcBef>
                <a:spcPts val="0"/>
              </a:spcBef>
              <a:spcAft>
                <a:spcPts val="0"/>
              </a:spcAft>
              <a:buSzPts val="1800"/>
              <a:buNone/>
            </a:pPr>
            <a:endParaRPr lang="en" sz="2000" b="0">
              <a:solidFill>
                <a:srgbClr val="000000"/>
              </a:solidFill>
            </a:endParaRPr>
          </a:p>
          <a:p>
            <a:pPr marL="0" indent="0">
              <a:spcBef>
                <a:spcPts val="0"/>
              </a:spcBef>
              <a:buNone/>
            </a:pPr>
            <a:r>
              <a:rPr lang="en" sz="2000">
                <a:solidFill>
                  <a:schemeClr val="accent6">
                    <a:lumMod val="10000"/>
                  </a:schemeClr>
                </a:solidFill>
                <a:cs typeface="Times New Roman"/>
              </a:rPr>
              <a:t>The institutional review board at Weill Cornell Medical College approved our study protocol (I</a:t>
            </a:r>
            <a:r>
              <a:rPr lang="en" sz="2000">
                <a:solidFill>
                  <a:schemeClr val="accent6">
                    <a:lumMod val="10000"/>
                  </a:schemeClr>
                </a:solidFill>
              </a:rPr>
              <a:t>RB </a:t>
            </a:r>
            <a:r>
              <a:rPr lang="en" sz="2000">
                <a:solidFill>
                  <a:schemeClr val="accent6">
                    <a:lumMod val="10000"/>
                  </a:schemeClr>
                </a:solidFill>
                <a:ea typeface="Calibri"/>
                <a:cs typeface="Calibri"/>
              </a:rPr>
              <a:t>24-11028207 )</a:t>
            </a:r>
            <a:endParaRPr lang="en" sz="2000">
              <a:solidFill>
                <a:schemeClr val="accent6">
                  <a:lumMod val="10000"/>
                </a:schemeClr>
              </a:solidFill>
            </a:endParaRPr>
          </a:p>
          <a:p>
            <a:pPr marL="1143000" lvl="2" indent="-114300">
              <a:buClr>
                <a:schemeClr val="dk1"/>
              </a:buClr>
              <a:buNone/>
            </a:pPr>
            <a:endParaRPr lang="en-US" sz="20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id="{00DA86A8-7403-7C9A-4DDA-06267B59B0FA}"/>
            </a:ext>
          </a:extLst>
        </p:cNvPr>
        <p:cNvGrpSpPr/>
        <p:nvPr/>
      </p:nvGrpSpPr>
      <p:grpSpPr>
        <a:xfrm>
          <a:off x="0" y="0"/>
          <a:ext cx="0" cy="0"/>
          <a:chOff x="0" y="0"/>
          <a:chExt cx="0" cy="0"/>
        </a:xfrm>
      </p:grpSpPr>
      <p:sp>
        <p:nvSpPr>
          <p:cNvPr id="377" name="Google Shape;377;p46">
            <a:extLst>
              <a:ext uri="{FF2B5EF4-FFF2-40B4-BE49-F238E27FC236}">
                <a16:creationId xmlns:a16="http://schemas.microsoft.com/office/drawing/2014/main" id="{0CD0E5A1-D8EC-CA31-E41E-625ACFFA3DD2}"/>
              </a:ext>
            </a:extLst>
          </p:cNvPr>
          <p:cNvSpPr/>
          <p:nvPr/>
        </p:nvSpPr>
        <p:spPr>
          <a:xfrm>
            <a:off x="-160020" y="-34290"/>
            <a:ext cx="9412166" cy="5292090"/>
          </a:xfrm>
          <a:prstGeom prst="rect">
            <a:avLst/>
          </a:prstGeom>
          <a:solidFill>
            <a:srgbClr val="0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 name="Google Shape;378;p46">
            <a:extLst>
              <a:ext uri="{FF2B5EF4-FFF2-40B4-BE49-F238E27FC236}">
                <a16:creationId xmlns:a16="http://schemas.microsoft.com/office/drawing/2014/main" id="{A6ABFD06-842A-CB5A-ACB1-24D0B1543323}"/>
              </a:ext>
            </a:extLst>
          </p:cNvPr>
          <p:cNvSpPr txBox="1">
            <a:spLocks noGrp="1"/>
          </p:cNvSpPr>
          <p:nvPr>
            <p:ph type="title"/>
          </p:nvPr>
        </p:nvSpPr>
        <p:spPr>
          <a:xfrm>
            <a:off x="322352" y="496"/>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US">
                <a:solidFill>
                  <a:schemeClr val="bg1"/>
                </a:solidFill>
              </a:rPr>
              <a:t>BOULE</a:t>
            </a:r>
          </a:p>
          <a:p>
            <a:pPr marL="0" lvl="0" indent="0" algn="l" rtl="0">
              <a:spcBef>
                <a:spcPts val="0"/>
              </a:spcBef>
              <a:spcAft>
                <a:spcPts val="0"/>
              </a:spcAft>
              <a:buNone/>
            </a:pPr>
            <a:r>
              <a:rPr lang="en-US" sz="2400">
                <a:solidFill>
                  <a:schemeClr val="bg1"/>
                </a:solidFill>
              </a:rPr>
              <a:t>Secondary Spermatocyte (Pre-Meiosis II)</a:t>
            </a:r>
          </a:p>
        </p:txBody>
      </p:sp>
      <p:sp>
        <p:nvSpPr>
          <p:cNvPr id="379" name="Google Shape;379;p46">
            <a:extLst>
              <a:ext uri="{FF2B5EF4-FFF2-40B4-BE49-F238E27FC236}">
                <a16:creationId xmlns:a16="http://schemas.microsoft.com/office/drawing/2014/main" id="{E1F615BA-232D-64AC-1487-03BF8B702A0D}"/>
              </a:ext>
            </a:extLst>
          </p:cNvPr>
          <p:cNvSpPr txBox="1"/>
          <p:nvPr/>
        </p:nvSpPr>
        <p:spPr>
          <a:xfrm>
            <a:off x="746589" y="3067778"/>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155CC"/>
                </a:solidFill>
              </a:rPr>
              <a:t>DAPI</a:t>
            </a:r>
            <a:endParaRPr sz="1800" b="1">
              <a:solidFill>
                <a:srgbClr val="1155CC"/>
              </a:solidFill>
            </a:endParaRPr>
          </a:p>
        </p:txBody>
      </p:sp>
      <p:sp>
        <p:nvSpPr>
          <p:cNvPr id="380" name="Google Shape;380;p46">
            <a:extLst>
              <a:ext uri="{FF2B5EF4-FFF2-40B4-BE49-F238E27FC236}">
                <a16:creationId xmlns:a16="http://schemas.microsoft.com/office/drawing/2014/main" id="{8232F03B-614E-725B-58FB-719BF7B73DE1}"/>
              </a:ext>
            </a:extLst>
          </p:cNvPr>
          <p:cNvSpPr txBox="1"/>
          <p:nvPr/>
        </p:nvSpPr>
        <p:spPr>
          <a:xfrm>
            <a:off x="3975447" y="3067778"/>
            <a:ext cx="1221023" cy="461635"/>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pPr>
            <a:r>
              <a:rPr lang="en" sz="1800" b="1">
                <a:solidFill>
                  <a:srgbClr val="6AA84F"/>
                </a:solidFill>
              </a:rPr>
              <a:t>BOULE</a:t>
            </a:r>
            <a:endParaRPr lang="en-US"/>
          </a:p>
        </p:txBody>
      </p:sp>
      <p:sp>
        <p:nvSpPr>
          <p:cNvPr id="381" name="Google Shape;381;p46">
            <a:extLst>
              <a:ext uri="{FF2B5EF4-FFF2-40B4-BE49-F238E27FC236}">
                <a16:creationId xmlns:a16="http://schemas.microsoft.com/office/drawing/2014/main" id="{E6CFEF72-510B-FD77-B6AC-BD6E977D4803}"/>
              </a:ext>
            </a:extLst>
          </p:cNvPr>
          <p:cNvSpPr txBox="1"/>
          <p:nvPr/>
        </p:nvSpPr>
        <p:spPr>
          <a:xfrm>
            <a:off x="7157767" y="3067778"/>
            <a:ext cx="119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8CEFF"/>
                </a:solidFill>
              </a:rPr>
              <a:t>Merge</a:t>
            </a:r>
            <a:endParaRPr sz="1800" b="1">
              <a:solidFill>
                <a:srgbClr val="18CEFF"/>
              </a:solidFill>
            </a:endParaRPr>
          </a:p>
        </p:txBody>
      </p:sp>
      <p:sp>
        <p:nvSpPr>
          <p:cNvPr id="384" name="Google Shape;384;p46">
            <a:extLst>
              <a:ext uri="{FF2B5EF4-FFF2-40B4-BE49-F238E27FC236}">
                <a16:creationId xmlns:a16="http://schemas.microsoft.com/office/drawing/2014/main" id="{6503C37B-910E-0801-372C-5B6A2A4F21F5}"/>
              </a:ext>
            </a:extLst>
          </p:cNvPr>
          <p:cNvSpPr/>
          <p:nvPr/>
        </p:nvSpPr>
        <p:spPr>
          <a:xfrm>
            <a:off x="7074300" y="2389750"/>
            <a:ext cx="680400" cy="680400"/>
          </a:xfrm>
          <a:prstGeom prst="rect">
            <a:avLst/>
          </a:prstGeom>
          <a:solidFill>
            <a:srgbClr val="00010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46">
            <a:extLst>
              <a:ext uri="{FF2B5EF4-FFF2-40B4-BE49-F238E27FC236}">
                <a16:creationId xmlns:a16="http://schemas.microsoft.com/office/drawing/2014/main" id="{780304D7-A9DD-7DED-8B1D-59467CE7E46B}"/>
              </a:ext>
            </a:extLst>
          </p:cNvPr>
          <p:cNvSpPr/>
          <p:nvPr/>
        </p:nvSpPr>
        <p:spPr>
          <a:xfrm>
            <a:off x="7074300" y="2454163"/>
            <a:ext cx="680400" cy="680400"/>
          </a:xfrm>
          <a:prstGeom prst="rect">
            <a:avLst/>
          </a:prstGeom>
          <a:solidFill>
            <a:srgbClr val="00001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descr="A close-up of a green and white object&#10;&#10;AI-generated content may be incorrect.">
            <a:extLst>
              <a:ext uri="{FF2B5EF4-FFF2-40B4-BE49-F238E27FC236}">
                <a16:creationId xmlns:a16="http://schemas.microsoft.com/office/drawing/2014/main" id="{2B8D1F3F-04B0-F874-4ACB-BD1A73A1B688}"/>
              </a:ext>
            </a:extLst>
          </p:cNvPr>
          <p:cNvPicPr>
            <a:picLocks noChangeAspect="1"/>
          </p:cNvPicPr>
          <p:nvPr/>
        </p:nvPicPr>
        <p:blipFill>
          <a:blip r:embed="rId3"/>
          <a:stretch>
            <a:fillRect/>
          </a:stretch>
        </p:blipFill>
        <p:spPr>
          <a:xfrm>
            <a:off x="1000098" y="3468953"/>
            <a:ext cx="7338550" cy="1623502"/>
          </a:xfrm>
          <a:prstGeom prst="rect">
            <a:avLst/>
          </a:prstGeom>
        </p:spPr>
      </p:pic>
      <p:sp>
        <p:nvSpPr>
          <p:cNvPr id="6" name="Google Shape;341;p43">
            <a:extLst>
              <a:ext uri="{FF2B5EF4-FFF2-40B4-BE49-F238E27FC236}">
                <a16:creationId xmlns:a16="http://schemas.microsoft.com/office/drawing/2014/main" id="{46E79574-3F0E-1AFF-674C-53C5FF54F13D}"/>
              </a:ext>
            </a:extLst>
          </p:cNvPr>
          <p:cNvSpPr/>
          <p:nvPr/>
        </p:nvSpPr>
        <p:spPr>
          <a:xfrm>
            <a:off x="302478" y="4749119"/>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FF96089E-D78B-C005-DE26-9C6878D2A228}"/>
              </a:ext>
            </a:extLst>
          </p:cNvPr>
          <p:cNvSpPr txBox="1"/>
          <p:nvPr/>
        </p:nvSpPr>
        <p:spPr>
          <a:xfrm>
            <a:off x="346168" y="4751013"/>
            <a:ext cx="8103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92D050"/>
                </a:solidFill>
              </a:rPr>
              <a:t>BOULE</a:t>
            </a:r>
            <a:endParaRPr lang="en-US"/>
          </a:p>
        </p:txBody>
      </p:sp>
      <p:pic>
        <p:nvPicPr>
          <p:cNvPr id="19" name="Picture 18" descr="Green lights in the dark&#10;&#10;AI-generated content may be incorrect.">
            <a:extLst>
              <a:ext uri="{FF2B5EF4-FFF2-40B4-BE49-F238E27FC236}">
                <a16:creationId xmlns:a16="http://schemas.microsoft.com/office/drawing/2014/main" id="{AED66EB0-39C8-06B0-68DA-7926A6E9C485}"/>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191" t="796"/>
          <a:stretch/>
        </p:blipFill>
        <p:spPr>
          <a:xfrm>
            <a:off x="3153991" y="1453106"/>
            <a:ext cx="2585696" cy="1614672"/>
          </a:xfrm>
          <a:prstGeom prst="rect">
            <a:avLst/>
          </a:prstGeom>
        </p:spPr>
      </p:pic>
      <p:pic>
        <p:nvPicPr>
          <p:cNvPr id="23" name="Picture 22" descr="Blue lights on a black background&#10;&#10;AI-generated content may be incorrect.">
            <a:extLst>
              <a:ext uri="{FF2B5EF4-FFF2-40B4-BE49-F238E27FC236}">
                <a16:creationId xmlns:a16="http://schemas.microsoft.com/office/drawing/2014/main" id="{1C5BC622-EA3A-73B7-D56B-89FC4694F52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253" t="-4"/>
          <a:stretch/>
        </p:blipFill>
        <p:spPr>
          <a:xfrm>
            <a:off x="102977" y="1504736"/>
            <a:ext cx="2585696" cy="1627632"/>
          </a:xfrm>
          <a:prstGeom prst="rect">
            <a:avLst/>
          </a:prstGeom>
        </p:spPr>
      </p:pic>
      <p:pic>
        <p:nvPicPr>
          <p:cNvPr id="5" name="Picture 4">
            <a:extLst>
              <a:ext uri="{FF2B5EF4-FFF2-40B4-BE49-F238E27FC236}">
                <a16:creationId xmlns:a16="http://schemas.microsoft.com/office/drawing/2014/main" id="{5A683CEA-A355-A958-A7B2-17E48449C2DB}"/>
              </a:ext>
            </a:extLst>
          </p:cNvPr>
          <p:cNvPicPr>
            <a:picLocks noChangeAspect="1"/>
          </p:cNvPicPr>
          <p:nvPr/>
        </p:nvPicPr>
        <p:blipFill rotWithShape="1">
          <a:blip r:embed="rId8"/>
          <a:srcRect l="-472" b="35860"/>
          <a:stretch/>
        </p:blipFill>
        <p:spPr>
          <a:xfrm>
            <a:off x="6002684" y="1423202"/>
            <a:ext cx="3241042" cy="1148548"/>
          </a:xfrm>
          <a:prstGeom prst="rect">
            <a:avLst/>
          </a:prstGeom>
        </p:spPr>
      </p:pic>
      <p:sp>
        <p:nvSpPr>
          <p:cNvPr id="7" name="Rectangle 6">
            <a:extLst>
              <a:ext uri="{FF2B5EF4-FFF2-40B4-BE49-F238E27FC236}">
                <a16:creationId xmlns:a16="http://schemas.microsoft.com/office/drawing/2014/main" id="{0DE05AA5-4DF3-3C57-5AF6-2969FDE41A19}"/>
              </a:ext>
            </a:extLst>
          </p:cNvPr>
          <p:cNvSpPr/>
          <p:nvPr/>
        </p:nvSpPr>
        <p:spPr>
          <a:xfrm>
            <a:off x="5897880" y="1234440"/>
            <a:ext cx="150524" cy="1508760"/>
          </a:xfrm>
          <a:prstGeom prst="rect">
            <a:avLst/>
          </a:prstGeom>
          <a:solidFill>
            <a:srgbClr val="000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01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P spid="38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a:extLst>
            <a:ext uri="{FF2B5EF4-FFF2-40B4-BE49-F238E27FC236}">
              <a16:creationId xmlns:a16="http://schemas.microsoft.com/office/drawing/2014/main" id="{BCF32F5B-6646-5B05-799E-E5F68C12195A}"/>
            </a:ext>
          </a:extLst>
        </p:cNvPr>
        <p:cNvGrpSpPr/>
        <p:nvPr/>
      </p:nvGrpSpPr>
      <p:grpSpPr>
        <a:xfrm>
          <a:off x="0" y="0"/>
          <a:ext cx="0" cy="0"/>
          <a:chOff x="0" y="0"/>
          <a:chExt cx="0" cy="0"/>
        </a:xfrm>
      </p:grpSpPr>
      <p:sp>
        <p:nvSpPr>
          <p:cNvPr id="392" name="Google Shape;392;p47">
            <a:extLst>
              <a:ext uri="{FF2B5EF4-FFF2-40B4-BE49-F238E27FC236}">
                <a16:creationId xmlns:a16="http://schemas.microsoft.com/office/drawing/2014/main" id="{A652C205-FE5C-6F97-DE2A-5FCBFD60536F}"/>
              </a:ext>
            </a:extLst>
          </p:cNvPr>
          <p:cNvSpPr/>
          <p:nvPr/>
        </p:nvSpPr>
        <p:spPr>
          <a:xfrm>
            <a:off x="-114300" y="-80010"/>
            <a:ext cx="9372600" cy="5300253"/>
          </a:xfrm>
          <a:prstGeom prst="rect">
            <a:avLst/>
          </a:prstGeom>
          <a:solidFill>
            <a:srgbClr val="0002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3" name="Google Shape;393;p47">
            <a:extLst>
              <a:ext uri="{FF2B5EF4-FFF2-40B4-BE49-F238E27FC236}">
                <a16:creationId xmlns:a16="http://schemas.microsoft.com/office/drawing/2014/main" id="{759EE834-D823-6EE2-8430-31357C9555DE}"/>
              </a:ext>
            </a:extLst>
          </p:cNvPr>
          <p:cNvSpPr txBox="1">
            <a:spLocks noGrp="1"/>
          </p:cNvSpPr>
          <p:nvPr>
            <p:ph type="title"/>
          </p:nvPr>
        </p:nvSpPr>
        <p:spPr>
          <a:xfrm>
            <a:off x="388868" y="984"/>
            <a:ext cx="8229600" cy="857400"/>
          </a:xfrm>
          <a:prstGeom prst="rect">
            <a:avLst/>
          </a:prstGeom>
        </p:spPr>
        <p:txBody>
          <a:bodyPr spcFirstLastPara="1" wrap="square" lIns="0" tIns="0" rIns="91425" bIns="45700" anchor="t" anchorCtr="0">
            <a:noAutofit/>
          </a:bodyPr>
          <a:lstStyle/>
          <a:p>
            <a:pPr marL="0" lvl="0" indent="0" algn="l">
              <a:spcBef>
                <a:spcPts val="0"/>
              </a:spcBef>
              <a:spcAft>
                <a:spcPts val="0"/>
              </a:spcAft>
              <a:buNone/>
            </a:pPr>
            <a:r>
              <a:rPr lang="en-US">
                <a:solidFill>
                  <a:schemeClr val="bg1"/>
                </a:solidFill>
              </a:rPr>
              <a:t>ACROSIN</a:t>
            </a:r>
          </a:p>
          <a:p>
            <a:pPr marL="0" lvl="0" indent="0" algn="l" rtl="0">
              <a:spcBef>
                <a:spcPts val="0"/>
              </a:spcBef>
              <a:spcAft>
                <a:spcPts val="0"/>
              </a:spcAft>
              <a:buNone/>
            </a:pPr>
            <a:r>
              <a:rPr lang="en-US" sz="2400">
                <a:solidFill>
                  <a:schemeClr val="bg1"/>
                </a:solidFill>
              </a:rPr>
              <a:t>Spermatid (Post-Meiotic Stage)</a:t>
            </a:r>
          </a:p>
        </p:txBody>
      </p:sp>
      <p:sp>
        <p:nvSpPr>
          <p:cNvPr id="394" name="Google Shape;394;p47">
            <a:extLst>
              <a:ext uri="{FF2B5EF4-FFF2-40B4-BE49-F238E27FC236}">
                <a16:creationId xmlns:a16="http://schemas.microsoft.com/office/drawing/2014/main" id="{B62A8C78-871A-25A0-4AF0-F5BA6226812D}"/>
              </a:ext>
            </a:extLst>
          </p:cNvPr>
          <p:cNvSpPr txBox="1"/>
          <p:nvPr/>
        </p:nvSpPr>
        <p:spPr>
          <a:xfrm>
            <a:off x="1703308" y="2525894"/>
            <a:ext cx="82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1155CC"/>
                </a:solidFill>
              </a:rPr>
              <a:t>DAPI</a:t>
            </a:r>
            <a:endParaRPr sz="1800" b="1">
              <a:solidFill>
                <a:srgbClr val="1155CC"/>
              </a:solidFill>
            </a:endParaRPr>
          </a:p>
        </p:txBody>
      </p:sp>
      <p:sp>
        <p:nvSpPr>
          <p:cNvPr id="395" name="Google Shape;395;p47">
            <a:extLst>
              <a:ext uri="{FF2B5EF4-FFF2-40B4-BE49-F238E27FC236}">
                <a16:creationId xmlns:a16="http://schemas.microsoft.com/office/drawing/2014/main" id="{A115A971-42DC-68C2-D514-260000D199BF}"/>
              </a:ext>
            </a:extLst>
          </p:cNvPr>
          <p:cNvSpPr txBox="1"/>
          <p:nvPr/>
        </p:nvSpPr>
        <p:spPr>
          <a:xfrm>
            <a:off x="4085485" y="2525894"/>
            <a:ext cx="130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6AA84F"/>
                </a:solidFill>
              </a:rPr>
              <a:t>Acrosin</a:t>
            </a:r>
            <a:endParaRPr sz="1800" b="1">
              <a:solidFill>
                <a:srgbClr val="6AA84F"/>
              </a:solidFill>
            </a:endParaRPr>
          </a:p>
        </p:txBody>
      </p:sp>
      <p:sp>
        <p:nvSpPr>
          <p:cNvPr id="396" name="Google Shape;396;p47">
            <a:extLst>
              <a:ext uri="{FF2B5EF4-FFF2-40B4-BE49-F238E27FC236}">
                <a16:creationId xmlns:a16="http://schemas.microsoft.com/office/drawing/2014/main" id="{0BE09ACA-015D-9E64-D68E-B336CDEB50CC}"/>
              </a:ext>
            </a:extLst>
          </p:cNvPr>
          <p:cNvSpPr txBox="1"/>
          <p:nvPr/>
        </p:nvSpPr>
        <p:spPr>
          <a:xfrm>
            <a:off x="6498157" y="2525894"/>
            <a:ext cx="119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0B0F0"/>
                </a:solidFill>
              </a:rPr>
              <a:t>Merge</a:t>
            </a:r>
            <a:endParaRPr sz="1800" b="1">
              <a:solidFill>
                <a:srgbClr val="00B0F0"/>
              </a:solidFill>
            </a:endParaRPr>
          </a:p>
        </p:txBody>
      </p:sp>
      <p:pic>
        <p:nvPicPr>
          <p:cNvPr id="2" name="Picture 1" descr="A close-up of several circles&#10;&#10;AI-generated content may be incorrect.">
            <a:extLst>
              <a:ext uri="{FF2B5EF4-FFF2-40B4-BE49-F238E27FC236}">
                <a16:creationId xmlns:a16="http://schemas.microsoft.com/office/drawing/2014/main" id="{06867EE4-6CC6-39F3-E384-586DF8115E02}"/>
              </a:ext>
            </a:extLst>
          </p:cNvPr>
          <p:cNvPicPr>
            <a:picLocks noChangeAspect="1"/>
          </p:cNvPicPr>
          <p:nvPr/>
        </p:nvPicPr>
        <p:blipFill>
          <a:blip r:embed="rId3"/>
          <a:stretch>
            <a:fillRect/>
          </a:stretch>
        </p:blipFill>
        <p:spPr>
          <a:xfrm>
            <a:off x="494444" y="3397652"/>
            <a:ext cx="8007421" cy="1642345"/>
          </a:xfrm>
          <a:prstGeom prst="rect">
            <a:avLst/>
          </a:prstGeom>
          <a:ln>
            <a:noFill/>
          </a:ln>
        </p:spPr>
      </p:pic>
      <p:sp>
        <p:nvSpPr>
          <p:cNvPr id="8" name="Google Shape;341;p43">
            <a:extLst>
              <a:ext uri="{FF2B5EF4-FFF2-40B4-BE49-F238E27FC236}">
                <a16:creationId xmlns:a16="http://schemas.microsoft.com/office/drawing/2014/main" id="{746BBABC-89A2-A436-36E3-2E6EA4E6F468}"/>
              </a:ext>
            </a:extLst>
          </p:cNvPr>
          <p:cNvSpPr/>
          <p:nvPr/>
        </p:nvSpPr>
        <p:spPr>
          <a:xfrm>
            <a:off x="94777" y="4700200"/>
            <a:ext cx="822900" cy="237300"/>
          </a:xfrm>
          <a:prstGeom prst="rect">
            <a:avLst/>
          </a:prstGeom>
          <a:solidFill>
            <a:srgbClr val="0100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05FC7843-2945-3CE8-A1A5-595D4950DE58}"/>
              </a:ext>
            </a:extLst>
          </p:cNvPr>
          <p:cNvSpPr txBox="1"/>
          <p:nvPr/>
        </p:nvSpPr>
        <p:spPr>
          <a:xfrm>
            <a:off x="135021" y="4703320"/>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92D050"/>
                </a:solidFill>
              </a:rPr>
              <a:t>ACROSIN</a:t>
            </a:r>
            <a:endParaRPr lang="en-US"/>
          </a:p>
        </p:txBody>
      </p:sp>
      <p:pic>
        <p:nvPicPr>
          <p:cNvPr id="7" name="Picture 6" descr="A blue circle in the dark&#10;&#10;AI-generated content may be incorrect.">
            <a:extLst>
              <a:ext uri="{FF2B5EF4-FFF2-40B4-BE49-F238E27FC236}">
                <a16:creationId xmlns:a16="http://schemas.microsoft.com/office/drawing/2014/main" id="{160C57FF-A8BF-7142-308F-A6FC900251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45939" t="41896" r="43204" b="34607"/>
          <a:stretch/>
        </p:blipFill>
        <p:spPr>
          <a:xfrm>
            <a:off x="1607311" y="1223904"/>
            <a:ext cx="997528" cy="1439181"/>
          </a:xfrm>
          <a:prstGeom prst="rect">
            <a:avLst/>
          </a:prstGeom>
        </p:spPr>
      </p:pic>
      <p:pic>
        <p:nvPicPr>
          <p:cNvPr id="3" name="Picture 2" descr="A green light in the dark&#10;&#10;AI-generated content may be incorrect.">
            <a:extLst>
              <a:ext uri="{FF2B5EF4-FFF2-40B4-BE49-F238E27FC236}">
                <a16:creationId xmlns:a16="http://schemas.microsoft.com/office/drawing/2014/main" id="{8C17FE1D-9829-6CC6-3AF4-3CBC4AEEA6B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45939" t="46620" r="44530" b="34608"/>
          <a:stretch/>
        </p:blipFill>
        <p:spPr>
          <a:xfrm>
            <a:off x="4095993" y="1466892"/>
            <a:ext cx="911009" cy="1196193"/>
          </a:xfrm>
          <a:prstGeom prst="rect">
            <a:avLst/>
          </a:prstGeom>
        </p:spPr>
      </p:pic>
      <p:grpSp>
        <p:nvGrpSpPr>
          <p:cNvPr id="4" name="Group 3">
            <a:extLst>
              <a:ext uri="{FF2B5EF4-FFF2-40B4-BE49-F238E27FC236}">
                <a16:creationId xmlns:a16="http://schemas.microsoft.com/office/drawing/2014/main" id="{957CDB02-322A-BC8F-7681-6A3BBBE2518B}"/>
              </a:ext>
            </a:extLst>
          </p:cNvPr>
          <p:cNvGrpSpPr/>
          <p:nvPr/>
        </p:nvGrpSpPr>
        <p:grpSpPr>
          <a:xfrm>
            <a:off x="6498156" y="1215812"/>
            <a:ext cx="1013712" cy="1447273"/>
            <a:chOff x="4191334" y="2154914"/>
            <a:chExt cx="1013712" cy="1447273"/>
          </a:xfrm>
        </p:grpSpPr>
        <p:pic>
          <p:nvPicPr>
            <p:cNvPr id="5" name="Picture 4" descr="A blue circle in the dark&#10;&#10;AI-generated content may be incorrect.">
              <a:extLst>
                <a:ext uri="{FF2B5EF4-FFF2-40B4-BE49-F238E27FC236}">
                  <a16:creationId xmlns:a16="http://schemas.microsoft.com/office/drawing/2014/main" id="{74B22403-24C5-5321-BBCD-DFBD28A75FF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Lst>
            </a:blip>
            <a:srcRect l="45939" t="41896" r="43204" b="34607"/>
            <a:stretch/>
          </p:blipFill>
          <p:spPr>
            <a:xfrm>
              <a:off x="4207518" y="2154914"/>
              <a:ext cx="997528" cy="1439181"/>
            </a:xfrm>
            <a:prstGeom prst="rect">
              <a:avLst/>
            </a:prstGeom>
          </p:spPr>
        </p:pic>
        <p:pic>
          <p:nvPicPr>
            <p:cNvPr id="9" name="Picture 8" descr="A green light in the dark&#10;&#10;AI-generated content may be incorrect.">
              <a:extLst>
                <a:ext uri="{FF2B5EF4-FFF2-40B4-BE49-F238E27FC236}">
                  <a16:creationId xmlns:a16="http://schemas.microsoft.com/office/drawing/2014/main" id="{C6F84C2E-0CE0-29EF-BD18-27DA4F7573F6}"/>
                </a:ext>
              </a:extLst>
            </p:cNvPr>
            <p:cNvPicPr>
              <a:picLocks noChangeAspect="1"/>
            </p:cNvPicPr>
            <p:nvPr/>
          </p:nvPicPr>
          <p:blipFill>
            <a:blip r:embed="rId6">
              <a:alphaModFix amt="59000"/>
              <a:extLst>
                <a:ext uri="{BEBA8EAE-BF5A-486C-A8C5-ECC9F3942E4B}">
                  <a14:imgProps xmlns:a14="http://schemas.microsoft.com/office/drawing/2010/main">
                    <a14:imgLayer r:embed="rId10">
                      <a14:imgEffect>
                        <a14:brightnessContrast bright="40000" contrast="40000"/>
                      </a14:imgEffect>
                    </a14:imgLayer>
                  </a14:imgProps>
                </a:ext>
              </a:extLst>
            </a:blip>
            <a:srcRect l="45939" t="42806" r="43625" b="34608"/>
            <a:stretch/>
          </p:blipFill>
          <p:spPr>
            <a:xfrm>
              <a:off x="4191334" y="2163006"/>
              <a:ext cx="997528" cy="1439181"/>
            </a:xfrm>
            <a:prstGeom prst="rect">
              <a:avLst/>
            </a:prstGeom>
          </p:spPr>
        </p:pic>
      </p:grpSp>
    </p:spTree>
    <p:extLst>
      <p:ext uri="{BB962C8B-B14F-4D97-AF65-F5344CB8AC3E}">
        <p14:creationId xmlns:p14="http://schemas.microsoft.com/office/powerpoint/2010/main" val="16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P spid="395" grpId="0"/>
      <p:bldP spid="39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8687-A078-4C70-5DB9-DD8F7BAD686E}"/>
              </a:ext>
            </a:extLst>
          </p:cNvPr>
          <p:cNvSpPr>
            <a:spLocks noGrp="1"/>
          </p:cNvSpPr>
          <p:nvPr>
            <p:ph type="title"/>
          </p:nvPr>
        </p:nvSpPr>
        <p:spPr/>
        <p:txBody>
          <a:bodyPr/>
          <a:lstStyle/>
          <a:p>
            <a:r>
              <a:rPr lang="en-US" dirty="0"/>
              <a:t>In Vitro Spermatogenesis - HESCs</a:t>
            </a:r>
          </a:p>
        </p:txBody>
      </p:sp>
      <p:graphicFrame>
        <p:nvGraphicFramePr>
          <p:cNvPr id="4" name="Chart 3" title="Chart">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4029773223"/>
              </p:ext>
            </p:extLst>
          </p:nvPr>
        </p:nvGraphicFramePr>
        <p:xfrm>
          <a:off x="1096327" y="839152"/>
          <a:ext cx="6951345" cy="42014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96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0" dur="500"/>
                                        <p:tgtEl>
                                          <p:spTgt spid="4">
                                            <p:graphicEl>
                                              <a:chart seriesIdx="2" categoryIdx="-4" bldStep="series"/>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23" dur="500"/>
                                        <p:tgtEl>
                                          <p:spTgt spid="4">
                                            <p:graphicEl>
                                              <a:chart seriesIdx="3"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left)">
                                      <p:cBhvr>
                                        <p:cTn id="28" dur="500"/>
                                        <p:tgtEl>
                                          <p:spTgt spid="4">
                                            <p:graphicEl>
                                              <a:chart seriesIdx="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6" name="Google Shape;405;p48">
            <a:extLst>
              <a:ext uri="{FF2B5EF4-FFF2-40B4-BE49-F238E27FC236}">
                <a16:creationId xmlns:a16="http://schemas.microsoft.com/office/drawing/2014/main" id="{0A778038-3550-7D9F-6CAE-FFE84B36126C}"/>
              </a:ext>
            </a:extLst>
          </p:cNvPr>
          <p:cNvSpPr txBox="1">
            <a:spLocks noGrp="1"/>
          </p:cNvSpPr>
          <p:nvPr>
            <p:ph type="title"/>
          </p:nvPr>
        </p:nvSpPr>
        <p:spPr>
          <a:xfrm>
            <a:off x="294640" y="205979"/>
            <a:ext cx="8392160" cy="857250"/>
          </a:xfrm>
          <a:prstGeom prst="rect">
            <a:avLst/>
          </a:prstGeom>
        </p:spPr>
        <p:txBody>
          <a:bodyPr spcFirstLastPara="1" wrap="square" lIns="0" tIns="0" rIns="91425" bIns="45700" anchor="t" anchorCtr="0">
            <a:noAutofit/>
          </a:bodyPr>
          <a:lstStyle/>
          <a:p>
            <a:pPr marL="0" lvl="0" indent="0" algn="ctr" rtl="0">
              <a:spcBef>
                <a:spcPts val="0"/>
              </a:spcBef>
              <a:spcAft>
                <a:spcPts val="0"/>
              </a:spcAft>
              <a:buNone/>
            </a:pPr>
            <a:r>
              <a:rPr lang="en" sz="3200" i="1"/>
              <a:t>In Vitro </a:t>
            </a:r>
            <a:r>
              <a:rPr lang="en" sz="3200"/>
              <a:t>Spermatogenesis – </a:t>
            </a:r>
            <a:r>
              <a:rPr lang="en" sz="3200" err="1"/>
              <a:t>HiPSCs</a:t>
            </a:r>
            <a:r>
              <a:rPr lang="en" sz="3200"/>
              <a:t> </a:t>
            </a:r>
            <a:endParaRPr sz="3200"/>
          </a:p>
        </p:txBody>
      </p:sp>
      <p:graphicFrame>
        <p:nvGraphicFramePr>
          <p:cNvPr id="5" name="Chart 4" title="Chart">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3796123278"/>
              </p:ext>
            </p:extLst>
          </p:nvPr>
        </p:nvGraphicFramePr>
        <p:xfrm>
          <a:off x="1280160" y="759141"/>
          <a:ext cx="6983730" cy="417837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0" dur="500"/>
                                        <p:tgtEl>
                                          <p:spTgt spid="5">
                                            <p:graphicEl>
                                              <a:chart seriesIdx="2" categoryIdx="-4" bldStep="series"/>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23" dur="500"/>
                                        <p:tgtEl>
                                          <p:spTgt spid="5">
                                            <p:graphicEl>
                                              <a:chart seriesIdx="3"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28" dur="500"/>
                                        <p:tgtEl>
                                          <p:spTgt spid="5">
                                            <p:graphicEl>
                                              <a:chart seriesIdx="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7BFE10B2-00B7-6F44-2A79-3A826887DD17}"/>
              </a:ext>
            </a:extLst>
          </p:cNvPr>
          <p:cNvSpPr>
            <a:spLocks noGrp="1"/>
          </p:cNvSpPr>
          <p:nvPr>
            <p:ph type="title"/>
          </p:nvPr>
        </p:nvSpPr>
        <p:spPr>
          <a:xfrm>
            <a:off x="457200" y="205979"/>
            <a:ext cx="8229600" cy="857250"/>
          </a:xfrm>
        </p:spPr>
        <p:txBody>
          <a:bodyPr/>
          <a:lstStyle/>
          <a:p>
            <a:r>
              <a:rPr lang="en-US" dirty="0"/>
              <a:t>Progression of Spermatogenesis Between Stem Cell Origins</a:t>
            </a:r>
          </a:p>
        </p:txBody>
      </p:sp>
      <p:graphicFrame>
        <p:nvGraphicFramePr>
          <p:cNvPr id="9" name="Table 8">
            <a:extLst>
              <a:ext uri="{FF2B5EF4-FFF2-40B4-BE49-F238E27FC236}">
                <a16:creationId xmlns:a16="http://schemas.microsoft.com/office/drawing/2014/main" id="{72E20C69-7C19-340C-756E-FD1FE492A67D}"/>
              </a:ext>
            </a:extLst>
          </p:cNvPr>
          <p:cNvGraphicFramePr>
            <a:graphicFrameLocks noGrp="1"/>
          </p:cNvGraphicFramePr>
          <p:nvPr>
            <p:extLst>
              <p:ext uri="{D42A27DB-BD31-4B8C-83A1-F6EECF244321}">
                <p14:modId xmlns:p14="http://schemas.microsoft.com/office/powerpoint/2010/main" val="1668896650"/>
              </p:ext>
            </p:extLst>
          </p:nvPr>
        </p:nvGraphicFramePr>
        <p:xfrm>
          <a:off x="238410" y="1364702"/>
          <a:ext cx="8637421" cy="2873699"/>
        </p:xfrm>
        <a:graphic>
          <a:graphicData uri="http://schemas.openxmlformats.org/drawingml/2006/table">
            <a:tbl>
              <a:tblPr firstRow="1" bandRow="1">
                <a:solidFill>
                  <a:srgbClr val="F7F7F7"/>
                </a:solidFill>
                <a:tableStyleId>{55CCFEB7-4951-42E9-A28A-6B61302DC3FE}</a:tableStyleId>
              </a:tblPr>
              <a:tblGrid>
                <a:gridCol w="914400">
                  <a:extLst>
                    <a:ext uri="{9D8B030D-6E8A-4147-A177-3AD203B41FA5}">
                      <a16:colId xmlns:a16="http://schemas.microsoft.com/office/drawing/2014/main" val="1410134602"/>
                    </a:ext>
                  </a:extLst>
                </a:gridCol>
                <a:gridCol w="572329">
                  <a:extLst>
                    <a:ext uri="{9D8B030D-6E8A-4147-A177-3AD203B41FA5}">
                      <a16:colId xmlns:a16="http://schemas.microsoft.com/office/drawing/2014/main" val="3191942375"/>
                    </a:ext>
                  </a:extLst>
                </a:gridCol>
                <a:gridCol w="597053">
                  <a:extLst>
                    <a:ext uri="{9D8B030D-6E8A-4147-A177-3AD203B41FA5}">
                      <a16:colId xmlns:a16="http://schemas.microsoft.com/office/drawing/2014/main" val="3660963922"/>
                    </a:ext>
                  </a:extLst>
                </a:gridCol>
                <a:gridCol w="665598">
                  <a:extLst>
                    <a:ext uri="{9D8B030D-6E8A-4147-A177-3AD203B41FA5}">
                      <a16:colId xmlns:a16="http://schemas.microsoft.com/office/drawing/2014/main" val="4265253326"/>
                    </a:ext>
                  </a:extLst>
                </a:gridCol>
                <a:gridCol w="654492">
                  <a:extLst>
                    <a:ext uri="{9D8B030D-6E8A-4147-A177-3AD203B41FA5}">
                      <a16:colId xmlns:a16="http://schemas.microsoft.com/office/drawing/2014/main" val="1195430670"/>
                    </a:ext>
                  </a:extLst>
                </a:gridCol>
                <a:gridCol w="597053">
                  <a:extLst>
                    <a:ext uri="{9D8B030D-6E8A-4147-A177-3AD203B41FA5}">
                      <a16:colId xmlns:a16="http://schemas.microsoft.com/office/drawing/2014/main" val="896389975"/>
                    </a:ext>
                  </a:extLst>
                </a:gridCol>
                <a:gridCol w="665598">
                  <a:extLst>
                    <a:ext uri="{9D8B030D-6E8A-4147-A177-3AD203B41FA5}">
                      <a16:colId xmlns:a16="http://schemas.microsoft.com/office/drawing/2014/main" val="1400677427"/>
                    </a:ext>
                  </a:extLst>
                </a:gridCol>
                <a:gridCol w="722798">
                  <a:extLst>
                    <a:ext uri="{9D8B030D-6E8A-4147-A177-3AD203B41FA5}">
                      <a16:colId xmlns:a16="http://schemas.microsoft.com/office/drawing/2014/main" val="441819184"/>
                    </a:ext>
                  </a:extLst>
                </a:gridCol>
                <a:gridCol w="597053">
                  <a:extLst>
                    <a:ext uri="{9D8B030D-6E8A-4147-A177-3AD203B41FA5}">
                      <a16:colId xmlns:a16="http://schemas.microsoft.com/office/drawing/2014/main" val="3551846234"/>
                    </a:ext>
                  </a:extLst>
                </a:gridCol>
                <a:gridCol w="665598">
                  <a:extLst>
                    <a:ext uri="{9D8B030D-6E8A-4147-A177-3AD203B41FA5}">
                      <a16:colId xmlns:a16="http://schemas.microsoft.com/office/drawing/2014/main" val="3705177803"/>
                    </a:ext>
                  </a:extLst>
                </a:gridCol>
                <a:gridCol w="722798">
                  <a:extLst>
                    <a:ext uri="{9D8B030D-6E8A-4147-A177-3AD203B41FA5}">
                      <a16:colId xmlns:a16="http://schemas.microsoft.com/office/drawing/2014/main" val="2999191647"/>
                    </a:ext>
                  </a:extLst>
                </a:gridCol>
                <a:gridCol w="597053">
                  <a:extLst>
                    <a:ext uri="{9D8B030D-6E8A-4147-A177-3AD203B41FA5}">
                      <a16:colId xmlns:a16="http://schemas.microsoft.com/office/drawing/2014/main" val="325398981"/>
                    </a:ext>
                  </a:extLst>
                </a:gridCol>
                <a:gridCol w="665598">
                  <a:extLst>
                    <a:ext uri="{9D8B030D-6E8A-4147-A177-3AD203B41FA5}">
                      <a16:colId xmlns:a16="http://schemas.microsoft.com/office/drawing/2014/main" val="1443727476"/>
                    </a:ext>
                  </a:extLst>
                </a:gridCol>
              </a:tblGrid>
              <a:tr h="499025">
                <a:tc>
                  <a:txBody>
                    <a:bodyPr/>
                    <a:lstStyle/>
                    <a:p>
                      <a:pPr rtl="0" fontAlgn="b"/>
                      <a:endParaRPr lang="en-US" sz="1200" b="1" cap="all" spc="60">
                        <a:solidFill>
                          <a:schemeClr val="tx1"/>
                        </a:solidFill>
                        <a:effectLst/>
                      </a:endParaRPr>
                    </a:p>
                  </a:txBody>
                  <a:tcPr marL="70580" marR="70580" marT="70580" marB="70580" anchor="b">
                    <a:lnL w="12700" cmpd="sng">
                      <a:noFill/>
                    </a:lnL>
                    <a:lnR w="0" cmpd="sng">
                      <a:noFill/>
                    </a:lnR>
                    <a:lnT w="12700" cmpd="sng">
                      <a:noFill/>
                    </a:lnT>
                    <a:lnB w="38100" cmpd="sng">
                      <a:noFill/>
                    </a:lnB>
                    <a:noFill/>
                  </a:tcPr>
                </a:tc>
                <a:tc gridSpan="3">
                  <a:txBody>
                    <a:bodyPr/>
                    <a:lstStyle/>
                    <a:p>
                      <a:pPr algn="ctr" rtl="0" fontAlgn="b"/>
                      <a:r>
                        <a:rPr lang="en-US" sz="1200" b="1" cap="all" spc="60" dirty="0">
                          <a:solidFill>
                            <a:schemeClr val="tx1"/>
                          </a:solidFill>
                          <a:effectLst/>
                        </a:rPr>
                        <a:t>Day 0</a:t>
                      </a:r>
                    </a:p>
                  </a:txBody>
                  <a:tcPr marL="70580" marR="70580" marT="70580" marB="70580" anchor="b">
                    <a:lnL w="0" cmpd="sng">
                      <a:noFill/>
                    </a:lnL>
                    <a:lnR w="12700" cmpd="sng">
                      <a:solidFill>
                        <a:schemeClr val="tx1"/>
                      </a:solidFill>
                    </a:lnR>
                    <a:lnT w="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gridSpan="3">
                  <a:txBody>
                    <a:bodyPr/>
                    <a:lstStyle/>
                    <a:p>
                      <a:pPr algn="ctr" rtl="0" fontAlgn="b"/>
                      <a:r>
                        <a:rPr lang="en-US" sz="1200" b="1" cap="all" spc="60">
                          <a:solidFill>
                            <a:schemeClr val="tx1"/>
                          </a:solidFill>
                          <a:effectLst/>
                        </a:rPr>
                        <a:t>Day 7</a:t>
                      </a:r>
                    </a:p>
                  </a:txBody>
                  <a:tcPr marL="70580" marR="70580" marT="70580" marB="70580" anchor="b">
                    <a:lnL w="12700" cmpd="sng">
                      <a:solidFill>
                        <a:schemeClr val="tx1"/>
                      </a:solidFill>
                    </a:lnL>
                    <a:lnR w="12700" cmpd="sng">
                      <a:solidFill>
                        <a:schemeClr val="tx1"/>
                      </a:solidFill>
                    </a:lnR>
                    <a:lnT w="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gridSpan="3">
                  <a:txBody>
                    <a:bodyPr/>
                    <a:lstStyle/>
                    <a:p>
                      <a:pPr algn="ctr" rtl="0" fontAlgn="b"/>
                      <a:r>
                        <a:rPr lang="en-US" sz="1200" b="1" cap="all" spc="60">
                          <a:solidFill>
                            <a:schemeClr val="tx1"/>
                          </a:solidFill>
                          <a:effectLst/>
                        </a:rPr>
                        <a:t>Day 14</a:t>
                      </a:r>
                    </a:p>
                  </a:txBody>
                  <a:tcPr marL="70580" marR="70580" marT="70580" marB="70580" anchor="b">
                    <a:lnL w="12700" cmpd="sng">
                      <a:solidFill>
                        <a:schemeClr val="tx1"/>
                      </a:solidFill>
                    </a:lnL>
                    <a:lnR w="12700" cmpd="sng">
                      <a:solidFill>
                        <a:schemeClr val="tx1"/>
                      </a:solidFill>
                    </a:lnR>
                    <a:lnT w="0" cmpd="sng">
                      <a:noFill/>
                    </a:lnT>
                    <a:lnB w="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gridSpan="3">
                  <a:txBody>
                    <a:bodyPr/>
                    <a:lstStyle/>
                    <a:p>
                      <a:pPr algn="ctr" rtl="0" fontAlgn="b"/>
                      <a:r>
                        <a:rPr lang="en-US" sz="1200" b="1" cap="all" spc="60">
                          <a:solidFill>
                            <a:schemeClr val="tx1"/>
                          </a:solidFill>
                          <a:effectLst/>
                        </a:rPr>
                        <a:t>Day 21</a:t>
                      </a:r>
                    </a:p>
                  </a:txBody>
                  <a:tcPr marL="70580" marR="70580" marT="70580" marB="70580" anchor="b">
                    <a:lnL w="12700" cmpd="sng">
                      <a:solidFill>
                        <a:schemeClr val="tx1"/>
                      </a:solidFill>
                    </a:lnL>
                    <a:lnR w="0" cmpd="sng">
                      <a:noFill/>
                    </a:lnR>
                    <a:lnT w="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tc hMerge="1">
                  <a:txBody>
                    <a:bodyPr/>
                    <a:lstStyle/>
                    <a:p>
                      <a:endParaRPr lang="en-US"/>
                    </a:p>
                  </a:txBody>
                  <a:tcPr marL="70580" marR="70580" marT="70580" marB="70580" anchor="b">
                    <a:lnL w="12700" cmpd="sng">
                      <a:noFill/>
                    </a:lnL>
                    <a:lnR w="12700" cmpd="sng">
                      <a:noFill/>
                    </a:lnR>
                    <a:lnT w="12700" cmpd="sng">
                      <a:noFill/>
                    </a:lnT>
                    <a:lnB w="38100" cmpd="sng">
                      <a:noFill/>
                    </a:lnB>
                    <a:noFill/>
                  </a:tcPr>
                </a:tc>
                <a:extLst>
                  <a:ext uri="{0D108BD9-81ED-4DB2-BD59-A6C34878D82A}">
                    <a16:rowId xmlns:a16="http://schemas.microsoft.com/office/drawing/2014/main" val="1742627666"/>
                  </a:ext>
                </a:extLst>
              </a:tr>
              <a:tr h="395779">
                <a:tc>
                  <a:txBody>
                    <a:bodyPr/>
                    <a:lstStyle/>
                    <a:p>
                      <a:pPr rtl="0" fontAlgn="b"/>
                      <a:endParaRPr lang="en-US" sz="1200" cap="none" spc="0">
                        <a:solidFill>
                          <a:schemeClr val="tx1"/>
                        </a:solidFill>
                        <a:effectLst/>
                      </a:endParaRPr>
                    </a:p>
                  </a:txBody>
                  <a:tcPr marL="14704" marR="14704" marT="9803" marB="47054" anchor="b">
                    <a:lnL w="12700" cmpd="sng">
                      <a:noFill/>
                      <a:prstDash val="solid"/>
                    </a:lnL>
                    <a:lnR w="0" cmpd="sng">
                      <a:noFill/>
                      <a:prstDash val="solid"/>
                    </a:lnR>
                    <a:lnT w="38100" cmpd="sng">
                      <a:noFill/>
                    </a:lnT>
                    <a:lnB w="12700" cmpd="sng">
                      <a:noFill/>
                      <a:prstDash val="solid"/>
                    </a:lnB>
                    <a:solidFill>
                      <a:srgbClr val="F7F7F7"/>
                    </a:solidFill>
                  </a:tcPr>
                </a:tc>
                <a:tc>
                  <a:txBody>
                    <a:bodyPr/>
                    <a:lstStyle/>
                    <a:p>
                      <a:pPr algn="ctr" rtl="0" fontAlgn="b"/>
                      <a:r>
                        <a:rPr lang="en-US" sz="1200" b="1" cap="none" spc="0">
                          <a:solidFill>
                            <a:schemeClr val="tx1"/>
                          </a:solidFill>
                          <a:effectLst/>
                        </a:rPr>
                        <a:t>HESC</a:t>
                      </a:r>
                    </a:p>
                  </a:txBody>
                  <a:tcPr marL="14704" marR="14704" marT="9803" marB="47054" anchor="b">
                    <a:lnL w="0" cmpd="sng">
                      <a:no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cap="none" spc="0" err="1">
                          <a:solidFill>
                            <a:schemeClr val="tx1"/>
                          </a:solidFill>
                          <a:effectLst/>
                        </a:rPr>
                        <a:t>HiPSC</a:t>
                      </a:r>
                    </a:p>
                  </a:txBody>
                  <a:tcPr marL="14704" marR="14704" marT="9803" marB="47054" anchor="b">
                    <a:lnL w="12700" cmpd="sng">
                      <a:no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i="1" cap="none" spc="0">
                          <a:solidFill>
                            <a:schemeClr val="tx1"/>
                          </a:solidFill>
                          <a:effectLst/>
                        </a:rPr>
                        <a:t>P</a:t>
                      </a:r>
                      <a:r>
                        <a:rPr lang="en-US" sz="1200" b="1" cap="none" spc="0">
                          <a:solidFill>
                            <a:schemeClr val="tx1"/>
                          </a:solidFill>
                          <a:effectLst/>
                        </a:rPr>
                        <a:t>-value</a:t>
                      </a:r>
                    </a:p>
                  </a:txBody>
                  <a:tcPr marL="14704" marR="14704" marT="9803" marB="47054" anchor="b">
                    <a:lnL w="12700" cmpd="sng">
                      <a:noFill/>
                      <a:prstDash val="solid"/>
                    </a:lnL>
                    <a:lnR w="12700" cmpd="sng">
                      <a:solidFill>
                        <a:schemeClr val="tx1"/>
                      </a:solidFill>
                      <a:prstDash val="solid"/>
                    </a:lnR>
                    <a:lnT w="38100" cmpd="sng">
                      <a:noFill/>
                    </a:lnT>
                    <a:lnB w="12700" cmpd="sng">
                      <a:noFill/>
                      <a:prstDash val="solid"/>
                    </a:lnB>
                    <a:solidFill>
                      <a:srgbClr val="F7F7F7"/>
                    </a:solidFill>
                  </a:tcPr>
                </a:tc>
                <a:tc>
                  <a:txBody>
                    <a:bodyPr/>
                    <a:lstStyle/>
                    <a:p>
                      <a:pPr algn="ctr" rtl="0" fontAlgn="b"/>
                      <a:r>
                        <a:rPr lang="en-US" sz="1200" b="1" cap="none" spc="0">
                          <a:solidFill>
                            <a:schemeClr val="tx1"/>
                          </a:solidFill>
                          <a:effectLst/>
                        </a:rPr>
                        <a:t>HESC</a:t>
                      </a:r>
                    </a:p>
                  </a:txBody>
                  <a:tcPr marL="14704" marR="14704" marT="9803" marB="47054" anchor="b">
                    <a:lnL w="12700" cmpd="sng">
                      <a:solidFill>
                        <a:schemeClr val="tx1"/>
                      </a:solid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cap="none" spc="0" err="1">
                          <a:solidFill>
                            <a:schemeClr val="tx1"/>
                          </a:solidFill>
                          <a:effectLst/>
                        </a:rPr>
                        <a:t>HiPSC</a:t>
                      </a:r>
                    </a:p>
                  </a:txBody>
                  <a:tcPr marL="14704" marR="14704" marT="9803" marB="47054" anchor="b">
                    <a:lnL w="12700" cmpd="sng">
                      <a:no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i="1" cap="none" spc="0">
                          <a:solidFill>
                            <a:schemeClr val="tx1"/>
                          </a:solidFill>
                          <a:effectLst/>
                        </a:rPr>
                        <a:t>P</a:t>
                      </a:r>
                      <a:r>
                        <a:rPr lang="en-US" sz="1200" b="1" cap="none" spc="0">
                          <a:solidFill>
                            <a:schemeClr val="tx1"/>
                          </a:solidFill>
                          <a:effectLst/>
                        </a:rPr>
                        <a:t>-value</a:t>
                      </a:r>
                    </a:p>
                  </a:txBody>
                  <a:tcPr marL="14704" marR="14704" marT="9803" marB="47054" anchor="b">
                    <a:lnL w="12700" cmpd="sng">
                      <a:noFill/>
                      <a:prstDash val="solid"/>
                    </a:lnL>
                    <a:lnR w="12700" cmpd="sng">
                      <a:solidFill>
                        <a:schemeClr val="tx1"/>
                      </a:solidFill>
                      <a:prstDash val="solid"/>
                    </a:lnR>
                    <a:lnT w="38100" cmpd="sng">
                      <a:noFill/>
                    </a:lnT>
                    <a:lnB w="12700" cmpd="sng">
                      <a:noFill/>
                      <a:prstDash val="solid"/>
                    </a:lnB>
                    <a:solidFill>
                      <a:srgbClr val="F7F7F7"/>
                    </a:solidFill>
                  </a:tcPr>
                </a:tc>
                <a:tc>
                  <a:txBody>
                    <a:bodyPr/>
                    <a:lstStyle/>
                    <a:p>
                      <a:pPr algn="ctr" rtl="0" fontAlgn="b"/>
                      <a:r>
                        <a:rPr lang="en-US" sz="1200" b="1" cap="none" spc="0">
                          <a:solidFill>
                            <a:schemeClr val="tx1"/>
                          </a:solidFill>
                          <a:effectLst/>
                        </a:rPr>
                        <a:t>HESC</a:t>
                      </a:r>
                    </a:p>
                  </a:txBody>
                  <a:tcPr marL="14704" marR="14704" marT="9803" marB="47054" anchor="b">
                    <a:lnL w="12700" cmpd="sng">
                      <a:solidFill>
                        <a:schemeClr val="tx1"/>
                      </a:solidFill>
                      <a:prstDash val="solid"/>
                    </a:lnL>
                    <a:lnR w="0" cmpd="sng">
                      <a:noFill/>
                      <a:prstDash val="solid"/>
                    </a:lnR>
                    <a:lnT w="0" cmpd="sng">
                      <a:noFill/>
                    </a:lnT>
                    <a:lnB w="0" cmpd="sng">
                      <a:noFill/>
                      <a:prstDash val="solid"/>
                    </a:lnB>
                    <a:solidFill>
                      <a:srgbClr val="F7F7F7"/>
                    </a:solidFill>
                  </a:tcPr>
                </a:tc>
                <a:tc>
                  <a:txBody>
                    <a:bodyPr/>
                    <a:lstStyle/>
                    <a:p>
                      <a:pPr algn="ctr" rtl="0" fontAlgn="b"/>
                      <a:r>
                        <a:rPr lang="en-US" sz="1200" b="1" cap="none" spc="0" err="1">
                          <a:solidFill>
                            <a:schemeClr val="tx1"/>
                          </a:solidFill>
                          <a:effectLst/>
                        </a:rPr>
                        <a:t>HiPSC</a:t>
                      </a:r>
                    </a:p>
                  </a:txBody>
                  <a:tcPr marL="14704" marR="14704" marT="9803" marB="47054" anchor="b">
                    <a:lnL w="0" cmpd="sng">
                      <a:noFill/>
                      <a:prstDash val="solid"/>
                    </a:lnL>
                    <a:lnR w="0" cmpd="sng">
                      <a:noFill/>
                      <a:prstDash val="solid"/>
                    </a:lnR>
                    <a:lnT w="0" cmpd="sng">
                      <a:noFill/>
                    </a:lnT>
                    <a:lnB w="0" cmpd="sng">
                      <a:noFill/>
                      <a:prstDash val="solid"/>
                    </a:lnB>
                    <a:solidFill>
                      <a:srgbClr val="F7F7F7"/>
                    </a:solidFill>
                  </a:tcPr>
                </a:tc>
                <a:tc>
                  <a:txBody>
                    <a:bodyPr/>
                    <a:lstStyle/>
                    <a:p>
                      <a:pPr algn="ctr" rtl="0" fontAlgn="b"/>
                      <a:r>
                        <a:rPr lang="en-US" sz="1200" b="1" i="1" cap="none" spc="0">
                          <a:solidFill>
                            <a:schemeClr val="tx1"/>
                          </a:solidFill>
                          <a:effectLst/>
                        </a:rPr>
                        <a:t>P</a:t>
                      </a:r>
                      <a:r>
                        <a:rPr lang="en-US" sz="1200" b="1" cap="none" spc="0">
                          <a:solidFill>
                            <a:schemeClr val="tx1"/>
                          </a:solidFill>
                          <a:effectLst/>
                        </a:rPr>
                        <a:t>-value</a:t>
                      </a:r>
                    </a:p>
                  </a:txBody>
                  <a:tcPr marL="14704" marR="14704" marT="9803" marB="47054" anchor="b">
                    <a:lnL w="0" cmpd="sng">
                      <a:noFill/>
                      <a:prstDash val="solid"/>
                    </a:lnL>
                    <a:lnR w="12700" cmpd="sng">
                      <a:solidFill>
                        <a:schemeClr val="tx1"/>
                      </a:solidFill>
                      <a:prstDash val="solid"/>
                    </a:lnR>
                    <a:lnT w="0" cmpd="sng">
                      <a:noFill/>
                    </a:lnT>
                    <a:lnB w="0" cmpd="sng">
                      <a:noFill/>
                      <a:prstDash val="solid"/>
                    </a:lnB>
                    <a:solidFill>
                      <a:srgbClr val="F7F7F7"/>
                    </a:solidFill>
                  </a:tcPr>
                </a:tc>
                <a:tc>
                  <a:txBody>
                    <a:bodyPr/>
                    <a:lstStyle/>
                    <a:p>
                      <a:pPr algn="ctr" rtl="0" fontAlgn="b"/>
                      <a:r>
                        <a:rPr lang="en-US" sz="1200" b="1" cap="none" spc="0">
                          <a:solidFill>
                            <a:schemeClr val="tx1"/>
                          </a:solidFill>
                          <a:effectLst/>
                        </a:rPr>
                        <a:t>HESC</a:t>
                      </a:r>
                    </a:p>
                  </a:txBody>
                  <a:tcPr marL="14704" marR="14704" marT="9803" marB="47054" anchor="b">
                    <a:lnL w="12700" cmpd="sng">
                      <a:solidFill>
                        <a:schemeClr val="tx1"/>
                      </a:solid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cap="none" spc="0" err="1">
                          <a:solidFill>
                            <a:schemeClr val="tx1"/>
                          </a:solidFill>
                          <a:effectLst/>
                        </a:rPr>
                        <a:t>HiPSC</a:t>
                      </a:r>
                    </a:p>
                  </a:txBody>
                  <a:tcPr marL="14704" marR="14704" marT="9803" marB="47054" anchor="b">
                    <a:lnL w="12700" cmpd="sng">
                      <a:noFill/>
                      <a:prstDash val="solid"/>
                    </a:lnL>
                    <a:lnR w="12700" cmpd="sng">
                      <a:noFill/>
                      <a:prstDash val="solid"/>
                    </a:lnR>
                    <a:lnT w="38100" cmpd="sng">
                      <a:noFill/>
                    </a:lnT>
                    <a:lnB w="12700" cmpd="sng">
                      <a:noFill/>
                      <a:prstDash val="solid"/>
                    </a:lnB>
                    <a:solidFill>
                      <a:srgbClr val="F7F7F7"/>
                    </a:solidFill>
                  </a:tcPr>
                </a:tc>
                <a:tc>
                  <a:txBody>
                    <a:bodyPr/>
                    <a:lstStyle/>
                    <a:p>
                      <a:pPr algn="ctr" rtl="0" fontAlgn="b"/>
                      <a:r>
                        <a:rPr lang="en-US" sz="1200" b="1" i="1" cap="none" spc="0">
                          <a:solidFill>
                            <a:schemeClr val="tx1"/>
                          </a:solidFill>
                          <a:effectLst/>
                        </a:rPr>
                        <a:t>P</a:t>
                      </a:r>
                      <a:r>
                        <a:rPr lang="en-US" sz="1200" b="1" cap="none" spc="0">
                          <a:solidFill>
                            <a:schemeClr val="tx1"/>
                          </a:solidFill>
                          <a:effectLst/>
                        </a:rPr>
                        <a:t>-value</a:t>
                      </a:r>
                    </a:p>
                  </a:txBody>
                  <a:tcPr marL="14704" marR="14704" marT="9803" marB="47054" anchor="b">
                    <a:lnL w="12700" cmpd="sng">
                      <a:noFill/>
                      <a:prstDash val="solid"/>
                    </a:lnL>
                    <a:lnR w="0" cmpd="sng">
                      <a:noFill/>
                      <a:prstDash val="solid"/>
                    </a:lnR>
                    <a:lnT w="38100" cmpd="sng">
                      <a:noFill/>
                    </a:lnT>
                    <a:lnB w="12700" cmpd="sng">
                      <a:noFill/>
                      <a:prstDash val="solid"/>
                    </a:lnB>
                    <a:solidFill>
                      <a:srgbClr val="F7F7F7"/>
                    </a:solidFill>
                  </a:tcPr>
                </a:tc>
                <a:extLst>
                  <a:ext uri="{0D108BD9-81ED-4DB2-BD59-A6C34878D82A}">
                    <a16:rowId xmlns:a16="http://schemas.microsoft.com/office/drawing/2014/main" val="3598234305"/>
                  </a:ext>
                </a:extLst>
              </a:tr>
              <a:tr h="395779">
                <a:tc>
                  <a:txBody>
                    <a:bodyPr/>
                    <a:lstStyle/>
                    <a:p>
                      <a:pPr rtl="0" fontAlgn="b"/>
                      <a:r>
                        <a:rPr lang="en-US" sz="1200" b="1" cap="none" spc="0">
                          <a:solidFill>
                            <a:schemeClr val="tx1"/>
                          </a:solidFill>
                          <a:effectLst/>
                        </a:rPr>
                        <a:t>OCT4 %</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93.6</a:t>
                      </a:r>
                    </a:p>
                  </a:txBody>
                  <a:tcPr marL="14704" marR="14704" marT="9803" marB="47054" anchor="b">
                    <a:lnL w="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91.8</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0.5</a:t>
                      </a: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b="1" cap="none" spc="0">
                          <a:solidFill>
                            <a:schemeClr val="tx1"/>
                          </a:solidFill>
                          <a:effectLst/>
                        </a:rPr>
                        <a:t>77.6</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b="1" cap="none" spc="0">
                          <a:solidFill>
                            <a:schemeClr val="tx1"/>
                          </a:solidFill>
                          <a:effectLst/>
                        </a:rPr>
                        <a:t>61.4</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r" rtl="0" fontAlgn="b"/>
                      <a:r>
                        <a:rPr lang="en-US" sz="1200" b="1" cap="none" spc="0">
                          <a:solidFill>
                            <a:schemeClr val="tx1"/>
                          </a:solidFill>
                          <a:effectLst/>
                        </a:rPr>
                        <a:t>0.0001</a:t>
                      </a: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b="1" cap="none" spc="0">
                          <a:solidFill>
                            <a:schemeClr val="tx1"/>
                          </a:solidFill>
                          <a:effectLst/>
                        </a:rPr>
                        <a:t>57.9</a:t>
                      </a:r>
                    </a:p>
                  </a:txBody>
                  <a:tcPr marL="14704" marR="14704" marT="9803" marB="47054" anchor="b">
                    <a:lnL w="12700" cmpd="sng">
                      <a:solidFill>
                        <a:schemeClr val="tx1"/>
                      </a:solidFill>
                      <a:prstDash val="solid"/>
                    </a:lnL>
                    <a:lnR w="0" cmpd="sng">
                      <a:noFill/>
                      <a:prstDash val="solid"/>
                    </a:lnR>
                    <a:lnT w="0" cmpd="sng">
                      <a:noFill/>
                      <a:prstDash val="solid"/>
                    </a:lnT>
                    <a:lnB w="0" cmpd="sng">
                      <a:noFill/>
                      <a:prstDash val="solid"/>
                    </a:lnB>
                    <a:solidFill>
                      <a:schemeClr val="bg1">
                        <a:lumMod val="85000"/>
                      </a:schemeClr>
                    </a:solidFill>
                  </a:tcPr>
                </a:tc>
                <a:tc>
                  <a:txBody>
                    <a:bodyPr/>
                    <a:lstStyle/>
                    <a:p>
                      <a:pPr algn="ctr" rtl="0" fontAlgn="b"/>
                      <a:r>
                        <a:rPr lang="en-US" sz="1200" b="1" cap="none" spc="0">
                          <a:solidFill>
                            <a:schemeClr val="tx1"/>
                          </a:solidFill>
                          <a:effectLst/>
                        </a:rPr>
                        <a:t>43.5</a:t>
                      </a:r>
                    </a:p>
                  </a:txBody>
                  <a:tcPr marL="14704" marR="14704" marT="9803" marB="47054" anchor="b">
                    <a:lnL w="0" cmpd="sng">
                      <a:noFill/>
                      <a:prstDash val="solid"/>
                    </a:lnL>
                    <a:lnR w="0" cmpd="sng">
                      <a:noFill/>
                      <a:prstDash val="solid"/>
                    </a:lnR>
                    <a:lnT w="0" cmpd="sng">
                      <a:noFill/>
                      <a:prstDash val="solid"/>
                    </a:lnT>
                    <a:lnB w="0" cmpd="sng">
                      <a:noFill/>
                      <a:prstDash val="solid"/>
                    </a:lnB>
                    <a:solidFill>
                      <a:schemeClr val="bg1">
                        <a:lumMod val="85000"/>
                      </a:schemeClr>
                    </a:solidFill>
                  </a:tcPr>
                </a:tc>
                <a:tc>
                  <a:txBody>
                    <a:bodyPr/>
                    <a:lstStyle/>
                    <a:p>
                      <a:pPr algn="r" rtl="0" fontAlgn="b"/>
                      <a:r>
                        <a:rPr lang="en-US" sz="1200" b="1" cap="none" spc="0">
                          <a:solidFill>
                            <a:schemeClr val="tx1"/>
                          </a:solidFill>
                          <a:effectLst/>
                        </a:rPr>
                        <a:t>0.02</a:t>
                      </a:r>
                    </a:p>
                  </a:txBody>
                  <a:tcPr marL="14704" marR="14704" marT="9803" marB="47054" anchor="b">
                    <a:lnL w="0" cmpd="sng">
                      <a:noFill/>
                      <a:prstDash val="solid"/>
                    </a:lnL>
                    <a:lnR w="12700" cmpd="sng">
                      <a:solidFill>
                        <a:schemeClr val="tx1"/>
                      </a:solidFill>
                      <a:prstDash val="solid"/>
                    </a:lnR>
                    <a:lnT w="0" cmpd="sng">
                      <a:noFill/>
                      <a:prstDash val="solid"/>
                    </a:lnT>
                    <a:lnB w="0" cmpd="sng">
                      <a:noFill/>
                      <a:prstDash val="solid"/>
                    </a:lnB>
                    <a:solidFill>
                      <a:schemeClr val="bg1">
                        <a:lumMod val="85000"/>
                      </a:schemeClr>
                    </a:solidFill>
                  </a:tcPr>
                </a:tc>
                <a:tc>
                  <a:txBody>
                    <a:bodyPr/>
                    <a:lstStyle/>
                    <a:p>
                      <a:pPr algn="ctr" rtl="0" fontAlgn="b"/>
                      <a:r>
                        <a:rPr lang="en-US" sz="1200" b="1" cap="none" spc="0">
                          <a:solidFill>
                            <a:schemeClr val="tx1"/>
                          </a:solidFill>
                          <a:effectLst/>
                        </a:rPr>
                        <a:t>18.6</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b="1" cap="none" spc="0">
                          <a:solidFill>
                            <a:schemeClr val="tx1"/>
                          </a:solidFill>
                          <a:effectLst/>
                        </a:rPr>
                        <a:t>39.4</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r" rtl="0" fontAlgn="b"/>
                      <a:r>
                        <a:rPr lang="en-US" sz="1200" b="1" cap="none" spc="0">
                          <a:solidFill>
                            <a:schemeClr val="tx1"/>
                          </a:solidFill>
                          <a:effectLst/>
                        </a:rPr>
                        <a:t>0.0012</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3312912368"/>
                  </a:ext>
                </a:extLst>
              </a:tr>
              <a:tr h="395779">
                <a:tc>
                  <a:txBody>
                    <a:bodyPr/>
                    <a:lstStyle/>
                    <a:p>
                      <a:pPr rtl="0" fontAlgn="b"/>
                      <a:r>
                        <a:rPr lang="en-US" sz="1200" b="1" cap="none" spc="0">
                          <a:solidFill>
                            <a:schemeClr val="tx1"/>
                          </a:solidFill>
                          <a:effectLst/>
                        </a:rPr>
                        <a:t>GFRA1 %</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endParaRPr lang="en-US" sz="1200" cap="none" spc="0">
                        <a:solidFill>
                          <a:schemeClr val="tx1"/>
                        </a:solidFill>
                        <a:effectLst/>
                      </a:endParaRP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rgbClr val="F7F7F7"/>
                    </a:solidFill>
                  </a:tcPr>
                </a:tc>
                <a:tc>
                  <a:txBody>
                    <a:bodyPr/>
                    <a:lstStyle/>
                    <a:p>
                      <a:pPr algn="ctr" rtl="0" fontAlgn="b"/>
                      <a:r>
                        <a:rPr lang="en-US" sz="1200" b="1" cap="none" spc="0">
                          <a:solidFill>
                            <a:schemeClr val="tx1"/>
                          </a:solidFill>
                          <a:effectLst/>
                        </a:rPr>
                        <a:t>32.4</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b="1" cap="none" spc="0">
                          <a:solidFill>
                            <a:schemeClr val="tx1"/>
                          </a:solidFill>
                          <a:effectLst/>
                        </a:rPr>
                        <a:t>18.6</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r" rtl="0" fontAlgn="b"/>
                      <a:r>
                        <a:rPr lang="en-US" sz="1200" b="1" cap="none" spc="0">
                          <a:solidFill>
                            <a:schemeClr val="tx1"/>
                          </a:solidFill>
                          <a:effectLst/>
                        </a:rPr>
                        <a:t>0.02</a:t>
                      </a: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30.6</a:t>
                      </a:r>
                    </a:p>
                  </a:txBody>
                  <a:tcPr marL="14704" marR="14704" marT="9803" marB="47054" anchor="b">
                    <a:lnL w="12700" cmpd="sng">
                      <a:solidFill>
                        <a:schemeClr val="tx1"/>
                      </a:solidFill>
                      <a:prstDash val="solid"/>
                    </a:lnL>
                    <a:lnR w="0" cmpd="sng">
                      <a:noFill/>
                      <a:prstDash val="solid"/>
                    </a:lnR>
                    <a:lnT w="0" cmpd="sng">
                      <a:noFill/>
                      <a:prstDash val="solid"/>
                    </a:lnT>
                    <a:lnB w="0" cmpd="sng">
                      <a:noFill/>
                      <a:prstDash val="solid"/>
                    </a:lnB>
                    <a:solidFill>
                      <a:srgbClr val="F7F7F7"/>
                    </a:solidFill>
                  </a:tcPr>
                </a:tc>
                <a:tc>
                  <a:txBody>
                    <a:bodyPr/>
                    <a:lstStyle/>
                    <a:p>
                      <a:pPr algn="ctr" rtl="0" fontAlgn="b"/>
                      <a:r>
                        <a:rPr lang="en-US" sz="1200" cap="none" spc="0">
                          <a:solidFill>
                            <a:schemeClr val="tx1"/>
                          </a:solidFill>
                          <a:effectLst/>
                        </a:rPr>
                        <a:t>25.6</a:t>
                      </a:r>
                    </a:p>
                  </a:txBody>
                  <a:tcPr marL="14704" marR="14704" marT="9803" marB="47054" anchor="b">
                    <a:lnL w="0" cmpd="sng">
                      <a:noFill/>
                      <a:prstDash val="solid"/>
                    </a:lnL>
                    <a:lnR w="0" cmpd="sng">
                      <a:noFill/>
                      <a:prstDash val="solid"/>
                    </a:lnR>
                    <a:lnT w="0" cmpd="sng">
                      <a:noFill/>
                      <a:prstDash val="solid"/>
                    </a:lnT>
                    <a:lnB w="0" cmpd="sng">
                      <a:noFill/>
                      <a:prstDash val="solid"/>
                    </a:lnB>
                    <a:solidFill>
                      <a:srgbClr val="F7F7F7"/>
                    </a:solidFill>
                  </a:tcPr>
                </a:tc>
                <a:tc>
                  <a:txBody>
                    <a:bodyPr/>
                    <a:lstStyle/>
                    <a:p>
                      <a:pPr algn="r" rtl="0" fontAlgn="b"/>
                      <a:r>
                        <a:rPr lang="en-US" sz="1200" cap="none" spc="0">
                          <a:solidFill>
                            <a:schemeClr val="tx1"/>
                          </a:solidFill>
                          <a:effectLst/>
                        </a:rPr>
                        <a:t>0.8</a:t>
                      </a:r>
                    </a:p>
                  </a:txBody>
                  <a:tcPr marL="14704" marR="14704" marT="9803" marB="47054" anchor="b">
                    <a:lnL w="0" cmpd="sng">
                      <a:noFill/>
                      <a:prstDash val="solid"/>
                    </a:lnL>
                    <a:lnR w="12700" cmpd="sng">
                      <a:solidFill>
                        <a:schemeClr val="tx1"/>
                      </a:solidFill>
                      <a:prstDash val="solid"/>
                    </a:lnR>
                    <a:lnT w="0" cmpd="sng">
                      <a:noFill/>
                      <a:prstDash val="solid"/>
                    </a:lnT>
                    <a:lnB w="0" cmpd="sng">
                      <a:noFill/>
                      <a:prstDash val="solid"/>
                    </a:lnB>
                    <a:solidFill>
                      <a:srgbClr val="F7F7F7"/>
                    </a:solidFill>
                  </a:tcPr>
                </a:tc>
                <a:tc>
                  <a:txBody>
                    <a:bodyPr/>
                    <a:lstStyle/>
                    <a:p>
                      <a:pPr algn="ctr" rtl="0" fontAlgn="b"/>
                      <a:r>
                        <a:rPr lang="en-US" sz="1200" cap="none" spc="0">
                          <a:solidFill>
                            <a:schemeClr val="tx1"/>
                          </a:solidFill>
                          <a:effectLst/>
                        </a:rPr>
                        <a:t>13.3</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26.0</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r" rtl="0" fontAlgn="b"/>
                      <a:r>
                        <a:rPr lang="en-US" sz="1200" cap="none" spc="0">
                          <a:solidFill>
                            <a:schemeClr val="tx1"/>
                          </a:solidFill>
                          <a:effectLst/>
                        </a:rPr>
                        <a:t>0.34</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419781591"/>
                  </a:ext>
                </a:extLst>
              </a:tr>
              <a:tr h="395779">
                <a:tc>
                  <a:txBody>
                    <a:bodyPr/>
                    <a:lstStyle/>
                    <a:p>
                      <a:pPr rtl="0" fontAlgn="b"/>
                      <a:r>
                        <a:rPr lang="en-US" sz="1200" b="1" cap="none" spc="0">
                          <a:solidFill>
                            <a:schemeClr val="tx1"/>
                          </a:solidFill>
                          <a:effectLst/>
                        </a:rPr>
                        <a:t>VASA %</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endParaRPr lang="en-US" sz="1200" cap="none" spc="0">
                        <a:solidFill>
                          <a:schemeClr val="tx1"/>
                        </a:solidFill>
                        <a:effectLst/>
                      </a:endParaRP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51.9</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40.4</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r" rtl="0" fontAlgn="b"/>
                      <a:r>
                        <a:rPr lang="en-US" sz="1200" cap="none" spc="0">
                          <a:solidFill>
                            <a:schemeClr val="tx1"/>
                          </a:solidFill>
                          <a:effectLst/>
                        </a:rPr>
                        <a:t>0.17</a:t>
                      </a: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45.1</a:t>
                      </a:r>
                    </a:p>
                  </a:txBody>
                  <a:tcPr marL="14704" marR="14704" marT="9803" marB="47054" anchor="b">
                    <a:lnL w="12700" cmpd="sng">
                      <a:solidFill>
                        <a:schemeClr val="tx1"/>
                      </a:solidFill>
                      <a:prstDash val="solid"/>
                    </a:lnL>
                    <a:lnR w="0" cmpd="sng">
                      <a:noFill/>
                      <a:prstDash val="solid"/>
                    </a:lnR>
                    <a:lnT w="0" cmpd="sng">
                      <a:noFill/>
                      <a:prstDash val="solid"/>
                    </a:lnT>
                    <a:lnB w="0" cmpd="sng">
                      <a:noFill/>
                      <a:prstDash val="solid"/>
                    </a:lnB>
                    <a:solidFill>
                      <a:srgbClr val="F7F7F7"/>
                    </a:solidFill>
                  </a:tcPr>
                </a:tc>
                <a:tc>
                  <a:txBody>
                    <a:bodyPr/>
                    <a:lstStyle/>
                    <a:p>
                      <a:pPr algn="ctr" rtl="0" fontAlgn="b"/>
                      <a:r>
                        <a:rPr lang="en-US" sz="1200" cap="none" spc="0">
                          <a:solidFill>
                            <a:schemeClr val="tx1"/>
                          </a:solidFill>
                          <a:effectLst/>
                        </a:rPr>
                        <a:t>46.4</a:t>
                      </a:r>
                    </a:p>
                  </a:txBody>
                  <a:tcPr marL="14704" marR="14704" marT="9803" marB="47054" anchor="b">
                    <a:lnL w="0" cmpd="sng">
                      <a:noFill/>
                      <a:prstDash val="solid"/>
                    </a:lnL>
                    <a:lnR w="0" cmpd="sng">
                      <a:noFill/>
                      <a:prstDash val="solid"/>
                    </a:lnR>
                    <a:lnT w="0" cmpd="sng">
                      <a:noFill/>
                      <a:prstDash val="solid"/>
                    </a:lnT>
                    <a:lnB w="0" cmpd="sng">
                      <a:noFill/>
                      <a:prstDash val="solid"/>
                    </a:lnB>
                    <a:solidFill>
                      <a:srgbClr val="F7F7F7"/>
                    </a:solidFill>
                  </a:tcPr>
                </a:tc>
                <a:tc>
                  <a:txBody>
                    <a:bodyPr/>
                    <a:lstStyle/>
                    <a:p>
                      <a:pPr algn="r" rtl="0" fontAlgn="b"/>
                      <a:r>
                        <a:rPr lang="en-US" sz="1200" cap="none" spc="0">
                          <a:solidFill>
                            <a:schemeClr val="tx1"/>
                          </a:solidFill>
                          <a:effectLst/>
                        </a:rPr>
                        <a:t>0.7</a:t>
                      </a:r>
                    </a:p>
                  </a:txBody>
                  <a:tcPr marL="14704" marR="14704" marT="9803" marB="47054" anchor="b">
                    <a:lnL w="0" cmpd="sng">
                      <a:noFill/>
                      <a:prstDash val="solid"/>
                    </a:lnL>
                    <a:lnR w="12700" cmpd="sng">
                      <a:solidFill>
                        <a:schemeClr val="tx1"/>
                      </a:solidFill>
                      <a:prstDash val="solid"/>
                    </a:lnR>
                    <a:lnT w="0" cmpd="sng">
                      <a:noFill/>
                      <a:prstDash val="solid"/>
                    </a:lnT>
                    <a:lnB w="0" cmpd="sng">
                      <a:noFill/>
                      <a:prstDash val="solid"/>
                    </a:lnB>
                    <a:solidFill>
                      <a:srgbClr val="F7F7F7"/>
                    </a:solidFill>
                  </a:tcPr>
                </a:tc>
                <a:tc>
                  <a:txBody>
                    <a:bodyPr/>
                    <a:lstStyle/>
                    <a:p>
                      <a:pPr algn="ctr" rtl="0" fontAlgn="b"/>
                      <a:r>
                        <a:rPr lang="en-US" sz="1200" cap="none" spc="0">
                          <a:solidFill>
                            <a:schemeClr val="tx1"/>
                          </a:solidFill>
                          <a:effectLst/>
                        </a:rPr>
                        <a:t>43.6</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rtl="0" fontAlgn="b"/>
                      <a:r>
                        <a:rPr lang="en-US" sz="1200" cap="none" spc="0">
                          <a:solidFill>
                            <a:schemeClr val="tx1"/>
                          </a:solidFill>
                          <a:effectLst/>
                        </a:rPr>
                        <a:t>55.7</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r" rtl="0" fontAlgn="b"/>
                      <a:r>
                        <a:rPr lang="en-US" sz="1200" cap="none" spc="0">
                          <a:solidFill>
                            <a:schemeClr val="tx1"/>
                          </a:solidFill>
                          <a:effectLst/>
                        </a:rPr>
                        <a:t>0.44</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843823920"/>
                  </a:ext>
                </a:extLst>
              </a:tr>
              <a:tr h="395779">
                <a:tc>
                  <a:txBody>
                    <a:bodyPr/>
                    <a:lstStyle/>
                    <a:p>
                      <a:pPr rtl="0" fontAlgn="b"/>
                      <a:r>
                        <a:rPr lang="en-US" sz="1200" b="1" cap="none" spc="0">
                          <a:solidFill>
                            <a:schemeClr val="tx1"/>
                          </a:solidFill>
                          <a:effectLst/>
                        </a:rPr>
                        <a:t>BOULE %</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a:t>
                      </a:r>
                    </a:p>
                  </a:txBody>
                  <a:tcPr marL="14704" marR="14704" marT="9803" marB="47054" anchor="b">
                    <a:lnL w="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rtl="0" fontAlgn="b"/>
                      <a:endParaRPr lang="en-US" sz="1200" cap="none" spc="0">
                        <a:solidFill>
                          <a:schemeClr val="tx1"/>
                        </a:solidFill>
                        <a:effectLst/>
                      </a:endParaRP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19.4</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14.0</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r" rtl="0" fontAlgn="b"/>
                      <a:r>
                        <a:rPr lang="en-US" sz="1200" cap="none" spc="0">
                          <a:solidFill>
                            <a:schemeClr val="tx1"/>
                          </a:solidFill>
                          <a:effectLst/>
                        </a:rPr>
                        <a:t>0.2</a:t>
                      </a:r>
                    </a:p>
                  </a:txBody>
                  <a:tcPr marL="14704" marR="14704" marT="9803" marB="47054" anchor="b">
                    <a:lnL w="12700" cmpd="sng">
                      <a:noFill/>
                      <a:prstDash val="solid"/>
                    </a:lnL>
                    <a:lnR w="12700" cmpd="sng">
                      <a:solidFill>
                        <a:schemeClr val="tx1"/>
                      </a:solid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33.6</a:t>
                      </a:r>
                    </a:p>
                  </a:txBody>
                  <a:tcPr marL="14704" marR="14704" marT="9803" marB="47054" anchor="b">
                    <a:lnL w="12700" cmpd="sng">
                      <a:solidFill>
                        <a:schemeClr val="tx1"/>
                      </a:solidFill>
                      <a:prstDash val="solid"/>
                    </a:lnL>
                    <a:lnR w="0" cmpd="sng">
                      <a:noFill/>
                      <a:prstDash val="solid"/>
                    </a:lnR>
                    <a:lnT w="0" cmpd="sng">
                      <a:noFill/>
                      <a:prstDash val="solid"/>
                    </a:lnT>
                    <a:lnB w="0" cmpd="sng">
                      <a:noFill/>
                      <a:prstDash val="solid"/>
                    </a:lnB>
                    <a:solidFill>
                      <a:schemeClr val="bg1">
                        <a:lumMod val="85000"/>
                      </a:schemeClr>
                    </a:solidFill>
                  </a:tcPr>
                </a:tc>
                <a:tc>
                  <a:txBody>
                    <a:bodyPr/>
                    <a:lstStyle/>
                    <a:p>
                      <a:pPr algn="ctr" rtl="0" fontAlgn="b"/>
                      <a:r>
                        <a:rPr lang="en-US" sz="1200" cap="none" spc="0">
                          <a:solidFill>
                            <a:schemeClr val="tx1"/>
                          </a:solidFill>
                          <a:effectLst/>
                        </a:rPr>
                        <a:t>31.8</a:t>
                      </a:r>
                    </a:p>
                  </a:txBody>
                  <a:tcPr marL="14704" marR="14704" marT="9803" marB="47054" anchor="b">
                    <a:lnL w="0" cmpd="sng">
                      <a:noFill/>
                      <a:prstDash val="solid"/>
                    </a:lnL>
                    <a:lnR w="0" cmpd="sng">
                      <a:noFill/>
                      <a:prstDash val="solid"/>
                    </a:lnR>
                    <a:lnT w="0" cmpd="sng">
                      <a:noFill/>
                      <a:prstDash val="solid"/>
                    </a:lnT>
                    <a:lnB w="0" cmpd="sng">
                      <a:noFill/>
                      <a:prstDash val="solid"/>
                    </a:lnB>
                    <a:solidFill>
                      <a:schemeClr val="bg1">
                        <a:lumMod val="85000"/>
                      </a:schemeClr>
                    </a:solidFill>
                  </a:tcPr>
                </a:tc>
                <a:tc>
                  <a:txBody>
                    <a:bodyPr/>
                    <a:lstStyle/>
                    <a:p>
                      <a:pPr algn="r" rtl="0" fontAlgn="b"/>
                      <a:r>
                        <a:rPr lang="en-US" sz="1200" cap="none" spc="0">
                          <a:solidFill>
                            <a:schemeClr val="tx1"/>
                          </a:solidFill>
                          <a:effectLst/>
                        </a:rPr>
                        <a:t>0.7</a:t>
                      </a:r>
                    </a:p>
                  </a:txBody>
                  <a:tcPr marL="14704" marR="14704" marT="9803" marB="47054" anchor="b">
                    <a:lnL w="0" cmpd="sng">
                      <a:noFill/>
                      <a:prstDash val="solid"/>
                    </a:lnL>
                    <a:lnR w="12700" cmpd="sng">
                      <a:solidFill>
                        <a:schemeClr val="tx1"/>
                      </a:solidFill>
                      <a:prstDash val="solid"/>
                    </a:lnR>
                    <a:lnT w="0" cmpd="sng">
                      <a:noFill/>
                      <a:prstDash val="solid"/>
                    </a:lnT>
                    <a:lnB w="0" cmpd="sng">
                      <a:noFill/>
                      <a:prstDash val="solid"/>
                    </a:lnB>
                    <a:solidFill>
                      <a:schemeClr val="bg1">
                        <a:lumMod val="85000"/>
                      </a:schemeClr>
                    </a:solidFill>
                  </a:tcPr>
                </a:tc>
                <a:tc>
                  <a:txBody>
                    <a:bodyPr/>
                    <a:lstStyle/>
                    <a:p>
                      <a:pPr algn="ctr" rtl="0" fontAlgn="b"/>
                      <a:r>
                        <a:rPr lang="en-US" sz="1200" cap="none" spc="0">
                          <a:solidFill>
                            <a:schemeClr val="tx1"/>
                          </a:solidFill>
                          <a:effectLst/>
                        </a:rPr>
                        <a:t>24.7</a:t>
                      </a:r>
                    </a:p>
                  </a:txBody>
                  <a:tcPr marL="14704" marR="14704" marT="9803" marB="47054" anchor="b">
                    <a:lnL w="12700" cmpd="sng">
                      <a:solidFill>
                        <a:schemeClr val="tx1"/>
                      </a:solid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rtl="0" fontAlgn="b"/>
                      <a:r>
                        <a:rPr lang="en-US" sz="1200" cap="none" spc="0">
                          <a:solidFill>
                            <a:schemeClr val="tx1"/>
                          </a:solidFill>
                          <a:effectLst/>
                        </a:rPr>
                        <a:t>25.9</a:t>
                      </a:r>
                    </a:p>
                  </a:txBody>
                  <a:tcPr marL="14704" marR="14704" marT="9803" marB="47054" anchor="b">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r" rtl="0" fontAlgn="b"/>
                      <a:r>
                        <a:rPr lang="en-US" sz="1200" cap="none" spc="0">
                          <a:solidFill>
                            <a:schemeClr val="tx1"/>
                          </a:solidFill>
                          <a:effectLst/>
                        </a:rPr>
                        <a:t>0.9</a:t>
                      </a:r>
                    </a:p>
                  </a:txBody>
                  <a:tcPr marL="14704" marR="14704" marT="9803" marB="47054" anchor="b">
                    <a:lnL w="12700" cmpd="sng">
                      <a:noFill/>
                      <a:prstDash val="solid"/>
                    </a:lnL>
                    <a:lnR w="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405774908"/>
                  </a:ext>
                </a:extLst>
              </a:tr>
              <a:tr h="395779">
                <a:tc>
                  <a:txBody>
                    <a:bodyPr/>
                    <a:lstStyle/>
                    <a:p>
                      <a:pPr rtl="0" fontAlgn="b"/>
                      <a:r>
                        <a:rPr lang="en-US" sz="1200" b="1" cap="none" spc="0">
                          <a:solidFill>
                            <a:schemeClr val="tx1"/>
                          </a:solidFill>
                          <a:effectLst/>
                        </a:rPr>
                        <a:t>ACROSIN %</a:t>
                      </a:r>
                    </a:p>
                  </a:txBody>
                  <a:tcPr marL="14704" marR="14704" marT="9803" marB="47054" anchor="b">
                    <a:lnL w="12700" cmpd="sng">
                      <a:noFill/>
                      <a:prstDash val="solid"/>
                    </a:lnL>
                    <a:lnR w="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0" cmpd="sng">
                      <a:no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a:t>
                      </a:r>
                    </a:p>
                  </a:txBody>
                  <a:tcPr marL="14704" marR="14704" marT="9803" marB="47054" anchor="b">
                    <a:lnL w="12700" cmpd="sng">
                      <a:no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rtl="0" fontAlgn="b"/>
                      <a:endParaRPr lang="en-US" sz="1200" cap="none" spc="0">
                        <a:solidFill>
                          <a:schemeClr val="tx1"/>
                        </a:solidFill>
                        <a:effectLst/>
                      </a:endParaRPr>
                    </a:p>
                  </a:txBody>
                  <a:tcPr marL="14704" marR="14704" marT="9803" marB="47054" anchor="b">
                    <a:lnL w="12700" cmpd="sng">
                      <a:noFill/>
                      <a:prstDash val="solid"/>
                    </a:lnL>
                    <a:lnR w="12700" cmpd="sng">
                      <a:solidFill>
                        <a:schemeClr val="tx1"/>
                      </a:solidFill>
                      <a:prstDash val="solid"/>
                    </a:lnR>
                    <a:lnT w="1270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0.3</a:t>
                      </a:r>
                    </a:p>
                  </a:txBody>
                  <a:tcPr marL="14704" marR="14704" marT="9803" marB="47054" anchor="b">
                    <a:lnL w="12700" cmpd="sng">
                      <a:solidFill>
                        <a:schemeClr val="tx1"/>
                      </a:solid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0.7</a:t>
                      </a:r>
                    </a:p>
                  </a:txBody>
                  <a:tcPr marL="14704" marR="14704" marT="9803" marB="47054" anchor="b">
                    <a:lnL w="12700" cmpd="sng">
                      <a:no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algn="r" rtl="0" fontAlgn="b"/>
                      <a:r>
                        <a:rPr lang="en-US" sz="1200" cap="none" spc="0">
                          <a:solidFill>
                            <a:schemeClr val="tx1"/>
                          </a:solidFill>
                          <a:effectLst/>
                        </a:rPr>
                        <a:t>0.6</a:t>
                      </a:r>
                    </a:p>
                  </a:txBody>
                  <a:tcPr marL="14704" marR="14704" marT="9803" marB="47054" anchor="b">
                    <a:lnL w="12700" cmpd="sng">
                      <a:noFill/>
                      <a:prstDash val="solid"/>
                    </a:lnL>
                    <a:lnR w="12700" cmpd="sng">
                      <a:solidFill>
                        <a:schemeClr val="tx1"/>
                      </a:solidFill>
                      <a:prstDash val="solid"/>
                    </a:lnR>
                    <a:lnT w="1270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1.5</a:t>
                      </a:r>
                    </a:p>
                  </a:txBody>
                  <a:tcPr marL="14704" marR="14704" marT="9803" marB="47054" anchor="b">
                    <a:lnL w="12700" cmpd="sng">
                      <a:solidFill>
                        <a:schemeClr val="tx1"/>
                      </a:solidFill>
                      <a:prstDash val="solid"/>
                    </a:lnL>
                    <a:lnR w="0" cmpd="sng">
                      <a:noFill/>
                      <a:prstDash val="solid"/>
                    </a:lnR>
                    <a:lnT w="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1.1</a:t>
                      </a:r>
                    </a:p>
                  </a:txBody>
                  <a:tcPr marL="14704" marR="14704" marT="9803" marB="47054" anchor="b">
                    <a:lnL w="0" cmpd="sng">
                      <a:noFill/>
                      <a:prstDash val="solid"/>
                    </a:lnL>
                    <a:lnR w="0" cmpd="sng">
                      <a:noFill/>
                      <a:prstDash val="solid"/>
                    </a:lnR>
                    <a:lnT w="0" cmpd="sng">
                      <a:noFill/>
                      <a:prstDash val="solid"/>
                    </a:lnT>
                    <a:lnB w="0" cap="flat" cmpd="sng" algn="ctr">
                      <a:noFill/>
                      <a:prstDash val="solid"/>
                    </a:lnB>
                    <a:solidFill>
                      <a:srgbClr val="F7F7F7"/>
                    </a:solidFill>
                  </a:tcPr>
                </a:tc>
                <a:tc>
                  <a:txBody>
                    <a:bodyPr/>
                    <a:lstStyle/>
                    <a:p>
                      <a:pPr algn="r" rtl="0" fontAlgn="b"/>
                      <a:r>
                        <a:rPr lang="en-US" sz="1200" cap="none" spc="0">
                          <a:solidFill>
                            <a:schemeClr val="tx1"/>
                          </a:solidFill>
                          <a:effectLst/>
                        </a:rPr>
                        <a:t>0.8</a:t>
                      </a:r>
                    </a:p>
                  </a:txBody>
                  <a:tcPr marL="14704" marR="14704" marT="9803" marB="47054" anchor="b">
                    <a:lnL w="0" cmpd="sng">
                      <a:noFill/>
                      <a:prstDash val="solid"/>
                    </a:lnL>
                    <a:lnR w="12700" cmpd="sng">
                      <a:solidFill>
                        <a:schemeClr val="tx1"/>
                      </a:solidFill>
                      <a:prstDash val="solid"/>
                    </a:lnR>
                    <a:lnT w="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2.0</a:t>
                      </a:r>
                    </a:p>
                  </a:txBody>
                  <a:tcPr marL="14704" marR="14704" marT="9803" marB="47054" anchor="b">
                    <a:lnL w="12700" cmpd="sng">
                      <a:solidFill>
                        <a:schemeClr val="tx1"/>
                      </a:solid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algn="ctr" rtl="0" fontAlgn="b"/>
                      <a:r>
                        <a:rPr lang="en-US" sz="1200" cap="none" spc="0">
                          <a:solidFill>
                            <a:schemeClr val="tx1"/>
                          </a:solidFill>
                          <a:effectLst/>
                        </a:rPr>
                        <a:t>3.1</a:t>
                      </a:r>
                    </a:p>
                  </a:txBody>
                  <a:tcPr marL="14704" marR="14704" marT="9803" marB="47054" anchor="b">
                    <a:lnL w="12700" cmpd="sng">
                      <a:noFill/>
                      <a:prstDash val="solid"/>
                    </a:lnL>
                    <a:lnR w="12700" cmpd="sng">
                      <a:noFill/>
                      <a:prstDash val="solid"/>
                    </a:lnR>
                    <a:lnT w="12700" cmpd="sng">
                      <a:noFill/>
                      <a:prstDash val="solid"/>
                    </a:lnT>
                    <a:lnB w="0" cap="flat" cmpd="sng" algn="ctr">
                      <a:noFill/>
                      <a:prstDash val="solid"/>
                    </a:lnB>
                    <a:solidFill>
                      <a:srgbClr val="F7F7F7"/>
                    </a:solidFill>
                  </a:tcPr>
                </a:tc>
                <a:tc>
                  <a:txBody>
                    <a:bodyPr/>
                    <a:lstStyle/>
                    <a:p>
                      <a:pPr algn="r" rtl="0" fontAlgn="b"/>
                      <a:r>
                        <a:rPr lang="en-US" sz="1200" cap="none" spc="0" dirty="0">
                          <a:solidFill>
                            <a:schemeClr val="tx1"/>
                          </a:solidFill>
                          <a:effectLst/>
                        </a:rPr>
                        <a:t>0.65</a:t>
                      </a:r>
                    </a:p>
                  </a:txBody>
                  <a:tcPr marL="14704" marR="14704" marT="9803" marB="47054" anchor="b">
                    <a:lnL w="12700" cmpd="sng">
                      <a:noFill/>
                      <a:prstDash val="solid"/>
                    </a:lnL>
                    <a:lnR w="0" cmpd="sng">
                      <a:noFill/>
                      <a:prstDash val="solid"/>
                    </a:lnR>
                    <a:lnT w="12700" cmpd="sng">
                      <a:noFill/>
                      <a:prstDash val="solid"/>
                    </a:lnT>
                    <a:lnB w="0" cap="flat" cmpd="sng" algn="ctr">
                      <a:noFill/>
                      <a:prstDash val="solid"/>
                    </a:lnB>
                    <a:solidFill>
                      <a:srgbClr val="F7F7F7"/>
                    </a:solidFill>
                  </a:tcPr>
                </a:tc>
                <a:extLst>
                  <a:ext uri="{0D108BD9-81ED-4DB2-BD59-A6C34878D82A}">
                    <a16:rowId xmlns:a16="http://schemas.microsoft.com/office/drawing/2014/main" val="3045211241"/>
                  </a:ext>
                </a:extLst>
              </a:tr>
            </a:tbl>
          </a:graphicData>
        </a:graphic>
      </p:graphicFrame>
    </p:spTree>
    <p:extLst>
      <p:ext uri="{BB962C8B-B14F-4D97-AF65-F5344CB8AC3E}">
        <p14:creationId xmlns:p14="http://schemas.microsoft.com/office/powerpoint/2010/main" val="1650330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6">
          <a:extLst>
            <a:ext uri="{FF2B5EF4-FFF2-40B4-BE49-F238E27FC236}">
              <a16:creationId xmlns:a16="http://schemas.microsoft.com/office/drawing/2014/main" id="{175ED0BD-C325-FA38-93E2-12F4C67B86B7}"/>
            </a:ext>
          </a:extLst>
        </p:cNvPr>
        <p:cNvGrpSpPr/>
        <p:nvPr/>
      </p:nvGrpSpPr>
      <p:grpSpPr>
        <a:xfrm>
          <a:off x="0" y="0"/>
          <a:ext cx="0" cy="0"/>
          <a:chOff x="0" y="0"/>
          <a:chExt cx="0" cy="0"/>
        </a:xfrm>
      </p:grpSpPr>
      <p:sp>
        <p:nvSpPr>
          <p:cNvPr id="417" name="Google Shape;417;p50">
            <a:extLst>
              <a:ext uri="{FF2B5EF4-FFF2-40B4-BE49-F238E27FC236}">
                <a16:creationId xmlns:a16="http://schemas.microsoft.com/office/drawing/2014/main" id="{91C44761-35D4-E221-C82B-5737A765454C}"/>
              </a:ext>
            </a:extLst>
          </p:cNvPr>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Day 28 FISH Results</a:t>
            </a:r>
            <a:endParaRPr/>
          </a:p>
        </p:txBody>
      </p:sp>
      <p:sp>
        <p:nvSpPr>
          <p:cNvPr id="418" name="Google Shape;418;p50">
            <a:extLst>
              <a:ext uri="{FF2B5EF4-FFF2-40B4-BE49-F238E27FC236}">
                <a16:creationId xmlns:a16="http://schemas.microsoft.com/office/drawing/2014/main" id="{AE7CA0ED-A8EA-4B68-7461-728D8864D406}"/>
              </a:ext>
            </a:extLst>
          </p:cNvPr>
          <p:cNvSpPr txBox="1">
            <a:spLocks noGrp="1"/>
          </p:cNvSpPr>
          <p:nvPr>
            <p:ph type="body" idx="1"/>
          </p:nvPr>
        </p:nvSpPr>
        <p:spPr>
          <a:xfrm>
            <a:off x="426369" y="1085137"/>
            <a:ext cx="3101008" cy="338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a:t>HESC: </a:t>
            </a:r>
            <a:endParaRPr/>
          </a:p>
          <a:p>
            <a:pPr>
              <a:buChar char="-"/>
            </a:pPr>
            <a:r>
              <a:rPr lang="en"/>
              <a:t>25% haploid (5/20)</a:t>
            </a:r>
          </a:p>
          <a:p>
            <a:pPr lvl="1">
              <a:spcBef>
                <a:spcPts val="0"/>
              </a:spcBef>
              <a:buChar char="-"/>
            </a:pPr>
            <a:r>
              <a:rPr lang="en"/>
              <a:t>10% X (2/20)</a:t>
            </a:r>
            <a:endParaRPr/>
          </a:p>
          <a:p>
            <a:pPr lvl="1">
              <a:spcBef>
                <a:spcPts val="0"/>
              </a:spcBef>
              <a:buChar char="-"/>
            </a:pPr>
            <a:r>
              <a:rPr lang="en"/>
              <a:t>15% Y (3/20)</a:t>
            </a:r>
            <a:endParaRPr lang="en-US"/>
          </a:p>
          <a:p>
            <a:pPr marL="0" indent="0">
              <a:buNone/>
            </a:pPr>
            <a:endParaRPr lang="en"/>
          </a:p>
          <a:p>
            <a:pPr marL="0" lvl="0" indent="0" algn="l" rtl="0">
              <a:spcBef>
                <a:spcPts val="360"/>
              </a:spcBef>
              <a:spcAft>
                <a:spcPts val="0"/>
              </a:spcAft>
              <a:buNone/>
            </a:pPr>
            <a:r>
              <a:rPr lang="en" err="1"/>
              <a:t>HiPSC</a:t>
            </a:r>
            <a:r>
              <a:rPr lang="en"/>
              <a:t>: </a:t>
            </a:r>
            <a:endParaRPr/>
          </a:p>
          <a:p>
            <a:pPr>
              <a:buChar char="-"/>
            </a:pPr>
            <a:r>
              <a:rPr lang="en"/>
              <a:t>56% haploid (65/117)</a:t>
            </a:r>
          </a:p>
          <a:p>
            <a:pPr lvl="1">
              <a:spcBef>
                <a:spcPts val="0"/>
              </a:spcBef>
              <a:buChar char="-"/>
            </a:pPr>
            <a:r>
              <a:rPr lang="en"/>
              <a:t>56% X (65/117)</a:t>
            </a:r>
            <a:endParaRPr/>
          </a:p>
          <a:p>
            <a:pPr lvl="1">
              <a:spcBef>
                <a:spcPts val="0"/>
              </a:spcBef>
              <a:buChar char="-"/>
            </a:pPr>
            <a:r>
              <a:rPr lang="en"/>
              <a:t>0% Y (0/117)</a:t>
            </a:r>
          </a:p>
        </p:txBody>
      </p:sp>
      <p:pic>
        <p:nvPicPr>
          <p:cNvPr id="3" name="Picture 2">
            <a:extLst>
              <a:ext uri="{FF2B5EF4-FFF2-40B4-BE49-F238E27FC236}">
                <a16:creationId xmlns:a16="http://schemas.microsoft.com/office/drawing/2014/main" id="{90D149AE-F0A8-DB75-974C-E4F01BA33CBA}"/>
              </a:ext>
            </a:extLst>
          </p:cNvPr>
          <p:cNvPicPr>
            <a:picLocks noChangeAspect="1"/>
          </p:cNvPicPr>
          <p:nvPr/>
        </p:nvPicPr>
        <p:blipFill>
          <a:blip r:embed="rId3"/>
          <a:srcRect l="2191" t="1933" r="15694" b="15556"/>
          <a:stretch/>
        </p:blipFill>
        <p:spPr>
          <a:xfrm rot="10800000">
            <a:off x="4349750" y="1178565"/>
            <a:ext cx="1141188" cy="1359044"/>
          </a:xfrm>
          <a:prstGeom prst="rect">
            <a:avLst/>
          </a:prstGeom>
        </p:spPr>
      </p:pic>
      <p:pic>
        <p:nvPicPr>
          <p:cNvPr id="2" name="Picture 1" descr="A blue circle with red dots&#10;&#10;AI-generated content may be incorrect.">
            <a:extLst>
              <a:ext uri="{FF2B5EF4-FFF2-40B4-BE49-F238E27FC236}">
                <a16:creationId xmlns:a16="http://schemas.microsoft.com/office/drawing/2014/main" id="{760DE588-2F7D-FA68-DF4F-CC2A48E5C08F}"/>
              </a:ext>
            </a:extLst>
          </p:cNvPr>
          <p:cNvPicPr>
            <a:picLocks noChangeAspect="1"/>
          </p:cNvPicPr>
          <p:nvPr/>
        </p:nvPicPr>
        <p:blipFill>
          <a:blip r:embed="rId4"/>
          <a:srcRect l="6747" r="10150"/>
          <a:stretch/>
        </p:blipFill>
        <p:spPr>
          <a:xfrm>
            <a:off x="3139051" y="1178565"/>
            <a:ext cx="1226575" cy="1359044"/>
          </a:xfrm>
          <a:prstGeom prst="rect">
            <a:avLst/>
          </a:prstGeom>
        </p:spPr>
      </p:pic>
      <p:pic>
        <p:nvPicPr>
          <p:cNvPr id="4" name="Picture 3">
            <a:extLst>
              <a:ext uri="{FF2B5EF4-FFF2-40B4-BE49-F238E27FC236}">
                <a16:creationId xmlns:a16="http://schemas.microsoft.com/office/drawing/2014/main" id="{4459E77C-692D-CA6E-B224-3B8D68C83308}"/>
              </a:ext>
            </a:extLst>
          </p:cNvPr>
          <p:cNvPicPr>
            <a:picLocks noChangeAspect="1"/>
          </p:cNvPicPr>
          <p:nvPr/>
        </p:nvPicPr>
        <p:blipFill>
          <a:blip r:embed="rId5"/>
          <a:srcRect l="21373" t="13666" r="19749" b="18128"/>
          <a:stretch/>
        </p:blipFill>
        <p:spPr>
          <a:xfrm>
            <a:off x="5522937" y="1178564"/>
            <a:ext cx="1387187" cy="1363649"/>
          </a:xfrm>
          <a:prstGeom prst="rect">
            <a:avLst/>
          </a:prstGeom>
        </p:spPr>
      </p:pic>
      <p:pic>
        <p:nvPicPr>
          <p:cNvPr id="5" name="Picture 4">
            <a:extLst>
              <a:ext uri="{FF2B5EF4-FFF2-40B4-BE49-F238E27FC236}">
                <a16:creationId xmlns:a16="http://schemas.microsoft.com/office/drawing/2014/main" id="{E1A7D807-1250-FD37-FFAB-A5FDEAF97196}"/>
              </a:ext>
            </a:extLst>
          </p:cNvPr>
          <p:cNvPicPr>
            <a:picLocks noChangeAspect="1"/>
          </p:cNvPicPr>
          <p:nvPr/>
        </p:nvPicPr>
        <p:blipFill>
          <a:blip r:embed="rId6"/>
          <a:srcRect l="22459" t="18703" r="24487" b="20739"/>
          <a:stretch/>
        </p:blipFill>
        <p:spPr>
          <a:xfrm>
            <a:off x="6576371" y="1178565"/>
            <a:ext cx="1389735" cy="1364350"/>
          </a:xfrm>
          <a:prstGeom prst="rect">
            <a:avLst/>
          </a:prstGeom>
        </p:spPr>
      </p:pic>
      <p:pic>
        <p:nvPicPr>
          <p:cNvPr id="6" name="Picture 5">
            <a:extLst>
              <a:ext uri="{FF2B5EF4-FFF2-40B4-BE49-F238E27FC236}">
                <a16:creationId xmlns:a16="http://schemas.microsoft.com/office/drawing/2014/main" id="{6D05DA40-E5A1-B2B5-BAAD-9143F63B090F}"/>
              </a:ext>
            </a:extLst>
          </p:cNvPr>
          <p:cNvPicPr>
            <a:picLocks noChangeAspect="1"/>
          </p:cNvPicPr>
          <p:nvPr/>
        </p:nvPicPr>
        <p:blipFill>
          <a:blip r:embed="rId7"/>
          <a:srcRect l="5163" t="8927" r="5163" b="12164"/>
          <a:stretch/>
        </p:blipFill>
        <p:spPr>
          <a:xfrm>
            <a:off x="7825804" y="1178565"/>
            <a:ext cx="1193736" cy="1364996"/>
          </a:xfrm>
          <a:prstGeom prst="rect">
            <a:avLst/>
          </a:prstGeom>
        </p:spPr>
      </p:pic>
      <p:sp>
        <p:nvSpPr>
          <p:cNvPr id="7" name="TextBox 6">
            <a:extLst>
              <a:ext uri="{FF2B5EF4-FFF2-40B4-BE49-F238E27FC236}">
                <a16:creationId xmlns:a16="http://schemas.microsoft.com/office/drawing/2014/main" id="{2DC6AC11-9F81-8265-435F-98A4C8EC387B}"/>
              </a:ext>
            </a:extLst>
          </p:cNvPr>
          <p:cNvSpPr txBox="1"/>
          <p:nvPr/>
        </p:nvSpPr>
        <p:spPr>
          <a:xfrm>
            <a:off x="3131415" y="2263973"/>
            <a:ext cx="791923" cy="307777"/>
          </a:xfrm>
          <a:prstGeom prst="rect">
            <a:avLst/>
          </a:prstGeom>
          <a:noFill/>
        </p:spPr>
        <p:txBody>
          <a:bodyPr wrap="square" rtlCol="0">
            <a:spAutoFit/>
          </a:bodyPr>
          <a:lstStyle/>
          <a:p>
            <a:r>
              <a:rPr lang="en-US" b="1">
                <a:solidFill>
                  <a:srgbClr val="FF0000"/>
                </a:solidFill>
              </a:rPr>
              <a:t>X</a:t>
            </a:r>
            <a:r>
              <a:rPr lang="en-US" b="1"/>
              <a:t> </a:t>
            </a:r>
            <a:r>
              <a:rPr lang="en-US" b="1">
                <a:solidFill>
                  <a:srgbClr val="00B0F0"/>
                </a:solidFill>
              </a:rPr>
              <a:t>18</a:t>
            </a:r>
          </a:p>
        </p:txBody>
      </p:sp>
      <p:pic>
        <p:nvPicPr>
          <p:cNvPr id="8" name="Picture 7">
            <a:extLst>
              <a:ext uri="{FF2B5EF4-FFF2-40B4-BE49-F238E27FC236}">
                <a16:creationId xmlns:a16="http://schemas.microsoft.com/office/drawing/2014/main" id="{C201A65F-5778-9179-7450-91FB10726346}"/>
              </a:ext>
            </a:extLst>
          </p:cNvPr>
          <p:cNvPicPr>
            <a:picLocks noChangeAspect="1"/>
          </p:cNvPicPr>
          <p:nvPr/>
        </p:nvPicPr>
        <p:blipFill>
          <a:blip r:embed="rId8"/>
          <a:srcRect l="4999" t="9578" r="24602" b="15812"/>
          <a:stretch/>
        </p:blipFill>
        <p:spPr>
          <a:xfrm>
            <a:off x="4572000" y="2784286"/>
            <a:ext cx="1343646" cy="1364929"/>
          </a:xfrm>
          <a:prstGeom prst="rect">
            <a:avLst/>
          </a:prstGeom>
        </p:spPr>
      </p:pic>
      <p:sp>
        <p:nvSpPr>
          <p:cNvPr id="9" name="TextBox 8">
            <a:extLst>
              <a:ext uri="{FF2B5EF4-FFF2-40B4-BE49-F238E27FC236}">
                <a16:creationId xmlns:a16="http://schemas.microsoft.com/office/drawing/2014/main" id="{D6A3DF72-7394-BA5A-B091-B3872FE8E913}"/>
              </a:ext>
            </a:extLst>
          </p:cNvPr>
          <p:cNvSpPr txBox="1"/>
          <p:nvPr/>
        </p:nvSpPr>
        <p:spPr>
          <a:xfrm>
            <a:off x="5521388" y="2261671"/>
            <a:ext cx="791923" cy="307777"/>
          </a:xfrm>
          <a:prstGeom prst="rect">
            <a:avLst/>
          </a:prstGeom>
          <a:noFill/>
        </p:spPr>
        <p:txBody>
          <a:bodyPr wrap="square" rtlCol="0">
            <a:spAutoFit/>
          </a:bodyPr>
          <a:lstStyle/>
          <a:p>
            <a:r>
              <a:rPr lang="en-US" b="1">
                <a:solidFill>
                  <a:srgbClr val="B1DFC0"/>
                </a:solidFill>
              </a:rPr>
              <a:t>Y</a:t>
            </a:r>
            <a:r>
              <a:rPr lang="en-US" b="1"/>
              <a:t> </a:t>
            </a:r>
            <a:r>
              <a:rPr lang="en-US" b="1">
                <a:solidFill>
                  <a:srgbClr val="00B0F0"/>
                </a:solidFill>
              </a:rPr>
              <a:t>18</a:t>
            </a:r>
          </a:p>
        </p:txBody>
      </p:sp>
      <p:sp>
        <p:nvSpPr>
          <p:cNvPr id="10" name="TextBox 9">
            <a:extLst>
              <a:ext uri="{FF2B5EF4-FFF2-40B4-BE49-F238E27FC236}">
                <a16:creationId xmlns:a16="http://schemas.microsoft.com/office/drawing/2014/main" id="{6C0BF8B8-8953-6B05-69A1-5E4B01923EC9}"/>
              </a:ext>
            </a:extLst>
          </p:cNvPr>
          <p:cNvSpPr txBox="1"/>
          <p:nvPr/>
        </p:nvSpPr>
        <p:spPr>
          <a:xfrm>
            <a:off x="4572000" y="3846705"/>
            <a:ext cx="791923" cy="307777"/>
          </a:xfrm>
          <a:prstGeom prst="rect">
            <a:avLst/>
          </a:prstGeom>
          <a:noFill/>
        </p:spPr>
        <p:txBody>
          <a:bodyPr wrap="square" rtlCol="0">
            <a:spAutoFit/>
          </a:bodyPr>
          <a:lstStyle/>
          <a:p>
            <a:r>
              <a:rPr lang="en-US" b="1">
                <a:solidFill>
                  <a:srgbClr val="FF0000"/>
                </a:solidFill>
              </a:rPr>
              <a:t>X</a:t>
            </a:r>
            <a:r>
              <a:rPr lang="en-US" b="1"/>
              <a:t> </a:t>
            </a:r>
            <a:r>
              <a:rPr lang="en-US" b="1">
                <a:solidFill>
                  <a:srgbClr val="00B0F0"/>
                </a:solidFill>
              </a:rPr>
              <a:t>18</a:t>
            </a:r>
          </a:p>
        </p:txBody>
      </p:sp>
      <p:pic>
        <p:nvPicPr>
          <p:cNvPr id="13" name="Picture 12">
            <a:extLst>
              <a:ext uri="{FF2B5EF4-FFF2-40B4-BE49-F238E27FC236}">
                <a16:creationId xmlns:a16="http://schemas.microsoft.com/office/drawing/2014/main" id="{2A9C2C90-D89E-6726-12E9-4AA59304B89A}"/>
              </a:ext>
            </a:extLst>
          </p:cNvPr>
          <p:cNvPicPr>
            <a:picLocks noChangeAspect="1"/>
          </p:cNvPicPr>
          <p:nvPr/>
        </p:nvPicPr>
        <p:blipFill>
          <a:blip r:embed="rId9"/>
          <a:stretch>
            <a:fillRect/>
          </a:stretch>
        </p:blipFill>
        <p:spPr>
          <a:xfrm>
            <a:off x="5721204" y="2780950"/>
            <a:ext cx="1473200" cy="1371600"/>
          </a:xfrm>
          <a:prstGeom prst="rect">
            <a:avLst/>
          </a:prstGeom>
        </p:spPr>
      </p:pic>
    </p:spTree>
    <p:extLst>
      <p:ext uri="{BB962C8B-B14F-4D97-AF65-F5344CB8AC3E}">
        <p14:creationId xmlns:p14="http://schemas.microsoft.com/office/powerpoint/2010/main" val="2172809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Putative Spermatid Injection</a:t>
            </a:r>
            <a:endParaRPr/>
          </a:p>
        </p:txBody>
      </p:sp>
      <p:pic>
        <p:nvPicPr>
          <p:cNvPr id="4" name="Picture 3">
            <a:extLst>
              <a:ext uri="{FF2B5EF4-FFF2-40B4-BE49-F238E27FC236}">
                <a16:creationId xmlns:a16="http://schemas.microsoft.com/office/drawing/2014/main" id="{4757770C-EF74-2362-C217-9FD6DE6B9F42}"/>
              </a:ext>
            </a:extLst>
          </p:cNvPr>
          <p:cNvPicPr>
            <a:picLocks noChangeAspect="1"/>
          </p:cNvPicPr>
          <p:nvPr/>
        </p:nvPicPr>
        <p:blipFill>
          <a:blip r:embed="rId5"/>
          <a:stretch>
            <a:fillRect/>
          </a:stretch>
        </p:blipFill>
        <p:spPr>
          <a:xfrm>
            <a:off x="457200" y="1307592"/>
            <a:ext cx="3610951" cy="2656332"/>
          </a:xfrm>
          <a:prstGeom prst="rect">
            <a:avLst/>
          </a:prstGeom>
        </p:spPr>
      </p:pic>
      <p:pic>
        <p:nvPicPr>
          <p:cNvPr id="5" name="scnt0010">
            <a:hlinkClick r:id="" action="ppaction://media"/>
            <a:extLst>
              <a:ext uri="{FF2B5EF4-FFF2-40B4-BE49-F238E27FC236}">
                <a16:creationId xmlns:a16="http://schemas.microsoft.com/office/drawing/2014/main" id="{B2D79B9F-B3D3-7D7E-58CC-A652368348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7659" y="1307592"/>
            <a:ext cx="3610644" cy="26563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A71B0952-5EFF-5049-2B6A-ED333C514E8D}"/>
            </a:ext>
          </a:extLst>
        </p:cNvPr>
        <p:cNvGrpSpPr/>
        <p:nvPr/>
      </p:nvGrpSpPr>
      <p:grpSpPr>
        <a:xfrm>
          <a:off x="0" y="0"/>
          <a:ext cx="0" cy="0"/>
          <a:chOff x="0" y="0"/>
          <a:chExt cx="0" cy="0"/>
        </a:xfrm>
      </p:grpSpPr>
      <p:sp>
        <p:nvSpPr>
          <p:cNvPr id="429" name="Google Shape;429;p52">
            <a:extLst>
              <a:ext uri="{FF2B5EF4-FFF2-40B4-BE49-F238E27FC236}">
                <a16:creationId xmlns:a16="http://schemas.microsoft.com/office/drawing/2014/main" id="{38DD19EF-F183-93CC-78F0-98926CF74CB0}"/>
              </a:ext>
            </a:extLst>
          </p:cNvPr>
          <p:cNvSpPr txBox="1">
            <a:spLocks noGrp="1"/>
          </p:cNvSpPr>
          <p:nvPr>
            <p:ph type="title"/>
          </p:nvPr>
        </p:nvSpPr>
        <p:spPr>
          <a:xfrm>
            <a:off x="457200" y="205975"/>
            <a:ext cx="85902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Day 28 Fertilization Results</a:t>
            </a:r>
            <a:endParaRPr/>
          </a:p>
          <a:p>
            <a:pPr marL="0" lvl="0" indent="0" algn="l" rtl="0">
              <a:spcBef>
                <a:spcPts val="0"/>
              </a:spcBef>
              <a:spcAft>
                <a:spcPts val="0"/>
              </a:spcAft>
              <a:buNone/>
            </a:pPr>
            <a:endParaRPr/>
          </a:p>
        </p:txBody>
      </p:sp>
      <p:graphicFrame>
        <p:nvGraphicFramePr>
          <p:cNvPr id="2" name="Table 1">
            <a:extLst>
              <a:ext uri="{FF2B5EF4-FFF2-40B4-BE49-F238E27FC236}">
                <a16:creationId xmlns:a16="http://schemas.microsoft.com/office/drawing/2014/main" id="{A34F1BA8-C9FA-33B2-E7AC-AB0A60DE0827}"/>
              </a:ext>
            </a:extLst>
          </p:cNvPr>
          <p:cNvGraphicFramePr>
            <a:graphicFrameLocks noGrp="1"/>
          </p:cNvGraphicFramePr>
          <p:nvPr>
            <p:extLst>
              <p:ext uri="{D42A27DB-BD31-4B8C-83A1-F6EECF244321}">
                <p14:modId xmlns:p14="http://schemas.microsoft.com/office/powerpoint/2010/main" val="1818302142"/>
              </p:ext>
            </p:extLst>
          </p:nvPr>
        </p:nvGraphicFramePr>
        <p:xfrm>
          <a:off x="316523" y="1063374"/>
          <a:ext cx="8370280" cy="3874150"/>
        </p:xfrm>
        <a:graphic>
          <a:graphicData uri="http://schemas.openxmlformats.org/drawingml/2006/table">
            <a:tbl>
              <a:tblPr firstRow="1" bandRow="1">
                <a:tableStyleId>{55CCFEB7-4951-42E9-A28A-6B61302DC3FE}</a:tableStyleId>
              </a:tblPr>
              <a:tblGrid>
                <a:gridCol w="2271932">
                  <a:extLst>
                    <a:ext uri="{9D8B030D-6E8A-4147-A177-3AD203B41FA5}">
                      <a16:colId xmlns:a16="http://schemas.microsoft.com/office/drawing/2014/main" val="3652039882"/>
                    </a:ext>
                  </a:extLst>
                </a:gridCol>
                <a:gridCol w="1913208">
                  <a:extLst>
                    <a:ext uri="{9D8B030D-6E8A-4147-A177-3AD203B41FA5}">
                      <a16:colId xmlns:a16="http://schemas.microsoft.com/office/drawing/2014/main" val="3534858822"/>
                    </a:ext>
                  </a:extLst>
                </a:gridCol>
                <a:gridCol w="2092570">
                  <a:extLst>
                    <a:ext uri="{9D8B030D-6E8A-4147-A177-3AD203B41FA5}">
                      <a16:colId xmlns:a16="http://schemas.microsoft.com/office/drawing/2014/main" val="2799939194"/>
                    </a:ext>
                  </a:extLst>
                </a:gridCol>
                <a:gridCol w="2092570">
                  <a:extLst>
                    <a:ext uri="{9D8B030D-6E8A-4147-A177-3AD203B41FA5}">
                      <a16:colId xmlns:a16="http://schemas.microsoft.com/office/drawing/2014/main" val="3801545823"/>
                    </a:ext>
                  </a:extLst>
                </a:gridCol>
              </a:tblGrid>
              <a:tr h="553450">
                <a:tc>
                  <a:txBody>
                    <a:bodyPr/>
                    <a:lstStyle/>
                    <a:p>
                      <a:endParaRPr lang="en-US" sz="2000"/>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Control ICSI</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HESC injection</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err="1"/>
                        <a:t>HiPSC</a:t>
                      </a:r>
                      <a:r>
                        <a:rPr lang="en-US" sz="2000"/>
                        <a:t> injection</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679372"/>
                  </a:ext>
                </a:extLst>
              </a:tr>
              <a:tr h="553450">
                <a:tc>
                  <a:txBody>
                    <a:bodyPr/>
                    <a:lstStyle/>
                    <a:p>
                      <a:r>
                        <a:rPr lang="en-US" sz="2000"/>
                        <a:t>Injected</a:t>
                      </a:r>
                    </a:p>
                  </a:txBody>
                  <a:tcPr>
                    <a:lnL w="12700" cmpd="sng">
                      <a:noFill/>
                      <a:prstDash val="solid"/>
                    </a:lnL>
                    <a:lnR w="12700" cmpd="sng">
                      <a:noFill/>
                      <a:prstDash val="solid"/>
                    </a:lnR>
                    <a:lnT w="12700" cap="flat" cmpd="sng" algn="ctr">
                      <a:solidFill>
                        <a:srgbClr val="FF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2</a:t>
                      </a:r>
                    </a:p>
                  </a:txBody>
                  <a:tcPr>
                    <a:lnL w="12700" cmpd="sng">
                      <a:noFill/>
                      <a:prstDash val="solid"/>
                    </a:lnL>
                    <a:lnR w="12700" cmpd="sng">
                      <a:noFill/>
                      <a:prstDash val="solid"/>
                    </a:lnR>
                    <a:lnT w="12700" cap="flat" cmpd="sng" algn="ctr">
                      <a:solidFill>
                        <a:srgbClr val="FF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7</a:t>
                      </a:r>
                    </a:p>
                  </a:txBody>
                  <a:tcPr>
                    <a:lnL w="12700" cmpd="sng">
                      <a:noFill/>
                      <a:prstDash val="solid"/>
                    </a:lnL>
                    <a:lnR w="12700" cmpd="sng">
                      <a:noFill/>
                      <a:prstDash val="solid"/>
                    </a:lnR>
                    <a:lnT w="12700" cap="flat" cmpd="sng" algn="ctr">
                      <a:solidFill>
                        <a:srgbClr val="FF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3</a:t>
                      </a:r>
                    </a:p>
                  </a:txBody>
                  <a:tcPr>
                    <a:lnL w="12700" cmpd="sng">
                      <a:noFill/>
                      <a:prstDash val="solid"/>
                    </a:lnL>
                    <a:lnR w="12700" cmpd="sng">
                      <a:noFill/>
                      <a:prstDash val="solid"/>
                    </a:lnR>
                    <a:lnT w="12700" cap="flat" cmpd="sng" algn="ctr">
                      <a:solidFill>
                        <a:srgbClr val="FF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190800211"/>
                  </a:ext>
                </a:extLst>
              </a:tr>
              <a:tr h="553450">
                <a:tc>
                  <a:txBody>
                    <a:bodyPr/>
                    <a:lstStyle/>
                    <a:p>
                      <a:r>
                        <a:rPr lang="en-US" sz="2000"/>
                        <a:t>Survived (%)</a:t>
                      </a:r>
                    </a:p>
                  </a:txBody>
                  <a:tcP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1 (50)</a:t>
                      </a:r>
                    </a:p>
                  </a:txBody>
                  <a:tcP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6 (85.7)</a:t>
                      </a:r>
                    </a:p>
                  </a:txBody>
                  <a:tcP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US" sz="2000"/>
                        <a:t>2 (67)</a:t>
                      </a:r>
                    </a:p>
                  </a:txBody>
                  <a:tcP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6563195"/>
                  </a:ext>
                </a:extLst>
              </a:tr>
              <a:tr h="5534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Activated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1 (100)</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4 (66.7)</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2 (100)</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13971458"/>
                  </a:ext>
                </a:extLst>
              </a:tr>
              <a:tr h="5534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Fertilization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1 (100)</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1* (16.7)</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a:t>0 (0)</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184726929"/>
                  </a:ext>
                </a:extLst>
              </a:tr>
              <a:tr h="5534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Blastocyst (%)</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 (100)</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0 (0)</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0 (0)</a:t>
                      </a:r>
                    </a:p>
                  </a:txBody>
                  <a:tcPr>
                    <a:lnL w="12700" cmpd="sng">
                      <a:noFill/>
                      <a:prstDash val="solid"/>
                    </a:lnL>
                    <a:lnR w="12700" cmpd="sng">
                      <a:noFill/>
                      <a:prstDash val="solid"/>
                    </a:lnR>
                    <a:lnT w="12700" cmpd="sng">
                      <a:noFill/>
                      <a:prstDash val="soli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1760510"/>
                  </a:ext>
                </a:extLst>
              </a:tr>
              <a:tr h="553450">
                <a:tc gridSpan="4">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a:t>* Arrested at 2-cell stage</a:t>
                      </a:r>
                    </a:p>
                  </a:txBody>
                  <a:tcPr>
                    <a:lnL w="12700" cmpd="sng">
                      <a:noFill/>
                      <a:prstDash val="solid"/>
                    </a:lnL>
                    <a:lnR w="12700" cmpd="sng">
                      <a:noFill/>
                      <a:prstDash val="solid"/>
                    </a:lnR>
                    <a:lnT w="12700" cap="flat" cmpd="sng" algn="ctr">
                      <a:solidFill>
                        <a:srgbClr val="FF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a:p>
                  </a:txBody>
                  <a:tcPr/>
                </a:tc>
                <a:tc hMerge="1">
                  <a:txBody>
                    <a:bodyPr/>
                    <a:lstStyle/>
                    <a:p>
                      <a:endParaRPr lang="en-US"/>
                    </a:p>
                  </a:txBody>
                  <a:tcPr/>
                </a:tc>
                <a:extLst>
                  <a:ext uri="{0D108BD9-81ED-4DB2-BD59-A6C34878D82A}">
                    <a16:rowId xmlns:a16="http://schemas.microsoft.com/office/drawing/2014/main" val="913153021"/>
                  </a:ext>
                </a:extLst>
              </a:tr>
            </a:tbl>
          </a:graphicData>
        </a:graphic>
      </p:graphicFrame>
    </p:spTree>
    <p:extLst>
      <p:ext uri="{BB962C8B-B14F-4D97-AF65-F5344CB8AC3E}">
        <p14:creationId xmlns:p14="http://schemas.microsoft.com/office/powerpoint/2010/main" val="292053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Conclusions</a:t>
            </a:r>
            <a:endParaRPr/>
          </a:p>
        </p:txBody>
      </p:sp>
      <p:sp>
        <p:nvSpPr>
          <p:cNvPr id="437" name="Google Shape;437;p53"/>
          <p:cNvSpPr txBox="1">
            <a:spLocks noGrp="1"/>
          </p:cNvSpPr>
          <p:nvPr>
            <p:ph type="body" idx="1"/>
          </p:nvPr>
        </p:nvSpPr>
        <p:spPr>
          <a:xfrm>
            <a:off x="457200" y="877800"/>
            <a:ext cx="8229600" cy="3694974"/>
          </a:xfrm>
          <a:prstGeom prst="rect">
            <a:avLst/>
          </a:prstGeom>
        </p:spPr>
        <p:txBody>
          <a:bodyPr spcFirstLastPara="1" wrap="square" lIns="91425" tIns="45700" rIns="91425" bIns="45700" anchor="t" anchorCtr="0">
            <a:noAutofit/>
          </a:bodyPr>
          <a:lstStyle/>
          <a:p>
            <a:pPr marL="342900"/>
            <a:r>
              <a:rPr lang="en-US" sz="2000"/>
              <a:t>Goal to assist NOA men with spermatogenic arrest or germ cell aplasia </a:t>
            </a:r>
          </a:p>
          <a:p>
            <a:pPr marL="342900"/>
            <a:r>
              <a:rPr lang="en-US" sz="2000"/>
              <a:t>We attempted translational research on the basis of our animal model using HESCs or </a:t>
            </a:r>
            <a:r>
              <a:rPr lang="en-US" sz="2000" err="1"/>
              <a:t>HiPSCs</a:t>
            </a:r>
            <a:endParaRPr lang="en-US" sz="2000"/>
          </a:p>
          <a:p>
            <a:pPr lvl="1"/>
            <a:r>
              <a:rPr lang="en-US" sz="2000" err="1"/>
              <a:t>Spherification</a:t>
            </a:r>
            <a:r>
              <a:rPr lang="en-US" sz="2000"/>
              <a:t> created a 3D niche</a:t>
            </a:r>
          </a:p>
          <a:p>
            <a:pPr lvl="1"/>
            <a:r>
              <a:rPr lang="en-US" sz="2000"/>
              <a:t>Human </a:t>
            </a:r>
            <a:r>
              <a:rPr lang="en-US" sz="2000" i="1"/>
              <a:t>in vitro </a:t>
            </a:r>
            <a:r>
              <a:rPr lang="en-US" sz="2000"/>
              <a:t>spermatogenesis completed post-meiosis to yield haploid cells</a:t>
            </a:r>
          </a:p>
          <a:p>
            <a:pPr marL="342900"/>
            <a:r>
              <a:rPr lang="en-US" sz="2000"/>
              <a:t>Cryopreserved donated human oocytes are a suitable model</a:t>
            </a:r>
          </a:p>
          <a:p>
            <a:pPr marL="342900"/>
            <a:r>
              <a:rPr lang="en-US" sz="2000"/>
              <a:t>Currently have preliminary results </a:t>
            </a:r>
          </a:p>
          <a:p>
            <a:pPr marL="342900"/>
            <a:r>
              <a:rPr lang="en-US" sz="2000"/>
              <a:t>Aim at achieving full pre-implantation development and embryo ploidy assessment</a:t>
            </a:r>
            <a:endParaRPr lang="en-US"/>
          </a:p>
          <a:p>
            <a:pPr marL="342900"/>
            <a:endParaRPr lang="en-US" sz="2000"/>
          </a:p>
          <a:p>
            <a:pPr marL="0" lvl="0" indent="0" algn="l" rtl="0">
              <a:spcBef>
                <a:spcPts val="360"/>
              </a:spcBef>
              <a:spcAft>
                <a:spcPts val="0"/>
              </a:spcAft>
              <a:buNone/>
            </a:pPr>
            <a:endParaRPr sz="2000"/>
          </a:p>
          <a:p>
            <a:pPr marL="0" lvl="0" indent="0" algn="l" rtl="0">
              <a:spcBef>
                <a:spcPts val="360"/>
              </a:spcBef>
              <a:spcAft>
                <a:spcPts val="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Effect transition="in" filter="fade">
                                      <p:cBhvr>
                                        <p:cTn id="7" dur="500"/>
                                        <p:tgtEl>
                                          <p:spTgt spid="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7">
                                            <p:txEl>
                                              <p:pRg st="1" end="1"/>
                                            </p:txEl>
                                          </p:spTgt>
                                        </p:tgtEl>
                                        <p:attrNameLst>
                                          <p:attrName>style.visibility</p:attrName>
                                        </p:attrNameLst>
                                      </p:cBhvr>
                                      <p:to>
                                        <p:strVal val="visible"/>
                                      </p:to>
                                    </p:set>
                                    <p:animEffect transition="in" filter="fade">
                                      <p:cBhvr>
                                        <p:cTn id="12" dur="500"/>
                                        <p:tgtEl>
                                          <p:spTgt spid="43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7">
                                            <p:txEl>
                                              <p:pRg st="2" end="2"/>
                                            </p:txEl>
                                          </p:spTgt>
                                        </p:tgtEl>
                                        <p:attrNameLst>
                                          <p:attrName>style.visibility</p:attrName>
                                        </p:attrNameLst>
                                      </p:cBhvr>
                                      <p:to>
                                        <p:strVal val="visible"/>
                                      </p:to>
                                    </p:set>
                                    <p:animEffect transition="in" filter="fade">
                                      <p:cBhvr>
                                        <p:cTn id="15" dur="500"/>
                                        <p:tgtEl>
                                          <p:spTgt spid="43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7">
                                            <p:txEl>
                                              <p:pRg st="3" end="3"/>
                                            </p:txEl>
                                          </p:spTgt>
                                        </p:tgtEl>
                                        <p:attrNameLst>
                                          <p:attrName>style.visibility</p:attrName>
                                        </p:attrNameLst>
                                      </p:cBhvr>
                                      <p:to>
                                        <p:strVal val="visible"/>
                                      </p:to>
                                    </p:set>
                                    <p:animEffect transition="in" filter="fade">
                                      <p:cBhvr>
                                        <p:cTn id="18" dur="500"/>
                                        <p:tgtEl>
                                          <p:spTgt spid="43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7">
                                            <p:txEl>
                                              <p:pRg st="4" end="4"/>
                                            </p:txEl>
                                          </p:spTgt>
                                        </p:tgtEl>
                                        <p:attrNameLst>
                                          <p:attrName>style.visibility</p:attrName>
                                        </p:attrNameLst>
                                      </p:cBhvr>
                                      <p:to>
                                        <p:strVal val="visible"/>
                                      </p:to>
                                    </p:set>
                                    <p:animEffect transition="in" filter="fade">
                                      <p:cBhvr>
                                        <p:cTn id="23" dur="500"/>
                                        <p:tgtEl>
                                          <p:spTgt spid="43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7">
                                            <p:txEl>
                                              <p:pRg st="5" end="5"/>
                                            </p:txEl>
                                          </p:spTgt>
                                        </p:tgtEl>
                                        <p:attrNameLst>
                                          <p:attrName>style.visibility</p:attrName>
                                        </p:attrNameLst>
                                      </p:cBhvr>
                                      <p:to>
                                        <p:strVal val="visible"/>
                                      </p:to>
                                    </p:set>
                                    <p:animEffect transition="in" filter="fade">
                                      <p:cBhvr>
                                        <p:cTn id="28" dur="500"/>
                                        <p:tgtEl>
                                          <p:spTgt spid="43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37">
                                            <p:txEl>
                                              <p:pRg st="6" end="6"/>
                                            </p:txEl>
                                          </p:spTgt>
                                        </p:tgtEl>
                                        <p:attrNameLst>
                                          <p:attrName>style.visibility</p:attrName>
                                        </p:attrNameLst>
                                      </p:cBhvr>
                                      <p:to>
                                        <p:strVal val="visible"/>
                                      </p:to>
                                    </p:set>
                                    <p:animEffect transition="in" filter="fade">
                                      <p:cBhvr>
                                        <p:cTn id="33" dur="500"/>
                                        <p:tgtEl>
                                          <p:spTgt spid="4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0E9FAE55-D224-4BDA-64C7-451BD47BE0F2}"/>
            </a:ext>
          </a:extLst>
        </p:cNvPr>
        <p:cNvGrpSpPr/>
        <p:nvPr/>
      </p:nvGrpSpPr>
      <p:grpSpPr>
        <a:xfrm>
          <a:off x="0" y="0"/>
          <a:ext cx="0" cy="0"/>
          <a:chOff x="0" y="0"/>
          <a:chExt cx="0" cy="0"/>
        </a:xfrm>
      </p:grpSpPr>
      <p:sp>
        <p:nvSpPr>
          <p:cNvPr id="436" name="Google Shape;436;p53">
            <a:extLst>
              <a:ext uri="{FF2B5EF4-FFF2-40B4-BE49-F238E27FC236}">
                <a16:creationId xmlns:a16="http://schemas.microsoft.com/office/drawing/2014/main" id="{CD1112EB-A0F0-E687-0166-1DABD3EB44C9}"/>
              </a:ext>
            </a:extLst>
          </p:cNvPr>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Next Steps</a:t>
            </a:r>
            <a:endParaRPr/>
          </a:p>
        </p:txBody>
      </p:sp>
      <p:sp>
        <p:nvSpPr>
          <p:cNvPr id="437" name="Google Shape;437;p53">
            <a:extLst>
              <a:ext uri="{FF2B5EF4-FFF2-40B4-BE49-F238E27FC236}">
                <a16:creationId xmlns:a16="http://schemas.microsoft.com/office/drawing/2014/main" id="{99E17DFF-4C80-53C2-CCC1-00D2903636DA}"/>
              </a:ext>
            </a:extLst>
          </p:cNvPr>
          <p:cNvSpPr txBox="1">
            <a:spLocks noGrp="1"/>
          </p:cNvSpPr>
          <p:nvPr>
            <p:ph type="body" idx="1"/>
          </p:nvPr>
        </p:nvSpPr>
        <p:spPr>
          <a:xfrm>
            <a:off x="453789" y="1065781"/>
            <a:ext cx="7759800" cy="3387900"/>
          </a:xfrm>
          <a:prstGeom prst="rect">
            <a:avLst/>
          </a:prstGeom>
        </p:spPr>
        <p:txBody>
          <a:bodyPr spcFirstLastPara="1" wrap="square" lIns="91425" tIns="45700" rIns="91425" bIns="45700" anchor="t" anchorCtr="0">
            <a:noAutofit/>
          </a:bodyPr>
          <a:lstStyle/>
          <a:p>
            <a:pPr marL="342900"/>
            <a:r>
              <a:rPr lang="en" sz="2000"/>
              <a:t>Finetuning the techniques: </a:t>
            </a:r>
            <a:endParaRPr lang="en-US" sz="2000"/>
          </a:p>
          <a:p>
            <a:pPr lvl="1"/>
            <a:r>
              <a:rPr lang="en-US" sz="2000"/>
              <a:t>Cell extraction</a:t>
            </a:r>
          </a:p>
          <a:p>
            <a:pPr lvl="1"/>
            <a:r>
              <a:rPr lang="en-US" sz="2000"/>
              <a:t>More biomarkers</a:t>
            </a:r>
            <a:endParaRPr lang="en" sz="2000"/>
          </a:p>
          <a:p>
            <a:pPr lvl="1" algn="l">
              <a:spcBef>
                <a:spcPts val="360"/>
              </a:spcBef>
              <a:spcAft>
                <a:spcPts val="0"/>
              </a:spcAft>
            </a:pPr>
            <a:r>
              <a:rPr lang="en" sz="2000"/>
              <a:t>Modify cell micromanipulation to optimize syngamy</a:t>
            </a:r>
            <a:endParaRPr sz="2000"/>
          </a:p>
          <a:p>
            <a:pPr marL="342900" lvl="0" algn="l" rtl="0">
              <a:spcBef>
                <a:spcPts val="360"/>
              </a:spcBef>
              <a:spcAft>
                <a:spcPts val="0"/>
              </a:spcAft>
            </a:pPr>
            <a:endParaRPr sz="2000"/>
          </a:p>
          <a:p>
            <a:pPr marL="342900"/>
            <a:r>
              <a:rPr lang="en" sz="2000"/>
              <a:t>Full pre-implantation development by time-lapse</a:t>
            </a:r>
          </a:p>
          <a:p>
            <a:pPr marL="342900"/>
            <a:endParaRPr lang="en" sz="2000"/>
          </a:p>
          <a:p>
            <a:pPr marL="342900"/>
            <a:r>
              <a:rPr lang="en" sz="2000" err="1"/>
              <a:t>DNAseq</a:t>
            </a:r>
            <a:r>
              <a:rPr lang="en" sz="2000"/>
              <a:t> of the conceptus</a:t>
            </a:r>
            <a:endParaRPr sz="2000"/>
          </a:p>
          <a:p>
            <a:pPr marL="0" lvl="0" indent="0" algn="l" rtl="0">
              <a:spcBef>
                <a:spcPts val="360"/>
              </a:spcBef>
              <a:spcAft>
                <a:spcPts val="0"/>
              </a:spcAft>
              <a:buNone/>
            </a:pPr>
            <a:endParaRPr sz="2000"/>
          </a:p>
          <a:p>
            <a:pPr marL="0" lvl="0" indent="0" algn="l" rtl="0">
              <a:spcBef>
                <a:spcPts val="360"/>
              </a:spcBef>
              <a:spcAft>
                <a:spcPts val="0"/>
              </a:spcAft>
              <a:buNone/>
            </a:pPr>
            <a:endParaRPr sz="2000"/>
          </a:p>
          <a:p>
            <a:pPr marL="0" lvl="0" indent="0" algn="l" rtl="0">
              <a:spcBef>
                <a:spcPts val="360"/>
              </a:spcBef>
              <a:spcAft>
                <a:spcPts val="0"/>
              </a:spcAft>
              <a:buNone/>
            </a:pPr>
            <a:endParaRPr sz="2000"/>
          </a:p>
        </p:txBody>
      </p:sp>
    </p:spTree>
    <p:extLst>
      <p:ext uri="{BB962C8B-B14F-4D97-AF65-F5344CB8AC3E}">
        <p14:creationId xmlns:p14="http://schemas.microsoft.com/office/powerpoint/2010/main" val="38963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Effect transition="in" filter="fade">
                                      <p:cBhvr>
                                        <p:cTn id="7" dur="500"/>
                                        <p:tgtEl>
                                          <p:spTgt spid="4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7">
                                            <p:txEl>
                                              <p:pRg st="1" end="1"/>
                                            </p:txEl>
                                          </p:spTgt>
                                        </p:tgtEl>
                                        <p:attrNameLst>
                                          <p:attrName>style.visibility</p:attrName>
                                        </p:attrNameLst>
                                      </p:cBhvr>
                                      <p:to>
                                        <p:strVal val="visible"/>
                                      </p:to>
                                    </p:set>
                                    <p:animEffect transition="in" filter="fade">
                                      <p:cBhvr>
                                        <p:cTn id="10" dur="500"/>
                                        <p:tgtEl>
                                          <p:spTgt spid="43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7">
                                            <p:txEl>
                                              <p:pRg st="2" end="2"/>
                                            </p:txEl>
                                          </p:spTgt>
                                        </p:tgtEl>
                                        <p:attrNameLst>
                                          <p:attrName>style.visibility</p:attrName>
                                        </p:attrNameLst>
                                      </p:cBhvr>
                                      <p:to>
                                        <p:strVal val="visible"/>
                                      </p:to>
                                    </p:set>
                                    <p:animEffect transition="in" filter="fade">
                                      <p:cBhvr>
                                        <p:cTn id="13" dur="500"/>
                                        <p:tgtEl>
                                          <p:spTgt spid="43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7">
                                            <p:txEl>
                                              <p:pRg st="3" end="3"/>
                                            </p:txEl>
                                          </p:spTgt>
                                        </p:tgtEl>
                                        <p:attrNameLst>
                                          <p:attrName>style.visibility</p:attrName>
                                        </p:attrNameLst>
                                      </p:cBhvr>
                                      <p:to>
                                        <p:strVal val="visible"/>
                                      </p:to>
                                    </p:set>
                                    <p:animEffect transition="in" filter="fade">
                                      <p:cBhvr>
                                        <p:cTn id="16" dur="500"/>
                                        <p:tgtEl>
                                          <p:spTgt spid="43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7">
                                            <p:txEl>
                                              <p:pRg st="5" end="5"/>
                                            </p:txEl>
                                          </p:spTgt>
                                        </p:tgtEl>
                                        <p:attrNameLst>
                                          <p:attrName>style.visibility</p:attrName>
                                        </p:attrNameLst>
                                      </p:cBhvr>
                                      <p:to>
                                        <p:strVal val="visible"/>
                                      </p:to>
                                    </p:set>
                                    <p:animEffect transition="in" filter="fade">
                                      <p:cBhvr>
                                        <p:cTn id="21" dur="500"/>
                                        <p:tgtEl>
                                          <p:spTgt spid="43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7">
                                            <p:txEl>
                                              <p:pRg st="7" end="7"/>
                                            </p:txEl>
                                          </p:spTgt>
                                        </p:tgtEl>
                                        <p:attrNameLst>
                                          <p:attrName>style.visibility</p:attrName>
                                        </p:attrNameLst>
                                      </p:cBhvr>
                                      <p:to>
                                        <p:strVal val="visible"/>
                                      </p:to>
                                    </p:set>
                                    <p:animEffect transition="in" filter="fade">
                                      <p:cBhvr>
                                        <p:cTn id="26" dur="500"/>
                                        <p:tgtEl>
                                          <p:spTgt spid="43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Background</a:t>
            </a:r>
            <a:endParaRPr/>
          </a:p>
        </p:txBody>
      </p:sp>
      <p:sp>
        <p:nvSpPr>
          <p:cNvPr id="138" name="Google Shape;138;p28"/>
          <p:cNvSpPr txBox="1">
            <a:spLocks noGrp="1"/>
          </p:cNvSpPr>
          <p:nvPr>
            <p:ph type="body" idx="1"/>
          </p:nvPr>
        </p:nvSpPr>
        <p:spPr>
          <a:xfrm>
            <a:off x="457200" y="877800"/>
            <a:ext cx="8229600" cy="3387900"/>
          </a:xfrm>
          <a:prstGeom prst="rect">
            <a:avLst/>
          </a:prstGeom>
        </p:spPr>
        <p:txBody>
          <a:bodyPr spcFirstLastPara="1" wrap="square" lIns="91425" tIns="45700" rIns="91425" bIns="45700" anchor="t" anchorCtr="0">
            <a:noAutofit/>
          </a:bodyPr>
          <a:lstStyle/>
          <a:p>
            <a:pPr marL="285750" indent="-285750">
              <a:lnSpc>
                <a:spcPct val="150000"/>
              </a:lnSpc>
              <a:spcBef>
                <a:spcPts val="0"/>
              </a:spcBef>
            </a:pPr>
            <a:r>
              <a:rPr lang="en" dirty="0">
                <a:solidFill>
                  <a:srgbClr val="000000"/>
                </a:solidFill>
              </a:rPr>
              <a:t>About 50% of cases of infertility can be attributed to male factors</a:t>
            </a:r>
            <a:endParaRPr lang="en-US" dirty="0">
              <a:solidFill>
                <a:srgbClr val="000000"/>
              </a:solidFill>
            </a:endParaRPr>
          </a:p>
          <a:p>
            <a:pPr marL="285750" indent="-285750">
              <a:lnSpc>
                <a:spcPct val="150000"/>
              </a:lnSpc>
              <a:spcBef>
                <a:spcPts val="0"/>
              </a:spcBef>
              <a:spcAft>
                <a:spcPts val="600"/>
              </a:spcAft>
            </a:pPr>
            <a:r>
              <a:rPr lang="en" dirty="0">
                <a:solidFill>
                  <a:srgbClr val="000000"/>
                </a:solidFill>
              </a:rPr>
              <a:t>Non-obstructive azoospermia (NOA) is the most severe form </a:t>
            </a:r>
          </a:p>
          <a:p>
            <a:pPr marL="285750" indent="-285750">
              <a:lnSpc>
                <a:spcPts val="2160"/>
              </a:lnSpc>
              <a:spcBef>
                <a:spcPts val="0"/>
              </a:spcBef>
            </a:pPr>
            <a:r>
              <a:rPr lang="en-US" dirty="0">
                <a:solidFill>
                  <a:srgbClr val="000000"/>
                </a:solidFill>
              </a:rPr>
              <a:t>Hormone treatment can increase total testosterone levels and promote spermatogenesis </a:t>
            </a:r>
            <a:r>
              <a:rPr lang="en-US" sz="1200" dirty="0">
                <a:solidFill>
                  <a:srgbClr val="000000"/>
                </a:solidFill>
              </a:rPr>
              <a:t>(</a:t>
            </a:r>
            <a:r>
              <a:rPr lang="en-US" sz="1200" dirty="0" err="1">
                <a:solidFill>
                  <a:srgbClr val="000000"/>
                </a:solidFill>
              </a:rPr>
              <a:t>Korbori</a:t>
            </a:r>
            <a:r>
              <a:rPr lang="en-US" sz="1200" dirty="0">
                <a:solidFill>
                  <a:srgbClr val="000000"/>
                </a:solidFill>
              </a:rPr>
              <a:t> et al 2015, Hussein et al 2014)</a:t>
            </a:r>
          </a:p>
          <a:p>
            <a:pPr marL="457200" lvl="0" indent="-342900" algn="l" rtl="0">
              <a:lnSpc>
                <a:spcPct val="115000"/>
              </a:lnSpc>
              <a:spcBef>
                <a:spcPts val="0"/>
              </a:spcBef>
              <a:spcAft>
                <a:spcPts val="0"/>
              </a:spcAft>
              <a:buClr>
                <a:srgbClr val="000000"/>
              </a:buClr>
              <a:buSzPts val="1800"/>
              <a:buChar char="-"/>
            </a:pPr>
            <a:r>
              <a:rPr lang="en-US" dirty="0">
                <a:solidFill>
                  <a:srgbClr val="000000"/>
                </a:solidFill>
              </a:rPr>
              <a:t>Treatment limited to patients with inadequate gonadotropin production </a:t>
            </a:r>
          </a:p>
          <a:p>
            <a:pPr marL="457200" lvl="0" indent="-342900" algn="l" rtl="0">
              <a:lnSpc>
                <a:spcPct val="115000"/>
              </a:lnSpc>
              <a:spcBef>
                <a:spcPts val="0"/>
              </a:spcBef>
              <a:spcAft>
                <a:spcPts val="600"/>
              </a:spcAft>
              <a:buClr>
                <a:srgbClr val="000000"/>
              </a:buClr>
              <a:buSzPts val="1800"/>
              <a:buChar char="-"/>
            </a:pPr>
            <a:r>
              <a:rPr lang="en-US" dirty="0">
                <a:solidFill>
                  <a:srgbClr val="000000"/>
                </a:solidFill>
              </a:rPr>
              <a:t>Less helpful for those with spermatogenic arrest and germ cell aplasia</a:t>
            </a:r>
          </a:p>
          <a:p>
            <a:pPr marL="285750" indent="-285750">
              <a:lnSpc>
                <a:spcPts val="2160"/>
              </a:lnSpc>
              <a:spcBef>
                <a:spcPts val="0"/>
              </a:spcBef>
            </a:pPr>
            <a:r>
              <a:rPr lang="en-US" dirty="0">
                <a:solidFill>
                  <a:srgbClr val="000000"/>
                </a:solidFill>
              </a:rPr>
              <a:t>Successful sperm retrieval with microscopic testicular sperm extraction (</a:t>
            </a:r>
            <a:r>
              <a:rPr lang="en-US" dirty="0" err="1">
                <a:solidFill>
                  <a:srgbClr val="000000"/>
                </a:solidFill>
              </a:rPr>
              <a:t>mTESE</a:t>
            </a:r>
            <a:r>
              <a:rPr lang="en-US" dirty="0">
                <a:solidFill>
                  <a:srgbClr val="000000"/>
                </a:solidFill>
              </a:rPr>
              <a:t>) is at best 65% </a:t>
            </a:r>
            <a:r>
              <a:rPr lang="en-US" sz="1200" dirty="0">
                <a:solidFill>
                  <a:srgbClr val="000000"/>
                </a:solidFill>
              </a:rPr>
              <a:t>(Ng et al 2025)</a:t>
            </a:r>
          </a:p>
          <a:p>
            <a:pPr marL="0" lvl="0" indent="0" algn="l" rtl="0">
              <a:lnSpc>
                <a:spcPct val="115000"/>
              </a:lnSpc>
              <a:spcBef>
                <a:spcPts val="0"/>
              </a:spcBef>
              <a:spcAft>
                <a:spcPts val="0"/>
              </a:spcAft>
              <a:buNone/>
            </a:pPr>
            <a:endParaRPr lang="en-US" sz="1200" dirty="0">
              <a:solidFill>
                <a:srgbClr val="000000"/>
              </a:solidFill>
            </a:endParaRPr>
          </a:p>
          <a:p>
            <a:pPr marL="0" lvl="0" indent="0" algn="l" rtl="0">
              <a:spcBef>
                <a:spcPts val="360"/>
              </a:spcBef>
              <a:spcAft>
                <a:spcPts val="0"/>
              </a:spcAft>
              <a:buNone/>
            </a:pPr>
            <a:endParaRPr dirty="0"/>
          </a:p>
        </p:txBody>
      </p:sp>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a:extLst>
            <a:ext uri="{FF2B5EF4-FFF2-40B4-BE49-F238E27FC236}">
              <a16:creationId xmlns:a16="http://schemas.microsoft.com/office/drawing/2014/main" id="{89E255C9-A2B3-56A5-E22F-D9B91001E86B}"/>
            </a:ext>
          </a:extLst>
        </p:cNvPr>
        <p:cNvGrpSpPr/>
        <p:nvPr/>
      </p:nvGrpSpPr>
      <p:grpSpPr>
        <a:xfrm>
          <a:off x="0" y="0"/>
          <a:ext cx="0" cy="0"/>
          <a:chOff x="0" y="0"/>
          <a:chExt cx="0" cy="0"/>
        </a:xfrm>
      </p:grpSpPr>
      <p:sp>
        <p:nvSpPr>
          <p:cNvPr id="448" name="Google Shape;448;p55">
            <a:extLst>
              <a:ext uri="{FF2B5EF4-FFF2-40B4-BE49-F238E27FC236}">
                <a16:creationId xmlns:a16="http://schemas.microsoft.com/office/drawing/2014/main" id="{9692AD9B-8DE5-4B8D-F8A8-706F76BA54F0}"/>
              </a:ext>
            </a:extLst>
          </p:cNvPr>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Acknowledgements </a:t>
            </a:r>
            <a:endParaRPr/>
          </a:p>
        </p:txBody>
      </p:sp>
      <p:sp>
        <p:nvSpPr>
          <p:cNvPr id="449" name="Google Shape;449;p55">
            <a:extLst>
              <a:ext uri="{FF2B5EF4-FFF2-40B4-BE49-F238E27FC236}">
                <a16:creationId xmlns:a16="http://schemas.microsoft.com/office/drawing/2014/main" id="{0047180B-2A3C-3089-EA63-999BA7A06AE3}"/>
              </a:ext>
            </a:extLst>
          </p:cNvPr>
          <p:cNvSpPr txBox="1">
            <a:spLocks noGrp="1"/>
          </p:cNvSpPr>
          <p:nvPr>
            <p:ph type="body" idx="1"/>
          </p:nvPr>
        </p:nvSpPr>
        <p:spPr>
          <a:xfrm>
            <a:off x="914401" y="1074300"/>
            <a:ext cx="3604200" cy="3387900"/>
          </a:xfrm>
          <a:prstGeom prst="rect">
            <a:avLst/>
          </a:prstGeom>
        </p:spPr>
        <p:txBody>
          <a:bodyPr spcFirstLastPara="1" wrap="square" lIns="91425" tIns="45700" rIns="91425" bIns="45700" anchor="t" anchorCtr="0">
            <a:noAutofit/>
          </a:bodyPr>
          <a:lstStyle/>
          <a:p>
            <a:pPr>
              <a:buNone/>
            </a:pPr>
            <a:r>
              <a:rPr lang="en" b="1"/>
              <a:t>Ferring Pharmaceuticals</a:t>
            </a:r>
            <a:endParaRPr lang="en">
              <a:solidFill>
                <a:srgbClr val="000000"/>
              </a:solidFill>
            </a:endParaRPr>
          </a:p>
          <a:p>
            <a:pPr lvl="0" algn="l">
              <a:spcBef>
                <a:spcPts val="360"/>
              </a:spcBef>
              <a:spcAft>
                <a:spcPts val="0"/>
              </a:spcAft>
              <a:buNone/>
            </a:pPr>
            <a:endParaRPr lang="en" b="1"/>
          </a:p>
          <a:p>
            <a:pPr>
              <a:buNone/>
            </a:pPr>
            <a:r>
              <a:rPr lang="en" b="1"/>
              <a:t>PCRS</a:t>
            </a:r>
          </a:p>
          <a:p>
            <a:pPr marL="0" indent="0">
              <a:buNone/>
            </a:pPr>
            <a:endParaRPr lang="en" b="1"/>
          </a:p>
        </p:txBody>
      </p:sp>
    </p:spTree>
    <p:extLst>
      <p:ext uri="{BB962C8B-B14F-4D97-AF65-F5344CB8AC3E}">
        <p14:creationId xmlns:p14="http://schemas.microsoft.com/office/powerpoint/2010/main" val="60968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5"/>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Acknowledgements </a:t>
            </a:r>
            <a:endParaRPr/>
          </a:p>
        </p:txBody>
      </p:sp>
      <p:sp>
        <p:nvSpPr>
          <p:cNvPr id="449" name="Google Shape;449;p55"/>
          <p:cNvSpPr txBox="1">
            <a:spLocks noGrp="1"/>
          </p:cNvSpPr>
          <p:nvPr>
            <p:ph type="body" idx="1"/>
          </p:nvPr>
        </p:nvSpPr>
        <p:spPr>
          <a:xfrm>
            <a:off x="914401" y="1074300"/>
            <a:ext cx="3604200" cy="338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b="1"/>
              <a:t>Gianpiero Palermo, MD PhD </a:t>
            </a:r>
            <a:endParaRPr b="1"/>
          </a:p>
          <a:p>
            <a:pPr marL="0" lvl="0" indent="0" algn="l" rtl="0">
              <a:spcBef>
                <a:spcPts val="360"/>
              </a:spcBef>
              <a:spcAft>
                <a:spcPts val="0"/>
              </a:spcAft>
              <a:buNone/>
            </a:pPr>
            <a:endParaRPr b="1"/>
          </a:p>
          <a:p>
            <a:pPr marL="0" lvl="0" indent="0" algn="l" rtl="0">
              <a:spcBef>
                <a:spcPts val="360"/>
              </a:spcBef>
              <a:spcAft>
                <a:spcPts val="0"/>
              </a:spcAft>
              <a:buNone/>
            </a:pPr>
            <a:r>
              <a:rPr lang="en" b="1"/>
              <a:t>Andrology Lab </a:t>
            </a:r>
            <a:endParaRPr b="1"/>
          </a:p>
          <a:p>
            <a:pPr marL="0" lvl="0" indent="457200" algn="l" rtl="0">
              <a:spcBef>
                <a:spcPts val="360"/>
              </a:spcBef>
              <a:spcAft>
                <a:spcPts val="0"/>
              </a:spcAft>
              <a:buNone/>
            </a:pPr>
            <a:r>
              <a:rPr lang="en" b="1"/>
              <a:t>Eros Lari</a:t>
            </a:r>
            <a:endParaRPr b="1"/>
          </a:p>
          <a:p>
            <a:pPr marL="0" lvl="0" indent="457200" algn="l" rtl="0">
              <a:spcBef>
                <a:spcPts val="360"/>
              </a:spcBef>
              <a:spcAft>
                <a:spcPts val="0"/>
              </a:spcAft>
              <a:buNone/>
            </a:pPr>
            <a:r>
              <a:rPr lang="en" b="1"/>
              <a:t>Philip Xie</a:t>
            </a:r>
            <a:endParaRPr b="1"/>
          </a:p>
          <a:p>
            <a:pPr marL="0" lvl="0" indent="457200" algn="l" rtl="0">
              <a:spcBef>
                <a:spcPts val="360"/>
              </a:spcBef>
              <a:spcAft>
                <a:spcPts val="0"/>
              </a:spcAft>
              <a:buNone/>
            </a:pPr>
            <a:r>
              <a:rPr lang="en" b="1"/>
              <a:t>Stephanie Cheung</a:t>
            </a:r>
            <a:endParaRPr b="1"/>
          </a:p>
          <a:p>
            <a:pPr marL="0" lvl="0" indent="457200" algn="l" rtl="0">
              <a:spcBef>
                <a:spcPts val="360"/>
              </a:spcBef>
              <a:spcAft>
                <a:spcPts val="0"/>
              </a:spcAft>
              <a:buNone/>
            </a:pPr>
            <a:r>
              <a:rPr lang="en" b="1"/>
              <a:t>Lily Ng</a:t>
            </a:r>
            <a:endParaRPr b="1"/>
          </a:p>
          <a:p>
            <a:pPr marL="0" lvl="0" indent="457200" algn="l" rtl="0">
              <a:spcBef>
                <a:spcPts val="360"/>
              </a:spcBef>
              <a:spcAft>
                <a:spcPts val="0"/>
              </a:spcAft>
              <a:buNone/>
            </a:pPr>
            <a:r>
              <a:rPr lang="en" b="1"/>
              <a:t>Angela DeJesus</a:t>
            </a:r>
            <a:endParaRPr b="1"/>
          </a:p>
          <a:p>
            <a:pPr marL="0" lvl="0" indent="457200" algn="l" rtl="0">
              <a:spcBef>
                <a:spcPts val="360"/>
              </a:spcBef>
              <a:spcAft>
                <a:spcPts val="0"/>
              </a:spcAft>
              <a:buNone/>
            </a:pPr>
            <a:r>
              <a:rPr lang="en" b="1"/>
              <a:t>Olena Kocur </a:t>
            </a:r>
            <a:endParaRPr b="1"/>
          </a:p>
          <a:p>
            <a:pPr marL="0" lvl="0" indent="457200" algn="l" rtl="0">
              <a:spcBef>
                <a:spcPts val="360"/>
              </a:spcBef>
              <a:spcAft>
                <a:spcPts val="0"/>
              </a:spcAft>
              <a:buNone/>
            </a:pPr>
            <a:r>
              <a:rPr lang="en" b="1"/>
              <a:t>Kevin Zu</a:t>
            </a:r>
            <a:endParaRPr b="1"/>
          </a:p>
          <a:p>
            <a:pPr marL="0" lvl="0" indent="457200" algn="l" rtl="0">
              <a:spcBef>
                <a:spcPts val="360"/>
              </a:spcBef>
              <a:spcAft>
                <a:spcPts val="0"/>
              </a:spcAft>
              <a:buNone/>
            </a:pPr>
            <a:r>
              <a:rPr lang="en" b="1"/>
              <a:t>Belinda Zhang</a:t>
            </a:r>
            <a:endParaRPr b="1"/>
          </a:p>
          <a:p>
            <a:pPr marL="0" lvl="0" indent="457200" algn="l" rtl="0">
              <a:spcBef>
                <a:spcPts val="360"/>
              </a:spcBef>
              <a:spcAft>
                <a:spcPts val="0"/>
              </a:spcAft>
              <a:buNone/>
            </a:pPr>
            <a:endParaRPr b="1"/>
          </a:p>
          <a:p>
            <a:pPr marL="0" lvl="0" indent="457200" algn="l" rtl="0">
              <a:spcBef>
                <a:spcPts val="360"/>
              </a:spcBef>
              <a:spcAft>
                <a:spcPts val="0"/>
              </a:spcAft>
              <a:buNone/>
            </a:pPr>
            <a:endParaRPr b="1"/>
          </a:p>
          <a:p>
            <a:pPr marL="0" lvl="0" indent="0" algn="l" rtl="0">
              <a:spcBef>
                <a:spcPts val="360"/>
              </a:spcBef>
              <a:spcAft>
                <a:spcPts val="0"/>
              </a:spcAft>
              <a:buNone/>
            </a:pPr>
            <a:endParaRPr b="1"/>
          </a:p>
          <a:p>
            <a:pPr marL="0" lvl="0" indent="0" algn="l" rtl="0">
              <a:spcBef>
                <a:spcPts val="360"/>
              </a:spcBef>
              <a:spcAft>
                <a:spcPts val="0"/>
              </a:spcAft>
              <a:buNone/>
            </a:pPr>
            <a:endParaRPr b="1"/>
          </a:p>
          <a:p>
            <a:pPr marL="0" lvl="0" indent="0" algn="l" rtl="0">
              <a:spcBef>
                <a:spcPts val="360"/>
              </a:spcBef>
              <a:spcAft>
                <a:spcPts val="0"/>
              </a:spcAft>
              <a:buNone/>
            </a:pPr>
            <a:endParaRPr b="1"/>
          </a:p>
        </p:txBody>
      </p:sp>
      <p:sp>
        <p:nvSpPr>
          <p:cNvPr id="450" name="Google Shape;450;p55"/>
          <p:cNvSpPr txBox="1">
            <a:spLocks noGrp="1"/>
          </p:cNvSpPr>
          <p:nvPr>
            <p:ph type="body" idx="1"/>
          </p:nvPr>
        </p:nvSpPr>
        <p:spPr>
          <a:xfrm>
            <a:off x="4724401" y="1098425"/>
            <a:ext cx="3604200" cy="338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b="1" dirty="0"/>
              <a:t>Zev </a:t>
            </a:r>
            <a:r>
              <a:rPr lang="en" b="1" dirty="0" err="1"/>
              <a:t>Rosenwaks</a:t>
            </a:r>
            <a:r>
              <a:rPr lang="en" b="1" dirty="0"/>
              <a:t>, MD</a:t>
            </a:r>
            <a:endParaRPr b="1" dirty="0"/>
          </a:p>
          <a:p>
            <a:pPr marL="0" lvl="0" indent="0" algn="l" rtl="0">
              <a:spcBef>
                <a:spcPts val="360"/>
              </a:spcBef>
              <a:spcAft>
                <a:spcPts val="0"/>
              </a:spcAft>
              <a:buNone/>
            </a:pPr>
            <a:endParaRPr b="1"/>
          </a:p>
          <a:p>
            <a:pPr marL="0" lvl="0" indent="0" algn="l" rtl="0">
              <a:spcBef>
                <a:spcPts val="360"/>
              </a:spcBef>
              <a:spcAft>
                <a:spcPts val="0"/>
              </a:spcAft>
              <a:buNone/>
            </a:pPr>
            <a:r>
              <a:rPr lang="en" b="1" dirty="0"/>
              <a:t>Rodriq Stubbs, NP</a:t>
            </a:r>
            <a:endParaRPr b="1" dirty="0"/>
          </a:p>
          <a:p>
            <a:pPr marL="0" indent="0">
              <a:buNone/>
            </a:pPr>
            <a:endParaRPr lang="en" b="1" dirty="0"/>
          </a:p>
          <a:p>
            <a:pPr marL="0" indent="0">
              <a:buNone/>
            </a:pPr>
            <a:r>
              <a:rPr lang="en" b="1" dirty="0"/>
              <a:t>Embryology Lab </a:t>
            </a:r>
            <a:endParaRPr lang="en-US" dirty="0">
              <a:solidFill>
                <a:srgbClr val="000000"/>
              </a:solidFill>
            </a:endParaRPr>
          </a:p>
          <a:p>
            <a:pPr marL="0" indent="0">
              <a:buNone/>
            </a:pPr>
            <a:endParaRPr b="1" dirty="0"/>
          </a:p>
          <a:p>
            <a:pPr marL="0" indent="0">
              <a:buNone/>
            </a:pPr>
            <a:endParaRPr lang="en-US"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6"/>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References </a:t>
            </a:r>
            <a:endParaRPr/>
          </a:p>
        </p:txBody>
      </p:sp>
      <p:sp>
        <p:nvSpPr>
          <p:cNvPr id="456" name="Google Shape;456;p56"/>
          <p:cNvSpPr txBox="1">
            <a:spLocks noGrp="1"/>
          </p:cNvSpPr>
          <p:nvPr>
            <p:ph type="body" idx="1"/>
          </p:nvPr>
        </p:nvSpPr>
        <p:spPr>
          <a:xfrm>
            <a:off x="457200" y="750410"/>
            <a:ext cx="7759800" cy="3637500"/>
          </a:xfrm>
          <a:prstGeom prst="rect">
            <a:avLst/>
          </a:prstGeom>
        </p:spPr>
        <p:txBody>
          <a:bodyPr spcFirstLastPara="1" wrap="square" lIns="91425" tIns="45700" rIns="91425" bIns="45700" anchor="t" anchorCtr="0">
            <a:noAutofit/>
          </a:bodyPr>
          <a:lstStyle/>
          <a:p>
            <a:pPr indent="-298450">
              <a:spcBef>
                <a:spcPts val="0"/>
              </a:spcBef>
              <a:buClr>
                <a:srgbClr val="000000"/>
              </a:buClr>
              <a:buSzPts val="1100"/>
              <a:buChar char="-"/>
            </a:pPr>
            <a:r>
              <a:rPr lang="en" sz="1100">
                <a:solidFill>
                  <a:schemeClr val="accent6">
                    <a:lumMod val="10000"/>
                  </a:schemeClr>
                </a:solidFill>
              </a:rPr>
              <a:t>Ng L, Kocur OM, Xie P, Cheung S, Schlegel P, </a:t>
            </a:r>
            <a:r>
              <a:rPr lang="en" sz="1100" err="1">
                <a:solidFill>
                  <a:schemeClr val="accent6">
                    <a:lumMod val="10000"/>
                  </a:schemeClr>
                </a:solidFill>
              </a:rPr>
              <a:t>Rosenwaks</a:t>
            </a:r>
            <a:r>
              <a:rPr lang="en" sz="1100">
                <a:solidFill>
                  <a:schemeClr val="accent6">
                    <a:lumMod val="10000"/>
                  </a:schemeClr>
                </a:solidFill>
              </a:rPr>
              <a:t> Z, et al. Timing of Testicular Biopsy in Relation to Oocyte Retrieval and the Outcomes of Intracytoplasmic Sperm Injection. Journal of Urology [Internet]. 2024</a:t>
            </a:r>
            <a:endParaRPr lang="en-US" sz="1100">
              <a:solidFill>
                <a:schemeClr val="accent6">
                  <a:lumMod val="10000"/>
                </a:schemeClr>
              </a:solidFill>
            </a:endParaRPr>
          </a:p>
          <a:p>
            <a:pPr indent="-298450">
              <a:spcBef>
                <a:spcPts val="0"/>
              </a:spcBef>
              <a:buClr>
                <a:srgbClr val="000000"/>
              </a:buClr>
              <a:buSzPts val="1100"/>
              <a:buChar char="-"/>
            </a:pPr>
            <a:r>
              <a:rPr lang="en" sz="1100">
                <a:solidFill>
                  <a:schemeClr val="accent6">
                    <a:lumMod val="10000"/>
                  </a:schemeClr>
                </a:solidFill>
              </a:rPr>
              <a:t>Richer G, </a:t>
            </a:r>
            <a:r>
              <a:rPr lang="en" sz="1100" err="1">
                <a:solidFill>
                  <a:schemeClr val="accent6">
                    <a:lumMod val="10000"/>
                  </a:schemeClr>
                </a:solidFill>
              </a:rPr>
              <a:t>Vanhaecke</a:t>
            </a:r>
            <a:r>
              <a:rPr lang="en" sz="1100">
                <a:solidFill>
                  <a:schemeClr val="accent6">
                    <a:lumMod val="10000"/>
                  </a:schemeClr>
                </a:solidFill>
              </a:rPr>
              <a:t> T, Rogiers V, Goossens E, Baert Y. Mouse In Vitro Spermatogenesis on 3D </a:t>
            </a:r>
            <a:r>
              <a:rPr lang="en" sz="1100" err="1">
                <a:solidFill>
                  <a:schemeClr val="accent6">
                    <a:lumMod val="10000"/>
                  </a:schemeClr>
                </a:solidFill>
              </a:rPr>
              <a:t>Bioprinted</a:t>
            </a:r>
            <a:r>
              <a:rPr lang="en" sz="1100">
                <a:solidFill>
                  <a:schemeClr val="accent6">
                    <a:lumMod val="10000"/>
                  </a:schemeClr>
                </a:solidFill>
              </a:rPr>
              <a:t> Scaffolds. Methods Mol Biol. 2024;2770:135-149</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Zhang D, Jin W, Cui Y, He Z. Establishment and Characterization of Testis Organoids with Proliferation and Differentiation of </a:t>
            </a:r>
            <a:r>
              <a:rPr lang="en" sz="1100" err="1">
                <a:solidFill>
                  <a:schemeClr val="accent6">
                    <a:lumMod val="10000"/>
                  </a:schemeClr>
                </a:solidFill>
              </a:rPr>
              <a:t>Spermatogonial</a:t>
            </a:r>
            <a:r>
              <a:rPr lang="en" sz="1100">
                <a:solidFill>
                  <a:schemeClr val="accent6">
                    <a:lumMod val="10000"/>
                  </a:schemeClr>
                </a:solidFill>
              </a:rPr>
              <a:t> Stem Cells into Spermatocytes and Spermatids. Cells. 2024 Oct 2;13(19):1642</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Xu, H., Yang, M., Tian, R. </a:t>
            </a:r>
            <a:r>
              <a:rPr lang="en" sz="1100" i="1">
                <a:solidFill>
                  <a:schemeClr val="accent6">
                    <a:lumMod val="10000"/>
                  </a:schemeClr>
                </a:solidFill>
              </a:rPr>
              <a:t>et al.</a:t>
            </a:r>
            <a:r>
              <a:rPr lang="en" sz="1100">
                <a:solidFill>
                  <a:schemeClr val="accent6">
                    <a:lumMod val="10000"/>
                  </a:schemeClr>
                </a:solidFill>
              </a:rPr>
              <a:t> Derivation and propagation of </a:t>
            </a:r>
            <a:r>
              <a:rPr lang="en" sz="1100" err="1">
                <a:solidFill>
                  <a:schemeClr val="accent6">
                    <a:lumMod val="10000"/>
                  </a:schemeClr>
                </a:solidFill>
              </a:rPr>
              <a:t>spermatogonial</a:t>
            </a:r>
            <a:r>
              <a:rPr lang="en" sz="1100">
                <a:solidFill>
                  <a:schemeClr val="accent6">
                    <a:lumMod val="10000"/>
                  </a:schemeClr>
                </a:solidFill>
              </a:rPr>
              <a:t> stem cells from human pluripotent cells. </a:t>
            </a:r>
            <a:r>
              <a:rPr lang="en" sz="1100" i="1">
                <a:solidFill>
                  <a:schemeClr val="accent6">
                    <a:lumMod val="10000"/>
                  </a:schemeClr>
                </a:solidFill>
              </a:rPr>
              <a:t>Stem Cell Res Ther</a:t>
            </a:r>
            <a:r>
              <a:rPr lang="en" sz="1100">
                <a:solidFill>
                  <a:schemeClr val="accent6">
                    <a:lumMod val="10000"/>
                  </a:schemeClr>
                </a:solidFill>
              </a:rPr>
              <a:t> 11, 408 (2020)</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Sharma, R., Agarwal, A. (2011). Spermatogenesis: An Overview. In: Zini, A., Agarwal, A. (eds) Sperm Chromatin. Springer, New York, NY</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Yuan Y, Li L, Cheng Q, Diao F, Zeng Q, Yang X, Wu Y, Zhang H, Huang M, Chen J, Zhou Q, Zhu Y, Hua R, Tian J, Wang X, Zhou Z, Hao J, Yu J, Hua D, Liu J, Guo X, Zhou Q, Sha J. In vitro testicular organogenesis from human fetal gonads produces fertilization-competent spermatids. Cell Res. 2020 Mar;30(3):244-255</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McKnight M, Lawrence S, Xie P, </a:t>
            </a:r>
            <a:r>
              <a:rPr lang="en" sz="1100" err="1">
                <a:solidFill>
                  <a:schemeClr val="accent6">
                    <a:lumMod val="10000"/>
                  </a:schemeClr>
                </a:solidFill>
              </a:rPr>
              <a:t>Rosenwaks</a:t>
            </a:r>
            <a:r>
              <a:rPr lang="en" sz="1100">
                <a:solidFill>
                  <a:schemeClr val="accent6">
                    <a:lumMod val="10000"/>
                  </a:schemeClr>
                </a:solidFill>
              </a:rPr>
              <a:t> Z, Palermo G. Male haploid cells through direct </a:t>
            </a:r>
            <a:r>
              <a:rPr lang="en" sz="1100" err="1">
                <a:solidFill>
                  <a:schemeClr val="accent6">
                    <a:lumMod val="10000"/>
                  </a:schemeClr>
                </a:solidFill>
              </a:rPr>
              <a:t>spherification</a:t>
            </a:r>
            <a:r>
              <a:rPr lang="en" sz="1100">
                <a:solidFill>
                  <a:schemeClr val="accent6">
                    <a:lumMod val="10000"/>
                  </a:schemeClr>
                </a:solidFill>
              </a:rPr>
              <a:t>. Fertil Steril. 2023 Apr;119(4):701-702</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err="1">
                <a:solidFill>
                  <a:schemeClr val="accent6">
                    <a:lumMod val="10000"/>
                  </a:schemeClr>
                </a:solidFill>
              </a:rPr>
              <a:t>Argarwal</a:t>
            </a:r>
            <a:r>
              <a:rPr lang="en" sz="1100">
                <a:solidFill>
                  <a:schemeClr val="accent6">
                    <a:lumMod val="10000"/>
                  </a:schemeClr>
                </a:solidFill>
              </a:rPr>
              <a:t> AA, Baskaran S, Parekh N, Cho CL, Henkel R,  Vij S, Mohamed A, Manesh Kumar PS, Shah R. Male Infertility. 2021. The Lancet, 397 (10271) 319 –333  </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Kobori Y, Suzuki K, </a:t>
            </a:r>
            <a:r>
              <a:rPr lang="en" sz="1100" err="1">
                <a:solidFill>
                  <a:schemeClr val="accent6">
                    <a:lumMod val="10000"/>
                  </a:schemeClr>
                </a:solidFill>
              </a:rPr>
              <a:t>Iwahata</a:t>
            </a:r>
            <a:r>
              <a:rPr lang="en" sz="1100">
                <a:solidFill>
                  <a:schemeClr val="accent6">
                    <a:lumMod val="10000"/>
                  </a:schemeClr>
                </a:solidFill>
              </a:rPr>
              <a:t> T, Shin T, Sato R, Nishio K, Yagi H, Arai G, Soh S, Okada H. Induction of spermatogenesis by </a:t>
            </a:r>
            <a:r>
              <a:rPr lang="en" sz="1100" err="1">
                <a:solidFill>
                  <a:schemeClr val="accent6">
                    <a:lumMod val="10000"/>
                  </a:schemeClr>
                </a:solidFill>
              </a:rPr>
              <a:t>rhFSH</a:t>
            </a:r>
            <a:r>
              <a:rPr lang="en" sz="1100">
                <a:solidFill>
                  <a:schemeClr val="accent6">
                    <a:lumMod val="10000"/>
                  </a:schemeClr>
                </a:solidFill>
              </a:rPr>
              <a:t> for azoospermia due to spermatogenic dysfunction with maturation arrest: five case series. Syst Biol </a:t>
            </a:r>
            <a:r>
              <a:rPr lang="en" sz="1100" err="1">
                <a:solidFill>
                  <a:schemeClr val="accent6">
                    <a:lumMod val="10000"/>
                  </a:schemeClr>
                </a:solidFill>
              </a:rPr>
              <a:t>Reprod</a:t>
            </a:r>
            <a:r>
              <a:rPr lang="en" sz="1100">
                <a:solidFill>
                  <a:schemeClr val="accent6">
                    <a:lumMod val="10000"/>
                  </a:schemeClr>
                </a:solidFill>
              </a:rPr>
              <a:t> Med. 2015 Jun;61(3):168-70.  </a:t>
            </a:r>
            <a:endParaRPr sz="1100">
              <a:solidFill>
                <a:schemeClr val="accent6">
                  <a:lumMod val="10000"/>
                </a:schemeClr>
              </a:solidFill>
            </a:endParaRPr>
          </a:p>
          <a:p>
            <a:pPr marL="457200" lvl="0" indent="-298450" algn="l" rtl="0">
              <a:lnSpc>
                <a:spcPct val="100000"/>
              </a:lnSpc>
              <a:spcBef>
                <a:spcPts val="0"/>
              </a:spcBef>
              <a:spcAft>
                <a:spcPts val="0"/>
              </a:spcAft>
              <a:buClr>
                <a:srgbClr val="000000"/>
              </a:buClr>
              <a:buSzPts val="1100"/>
              <a:buChar char="-"/>
            </a:pPr>
            <a:r>
              <a:rPr lang="en" sz="1100">
                <a:solidFill>
                  <a:schemeClr val="accent6">
                    <a:lumMod val="10000"/>
                  </a:schemeClr>
                </a:solidFill>
              </a:rPr>
              <a:t>Hussein A, </a:t>
            </a:r>
            <a:r>
              <a:rPr lang="en" sz="1100" err="1">
                <a:solidFill>
                  <a:schemeClr val="accent6">
                    <a:lumMod val="10000"/>
                  </a:schemeClr>
                </a:solidFill>
              </a:rPr>
              <a:t>Ozgok</a:t>
            </a:r>
            <a:r>
              <a:rPr lang="en" sz="1100">
                <a:solidFill>
                  <a:schemeClr val="accent6">
                    <a:lumMod val="10000"/>
                  </a:schemeClr>
                </a:solidFill>
              </a:rPr>
              <a:t> Y, Ross L, Rao P, Niederberger C. Optimization of spermatogenesis-regulating hormones in patients with non-obstructive azoospermia and its impact on sperm retrieval: a </a:t>
            </a:r>
            <a:r>
              <a:rPr lang="en" sz="1100" err="1">
                <a:solidFill>
                  <a:schemeClr val="accent6">
                    <a:lumMod val="10000"/>
                  </a:schemeClr>
                </a:solidFill>
              </a:rPr>
              <a:t>multicentre</a:t>
            </a:r>
            <a:r>
              <a:rPr lang="en" sz="1100">
                <a:solidFill>
                  <a:schemeClr val="accent6">
                    <a:lumMod val="10000"/>
                  </a:schemeClr>
                </a:solidFill>
              </a:rPr>
              <a:t> study. BJU Int. 2013 Mar;111(3 Pt B):E110-4.  </a:t>
            </a:r>
            <a:endParaRPr sz="1100">
              <a:solidFill>
                <a:schemeClr val="accent6">
                  <a:lumMod val="10000"/>
                </a:schemeClr>
              </a:solidFill>
            </a:endParaRPr>
          </a:p>
          <a:p>
            <a:pPr marL="0" lvl="0" indent="0" algn="l" rtl="0">
              <a:lnSpc>
                <a:spcPct val="130000"/>
              </a:lnSpc>
              <a:spcBef>
                <a:spcPts val="0"/>
              </a:spcBef>
              <a:spcAft>
                <a:spcPts val="0"/>
              </a:spcAft>
              <a:buNone/>
            </a:pPr>
            <a:endParaRPr sz="1100">
              <a:solidFill>
                <a:schemeClr val="accent6">
                  <a:lumMod val="10000"/>
                </a:schemeClr>
              </a:solidFill>
            </a:endParaRPr>
          </a:p>
          <a:p>
            <a:pPr marL="457200" lvl="0" indent="-228600" algn="l" rtl="0">
              <a:lnSpc>
                <a:spcPct val="90000"/>
              </a:lnSpc>
              <a:spcBef>
                <a:spcPts val="0"/>
              </a:spcBef>
              <a:spcAft>
                <a:spcPts val="0"/>
              </a:spcAft>
              <a:buClr>
                <a:srgbClr val="000000"/>
              </a:buClr>
              <a:buSzPts val="1100"/>
              <a:buNone/>
            </a:pPr>
            <a:endParaRPr sz="1100">
              <a:solidFill>
                <a:schemeClr val="accent6">
                  <a:lumMod val="10000"/>
                </a:schemeClr>
              </a:solidFill>
            </a:endParaRPr>
          </a:p>
          <a:p>
            <a:pPr marL="0" lvl="0" indent="0" algn="l" rtl="0">
              <a:spcBef>
                <a:spcPts val="0"/>
              </a:spcBef>
              <a:spcAft>
                <a:spcPts val="0"/>
              </a:spcAft>
              <a:buNone/>
            </a:pPr>
            <a:endParaRPr sz="1100">
              <a:solidFill>
                <a:schemeClr val="accent6">
                  <a:lumMod val="10000"/>
                </a:schemeClr>
              </a:solidFill>
            </a:endParaRPr>
          </a:p>
          <a:p>
            <a:pPr marL="0" lvl="0" indent="0" algn="l" rtl="0">
              <a:lnSpc>
                <a:spcPct val="130000"/>
              </a:lnSpc>
              <a:spcBef>
                <a:spcPts val="0"/>
              </a:spcBef>
              <a:spcAft>
                <a:spcPts val="0"/>
              </a:spcAft>
              <a:buNone/>
            </a:pPr>
            <a:endParaRPr sz="1100">
              <a:solidFill>
                <a:schemeClr val="accent6">
                  <a:lumMod val="10000"/>
                </a:schemeClr>
              </a:solidFill>
            </a:endParaRPr>
          </a:p>
          <a:p>
            <a:pPr marL="457200" lvl="0" indent="-228600" algn="l" rtl="0">
              <a:lnSpc>
                <a:spcPct val="90000"/>
              </a:lnSpc>
              <a:spcBef>
                <a:spcPts val="0"/>
              </a:spcBef>
              <a:spcAft>
                <a:spcPts val="0"/>
              </a:spcAft>
              <a:buClr>
                <a:srgbClr val="000000"/>
              </a:buClr>
              <a:buSzPts val="1100"/>
              <a:buNone/>
            </a:pPr>
            <a:endParaRPr sz="1100">
              <a:solidFill>
                <a:schemeClr val="accent6">
                  <a:lumMod val="10000"/>
                </a:schemeClr>
              </a:solidFill>
            </a:endParaRPr>
          </a:p>
          <a:p>
            <a:pPr marL="0" lvl="0" indent="0" algn="l" rtl="0">
              <a:spcBef>
                <a:spcPts val="360"/>
              </a:spcBef>
              <a:spcAft>
                <a:spcPts val="0"/>
              </a:spcAft>
              <a:buNone/>
            </a:pPr>
            <a:endParaRPr sz="1100">
              <a:solidFill>
                <a:schemeClr val="accent6">
                  <a:lumMod val="1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7"/>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Background</a:t>
            </a:r>
            <a:endParaRPr/>
          </a:p>
        </p:txBody>
      </p:sp>
      <p:sp>
        <p:nvSpPr>
          <p:cNvPr id="144" name="Google Shape;144;p29"/>
          <p:cNvSpPr txBox="1">
            <a:spLocks noGrp="1"/>
          </p:cNvSpPr>
          <p:nvPr>
            <p:ph type="body" idx="1"/>
          </p:nvPr>
        </p:nvSpPr>
        <p:spPr>
          <a:xfrm>
            <a:off x="457200" y="1074300"/>
            <a:ext cx="8217000" cy="3387900"/>
          </a:xfrm>
          <a:prstGeom prst="rect">
            <a:avLst/>
          </a:prstGeom>
        </p:spPr>
        <p:txBody>
          <a:bodyPr spcFirstLastPara="1" wrap="square" lIns="91425" tIns="45700" rIns="91425" bIns="45700" anchor="t" anchorCtr="0">
            <a:noAutofit/>
          </a:bodyPr>
          <a:lstStyle/>
          <a:p>
            <a:pPr marL="285750" indent="-285750">
              <a:lnSpc>
                <a:spcPct val="115000"/>
              </a:lnSpc>
              <a:spcBef>
                <a:spcPts val="0"/>
              </a:spcBef>
            </a:pPr>
            <a:r>
              <a:rPr lang="en" dirty="0">
                <a:solidFill>
                  <a:srgbClr val="000000"/>
                </a:solidFill>
              </a:rPr>
              <a:t>Use of patient-derived stem cells to generate spermatozoa </a:t>
            </a:r>
            <a:r>
              <a:rPr lang="en" i="1" dirty="0">
                <a:solidFill>
                  <a:srgbClr val="000000"/>
                </a:solidFill>
              </a:rPr>
              <a:t>in vitro</a:t>
            </a:r>
            <a:r>
              <a:rPr lang="en" dirty="0">
                <a:solidFill>
                  <a:srgbClr val="000000"/>
                </a:solidFill>
              </a:rPr>
              <a:t> has been proposed as an ultimate solution to overcome NOA</a:t>
            </a:r>
          </a:p>
          <a:p>
            <a:pPr marL="0" indent="0">
              <a:lnSpc>
                <a:spcPct val="115000"/>
              </a:lnSpc>
              <a:spcBef>
                <a:spcPts val="0"/>
              </a:spcBef>
              <a:buNone/>
            </a:pPr>
            <a:endParaRPr dirty="0">
              <a:solidFill>
                <a:srgbClr val="000000"/>
              </a:solidFill>
            </a:endParaRPr>
          </a:p>
          <a:p>
            <a:pPr marL="285750" indent="-285750">
              <a:lnSpc>
                <a:spcPct val="115000"/>
              </a:lnSpc>
              <a:spcBef>
                <a:spcPts val="0"/>
              </a:spcBef>
            </a:pPr>
            <a:r>
              <a:rPr lang="en" dirty="0">
                <a:solidFill>
                  <a:srgbClr val="000000"/>
                </a:solidFill>
              </a:rPr>
              <a:t>Suggested models: </a:t>
            </a:r>
          </a:p>
          <a:p>
            <a:pPr>
              <a:lnSpc>
                <a:spcPct val="114999"/>
              </a:lnSpc>
              <a:spcBef>
                <a:spcPts val="0"/>
              </a:spcBef>
              <a:buFont typeface="Arial,Sans-Serif"/>
              <a:buChar char="-"/>
            </a:pPr>
            <a:r>
              <a:rPr lang="en" dirty="0">
                <a:solidFill>
                  <a:srgbClr val="000000"/>
                </a:solidFill>
              </a:rPr>
              <a:t>Generation of </a:t>
            </a:r>
            <a:r>
              <a:rPr lang="en" dirty="0" err="1">
                <a:solidFill>
                  <a:srgbClr val="000000"/>
                </a:solidFill>
              </a:rPr>
              <a:t>spermatogonial</a:t>
            </a:r>
            <a:r>
              <a:rPr lang="en" dirty="0">
                <a:solidFill>
                  <a:srgbClr val="000000"/>
                </a:solidFill>
              </a:rPr>
              <a:t> stem cells from </a:t>
            </a:r>
            <a:r>
              <a:rPr lang="en" dirty="0" err="1">
                <a:solidFill>
                  <a:srgbClr val="000000"/>
                </a:solidFill>
              </a:rPr>
              <a:t>iHSPCs</a:t>
            </a:r>
            <a:r>
              <a:rPr lang="en" dirty="0">
                <a:solidFill>
                  <a:srgbClr val="000000"/>
                </a:solidFill>
              </a:rPr>
              <a:t> </a:t>
            </a:r>
            <a:r>
              <a:rPr lang="en" sz="1400" dirty="0">
                <a:solidFill>
                  <a:srgbClr val="000000"/>
                </a:solidFill>
              </a:rPr>
              <a:t>(Xu et al, 2020)</a:t>
            </a:r>
            <a:endParaRPr lang="en-US" sz="1400" dirty="0">
              <a:solidFill>
                <a:srgbClr val="2D2E2D"/>
              </a:solidFill>
            </a:endParaRPr>
          </a:p>
          <a:p>
            <a:pPr>
              <a:lnSpc>
                <a:spcPct val="114999"/>
              </a:lnSpc>
              <a:spcBef>
                <a:spcPts val="0"/>
              </a:spcBef>
              <a:buFont typeface="Calibri,Sans-Serif"/>
              <a:buChar char="-"/>
            </a:pPr>
            <a:r>
              <a:rPr lang="en" i="1" dirty="0">
                <a:solidFill>
                  <a:srgbClr val="000000"/>
                </a:solidFill>
              </a:rPr>
              <a:t>In vitro</a:t>
            </a:r>
            <a:r>
              <a:rPr lang="en" dirty="0">
                <a:solidFill>
                  <a:srgbClr val="000000"/>
                </a:solidFill>
              </a:rPr>
              <a:t> testicular organogenesis from cultured fetal gonads</a:t>
            </a:r>
            <a:r>
              <a:rPr lang="en" sz="1400" dirty="0">
                <a:solidFill>
                  <a:srgbClr val="000000"/>
                </a:solidFill>
              </a:rPr>
              <a:t> (Yuan et al, 2020)</a:t>
            </a:r>
            <a:endParaRPr lang="en-US" sz="1400" dirty="0">
              <a:solidFill>
                <a:srgbClr val="2D2E2D"/>
              </a:solidFill>
            </a:endParaRPr>
          </a:p>
          <a:p>
            <a:pPr marL="457200" lvl="0" indent="-342900" algn="l" rtl="0">
              <a:lnSpc>
                <a:spcPct val="115000"/>
              </a:lnSpc>
              <a:spcBef>
                <a:spcPts val="0"/>
              </a:spcBef>
              <a:spcAft>
                <a:spcPts val="0"/>
              </a:spcAft>
              <a:buClr>
                <a:srgbClr val="000000"/>
              </a:buClr>
              <a:buSzPts val="1800"/>
              <a:buFont typeface="Calibri"/>
              <a:buChar char="-"/>
            </a:pPr>
            <a:r>
              <a:rPr lang="en-US" dirty="0">
                <a:solidFill>
                  <a:srgbClr val="000000"/>
                </a:solidFill>
              </a:rPr>
              <a:t>Development of testicular organoids </a:t>
            </a:r>
            <a:r>
              <a:rPr lang="en-US" sz="1400" dirty="0">
                <a:solidFill>
                  <a:srgbClr val="000000"/>
                </a:solidFill>
              </a:rPr>
              <a:t>(Zhang et al, 2024) </a:t>
            </a:r>
          </a:p>
          <a:p>
            <a:pPr>
              <a:lnSpc>
                <a:spcPct val="115000"/>
              </a:lnSpc>
              <a:spcBef>
                <a:spcPts val="0"/>
              </a:spcBef>
              <a:buClr>
                <a:srgbClr val="000000"/>
              </a:buClr>
              <a:buFont typeface="Calibri"/>
              <a:buChar char="-"/>
            </a:pPr>
            <a:r>
              <a:rPr lang="en" i="1" dirty="0">
                <a:solidFill>
                  <a:srgbClr val="000000"/>
                </a:solidFill>
              </a:rPr>
              <a:t>In vitro</a:t>
            </a:r>
            <a:r>
              <a:rPr lang="en" dirty="0">
                <a:solidFill>
                  <a:srgbClr val="000000"/>
                </a:solidFill>
              </a:rPr>
              <a:t> spermatogenesis on 3D </a:t>
            </a:r>
            <a:r>
              <a:rPr lang="en" dirty="0" err="1">
                <a:solidFill>
                  <a:srgbClr val="000000"/>
                </a:solidFill>
              </a:rPr>
              <a:t>bioprinted</a:t>
            </a:r>
            <a:r>
              <a:rPr lang="en" dirty="0">
                <a:solidFill>
                  <a:srgbClr val="000000"/>
                </a:solidFill>
              </a:rPr>
              <a:t> scaffolds </a:t>
            </a:r>
            <a:r>
              <a:rPr lang="en" sz="1400" dirty="0">
                <a:solidFill>
                  <a:srgbClr val="000000"/>
                </a:solidFill>
              </a:rPr>
              <a:t>(Richer et al, 2024)</a:t>
            </a:r>
            <a:endParaRPr lang="en-US" sz="1400" dirty="0">
              <a:solidFill>
                <a:srgbClr val="000000"/>
              </a:solidFill>
            </a:endParaRPr>
          </a:p>
          <a:p>
            <a:pPr marL="285750" indent="-285750">
              <a:lnSpc>
                <a:spcPct val="115000"/>
              </a:lnSpc>
              <a:spcBef>
                <a:spcPts val="0"/>
              </a:spcBef>
            </a:pPr>
            <a:endParaRPr lang="en-US" dirty="0">
              <a:solidFill>
                <a:srgbClr val="000000"/>
              </a:solidFill>
            </a:endParaRPr>
          </a:p>
          <a:p>
            <a:pPr marL="0" indent="0">
              <a:lnSpc>
                <a:spcPct val="115000"/>
              </a:lnSpc>
              <a:spcBef>
                <a:spcPts val="0"/>
              </a:spcBef>
              <a:buNone/>
            </a:pPr>
            <a:endParaRPr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Historical Challenges</a:t>
            </a:r>
            <a:endParaRPr/>
          </a:p>
        </p:txBody>
      </p:sp>
      <p:sp>
        <p:nvSpPr>
          <p:cNvPr id="150" name="Google Shape;150;p30"/>
          <p:cNvSpPr txBox="1">
            <a:spLocks noGrp="1"/>
          </p:cNvSpPr>
          <p:nvPr>
            <p:ph type="body" idx="1"/>
          </p:nvPr>
        </p:nvSpPr>
        <p:spPr>
          <a:xfrm>
            <a:off x="457201" y="1063386"/>
            <a:ext cx="7759800" cy="33879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
                <a:solidFill>
                  <a:srgbClr val="000000"/>
                </a:solidFill>
              </a:rPr>
              <a:t>Current research:  </a:t>
            </a:r>
            <a:endParaRPr lang="en-US">
              <a:solidFill>
                <a:srgbClr val="000000"/>
              </a:solidFill>
            </a:endParaRPr>
          </a:p>
          <a:p>
            <a:pPr>
              <a:lnSpc>
                <a:spcPct val="150000"/>
              </a:lnSpc>
              <a:spcBef>
                <a:spcPts val="0"/>
              </a:spcBef>
              <a:buClr>
                <a:srgbClr val="000000"/>
              </a:buClr>
            </a:pPr>
            <a:r>
              <a:rPr lang="en-US">
                <a:solidFill>
                  <a:srgbClr val="000000"/>
                </a:solidFill>
              </a:rPr>
              <a:t>Diverse animal models </a:t>
            </a:r>
            <a:r>
              <a:rPr lang="en" sz="1400">
                <a:solidFill>
                  <a:srgbClr val="000000"/>
                </a:solidFill>
              </a:rPr>
              <a:t>(Zhang et al, 2024; Richer et al, 2024)</a:t>
            </a:r>
            <a:endParaRPr lang="en-US" sz="1400">
              <a:solidFill>
                <a:srgbClr val="000000"/>
              </a:solidFill>
            </a:endParaRPr>
          </a:p>
          <a:p>
            <a:pPr>
              <a:lnSpc>
                <a:spcPct val="150000"/>
              </a:lnSpc>
              <a:spcBef>
                <a:spcPts val="0"/>
              </a:spcBef>
              <a:buClr>
                <a:srgbClr val="000000"/>
              </a:buClr>
            </a:pPr>
            <a:r>
              <a:rPr lang="en">
                <a:solidFill>
                  <a:srgbClr val="000000"/>
                </a:solidFill>
              </a:rPr>
              <a:t>Heterologous transplantation </a:t>
            </a:r>
            <a:r>
              <a:rPr lang="en" sz="1400">
                <a:solidFill>
                  <a:srgbClr val="000000"/>
                </a:solidFill>
              </a:rPr>
              <a:t>((Zhang et al, 2024, Richer et al, 2024)</a:t>
            </a:r>
          </a:p>
          <a:p>
            <a:pPr>
              <a:lnSpc>
                <a:spcPct val="150000"/>
              </a:lnSpc>
              <a:spcBef>
                <a:spcPts val="0"/>
              </a:spcBef>
            </a:pPr>
            <a:r>
              <a:rPr lang="en">
                <a:solidFill>
                  <a:srgbClr val="000000"/>
                </a:solidFill>
              </a:rPr>
              <a:t>Xenograft into a host seminiferous tubule </a:t>
            </a:r>
            <a:r>
              <a:rPr lang="en" sz="1400">
                <a:solidFill>
                  <a:srgbClr val="000000"/>
                </a:solidFill>
              </a:rPr>
              <a:t>(Xu et al, 2020)</a:t>
            </a:r>
          </a:p>
          <a:p>
            <a:pPr>
              <a:lnSpc>
                <a:spcPct val="150000"/>
              </a:lnSpc>
              <a:spcBef>
                <a:spcPts val="0"/>
              </a:spcBef>
            </a:pPr>
            <a:r>
              <a:rPr lang="en-US">
                <a:solidFill>
                  <a:srgbClr val="000000"/>
                </a:solidFill>
              </a:rPr>
              <a:t>Inconsistent outcomes </a:t>
            </a:r>
            <a:r>
              <a:rPr lang="en-US" sz="1400">
                <a:solidFill>
                  <a:srgbClr val="000000"/>
                </a:solidFill>
              </a:rPr>
              <a:t>(</a:t>
            </a:r>
            <a:r>
              <a:rPr lang="en" sz="1400">
                <a:solidFill>
                  <a:srgbClr val="000000"/>
                </a:solidFill>
              </a:rPr>
              <a:t>Yuan et al, 2020)</a:t>
            </a:r>
            <a:endParaRPr lang="en"/>
          </a:p>
          <a:p>
            <a:pPr>
              <a:lnSpc>
                <a:spcPct val="150000"/>
              </a:lnSpc>
              <a:spcBef>
                <a:spcPts val="0"/>
              </a:spcBef>
              <a:buClr>
                <a:srgbClr val="000000"/>
              </a:buClr>
            </a:pPr>
            <a:r>
              <a:rPr lang="en-US">
                <a:solidFill>
                  <a:srgbClr val="000000"/>
                </a:solidFill>
              </a:rPr>
              <a:t>Low reproducibility </a:t>
            </a:r>
            <a:r>
              <a:rPr lang="en-US" sz="1400">
                <a:solidFill>
                  <a:srgbClr val="000000"/>
                </a:solidFill>
              </a:rPr>
              <a:t>(</a:t>
            </a:r>
            <a:r>
              <a:rPr lang="en" sz="1400">
                <a:solidFill>
                  <a:srgbClr val="000000"/>
                </a:solidFill>
              </a:rPr>
              <a:t>Yuan et al, 2020; Richer et al, 2024; Zhang et al, 2024)</a:t>
            </a:r>
            <a:endParaRPr lang="en-US" sz="1400">
              <a:solidFill>
                <a:srgbClr val="000000"/>
              </a:solidFill>
            </a:endParaRPr>
          </a:p>
          <a:p>
            <a:pPr>
              <a:lnSpc>
                <a:spcPct val="150000"/>
              </a:lnSpc>
              <a:spcBef>
                <a:spcPts val="0"/>
              </a:spcBef>
              <a:buClr>
                <a:srgbClr val="000000"/>
              </a:buClr>
              <a:buChar char="-"/>
            </a:pPr>
            <a:endParaRPr lang="en-US">
              <a:solidFill>
                <a:srgbClr val="000000"/>
              </a:solidFill>
            </a:endParaRPr>
          </a:p>
          <a:p>
            <a:pPr marL="457200" lvl="0" indent="0" algn="l" rtl="0">
              <a:lnSpc>
                <a:spcPct val="115000"/>
              </a:lnSpc>
              <a:spcBef>
                <a:spcPts val="0"/>
              </a:spcBef>
              <a:spcAft>
                <a:spcPts val="0"/>
              </a:spcAft>
              <a:buNone/>
            </a:pP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endParaRPr/>
          </a:p>
        </p:txBody>
      </p:sp>
      <p:sp>
        <p:nvSpPr>
          <p:cNvPr id="156" name="Google Shape;156;p31"/>
          <p:cNvSpPr txBox="1">
            <a:spLocks noGrp="1"/>
          </p:cNvSpPr>
          <p:nvPr>
            <p:ph type="body" idx="1"/>
          </p:nvPr>
        </p:nvSpPr>
        <p:spPr>
          <a:xfrm>
            <a:off x="914401" y="1074311"/>
            <a:ext cx="7759800" cy="338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57" name="Google Shape;157;p31"/>
          <p:cNvPicPr preferRelativeResize="0"/>
          <p:nvPr/>
        </p:nvPicPr>
        <p:blipFill>
          <a:blip r:embed="rId3">
            <a:alphaModFix/>
          </a:blip>
          <a:stretch>
            <a:fillRect/>
          </a:stretch>
        </p:blipFill>
        <p:spPr>
          <a:xfrm>
            <a:off x="-91441" y="-80010"/>
            <a:ext cx="9387841" cy="5375910"/>
          </a:xfrm>
          <a:prstGeom prst="rect">
            <a:avLst/>
          </a:prstGeom>
          <a:noFill/>
          <a:ln>
            <a:noFill/>
          </a:ln>
        </p:spPr>
      </p:pic>
      <p:sp>
        <p:nvSpPr>
          <p:cNvPr id="158" name="Google Shape;158;p31"/>
          <p:cNvSpPr/>
          <p:nvPr/>
        </p:nvSpPr>
        <p:spPr>
          <a:xfrm>
            <a:off x="1055075" y="275750"/>
            <a:ext cx="72417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p31"/>
          <p:cNvSpPr txBox="1"/>
          <p:nvPr/>
        </p:nvSpPr>
        <p:spPr>
          <a:xfrm>
            <a:off x="796025" y="173575"/>
            <a:ext cx="7759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Spherification with Mouse Embryonic Stem Cells </a:t>
            </a:r>
            <a:endParaRPr sz="2600">
              <a:solidFill>
                <a:schemeClr val="lt1"/>
              </a:solidFill>
            </a:endParaRPr>
          </a:p>
        </p:txBody>
      </p:sp>
      <p:sp>
        <p:nvSpPr>
          <p:cNvPr id="160" name="Google Shape;160;p31"/>
          <p:cNvSpPr txBox="1"/>
          <p:nvPr/>
        </p:nvSpPr>
        <p:spPr>
          <a:xfrm>
            <a:off x="7599" y="4620270"/>
            <a:ext cx="4103100" cy="554100"/>
          </a:xfrm>
          <a:prstGeom prst="rect">
            <a:avLst/>
          </a:prstGeom>
          <a:noFill/>
          <a:ln>
            <a:noFill/>
          </a:ln>
        </p:spPr>
        <p:txBody>
          <a:bodyPr spcFirstLastPara="1" wrap="square" lIns="91425" tIns="91425" rIns="91425" bIns="91425" anchor="t" anchorCtr="0">
            <a:spAutoFit/>
          </a:bodyPr>
          <a:lstStyle/>
          <a:p>
            <a:r>
              <a:rPr lang="en" sz="800">
                <a:solidFill>
                  <a:srgbClr val="FFFFFF"/>
                </a:solidFill>
              </a:rPr>
              <a:t>Massad, P., Ng, L., Xie P, </a:t>
            </a:r>
            <a:r>
              <a:rPr lang="en" sz="800" err="1">
                <a:solidFill>
                  <a:srgbClr val="FFFFFF"/>
                </a:solidFill>
              </a:rPr>
              <a:t>Rosenwaks</a:t>
            </a:r>
            <a:r>
              <a:rPr lang="en" sz="800">
                <a:solidFill>
                  <a:srgbClr val="FFFFFF"/>
                </a:solidFill>
              </a:rPr>
              <a:t> Z, Palermo G. </a:t>
            </a:r>
            <a:r>
              <a:rPr lang="en" sz="800" i="1">
                <a:solidFill>
                  <a:srgbClr val="FFFFFF"/>
                </a:solidFill>
              </a:rPr>
              <a:t>Male </a:t>
            </a:r>
            <a:r>
              <a:rPr lang="en" sz="800" i="1" err="1">
                <a:solidFill>
                  <a:srgbClr val="FFFFFF"/>
                </a:solidFill>
              </a:rPr>
              <a:t>Neogametogenesis</a:t>
            </a:r>
            <a:r>
              <a:rPr lang="en" sz="800" i="1">
                <a:solidFill>
                  <a:srgbClr val="FFFFFF"/>
                </a:solidFill>
              </a:rPr>
              <a:t> Induced in a Three-Dimensional Culture System Capable of Supporting Fertilization and Proper Embryo Development</a:t>
            </a:r>
            <a:r>
              <a:rPr lang="en" sz="800">
                <a:solidFill>
                  <a:srgbClr val="FFFFFF"/>
                </a:solidFill>
              </a:rPr>
              <a:t>​. ESHRE 2024: Oral Presentation</a:t>
            </a:r>
            <a:endParaRPr lang="en-US" sz="800">
              <a:solidFill>
                <a:srgbClr val="FFFFFF"/>
              </a:solidFill>
            </a:endParaRPr>
          </a:p>
        </p:txBody>
      </p:sp>
      <p:pic>
        <p:nvPicPr>
          <p:cNvPr id="161" name="Google Shape;161;p31"/>
          <p:cNvPicPr preferRelativeResize="0"/>
          <p:nvPr/>
        </p:nvPicPr>
        <p:blipFill rotWithShape="1">
          <a:blip r:embed="rId4">
            <a:alphaModFix/>
          </a:blip>
          <a:srcRect l="19753" t="33378" r="49870" b="27544"/>
          <a:stretch/>
        </p:blipFill>
        <p:spPr>
          <a:xfrm>
            <a:off x="422000" y="647390"/>
            <a:ext cx="571900" cy="58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2"/>
          <p:cNvSpPr/>
          <p:nvPr/>
        </p:nvSpPr>
        <p:spPr>
          <a:xfrm>
            <a:off x="-88046" y="4701725"/>
            <a:ext cx="9304019" cy="491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p32"/>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endParaRPr/>
          </a:p>
        </p:txBody>
      </p:sp>
      <p:sp>
        <p:nvSpPr>
          <p:cNvPr id="168" name="Google Shape;168;p32"/>
          <p:cNvSpPr txBox="1">
            <a:spLocks noGrp="1"/>
          </p:cNvSpPr>
          <p:nvPr>
            <p:ph type="body" idx="1"/>
          </p:nvPr>
        </p:nvSpPr>
        <p:spPr>
          <a:xfrm>
            <a:off x="914401" y="1074311"/>
            <a:ext cx="7759800" cy="338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69" name="Google Shape;169;p32"/>
          <p:cNvPicPr preferRelativeResize="0"/>
          <p:nvPr/>
        </p:nvPicPr>
        <p:blipFill rotWithShape="1">
          <a:blip r:embed="rId3">
            <a:alphaModFix/>
          </a:blip>
          <a:srcRect t="4970"/>
          <a:stretch/>
        </p:blipFill>
        <p:spPr>
          <a:xfrm>
            <a:off x="-114300" y="-38475"/>
            <a:ext cx="9304020" cy="4877175"/>
          </a:xfrm>
          <a:prstGeom prst="rect">
            <a:avLst/>
          </a:prstGeom>
          <a:noFill/>
          <a:ln>
            <a:noFill/>
          </a:ln>
        </p:spPr>
      </p:pic>
      <p:sp>
        <p:nvSpPr>
          <p:cNvPr id="170" name="Google Shape;170;p32"/>
          <p:cNvSpPr/>
          <p:nvPr/>
        </p:nvSpPr>
        <p:spPr>
          <a:xfrm>
            <a:off x="673225" y="27225"/>
            <a:ext cx="8146200" cy="6060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32"/>
          <p:cNvSpPr txBox="1"/>
          <p:nvPr/>
        </p:nvSpPr>
        <p:spPr>
          <a:xfrm>
            <a:off x="1535100" y="-38475"/>
            <a:ext cx="6073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Fertilization and Embryo Development</a:t>
            </a:r>
            <a:endParaRPr sz="2600">
              <a:solidFill>
                <a:schemeClr val="lt1"/>
              </a:solidFill>
            </a:endParaRPr>
          </a:p>
        </p:txBody>
      </p:sp>
      <p:sp>
        <p:nvSpPr>
          <p:cNvPr id="172" name="Google Shape;172;p32"/>
          <p:cNvSpPr txBox="1"/>
          <p:nvPr/>
        </p:nvSpPr>
        <p:spPr>
          <a:xfrm>
            <a:off x="33875" y="4636035"/>
            <a:ext cx="4103100" cy="554100"/>
          </a:xfrm>
          <a:prstGeom prst="rect">
            <a:avLst/>
          </a:prstGeom>
          <a:noFill/>
          <a:ln>
            <a:noFill/>
          </a:ln>
        </p:spPr>
        <p:txBody>
          <a:bodyPr spcFirstLastPara="1" wrap="square" lIns="91425" tIns="91425" rIns="91425" bIns="91425" anchor="t" anchorCtr="0">
            <a:spAutoFit/>
          </a:bodyPr>
          <a:lstStyle/>
          <a:p>
            <a:r>
              <a:rPr lang="en" sz="800">
                <a:solidFill>
                  <a:srgbClr val="FFFFFF"/>
                </a:solidFill>
              </a:rPr>
              <a:t>Massad, P., Ng, L., Xie P, </a:t>
            </a:r>
            <a:r>
              <a:rPr lang="en" sz="800" err="1">
                <a:solidFill>
                  <a:srgbClr val="FFFFFF"/>
                </a:solidFill>
              </a:rPr>
              <a:t>Rosenwaks</a:t>
            </a:r>
            <a:r>
              <a:rPr lang="en" sz="800">
                <a:solidFill>
                  <a:srgbClr val="FFFFFF"/>
                </a:solidFill>
              </a:rPr>
              <a:t> Z, Palermo G. </a:t>
            </a:r>
            <a:r>
              <a:rPr lang="en" sz="800" i="1">
                <a:solidFill>
                  <a:srgbClr val="FFFFFF"/>
                </a:solidFill>
              </a:rPr>
              <a:t>Male </a:t>
            </a:r>
            <a:r>
              <a:rPr lang="en" sz="800" i="1" err="1">
                <a:solidFill>
                  <a:srgbClr val="FFFFFF"/>
                </a:solidFill>
              </a:rPr>
              <a:t>Neogametogenesis</a:t>
            </a:r>
            <a:r>
              <a:rPr lang="en" sz="800" i="1">
                <a:solidFill>
                  <a:srgbClr val="FFFFFF"/>
                </a:solidFill>
              </a:rPr>
              <a:t> Induced in a Three-Dimensional Culture System Capable of Supporting Fertilization and Proper Embryo Development</a:t>
            </a:r>
            <a:r>
              <a:rPr lang="en" sz="800">
                <a:solidFill>
                  <a:srgbClr val="FFFFFF"/>
                </a:solidFill>
              </a:rPr>
              <a:t>​. ESHRE 2024: Oral Presentation</a:t>
            </a:r>
            <a:endParaRPr lang="en-US" sz="8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Aims</a:t>
            </a:r>
            <a:endParaRPr/>
          </a:p>
        </p:txBody>
      </p:sp>
      <p:sp>
        <p:nvSpPr>
          <p:cNvPr id="178" name="Google Shape;178;p33"/>
          <p:cNvSpPr txBox="1">
            <a:spLocks noGrp="1"/>
          </p:cNvSpPr>
          <p:nvPr>
            <p:ph type="body" idx="1"/>
          </p:nvPr>
        </p:nvSpPr>
        <p:spPr>
          <a:xfrm>
            <a:off x="444600" y="845700"/>
            <a:ext cx="8229600" cy="3843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a:solidFill>
                  <a:srgbClr val="000000"/>
                </a:solidFill>
              </a:rPr>
              <a:t>1. Differentiate human induced pluripotent stem cells (</a:t>
            </a:r>
            <a:r>
              <a:rPr lang="en" err="1">
                <a:solidFill>
                  <a:srgbClr val="000000"/>
                </a:solidFill>
              </a:rPr>
              <a:t>HiPSCs</a:t>
            </a:r>
            <a:r>
              <a:rPr lang="en">
                <a:solidFill>
                  <a:srgbClr val="000000"/>
                </a:solidFill>
              </a:rPr>
              <a:t>) and human embryonic stem cells (HESCs) into male gametes in our 3D culture system</a:t>
            </a:r>
            <a:endParaRPr>
              <a:solidFill>
                <a:srgbClr val="000000"/>
              </a:solidFill>
            </a:endParaRPr>
          </a:p>
          <a:p>
            <a:pPr marL="0" lvl="0" indent="0" algn="l" rtl="0">
              <a:lnSpc>
                <a:spcPct val="115000"/>
              </a:lnSpc>
              <a:spcBef>
                <a:spcPts val="0"/>
              </a:spcBef>
              <a:spcAft>
                <a:spcPts val="0"/>
              </a:spcAft>
              <a:buNone/>
            </a:pPr>
            <a:endParaRPr>
              <a:solidFill>
                <a:srgbClr val="000000"/>
              </a:solidFill>
            </a:endParaRPr>
          </a:p>
          <a:p>
            <a:pPr marL="0" indent="0">
              <a:lnSpc>
                <a:spcPct val="115000"/>
              </a:lnSpc>
              <a:spcBef>
                <a:spcPts val="0"/>
              </a:spcBef>
              <a:buNone/>
            </a:pPr>
            <a:r>
              <a:rPr lang="en">
                <a:solidFill>
                  <a:srgbClr val="000000"/>
                </a:solidFill>
              </a:rPr>
              <a:t>2. Assess for spermatogenic stage-specific biomarkers by immunofluorescence</a:t>
            </a:r>
          </a:p>
          <a:p>
            <a:pPr marL="0" indent="0">
              <a:lnSpc>
                <a:spcPct val="115000"/>
              </a:lnSpc>
              <a:spcBef>
                <a:spcPts val="0"/>
              </a:spcBef>
              <a:buNone/>
            </a:pPr>
            <a:r>
              <a:rPr lang="en">
                <a:solidFill>
                  <a:srgbClr val="000000"/>
                </a:solidFill>
              </a:rPr>
              <a:t> </a:t>
            </a:r>
            <a:endParaRPr>
              <a:solidFill>
                <a:srgbClr val="000000"/>
              </a:solidFill>
            </a:endParaRPr>
          </a:p>
          <a:p>
            <a:pPr marL="0" indent="0">
              <a:lnSpc>
                <a:spcPct val="114999"/>
              </a:lnSpc>
              <a:spcBef>
                <a:spcPts val="0"/>
              </a:spcBef>
              <a:buNone/>
            </a:pPr>
            <a:r>
              <a:rPr lang="en">
                <a:solidFill>
                  <a:srgbClr val="000000"/>
                </a:solidFill>
              </a:rPr>
              <a:t>3. Confirm haploidy of generated gametes via FISH </a:t>
            </a:r>
          </a:p>
          <a:p>
            <a:pPr marL="0" indent="0">
              <a:lnSpc>
                <a:spcPct val="114999"/>
              </a:lnSpc>
              <a:spcBef>
                <a:spcPts val="0"/>
              </a:spcBef>
              <a:buNone/>
            </a:pPr>
            <a:endParaRPr lang="en">
              <a:solidFill>
                <a:srgbClr val="000000"/>
              </a:solidFill>
            </a:endParaRPr>
          </a:p>
          <a:p>
            <a:pPr marL="0" lvl="0" indent="0" algn="l" rtl="0">
              <a:lnSpc>
                <a:spcPct val="115000"/>
              </a:lnSpc>
              <a:spcBef>
                <a:spcPts val="0"/>
              </a:spcBef>
              <a:spcAft>
                <a:spcPts val="0"/>
              </a:spcAft>
              <a:buNone/>
            </a:pPr>
            <a:r>
              <a:rPr lang="en">
                <a:solidFill>
                  <a:srgbClr val="000000"/>
                </a:solidFill>
              </a:rPr>
              <a:t>4. Inject differentiated haploid cells into donated human oocytes </a:t>
            </a:r>
          </a:p>
          <a:p>
            <a:pPr marL="0" lvl="0" indent="0" algn="l" rtl="0">
              <a:lnSpc>
                <a:spcPct val="115000"/>
              </a:lnSpc>
              <a:spcBef>
                <a:spcPts val="0"/>
              </a:spcBef>
              <a:spcAft>
                <a:spcPts val="0"/>
              </a:spcAft>
              <a:buNone/>
            </a:pPr>
            <a:endParaRPr>
              <a:solidFill>
                <a:srgbClr val="000000"/>
              </a:solidFill>
            </a:endParaRPr>
          </a:p>
          <a:p>
            <a:pPr marL="0" lvl="0" indent="0" algn="l" rtl="0">
              <a:lnSpc>
                <a:spcPct val="115000"/>
              </a:lnSpc>
              <a:spcBef>
                <a:spcPts val="0"/>
              </a:spcBef>
              <a:spcAft>
                <a:spcPts val="0"/>
              </a:spcAft>
              <a:buNone/>
            </a:pPr>
            <a:r>
              <a:rPr lang="en">
                <a:solidFill>
                  <a:srgbClr val="000000"/>
                </a:solidFill>
              </a:rPr>
              <a:t>5. PGT-A test the generated embryos  </a:t>
            </a:r>
          </a:p>
          <a:p>
            <a:pPr marL="0" indent="0">
              <a:lnSpc>
                <a:spcPct val="114999"/>
              </a:lnSpc>
              <a:spcBef>
                <a:spcPts val="0"/>
              </a:spcBef>
              <a:buNone/>
            </a:pPr>
            <a:endParaRPr lang="en">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animEffect transition="in" filter="fade">
                                      <p:cBhvr>
                                        <p:cTn id="7" dur="500"/>
                                        <p:tgtEl>
                                          <p:spTgt spid="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8">
                                            <p:txEl>
                                              <p:pRg st="2" end="2"/>
                                            </p:txEl>
                                          </p:spTgt>
                                        </p:tgtEl>
                                        <p:attrNameLst>
                                          <p:attrName>style.visibility</p:attrName>
                                        </p:attrNameLst>
                                      </p:cBhvr>
                                      <p:to>
                                        <p:strVal val="visible"/>
                                      </p:to>
                                    </p:set>
                                    <p:animEffect transition="in" filter="fade">
                                      <p:cBhvr>
                                        <p:cTn id="12" dur="500"/>
                                        <p:tgtEl>
                                          <p:spTgt spid="1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xEl>
                                              <p:pRg st="4" end="4"/>
                                            </p:txEl>
                                          </p:spTgt>
                                        </p:tgtEl>
                                        <p:attrNameLst>
                                          <p:attrName>style.visibility</p:attrName>
                                        </p:attrNameLst>
                                      </p:cBhvr>
                                      <p:to>
                                        <p:strVal val="visible"/>
                                      </p:to>
                                    </p:set>
                                    <p:animEffect transition="in" filter="fade">
                                      <p:cBhvr>
                                        <p:cTn id="17" dur="500"/>
                                        <p:tgtEl>
                                          <p:spTgt spid="17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8">
                                            <p:txEl>
                                              <p:pRg st="6" end="6"/>
                                            </p:txEl>
                                          </p:spTgt>
                                        </p:tgtEl>
                                        <p:attrNameLst>
                                          <p:attrName>style.visibility</p:attrName>
                                        </p:attrNameLst>
                                      </p:cBhvr>
                                      <p:to>
                                        <p:strVal val="visible"/>
                                      </p:to>
                                    </p:set>
                                    <p:animEffect transition="in" filter="fade">
                                      <p:cBhvr>
                                        <p:cTn id="22" dur="500"/>
                                        <p:tgtEl>
                                          <p:spTgt spid="17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8">
                                            <p:txEl>
                                              <p:pRg st="8" end="8"/>
                                            </p:txEl>
                                          </p:spTgt>
                                        </p:tgtEl>
                                        <p:attrNameLst>
                                          <p:attrName>style.visibility</p:attrName>
                                        </p:attrNameLst>
                                      </p:cBhvr>
                                      <p:to>
                                        <p:strVal val="visible"/>
                                      </p:to>
                                    </p:set>
                                    <p:animEffect transition="in" filter="fade">
                                      <p:cBhvr>
                                        <p:cTn id="27" dur="500"/>
                                        <p:tgtEl>
                                          <p:spTgt spid="1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xfrm>
            <a:off x="457200" y="205979"/>
            <a:ext cx="8229600" cy="8574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
              <a:t>Spermatogenesis in Humans</a:t>
            </a:r>
            <a:endParaRPr/>
          </a:p>
        </p:txBody>
      </p:sp>
      <p:pic>
        <p:nvPicPr>
          <p:cNvPr id="184" name="Google Shape;184;p34"/>
          <p:cNvPicPr preferRelativeResize="0"/>
          <p:nvPr/>
        </p:nvPicPr>
        <p:blipFill rotWithShape="1">
          <a:blip r:embed="rId3">
            <a:alphaModFix/>
          </a:blip>
          <a:srcRect l="36640"/>
          <a:stretch/>
        </p:blipFill>
        <p:spPr>
          <a:xfrm>
            <a:off x="3066075" y="750225"/>
            <a:ext cx="2890550" cy="4393275"/>
          </a:xfrm>
          <a:prstGeom prst="rect">
            <a:avLst/>
          </a:prstGeom>
          <a:noFill/>
          <a:ln>
            <a:noFill/>
          </a:ln>
        </p:spPr>
      </p:pic>
      <p:sp>
        <p:nvSpPr>
          <p:cNvPr id="185" name="Google Shape;185;p34"/>
          <p:cNvSpPr txBox="1"/>
          <p:nvPr/>
        </p:nvSpPr>
        <p:spPr>
          <a:xfrm>
            <a:off x="2163025" y="1723675"/>
            <a:ext cx="140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rPr>
              <a:t>Meiosis I</a:t>
            </a:r>
            <a:endParaRPr sz="1200" b="1">
              <a:solidFill>
                <a:schemeClr val="dk2"/>
              </a:solidFill>
            </a:endParaRPr>
          </a:p>
        </p:txBody>
      </p:sp>
      <p:sp>
        <p:nvSpPr>
          <p:cNvPr id="186" name="Google Shape;186;p34"/>
          <p:cNvSpPr txBox="1"/>
          <p:nvPr/>
        </p:nvSpPr>
        <p:spPr>
          <a:xfrm>
            <a:off x="2086825" y="2485675"/>
            <a:ext cx="140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rPr>
              <a:t>Meiosis II</a:t>
            </a:r>
            <a:endParaRPr sz="1200" b="1">
              <a:solidFill>
                <a:schemeClr val="dk2"/>
              </a:solidFill>
            </a:endParaRPr>
          </a:p>
        </p:txBody>
      </p:sp>
      <p:sp>
        <p:nvSpPr>
          <p:cNvPr id="187" name="Google Shape;187;p34"/>
          <p:cNvSpPr txBox="1"/>
          <p:nvPr/>
        </p:nvSpPr>
        <p:spPr>
          <a:xfrm>
            <a:off x="2280625" y="987175"/>
            <a:ext cx="859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rPr>
              <a:t>Mitosis</a:t>
            </a:r>
            <a:endParaRPr sz="1200" b="1">
              <a:solidFill>
                <a:schemeClr val="dk2"/>
              </a:solidFill>
            </a:endParaRPr>
          </a:p>
        </p:txBody>
      </p:sp>
      <p:sp>
        <p:nvSpPr>
          <p:cNvPr id="188" name="Google Shape;188;p34"/>
          <p:cNvSpPr txBox="1"/>
          <p:nvPr/>
        </p:nvSpPr>
        <p:spPr>
          <a:xfrm>
            <a:off x="1660975" y="3227900"/>
            <a:ext cx="140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rPr>
              <a:t>Spermiogenesis</a:t>
            </a:r>
            <a:endParaRPr sz="1200" b="1">
              <a:solidFill>
                <a:schemeClr val="dk2"/>
              </a:solidFill>
            </a:endParaRPr>
          </a:p>
        </p:txBody>
      </p:sp>
      <p:sp>
        <p:nvSpPr>
          <p:cNvPr id="189" name="Google Shape;189;p34"/>
          <p:cNvSpPr txBox="1"/>
          <p:nvPr/>
        </p:nvSpPr>
        <p:spPr>
          <a:xfrm>
            <a:off x="6144000" y="44955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latin typeface="Roboto"/>
                <a:ea typeface="Roboto"/>
                <a:cs typeface="Roboto"/>
                <a:sym typeface="Roboto"/>
              </a:rPr>
              <a:t>Sharma, R., Agarwal, A. (2011). Spermatogenesis: An Overview. In: Zini, A., Agarwal, A. (eds) Sperm Chromatin. Springer, New York, NY. </a:t>
            </a:r>
            <a:endParaRPr sz="800">
              <a:latin typeface="Roboto"/>
              <a:ea typeface="Roboto"/>
              <a:cs typeface="Roboto"/>
              <a:sym typeface="Roboto"/>
            </a:endParaRPr>
          </a:p>
        </p:txBody>
      </p:sp>
      <p:sp>
        <p:nvSpPr>
          <p:cNvPr id="2" name="Left Bracket 1">
            <a:extLst>
              <a:ext uri="{FF2B5EF4-FFF2-40B4-BE49-F238E27FC236}">
                <a16:creationId xmlns:a16="http://schemas.microsoft.com/office/drawing/2014/main" id="{4FC0BE27-6830-B5C8-82DC-53D06C8C3BFB}"/>
              </a:ext>
            </a:extLst>
          </p:cNvPr>
          <p:cNvSpPr/>
          <p:nvPr/>
        </p:nvSpPr>
        <p:spPr>
          <a:xfrm>
            <a:off x="670560" y="1028699"/>
            <a:ext cx="548640" cy="37337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Arial"/>
            </a:endParaRPr>
          </a:p>
        </p:txBody>
      </p:sp>
      <p:sp>
        <p:nvSpPr>
          <p:cNvPr id="3" name="Left Bracket 2">
            <a:extLst>
              <a:ext uri="{FF2B5EF4-FFF2-40B4-BE49-F238E27FC236}">
                <a16:creationId xmlns:a16="http://schemas.microsoft.com/office/drawing/2014/main" id="{34BFCE90-24D0-3C50-DA69-4F13E5FED184}"/>
              </a:ext>
            </a:extLst>
          </p:cNvPr>
          <p:cNvSpPr/>
          <p:nvPr/>
        </p:nvSpPr>
        <p:spPr>
          <a:xfrm>
            <a:off x="1470659" y="3398519"/>
            <a:ext cx="205740" cy="13715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Arial"/>
            </a:endParaRPr>
          </a:p>
        </p:txBody>
      </p:sp>
      <p:sp>
        <p:nvSpPr>
          <p:cNvPr id="4" name="TextBox 3">
            <a:extLst>
              <a:ext uri="{FF2B5EF4-FFF2-40B4-BE49-F238E27FC236}">
                <a16:creationId xmlns:a16="http://schemas.microsoft.com/office/drawing/2014/main" id="{04B52CAD-6BF7-BC28-E124-857682FC3C31}"/>
              </a:ext>
            </a:extLst>
          </p:cNvPr>
          <p:cNvSpPr txBox="1"/>
          <p:nvPr/>
        </p:nvSpPr>
        <p:spPr>
          <a:xfrm>
            <a:off x="-17060" y="2501010"/>
            <a:ext cx="914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accent1"/>
                </a:solidFill>
              </a:rPr>
              <a:t>~70-74 </a:t>
            </a:r>
            <a:endParaRPr lang="en-US"/>
          </a:p>
          <a:p>
            <a:pPr algn="ctr"/>
            <a:r>
              <a:rPr lang="en-US" sz="1000">
                <a:solidFill>
                  <a:schemeClr val="accent1"/>
                </a:solidFill>
              </a:rPr>
              <a:t>days</a:t>
            </a:r>
          </a:p>
        </p:txBody>
      </p:sp>
      <p:sp>
        <p:nvSpPr>
          <p:cNvPr id="5" name="TextBox 4">
            <a:extLst>
              <a:ext uri="{FF2B5EF4-FFF2-40B4-BE49-F238E27FC236}">
                <a16:creationId xmlns:a16="http://schemas.microsoft.com/office/drawing/2014/main" id="{EED46C7D-00AE-64AC-5BAB-8012FB8DA9E0}"/>
              </a:ext>
            </a:extLst>
          </p:cNvPr>
          <p:cNvSpPr txBox="1"/>
          <p:nvPr/>
        </p:nvSpPr>
        <p:spPr>
          <a:xfrm>
            <a:off x="796118" y="3820917"/>
            <a:ext cx="8802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accent1"/>
                </a:solidFill>
              </a:rPr>
              <a:t>~21-25 </a:t>
            </a:r>
            <a:endParaRPr lang="en-US"/>
          </a:p>
          <a:p>
            <a:pPr algn="ctr"/>
            <a:r>
              <a:rPr lang="en-US" sz="1000">
                <a:solidFill>
                  <a:schemeClr val="accent1"/>
                </a:solidFill>
              </a:rPr>
              <a:t>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theme/theme1.xml><?xml version="1.0" encoding="utf-8"?>
<a:theme xmlns:a="http://schemas.openxmlformats.org/drawingml/2006/main" name="WCM_Template_Masterbrand PPT_White">
  <a:themeElements>
    <a:clrScheme name="Weill Cornell Medicine">
      <a:dk1>
        <a:srgbClr val="2D2E2D"/>
      </a:dk1>
      <a:lt1>
        <a:srgbClr val="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2469</TotalTime>
  <Words>4153</Words>
  <Application>Microsoft Macintosh PowerPoint</Application>
  <PresentationFormat>On-screen Show (16:9)</PresentationFormat>
  <Paragraphs>574</Paragraphs>
  <Slides>33</Slides>
  <Notes>33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Courier New</vt:lpstr>
      <vt:lpstr>Calibri,Sans-Serif</vt:lpstr>
      <vt:lpstr>Arial</vt:lpstr>
      <vt:lpstr>Arial,Sans-Serif</vt:lpstr>
      <vt:lpstr>Times New Roman</vt:lpstr>
      <vt:lpstr>Georgia</vt:lpstr>
      <vt:lpstr>Calibri</vt:lpstr>
      <vt:lpstr>Merriweather</vt:lpstr>
      <vt:lpstr>Roboto</vt:lpstr>
      <vt:lpstr>WCM_Template_Masterbrand PPT_White</vt:lpstr>
      <vt:lpstr>De Novo Male Gametes Generated in a Novel 3D Organic Culture System</vt:lpstr>
      <vt:lpstr>Disclosures</vt:lpstr>
      <vt:lpstr>Background</vt:lpstr>
      <vt:lpstr>Background</vt:lpstr>
      <vt:lpstr>Historical Challenges</vt:lpstr>
      <vt:lpstr>PowerPoint Presentation</vt:lpstr>
      <vt:lpstr>PowerPoint Presentation</vt:lpstr>
      <vt:lpstr>Aims</vt:lpstr>
      <vt:lpstr>Spermatogenesis in Humans</vt:lpstr>
      <vt:lpstr>Experiment Timeline</vt:lpstr>
      <vt:lpstr>HESCs</vt:lpstr>
      <vt:lpstr>Spherification</vt:lpstr>
      <vt:lpstr>PowerPoint Presentation</vt:lpstr>
      <vt:lpstr>Differentiation Media</vt:lpstr>
      <vt:lpstr>Differentiation Media</vt:lpstr>
      <vt:lpstr>Spermatogonial Biomarkers</vt:lpstr>
      <vt:lpstr>OCT4 Pluripotent Stem Cell</vt:lpstr>
      <vt:lpstr>GFRA1  Spermatogonial Stem Cell </vt:lpstr>
      <vt:lpstr>VASA Spermatogenic Cell</vt:lpstr>
      <vt:lpstr>BOULE Secondary Spermatocyte (Pre-Meiosis II)</vt:lpstr>
      <vt:lpstr>ACROSIN Spermatid (Post-Meiotic Stage)</vt:lpstr>
      <vt:lpstr>In Vitro Spermatogenesis - HESCs</vt:lpstr>
      <vt:lpstr>In Vitro Spermatogenesis – HiPSCs </vt:lpstr>
      <vt:lpstr>Progression of Spermatogenesis Between Stem Cell Origins</vt:lpstr>
      <vt:lpstr>Day 28 FISH Results</vt:lpstr>
      <vt:lpstr>Putative Spermatid Injection</vt:lpstr>
      <vt:lpstr>Day 28 Fertilization Results </vt:lpstr>
      <vt:lpstr>Conclusions</vt:lpstr>
      <vt:lpstr>Next Steps</vt:lpstr>
      <vt:lpstr>Acknowledgements </vt:lpstr>
      <vt:lpstr>Acknowledgements </vt:lpstr>
      <vt:lpstr>References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Novo Male Gametes Generated in a novel 3D Organic Culture System</dc:title>
  <cp:lastModifiedBy>Kelly McCarter</cp:lastModifiedBy>
  <cp:revision>24</cp:revision>
  <dcterms:modified xsi:type="dcterms:W3CDTF">2025-03-19T17:38:33Z</dcterms:modified>
</cp:coreProperties>
</file>