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57" r:id="rId6"/>
    <p:sldId id="274" r:id="rId7"/>
    <p:sldId id="281" r:id="rId8"/>
    <p:sldId id="275" r:id="rId9"/>
    <p:sldId id="258" r:id="rId10"/>
    <p:sldId id="280" r:id="rId11"/>
    <p:sldId id="266" r:id="rId12"/>
    <p:sldId id="260" r:id="rId13"/>
    <p:sldId id="264" r:id="rId14"/>
    <p:sldId id="278" r:id="rId15"/>
    <p:sldId id="265" r:id="rId16"/>
    <p:sldId id="282" r:id="rId17"/>
    <p:sldId id="273" r:id="rId18"/>
    <p:sldId id="262" r:id="rId19"/>
    <p:sldId id="271" r:id="rId20"/>
    <p:sldId id="269"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430844-1C8B-9AF9-48A8-2597D205C356}" name="Leeann Bui" initials="LB" userId="6a1039a40e43a655" providerId="Windows Live"/>
  <p188:author id="{1D4C6A4F-410A-944E-80BB-D8EE1E3A3A3C}" name="Greysha Rivera-Cruz" initials="GR" userId="S::greysha.rivera-cruz@usfertility.com::a7cec292-829b-4469-96f6-1ac27b641801" providerId="AD"/>
  <p188:author id="{50B2875F-A1B2-B0A8-E3D7-D8342680F946}" name="Elizabeth Sherwin" initials="" userId="S::esherwin@stanford.edu::e192e4bd-04a7-45fa-98c1-ff06d336ea23" providerId="AD"/>
  <p188:author id="{E2901ED0-4340-37F1-FB06-FCA6843B447D}" name="Bui, Leeann" initials="LB" userId="S::leeann.bui@hhs.sccgov.org::0518d6c3-19ff-4019-a033-f86ad9ff0a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0606"/>
    <a:srgbClr val="8B0505"/>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6" autoAdjust="0"/>
    <p:restoredTop sz="62893"/>
  </p:normalViewPr>
  <p:slideViewPr>
    <p:cSldViewPr snapToGrid="0">
      <p:cViewPr varScale="1">
        <p:scale>
          <a:sx n="62" d="100"/>
          <a:sy n="62" d="100"/>
        </p:scale>
        <p:origin x="21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34C55-515A-884E-90BE-274704B94532}" type="doc">
      <dgm:prSet loTypeId="urn:microsoft.com/office/officeart/2005/8/layout/hChevron3" loCatId="" qsTypeId="urn:microsoft.com/office/officeart/2005/8/quickstyle/3d4" qsCatId="3D" csTypeId="urn:microsoft.com/office/officeart/2005/8/colors/accent0_2" csCatId="mainScheme" phldr="1"/>
      <dgm:spPr/>
      <dgm:t>
        <a:bodyPr/>
        <a:lstStyle/>
        <a:p>
          <a:endParaRPr lang="en-US"/>
        </a:p>
      </dgm:t>
    </dgm:pt>
    <dgm:pt modelId="{F50E07D1-FB2C-3D4E-A73B-536207F623A0}">
      <dgm:prSet phldrT="[Text]"/>
      <dgm:spPr/>
      <dgm:t>
        <a:bodyPr/>
        <a:lstStyle/>
        <a:p>
          <a:r>
            <a:rPr lang="en-US" dirty="0">
              <a:latin typeface="Arial" panose="020B0604020202020204" pitchFamily="34" charset="0"/>
              <a:ea typeface="Arial" panose="020B0604020202020204" pitchFamily="34" charset="0"/>
              <a:cs typeface="Arial" panose="020B0604020202020204" pitchFamily="34" charset="0"/>
            </a:rPr>
            <a:t>Patient counseling</a:t>
          </a:r>
          <a:endParaRPr lang="en-US" dirty="0"/>
        </a:p>
      </dgm:t>
    </dgm:pt>
    <dgm:pt modelId="{E4E28DE8-2C3B-5647-A1F6-6CD97E5EF1E5}" type="parTrans" cxnId="{C60BCACF-37DB-E24F-8241-A15DCB4F2A48}">
      <dgm:prSet/>
      <dgm:spPr/>
      <dgm:t>
        <a:bodyPr/>
        <a:lstStyle/>
        <a:p>
          <a:endParaRPr lang="en-US"/>
        </a:p>
      </dgm:t>
    </dgm:pt>
    <dgm:pt modelId="{8C4E6551-B547-D142-863C-B4C094E3F7DB}" type="sibTrans" cxnId="{C60BCACF-37DB-E24F-8241-A15DCB4F2A48}">
      <dgm:prSet/>
      <dgm:spPr/>
      <dgm:t>
        <a:bodyPr/>
        <a:lstStyle/>
        <a:p>
          <a:endParaRPr lang="en-US"/>
        </a:p>
      </dgm:t>
    </dgm:pt>
    <dgm:pt modelId="{5E9573A2-1BEE-4E46-801F-C67780DBE6B7}">
      <dgm:prSet/>
      <dgm:spPr/>
      <dgm:t>
        <a:bodyPr/>
        <a:lstStyle/>
        <a:p>
          <a:r>
            <a:rPr lang="en-US" dirty="0">
              <a:latin typeface="Arial" panose="020B0604020202020204" pitchFamily="34" charset="0"/>
              <a:ea typeface="Arial" panose="020B0604020202020204" pitchFamily="34" charset="0"/>
              <a:cs typeface="Arial" panose="020B0604020202020204" pitchFamily="34" charset="0"/>
            </a:rPr>
            <a:t>Managing expectations</a:t>
          </a:r>
        </a:p>
      </dgm:t>
    </dgm:pt>
    <dgm:pt modelId="{3A52C957-0481-DF48-98AD-CDC439B68191}" type="parTrans" cxnId="{40E11C75-9497-7149-B639-DBE58175F082}">
      <dgm:prSet/>
      <dgm:spPr/>
      <dgm:t>
        <a:bodyPr/>
        <a:lstStyle/>
        <a:p>
          <a:endParaRPr lang="en-US"/>
        </a:p>
      </dgm:t>
    </dgm:pt>
    <dgm:pt modelId="{31B5F090-DC6D-E545-9A43-F928DA566F7B}" type="sibTrans" cxnId="{40E11C75-9497-7149-B639-DBE58175F082}">
      <dgm:prSet/>
      <dgm:spPr/>
      <dgm:t>
        <a:bodyPr/>
        <a:lstStyle/>
        <a:p>
          <a:endParaRPr lang="en-US"/>
        </a:p>
      </dgm:t>
    </dgm:pt>
    <dgm:pt modelId="{C514D712-8814-454B-82D9-760D2893DB56}">
      <dgm:prSet/>
      <dgm:spPr/>
      <dgm:t>
        <a:bodyPr/>
        <a:lstStyle/>
        <a:p>
          <a:r>
            <a:rPr lang="en-US" dirty="0">
              <a:latin typeface="Arial" panose="020B0604020202020204" pitchFamily="34" charset="0"/>
              <a:ea typeface="Arial" panose="020B0604020202020204" pitchFamily="34" charset="0"/>
              <a:cs typeface="Arial" panose="020B0604020202020204" pitchFamily="34" charset="0"/>
            </a:rPr>
            <a:t>Outcomes in individuals at risk</a:t>
          </a:r>
          <a:endParaRPr lang="en-US" dirty="0">
            <a:latin typeface="Arial" panose="020B0604020202020204" pitchFamily="34" charset="0"/>
            <a:cs typeface="Arial" panose="020B0604020202020204" pitchFamily="34" charset="0"/>
          </a:endParaRPr>
        </a:p>
      </dgm:t>
    </dgm:pt>
    <dgm:pt modelId="{936219D7-7201-E043-90A5-F5B9DAD2B9A1}" type="parTrans" cxnId="{ADE6EAA2-F122-C344-A7DF-A6E7C0558BAC}">
      <dgm:prSet/>
      <dgm:spPr/>
      <dgm:t>
        <a:bodyPr/>
        <a:lstStyle/>
        <a:p>
          <a:endParaRPr lang="en-US"/>
        </a:p>
      </dgm:t>
    </dgm:pt>
    <dgm:pt modelId="{EF9D9DA9-03DB-BC47-A81E-28219AE7ECB4}" type="sibTrans" cxnId="{ADE6EAA2-F122-C344-A7DF-A6E7C0558BAC}">
      <dgm:prSet/>
      <dgm:spPr/>
      <dgm:t>
        <a:bodyPr/>
        <a:lstStyle/>
        <a:p>
          <a:endParaRPr lang="en-US"/>
        </a:p>
      </dgm:t>
    </dgm:pt>
    <dgm:pt modelId="{D54F4C06-BDBB-DA45-B9C8-D2BB5ACCCFB5}" type="pres">
      <dgm:prSet presAssocID="{B2834C55-515A-884E-90BE-274704B94532}" presName="Name0" presStyleCnt="0">
        <dgm:presLayoutVars>
          <dgm:dir/>
          <dgm:resizeHandles val="exact"/>
        </dgm:presLayoutVars>
      </dgm:prSet>
      <dgm:spPr/>
    </dgm:pt>
    <dgm:pt modelId="{F3E470D4-2361-B14F-9C67-495D5907184B}" type="pres">
      <dgm:prSet presAssocID="{F50E07D1-FB2C-3D4E-A73B-536207F623A0}" presName="parTxOnly" presStyleLbl="node1" presStyleIdx="0" presStyleCnt="3">
        <dgm:presLayoutVars>
          <dgm:bulletEnabled val="1"/>
        </dgm:presLayoutVars>
      </dgm:prSet>
      <dgm:spPr/>
    </dgm:pt>
    <dgm:pt modelId="{06B87275-D11C-EB42-91C6-ADF7B7DD7E86}" type="pres">
      <dgm:prSet presAssocID="{8C4E6551-B547-D142-863C-B4C094E3F7DB}" presName="parSpace" presStyleCnt="0"/>
      <dgm:spPr/>
    </dgm:pt>
    <dgm:pt modelId="{3E676642-86B8-AB44-999C-9AB409152EFA}" type="pres">
      <dgm:prSet presAssocID="{5E9573A2-1BEE-4E46-801F-C67780DBE6B7}" presName="parTxOnly" presStyleLbl="node1" presStyleIdx="1" presStyleCnt="3">
        <dgm:presLayoutVars>
          <dgm:bulletEnabled val="1"/>
        </dgm:presLayoutVars>
      </dgm:prSet>
      <dgm:spPr/>
    </dgm:pt>
    <dgm:pt modelId="{4BE55B0C-20C7-6741-95FB-FD3068C67724}" type="pres">
      <dgm:prSet presAssocID="{31B5F090-DC6D-E545-9A43-F928DA566F7B}" presName="parSpace" presStyleCnt="0"/>
      <dgm:spPr/>
    </dgm:pt>
    <dgm:pt modelId="{8B4F660E-78A7-B242-A07C-B72BA783D576}" type="pres">
      <dgm:prSet presAssocID="{C514D712-8814-454B-82D9-760D2893DB56}" presName="parTxOnly" presStyleLbl="node1" presStyleIdx="2" presStyleCnt="3">
        <dgm:presLayoutVars>
          <dgm:bulletEnabled val="1"/>
        </dgm:presLayoutVars>
      </dgm:prSet>
      <dgm:spPr/>
    </dgm:pt>
  </dgm:ptLst>
  <dgm:cxnLst>
    <dgm:cxn modelId="{7411BA1E-5AC2-4147-B9A2-BFADE830B72F}" type="presOf" srcId="{5E9573A2-1BEE-4E46-801F-C67780DBE6B7}" destId="{3E676642-86B8-AB44-999C-9AB409152EFA}" srcOrd="0" destOrd="0" presId="urn:microsoft.com/office/officeart/2005/8/layout/hChevron3"/>
    <dgm:cxn modelId="{40E11C75-9497-7149-B639-DBE58175F082}" srcId="{B2834C55-515A-884E-90BE-274704B94532}" destId="{5E9573A2-1BEE-4E46-801F-C67780DBE6B7}" srcOrd="1" destOrd="0" parTransId="{3A52C957-0481-DF48-98AD-CDC439B68191}" sibTransId="{31B5F090-DC6D-E545-9A43-F928DA566F7B}"/>
    <dgm:cxn modelId="{F9D95182-9D33-E947-BD03-D9510F3CD00D}" type="presOf" srcId="{F50E07D1-FB2C-3D4E-A73B-536207F623A0}" destId="{F3E470D4-2361-B14F-9C67-495D5907184B}" srcOrd="0" destOrd="0" presId="urn:microsoft.com/office/officeart/2005/8/layout/hChevron3"/>
    <dgm:cxn modelId="{65FCA6A0-5AB2-7D40-BDA5-4A345A54B2FB}" type="presOf" srcId="{B2834C55-515A-884E-90BE-274704B94532}" destId="{D54F4C06-BDBB-DA45-B9C8-D2BB5ACCCFB5}" srcOrd="0" destOrd="0" presId="urn:microsoft.com/office/officeart/2005/8/layout/hChevron3"/>
    <dgm:cxn modelId="{ADE6EAA2-F122-C344-A7DF-A6E7C0558BAC}" srcId="{B2834C55-515A-884E-90BE-274704B94532}" destId="{C514D712-8814-454B-82D9-760D2893DB56}" srcOrd="2" destOrd="0" parTransId="{936219D7-7201-E043-90A5-F5B9DAD2B9A1}" sibTransId="{EF9D9DA9-03DB-BC47-A81E-28219AE7ECB4}"/>
    <dgm:cxn modelId="{C60BCACF-37DB-E24F-8241-A15DCB4F2A48}" srcId="{B2834C55-515A-884E-90BE-274704B94532}" destId="{F50E07D1-FB2C-3D4E-A73B-536207F623A0}" srcOrd="0" destOrd="0" parTransId="{E4E28DE8-2C3B-5647-A1F6-6CD97E5EF1E5}" sibTransId="{8C4E6551-B547-D142-863C-B4C094E3F7DB}"/>
    <dgm:cxn modelId="{BCE27CDF-1A60-9C48-BEC4-291B646290E6}" type="presOf" srcId="{C514D712-8814-454B-82D9-760D2893DB56}" destId="{8B4F660E-78A7-B242-A07C-B72BA783D576}" srcOrd="0" destOrd="0" presId="urn:microsoft.com/office/officeart/2005/8/layout/hChevron3"/>
    <dgm:cxn modelId="{1718C420-0835-2644-9101-9F36059961B8}" type="presParOf" srcId="{D54F4C06-BDBB-DA45-B9C8-D2BB5ACCCFB5}" destId="{F3E470D4-2361-B14F-9C67-495D5907184B}" srcOrd="0" destOrd="0" presId="urn:microsoft.com/office/officeart/2005/8/layout/hChevron3"/>
    <dgm:cxn modelId="{44878C0E-AEBB-7841-B399-22D0CF8128CA}" type="presParOf" srcId="{D54F4C06-BDBB-DA45-B9C8-D2BB5ACCCFB5}" destId="{06B87275-D11C-EB42-91C6-ADF7B7DD7E86}" srcOrd="1" destOrd="0" presId="urn:microsoft.com/office/officeart/2005/8/layout/hChevron3"/>
    <dgm:cxn modelId="{B5DA96B0-7DEC-6C42-82D9-84518867AA68}" type="presParOf" srcId="{D54F4C06-BDBB-DA45-B9C8-D2BB5ACCCFB5}" destId="{3E676642-86B8-AB44-999C-9AB409152EFA}" srcOrd="2" destOrd="0" presId="urn:microsoft.com/office/officeart/2005/8/layout/hChevron3"/>
    <dgm:cxn modelId="{597ED718-A26A-2648-8F6D-E6A407001976}" type="presParOf" srcId="{D54F4C06-BDBB-DA45-B9C8-D2BB5ACCCFB5}" destId="{4BE55B0C-20C7-6741-95FB-FD3068C67724}" srcOrd="3" destOrd="0" presId="urn:microsoft.com/office/officeart/2005/8/layout/hChevron3"/>
    <dgm:cxn modelId="{2285669B-9D0B-AB45-AD57-98891258463D}" type="presParOf" srcId="{D54F4C06-BDBB-DA45-B9C8-D2BB5ACCCFB5}" destId="{8B4F660E-78A7-B242-A07C-B72BA783D576}"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470D4-2361-B14F-9C67-495D5907184B}">
      <dsp:nvSpPr>
        <dsp:cNvPr id="0" name=""/>
        <dsp:cNvSpPr/>
      </dsp:nvSpPr>
      <dsp:spPr>
        <a:xfrm>
          <a:off x="3916" y="1140373"/>
          <a:ext cx="3424830" cy="1369932"/>
        </a:xfrm>
        <a:prstGeom prst="homePlat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ea typeface="Arial" panose="020B0604020202020204" pitchFamily="34" charset="0"/>
              <a:cs typeface="Arial" panose="020B0604020202020204" pitchFamily="34" charset="0"/>
            </a:rPr>
            <a:t>Patient counseling</a:t>
          </a:r>
          <a:endParaRPr lang="en-US" sz="2600" kern="1200" dirty="0"/>
        </a:p>
      </dsp:txBody>
      <dsp:txXfrm>
        <a:off x="3916" y="1140373"/>
        <a:ext cx="3082347" cy="1369932"/>
      </dsp:txXfrm>
    </dsp:sp>
    <dsp:sp modelId="{3E676642-86B8-AB44-999C-9AB409152EFA}">
      <dsp:nvSpPr>
        <dsp:cNvPr id="0" name=""/>
        <dsp:cNvSpPr/>
      </dsp:nvSpPr>
      <dsp:spPr>
        <a:xfrm>
          <a:off x="2743781" y="1140373"/>
          <a:ext cx="3424830" cy="1369932"/>
        </a:xfrm>
        <a:prstGeom prst="chevr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ea typeface="Arial" panose="020B0604020202020204" pitchFamily="34" charset="0"/>
              <a:cs typeface="Arial" panose="020B0604020202020204" pitchFamily="34" charset="0"/>
            </a:rPr>
            <a:t>Managing expectations</a:t>
          </a:r>
        </a:p>
      </dsp:txBody>
      <dsp:txXfrm>
        <a:off x="3428747" y="1140373"/>
        <a:ext cx="2054898" cy="1369932"/>
      </dsp:txXfrm>
    </dsp:sp>
    <dsp:sp modelId="{8B4F660E-78A7-B242-A07C-B72BA783D576}">
      <dsp:nvSpPr>
        <dsp:cNvPr id="0" name=""/>
        <dsp:cNvSpPr/>
      </dsp:nvSpPr>
      <dsp:spPr>
        <a:xfrm>
          <a:off x="5483645" y="1140373"/>
          <a:ext cx="3424830" cy="1369932"/>
        </a:xfrm>
        <a:prstGeom prst="chevron">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ea typeface="Arial" panose="020B0604020202020204" pitchFamily="34" charset="0"/>
              <a:cs typeface="Arial" panose="020B0604020202020204" pitchFamily="34" charset="0"/>
            </a:rPr>
            <a:t>Outcomes in individuals at risk</a:t>
          </a:r>
          <a:endParaRPr lang="en-US" sz="2600" kern="1200" dirty="0">
            <a:latin typeface="Arial" panose="020B0604020202020204" pitchFamily="34" charset="0"/>
            <a:cs typeface="Arial" panose="020B0604020202020204" pitchFamily="34" charset="0"/>
          </a:endParaRPr>
        </a:p>
      </dsp:txBody>
      <dsp:txXfrm>
        <a:off x="6168611" y="1140373"/>
        <a:ext cx="2054898" cy="136993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20:04:07.278"/>
    </inkml:context>
    <inkml:brush xml:id="br0">
      <inkml:brushProperty name="width" value="0.05292" units="cm"/>
      <inkml:brushProperty name="height" value="0.05292" units="cm"/>
      <inkml:brushProperty name="color" value="#FF0000"/>
    </inkml:brush>
  </inkml:definitions>
  <inkml:trace contextRef="#ctx0" brushRef="#br0">18574 8943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20:03:58.111"/>
    </inkml:context>
    <inkml:brush xml:id="br0">
      <inkml:brushProperty name="width" value="0.05292" units="cm"/>
      <inkml:brushProperty name="height" value="0.05292" units="cm"/>
      <inkml:brushProperty name="color" value="#FF0000"/>
    </inkml:brush>
  </inkml:definitions>
  <inkml:trace contextRef="#ctx0" brushRef="#br0">20452 16034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00200-59E5-5541-92FF-1140AD28DBDA}" type="datetimeFigureOut">
              <a:rPr lang="en-US" smtClean="0"/>
              <a:t>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BDC36-2C12-8642-AB81-324223F2449F}" type="slidenum">
              <a:rPr lang="en-US" smtClean="0"/>
              <a:t>‹#›</a:t>
            </a:fld>
            <a:endParaRPr lang="en-US"/>
          </a:p>
        </p:txBody>
      </p:sp>
    </p:spTree>
    <p:extLst>
      <p:ext uri="{BB962C8B-B14F-4D97-AF65-F5344CB8AC3E}">
        <p14:creationId xmlns:p14="http://schemas.microsoft.com/office/powerpoint/2010/main" val="227529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BDC36-2C12-8642-AB81-324223F2449F}" type="slidenum">
              <a:rPr lang="en-US" smtClean="0"/>
              <a:t>1</a:t>
            </a:fld>
            <a:endParaRPr lang="en-US"/>
          </a:p>
        </p:txBody>
      </p:sp>
    </p:spTree>
    <p:extLst>
      <p:ext uri="{BB962C8B-B14F-4D97-AF65-F5344CB8AC3E}">
        <p14:creationId xmlns:p14="http://schemas.microsoft.com/office/powerpoint/2010/main" val="94868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F1689-FF5E-C94D-0200-87EF3F732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DE204-ECD8-5D0C-5321-1F9E15410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78555-5C84-3FFF-9246-64B2734851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PRELIMINARY DATA FEWER PATIENTS, AND STATISTICAL SIGNIFICANT</a:t>
            </a:r>
          </a:p>
          <a:p>
            <a:endParaRPr lang="en-US" dirty="0"/>
          </a:p>
          <a:p>
            <a:endParaRPr lang="en-US" dirty="0"/>
          </a:p>
          <a:p>
            <a:r>
              <a:rPr lang="en-US" dirty="0"/>
              <a:t>ALTHOUGH NON TATISTICAL SIGNICANT  WE SAW SOME TRENDS, NOT CLINICALLY RELEVANT ONE MORE DAY  OF MEDICATION S</a:t>
            </a:r>
          </a:p>
          <a:p>
            <a:endParaRPr lang="en-US" dirty="0"/>
          </a:p>
          <a:p>
            <a:r>
              <a:rPr lang="en-US" dirty="0"/>
              <a:t>IN ORDER TO OBTAIN THE A COMPARABLE NUMBER OF MATURE OOCYTES CASES- PATIENT WITH PATH VARIANTS </a:t>
            </a:r>
          </a:p>
          <a:p>
            <a:r>
              <a:rPr lang="en-US" dirty="0"/>
              <a:t>REQUIRED FSH ~300 UNITS MORE UNITS AND  TOOK ONE DAY LONGER</a:t>
            </a:r>
          </a:p>
          <a:p>
            <a:endParaRPr lang="en-US" dirty="0"/>
          </a:p>
        </p:txBody>
      </p:sp>
      <p:sp>
        <p:nvSpPr>
          <p:cNvPr id="4" name="Slide Number Placeholder 3">
            <a:extLst>
              <a:ext uri="{FF2B5EF4-FFF2-40B4-BE49-F238E27FC236}">
                <a16:creationId xmlns:a16="http://schemas.microsoft.com/office/drawing/2014/main" id="{6673193E-F57B-F530-FF95-17A30D1FB47A}"/>
              </a:ext>
            </a:extLst>
          </p:cNvPr>
          <p:cNvSpPr>
            <a:spLocks noGrp="1"/>
          </p:cNvSpPr>
          <p:nvPr>
            <p:ph type="sldNum" sz="quarter" idx="5"/>
          </p:nvPr>
        </p:nvSpPr>
        <p:spPr/>
        <p:txBody>
          <a:bodyPr/>
          <a:lstStyle/>
          <a:p>
            <a:fld id="{4D6BDC36-2C12-8642-AB81-324223F2449F}" type="slidenum">
              <a:rPr lang="en-US" smtClean="0"/>
              <a:t>11</a:t>
            </a:fld>
            <a:endParaRPr lang="en-US"/>
          </a:p>
        </p:txBody>
      </p:sp>
    </p:spTree>
    <p:extLst>
      <p:ext uri="{BB962C8B-B14F-4D97-AF65-F5344CB8AC3E}">
        <p14:creationId xmlns:p14="http://schemas.microsoft.com/office/powerpoint/2010/main" val="153825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clinical significant </a:t>
            </a:r>
          </a:p>
          <a:p>
            <a:r>
              <a:rPr lang="en-US" dirty="0"/>
              <a:t>Among the patients with pathogenic variant, the  cases.</a:t>
            </a:r>
          </a:p>
          <a:p>
            <a:endParaRPr lang="en-US" dirty="0"/>
          </a:p>
          <a:p>
            <a:r>
              <a:rPr lang="en-US" dirty="0"/>
              <a:t>POTENTIALLY-</a:t>
            </a:r>
          </a:p>
          <a:p>
            <a:endParaRPr lang="en-US" dirty="0"/>
          </a:p>
          <a:p>
            <a:r>
              <a:rPr lang="en-US" dirty="0"/>
              <a:t>450 units 11 days and M2s were comparable </a:t>
            </a:r>
          </a:p>
          <a:p>
            <a:endParaRPr lang="en-US" dirty="0"/>
          </a:p>
          <a:p>
            <a:r>
              <a:rPr lang="en-US" dirty="0"/>
              <a:t>Cancer patients- survival  vs. after chemo or before chemo</a:t>
            </a:r>
          </a:p>
          <a:p>
            <a:r>
              <a:rPr lang="en-US" dirty="0"/>
              <a:t>Cancer survivors</a:t>
            </a:r>
          </a:p>
          <a:p>
            <a:r>
              <a:rPr lang="en-US" dirty="0"/>
              <a:t>Secondary to prior chemotherapy</a:t>
            </a:r>
          </a:p>
        </p:txBody>
      </p:sp>
      <p:sp>
        <p:nvSpPr>
          <p:cNvPr id="4" name="Slide Number Placeholder 3"/>
          <p:cNvSpPr>
            <a:spLocks noGrp="1"/>
          </p:cNvSpPr>
          <p:nvPr>
            <p:ph type="sldNum" sz="quarter" idx="5"/>
          </p:nvPr>
        </p:nvSpPr>
        <p:spPr/>
        <p:txBody>
          <a:bodyPr/>
          <a:lstStyle/>
          <a:p>
            <a:fld id="{4D6BDC36-2C12-8642-AB81-324223F2449F}" type="slidenum">
              <a:rPr lang="en-US" smtClean="0"/>
              <a:t>12</a:t>
            </a:fld>
            <a:endParaRPr lang="en-US"/>
          </a:p>
        </p:txBody>
      </p:sp>
    </p:spTree>
    <p:extLst>
      <p:ext uri="{BB962C8B-B14F-4D97-AF65-F5344CB8AC3E}">
        <p14:creationId xmlns:p14="http://schemas.microsoft.com/office/powerpoint/2010/main" val="207193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A7319-89C4-DE8F-4827-BEDA6149C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28719-435E-317E-8404-8789C5132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FDFE3-BC0E-EF86-E63A-23F8BE2197DD}"/>
              </a:ext>
            </a:extLst>
          </p:cNvPr>
          <p:cNvSpPr>
            <a:spLocks noGrp="1"/>
          </p:cNvSpPr>
          <p:nvPr>
            <p:ph type="body" idx="1"/>
          </p:nvPr>
        </p:nvSpPr>
        <p:spPr/>
        <p:txBody>
          <a:bodyPr/>
          <a:lstStyle/>
          <a:p>
            <a:r>
              <a:rPr lang="en-US" dirty="0"/>
              <a:t>Not clinical significant </a:t>
            </a:r>
          </a:p>
          <a:p>
            <a:r>
              <a:rPr lang="en-US" dirty="0"/>
              <a:t>Among the patients with pathogenic variant, the  cases.</a:t>
            </a:r>
          </a:p>
          <a:p>
            <a:endParaRPr lang="en-US" dirty="0"/>
          </a:p>
          <a:p>
            <a:r>
              <a:rPr lang="en-US" dirty="0"/>
              <a:t>POTENTIALLY-</a:t>
            </a:r>
          </a:p>
          <a:p>
            <a:endParaRPr lang="en-US" dirty="0"/>
          </a:p>
          <a:p>
            <a:r>
              <a:rPr lang="en-US" dirty="0"/>
              <a:t>450 units 11 days and M2s were comparable </a:t>
            </a:r>
          </a:p>
          <a:p>
            <a:endParaRPr lang="en-US" dirty="0"/>
          </a:p>
          <a:p>
            <a:r>
              <a:rPr lang="en-US" dirty="0"/>
              <a:t>Cancer patients- survival  vs. after chemo or before chemo</a:t>
            </a:r>
          </a:p>
          <a:p>
            <a:r>
              <a:rPr lang="en-US" dirty="0"/>
              <a:t>Cancer survivors</a:t>
            </a:r>
          </a:p>
          <a:p>
            <a:r>
              <a:rPr lang="en-US" dirty="0"/>
              <a:t>Secondary to prior chemotherapy</a:t>
            </a:r>
          </a:p>
        </p:txBody>
      </p:sp>
      <p:sp>
        <p:nvSpPr>
          <p:cNvPr id="4" name="Slide Number Placeholder 3">
            <a:extLst>
              <a:ext uri="{FF2B5EF4-FFF2-40B4-BE49-F238E27FC236}">
                <a16:creationId xmlns:a16="http://schemas.microsoft.com/office/drawing/2014/main" id="{E75EDE7F-955D-8052-6338-E7146C449014}"/>
              </a:ext>
            </a:extLst>
          </p:cNvPr>
          <p:cNvSpPr>
            <a:spLocks noGrp="1"/>
          </p:cNvSpPr>
          <p:nvPr>
            <p:ph type="sldNum" sz="quarter" idx="5"/>
          </p:nvPr>
        </p:nvSpPr>
        <p:spPr/>
        <p:txBody>
          <a:bodyPr/>
          <a:lstStyle/>
          <a:p>
            <a:fld id="{4D6BDC36-2C12-8642-AB81-324223F2449F}" type="slidenum">
              <a:rPr lang="en-US" smtClean="0"/>
              <a:t>13</a:t>
            </a:fld>
            <a:endParaRPr lang="en-US"/>
          </a:p>
        </p:txBody>
      </p:sp>
    </p:spTree>
    <p:extLst>
      <p:ext uri="{BB962C8B-B14F-4D97-AF65-F5344CB8AC3E}">
        <p14:creationId xmlns:p14="http://schemas.microsoft.com/office/powerpoint/2010/main" val="58600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7EE8-028C-EFD2-81CE-7287492E5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33424-4012-61C8-7DC5-8A77C6B77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6FC40-1155-A3F5-186D-ABD5025812A2}"/>
              </a:ext>
            </a:extLst>
          </p:cNvPr>
          <p:cNvSpPr>
            <a:spLocks noGrp="1"/>
          </p:cNvSpPr>
          <p:nvPr>
            <p:ph type="body" idx="1"/>
          </p:nvPr>
        </p:nvSpPr>
        <p:spPr/>
        <p:txBody>
          <a:bodyPr/>
          <a:lstStyle/>
          <a:p>
            <a:r>
              <a:rPr lang="en-US" sz="1800" dirty="0">
                <a:effectLst/>
              </a:rPr>
              <a:t>COMPARABLE numbers</a:t>
            </a:r>
          </a:p>
          <a:p>
            <a:endParaRPr lang="en-US" sz="1800" dirty="0">
              <a:effectLst/>
            </a:endParaRPr>
          </a:p>
        </p:txBody>
      </p:sp>
      <p:sp>
        <p:nvSpPr>
          <p:cNvPr id="4" name="Slide Number Placeholder 3">
            <a:extLst>
              <a:ext uri="{FF2B5EF4-FFF2-40B4-BE49-F238E27FC236}">
                <a16:creationId xmlns:a16="http://schemas.microsoft.com/office/drawing/2014/main" id="{2631D63C-80C5-02D0-2C3E-6FA7294A76E0}"/>
              </a:ext>
            </a:extLst>
          </p:cNvPr>
          <p:cNvSpPr>
            <a:spLocks noGrp="1"/>
          </p:cNvSpPr>
          <p:nvPr>
            <p:ph type="sldNum" sz="quarter" idx="5"/>
          </p:nvPr>
        </p:nvSpPr>
        <p:spPr/>
        <p:txBody>
          <a:bodyPr/>
          <a:lstStyle/>
          <a:p>
            <a:fld id="{4D6BDC36-2C12-8642-AB81-324223F2449F}" type="slidenum">
              <a:rPr lang="en-US" smtClean="0"/>
              <a:t>14</a:t>
            </a:fld>
            <a:endParaRPr lang="en-US"/>
          </a:p>
        </p:txBody>
      </p:sp>
    </p:spTree>
    <p:extLst>
      <p:ext uri="{BB962C8B-B14F-4D97-AF65-F5344CB8AC3E}">
        <p14:creationId xmlns:p14="http://schemas.microsoft.com/office/powerpoint/2010/main" val="242073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
            <a:r>
              <a:rPr lang="en-US"/>
              <a:t>IS NOT STATS </a:t>
            </a:r>
            <a:r>
              <a:rPr lang="en-US" dirty="0"/>
              <a:t>SIGNIFICANT........</a:t>
            </a:r>
          </a:p>
          <a:p>
            <a:endParaRPr lang="en-US" dirty="0"/>
          </a:p>
          <a:p>
            <a:r>
              <a:rPr lang="en-US" dirty="0"/>
              <a:t>Results should be interpreted with caution</a:t>
            </a:r>
          </a:p>
          <a:p>
            <a:endParaRPr lang="en-US" dirty="0"/>
          </a:p>
          <a:p>
            <a:r>
              <a:rPr lang="en-US" dirty="0"/>
              <a:t>BRCA1/2 with and w/o history of cancer</a:t>
            </a:r>
          </a:p>
        </p:txBody>
      </p:sp>
      <p:sp>
        <p:nvSpPr>
          <p:cNvPr id="4" name="Slide Number Placeholder 3"/>
          <p:cNvSpPr>
            <a:spLocks noGrp="1"/>
          </p:cNvSpPr>
          <p:nvPr>
            <p:ph type="sldNum" sz="quarter" idx="5"/>
          </p:nvPr>
        </p:nvSpPr>
        <p:spPr/>
        <p:txBody>
          <a:bodyPr/>
          <a:lstStyle/>
          <a:p>
            <a:fld id="{4D6BDC36-2C12-8642-AB81-324223F2449F}" type="slidenum">
              <a:rPr lang="en-US" smtClean="0"/>
              <a:t>15</a:t>
            </a:fld>
            <a:endParaRPr lang="en-US"/>
          </a:p>
        </p:txBody>
      </p:sp>
    </p:spTree>
    <p:extLst>
      <p:ext uri="{BB962C8B-B14F-4D97-AF65-F5344CB8AC3E}">
        <p14:creationId xmlns:p14="http://schemas.microsoft.com/office/powerpoint/2010/main" val="79868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panose="020B0604020202020204" pitchFamily="34" charset="0"/>
                <a:cs typeface="Arial" panose="020B0604020202020204" pitchFamily="34" charset="0"/>
              </a:rPr>
              <a:t>of patients to make generalizable conclusions</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Aneuploidy- pregnancy? MEIOSIS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Pregnancy outcomes that we cant talk about egg 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FUTURE DIRECTIONS?</a:t>
            </a:r>
          </a:p>
          <a:p>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D6BDC36-2C12-8642-AB81-324223F2449F}" type="slidenum">
              <a:rPr lang="en-US" smtClean="0"/>
              <a:t>16</a:t>
            </a:fld>
            <a:endParaRPr lang="en-US"/>
          </a:p>
        </p:txBody>
      </p:sp>
    </p:spTree>
    <p:extLst>
      <p:ext uri="{BB962C8B-B14F-4D97-AF65-F5344CB8AC3E}">
        <p14:creationId xmlns:p14="http://schemas.microsoft.com/office/powerpoint/2010/main" val="356174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BDC36-2C12-8642-AB81-324223F2449F}" type="slidenum">
              <a:rPr lang="en-US" smtClean="0"/>
              <a:t>17</a:t>
            </a:fld>
            <a:endParaRPr lang="en-US"/>
          </a:p>
        </p:txBody>
      </p:sp>
    </p:spTree>
    <p:extLst>
      <p:ext uri="{BB962C8B-B14F-4D97-AF65-F5344CB8AC3E}">
        <p14:creationId xmlns:p14="http://schemas.microsoft.com/office/powerpoint/2010/main" val="2369177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5514-C638-5516-A658-6562C6315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A76F5-D648-4008-E227-D72EE4148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F828A-87D3-1A3D-2ECD-977AF6FBD2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Cathcart-Rake EJ, Ruddy KJ, Bleyer A, Johnson RH. Breast Cancer in Adolescent and Young Adult Women Under the Age of 40 Years. JCO Oncol </a:t>
            </a:r>
            <a:r>
              <a:rPr lang="en-US" sz="1200" dirty="0" err="1"/>
              <a:t>Pract</a:t>
            </a:r>
            <a:r>
              <a:rPr lang="en-US" sz="1200" dirty="0"/>
              <a:t>. 2021 Jun;17(6):305-313. </a:t>
            </a:r>
            <a:r>
              <a:rPr lang="en-US" sz="1200" dirty="0" err="1"/>
              <a:t>doi</a:t>
            </a:r>
            <a:r>
              <a:rPr lang="en-US" sz="1200" dirty="0"/>
              <a:t>: 10.1200/OP.20.00793. </a:t>
            </a:r>
            <a:r>
              <a:rPr lang="en-US" sz="1200" dirty="0" err="1"/>
              <a:t>Epub</a:t>
            </a:r>
            <a:r>
              <a:rPr lang="en-US" sz="1200" dirty="0"/>
              <a:t> 2021 Jan 15. PMID: 33449828.</a:t>
            </a:r>
            <a:endParaRPr lang="en-US" sz="1000" dirty="0">
              <a:solidFill>
                <a:schemeClr val="bg1"/>
              </a:solidFill>
              <a:latin typeface="Arial" panose="020B0604020202020204" pitchFamily="34" charset="0"/>
              <a:ea typeface="Arial" panose="020B0604020202020204" pitchFamily="34" charset="0"/>
              <a:cs typeface="Arial" panose="020B0604020202020204" pitchFamily="34" charset="0"/>
            </a:endParaRPr>
          </a:p>
          <a:p>
            <a:endParaRPr lang="en-US" dirty="0"/>
          </a:p>
          <a:p>
            <a:pPr marL="0" marR="0">
              <a:lnSpc>
                <a:spcPct val="115000"/>
              </a:lnSpc>
            </a:pPr>
            <a:r>
              <a:rPr lang="en-US" sz="1200" dirty="0">
                <a:effectLst/>
                <a:latin typeface="Arial" panose="020B0604020202020204" pitchFamily="34" charset="0"/>
                <a:ea typeface="Arial" panose="020B0604020202020204" pitchFamily="34" charset="0"/>
              </a:rPr>
              <a:t>1.Porcu E, </a:t>
            </a:r>
            <a:r>
              <a:rPr lang="en-US" sz="1200" dirty="0" err="1">
                <a:effectLst/>
                <a:latin typeface="Arial" panose="020B0604020202020204" pitchFamily="34" charset="0"/>
                <a:ea typeface="Arial" panose="020B0604020202020204" pitchFamily="34" charset="0"/>
              </a:rPr>
              <a:t>Cillo</a:t>
            </a:r>
            <a:r>
              <a:rPr lang="en-US" sz="1200" dirty="0">
                <a:effectLst/>
                <a:latin typeface="Arial" panose="020B0604020202020204" pitchFamily="34" charset="0"/>
                <a:ea typeface="Arial" panose="020B0604020202020204" pitchFamily="34" charset="0"/>
              </a:rPr>
              <a:t> GM, Cipriani L, </a:t>
            </a:r>
            <a:r>
              <a:rPr lang="en-US" sz="1200" dirty="0" err="1">
                <a:effectLst/>
                <a:latin typeface="Arial" panose="020B0604020202020204" pitchFamily="34" charset="0"/>
                <a:ea typeface="Arial" panose="020B0604020202020204" pitchFamily="34" charset="0"/>
              </a:rPr>
              <a:t>Sacilotto</a:t>
            </a:r>
            <a:r>
              <a:rPr lang="en-US" sz="1200" dirty="0">
                <a:effectLst/>
                <a:latin typeface="Arial" panose="020B0604020202020204" pitchFamily="34" charset="0"/>
                <a:ea typeface="Arial" panose="020B0604020202020204" pitchFamily="34" charset="0"/>
              </a:rPr>
              <a:t> F, Notarangelo L, Damiano G, </a:t>
            </a:r>
            <a:r>
              <a:rPr lang="en-US" sz="1200" dirty="0" err="1">
                <a:effectLst/>
                <a:latin typeface="Arial" panose="020B0604020202020204" pitchFamily="34" charset="0"/>
                <a:ea typeface="Arial" panose="020B0604020202020204" pitchFamily="34" charset="0"/>
              </a:rPr>
              <a:t>Dirodi</a:t>
            </a:r>
            <a:r>
              <a:rPr lang="en-US" sz="1200" dirty="0">
                <a:effectLst/>
                <a:latin typeface="Arial" panose="020B0604020202020204" pitchFamily="34" charset="0"/>
                <a:ea typeface="Arial" panose="020B0604020202020204" pitchFamily="34" charset="0"/>
              </a:rPr>
              <a:t> M, </a:t>
            </a:r>
            <a:r>
              <a:rPr lang="en-US" sz="1200" dirty="0" err="1">
                <a:effectLst/>
                <a:latin typeface="Arial" panose="020B0604020202020204" pitchFamily="34" charset="0"/>
                <a:ea typeface="Arial" panose="020B0604020202020204" pitchFamily="34" charset="0"/>
              </a:rPr>
              <a:t>Roncarati</a:t>
            </a:r>
            <a:r>
              <a:rPr lang="en-US" sz="1200" dirty="0">
                <a:effectLst/>
                <a:latin typeface="Arial" panose="020B0604020202020204" pitchFamily="34" charset="0"/>
                <a:ea typeface="Arial" panose="020B0604020202020204" pitchFamily="34" charset="0"/>
              </a:rPr>
              <a:t> I. Impact of BRCA1 and BRCA2 mutations on ovarian reserve and fertility preservation outcomes in young women with breast cancer. J Assist </a:t>
            </a:r>
            <a:r>
              <a:rPr lang="en-US" sz="1200" dirty="0" err="1">
                <a:effectLst/>
                <a:latin typeface="Arial" panose="020B0604020202020204" pitchFamily="34" charset="0"/>
                <a:ea typeface="Arial" panose="020B0604020202020204" pitchFamily="34" charset="0"/>
              </a:rPr>
              <a:t>Reprod</a:t>
            </a:r>
            <a:r>
              <a:rPr lang="en-US" sz="1200" dirty="0">
                <a:effectLst/>
                <a:latin typeface="Arial" panose="020B0604020202020204" pitchFamily="34" charset="0"/>
                <a:ea typeface="Arial" panose="020B0604020202020204" pitchFamily="34" charset="0"/>
              </a:rPr>
              <a:t> Genet. 2020 Mar;37(3):709-715. </a:t>
            </a:r>
            <a:r>
              <a:rPr lang="en-US" sz="1200" dirty="0" err="1">
                <a:effectLst/>
                <a:latin typeface="Arial" panose="020B0604020202020204" pitchFamily="34" charset="0"/>
                <a:ea typeface="Arial" panose="020B0604020202020204" pitchFamily="34" charset="0"/>
              </a:rPr>
              <a:t>doi</a:t>
            </a:r>
            <a:r>
              <a:rPr lang="en-US" sz="1200" dirty="0">
                <a:effectLst/>
                <a:latin typeface="Arial" panose="020B0604020202020204" pitchFamily="34" charset="0"/>
                <a:ea typeface="Arial" panose="020B0604020202020204" pitchFamily="34" charset="0"/>
              </a:rPr>
              <a:t>: 10.1007/s10815-019-01658-9. </a:t>
            </a:r>
            <a:r>
              <a:rPr lang="en-US" sz="1200" dirty="0" err="1">
                <a:effectLst/>
                <a:latin typeface="Arial" panose="020B0604020202020204" pitchFamily="34" charset="0"/>
                <a:ea typeface="Arial" panose="020B0604020202020204" pitchFamily="34" charset="0"/>
              </a:rPr>
              <a:t>Epub</a:t>
            </a:r>
            <a:r>
              <a:rPr lang="en-US" sz="1200" dirty="0">
                <a:effectLst/>
                <a:latin typeface="Arial" panose="020B0604020202020204" pitchFamily="34" charset="0"/>
                <a:ea typeface="Arial" panose="020B0604020202020204" pitchFamily="34" charset="0"/>
              </a:rPr>
              <a:t> 2019 Dec 24. PMID: 31872386; PMCID: PMC7125060.</a:t>
            </a:r>
          </a:p>
          <a:p>
            <a:pPr marL="0" marR="0">
              <a:lnSpc>
                <a:spcPct val="115000"/>
              </a:lnSpc>
            </a:pPr>
            <a:r>
              <a:rPr lang="en-US" sz="1200" dirty="0">
                <a:effectLst/>
                <a:latin typeface="Arial" panose="020B0604020202020204" pitchFamily="34" charset="0"/>
                <a:ea typeface="Arial" panose="020B0604020202020204" pitchFamily="34" charset="0"/>
              </a:rPr>
              <a:t> </a:t>
            </a:r>
          </a:p>
          <a:p>
            <a:pPr marL="0" marR="0">
              <a:lnSpc>
                <a:spcPct val="115000"/>
              </a:lnSpc>
            </a:pPr>
            <a:r>
              <a:rPr lang="en-US" sz="1200" dirty="0">
                <a:effectLst/>
                <a:latin typeface="Arial" panose="020B0604020202020204" pitchFamily="34" charset="0"/>
                <a:ea typeface="Arial" panose="020B0604020202020204" pitchFamily="34" charset="0"/>
              </a:rPr>
              <a:t>2.Wang ET, </a:t>
            </a:r>
            <a:r>
              <a:rPr lang="en-US" sz="1200" dirty="0" err="1">
                <a:effectLst/>
                <a:latin typeface="Arial" panose="020B0604020202020204" pitchFamily="34" charset="0"/>
                <a:ea typeface="Arial" panose="020B0604020202020204" pitchFamily="34" charset="0"/>
              </a:rPr>
              <a:t>Pisarska</a:t>
            </a:r>
            <a:r>
              <a:rPr lang="en-US" sz="1200" dirty="0">
                <a:effectLst/>
                <a:latin typeface="Arial" panose="020B0604020202020204" pitchFamily="34" charset="0"/>
                <a:ea typeface="Arial" panose="020B0604020202020204" pitchFamily="34" charset="0"/>
              </a:rPr>
              <a:t> MD, Bresee C, Chen YD, Lester J, Afshar Y, Alexander C, Karlan BY. BRCA1 germline mutations may be associated with reduced ovarian reserve. </a:t>
            </a:r>
            <a:r>
              <a:rPr lang="en-US" sz="1200" dirty="0" err="1">
                <a:effectLst/>
                <a:latin typeface="Arial" panose="020B0604020202020204" pitchFamily="34" charset="0"/>
                <a:ea typeface="Arial" panose="020B0604020202020204" pitchFamily="34" charset="0"/>
              </a:rPr>
              <a:t>Fertil</a:t>
            </a:r>
            <a:r>
              <a:rPr lang="en-US" sz="1200" dirty="0">
                <a:effectLst/>
                <a:latin typeface="Arial" panose="020B0604020202020204" pitchFamily="34" charset="0"/>
                <a:ea typeface="Arial" panose="020B0604020202020204" pitchFamily="34" charset="0"/>
              </a:rPr>
              <a:t> </a:t>
            </a:r>
            <a:r>
              <a:rPr lang="en-US" sz="1200" dirty="0" err="1">
                <a:effectLst/>
                <a:latin typeface="Arial" panose="020B0604020202020204" pitchFamily="34" charset="0"/>
                <a:ea typeface="Arial" panose="020B0604020202020204" pitchFamily="34" charset="0"/>
              </a:rPr>
              <a:t>Steril</a:t>
            </a:r>
            <a:r>
              <a:rPr lang="en-US" sz="1200" dirty="0">
                <a:effectLst/>
                <a:latin typeface="Arial" panose="020B0604020202020204" pitchFamily="34" charset="0"/>
                <a:ea typeface="Arial" panose="020B0604020202020204" pitchFamily="34" charset="0"/>
              </a:rPr>
              <a:t>. 2014 Dec;102(6):1723-8. </a:t>
            </a:r>
            <a:r>
              <a:rPr lang="en-US" sz="1200" dirty="0" err="1">
                <a:effectLst/>
                <a:latin typeface="Arial" panose="020B0604020202020204" pitchFamily="34" charset="0"/>
                <a:ea typeface="Arial" panose="020B0604020202020204" pitchFamily="34" charset="0"/>
              </a:rPr>
              <a:t>doi</a:t>
            </a:r>
            <a:r>
              <a:rPr lang="en-US" sz="1200" dirty="0">
                <a:effectLst/>
                <a:latin typeface="Arial" panose="020B0604020202020204" pitchFamily="34" charset="0"/>
                <a:ea typeface="Arial" panose="020B0604020202020204" pitchFamily="34" charset="0"/>
              </a:rPr>
              <a:t>: 10.1016/j.fertnstert.2014.08.014. </a:t>
            </a:r>
            <a:r>
              <a:rPr lang="en-US" sz="1200" dirty="0" err="1">
                <a:effectLst/>
                <a:latin typeface="Arial" panose="020B0604020202020204" pitchFamily="34" charset="0"/>
                <a:ea typeface="Arial" panose="020B0604020202020204" pitchFamily="34" charset="0"/>
              </a:rPr>
              <a:t>Epub</a:t>
            </a:r>
            <a:r>
              <a:rPr lang="en-US" sz="1200" dirty="0">
                <a:effectLst/>
                <a:latin typeface="Arial" panose="020B0604020202020204" pitchFamily="34" charset="0"/>
                <a:ea typeface="Arial" panose="020B0604020202020204" pitchFamily="34" charset="0"/>
              </a:rPr>
              <a:t> 2014 Sep 23. PMID: 25256924; PMCID: PMC4372188.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Turan V, Oktay K. BRCA-related ATM-mediated DNA double-strand break repair and ovarian aging. Hum </a:t>
            </a:r>
            <a:r>
              <a:rPr lang="en-US" dirty="0" err="1"/>
              <a:t>Reprod</a:t>
            </a:r>
            <a:r>
              <a:rPr lang="en-US" dirty="0"/>
              <a:t> Update. 2020 Jan 1;26(1):43-57. </a:t>
            </a:r>
            <a:r>
              <a:rPr lang="en-US" dirty="0" err="1"/>
              <a:t>doi</a:t>
            </a:r>
            <a:r>
              <a:rPr lang="en-US" dirty="0"/>
              <a:t>: 10.1093/</a:t>
            </a:r>
            <a:r>
              <a:rPr lang="en-US" dirty="0" err="1"/>
              <a:t>humupd</a:t>
            </a:r>
            <a:r>
              <a:rPr lang="en-US" dirty="0"/>
              <a:t>/dmz043. PMID: 31822904; PMCID: PMC6935693.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Ponce J, Fernandez-Gonzalez S, Calvo I, </a:t>
            </a:r>
            <a:r>
              <a:rPr lang="en-US" dirty="0" err="1"/>
              <a:t>Climent</a:t>
            </a:r>
            <a:r>
              <a:rPr lang="en-US" dirty="0"/>
              <a:t> M, </a:t>
            </a:r>
            <a:r>
              <a:rPr lang="en-US" dirty="0" err="1"/>
              <a:t>Peñafiel</a:t>
            </a:r>
            <a:r>
              <a:rPr lang="en-US" dirty="0"/>
              <a:t> J, </a:t>
            </a:r>
            <a:r>
              <a:rPr lang="en-US" dirty="0" err="1"/>
              <a:t>Feliubadaló</a:t>
            </a:r>
            <a:r>
              <a:rPr lang="en-US" dirty="0"/>
              <a:t> L, </a:t>
            </a:r>
            <a:r>
              <a:rPr lang="en-US" dirty="0" err="1"/>
              <a:t>Teulé</a:t>
            </a:r>
            <a:r>
              <a:rPr lang="en-US" dirty="0"/>
              <a:t> A, </a:t>
            </a:r>
            <a:r>
              <a:rPr lang="en-US" dirty="0" err="1"/>
              <a:t>Lázaro</a:t>
            </a:r>
            <a:r>
              <a:rPr lang="en-US" dirty="0"/>
              <a:t> C, Brunet JM, </a:t>
            </a:r>
            <a:r>
              <a:rPr lang="en-US" dirty="0" err="1"/>
              <a:t>Candás-Estébanez</a:t>
            </a:r>
            <a:r>
              <a:rPr lang="en-US" dirty="0"/>
              <a:t> B, Durán Retamal M. Assessment of ovarian reserve and reproductive outcomes in </a:t>
            </a:r>
            <a:r>
              <a:rPr lang="en-US" i="1" dirty="0"/>
              <a:t>BRCA1</a:t>
            </a:r>
            <a:r>
              <a:rPr lang="en-US" dirty="0"/>
              <a:t> or </a:t>
            </a:r>
            <a:r>
              <a:rPr lang="en-US" i="1" dirty="0"/>
              <a:t>BRCA2</a:t>
            </a:r>
            <a:r>
              <a:rPr lang="en-US" dirty="0"/>
              <a:t> mutation carriers. Int J </a:t>
            </a:r>
            <a:r>
              <a:rPr lang="en-US" dirty="0" err="1"/>
              <a:t>Gynecol</a:t>
            </a:r>
            <a:r>
              <a:rPr lang="en-US" dirty="0"/>
              <a:t> Cancer. 2020 Jan;30(1):83-88. </a:t>
            </a:r>
            <a:r>
              <a:rPr lang="en-US" dirty="0" err="1"/>
              <a:t>doi</a:t>
            </a:r>
            <a:r>
              <a:rPr lang="en-US" dirty="0"/>
              <a:t>: 10.1136/ijgc-2019-000626. </a:t>
            </a:r>
            <a:r>
              <a:rPr lang="en-US" dirty="0" err="1"/>
              <a:t>Epub</a:t>
            </a:r>
            <a:r>
              <a:rPr lang="en-US" dirty="0"/>
              <a:t> 2019 Nov 27. PMID: 31780568.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Dias Nunes J, </a:t>
            </a:r>
            <a:r>
              <a:rPr lang="en-US" dirty="0" err="1"/>
              <a:t>Demeestere</a:t>
            </a:r>
            <a:r>
              <a:rPr lang="en-US" dirty="0"/>
              <a:t> I, Devos M. BRCA Mutations and Fertility Preservation. </a:t>
            </a:r>
            <a:r>
              <a:rPr lang="en-US" i="1" dirty="0"/>
              <a:t>International Journal of Molecular Sciences</a:t>
            </a:r>
            <a:r>
              <a:rPr lang="en-US" dirty="0"/>
              <a:t>. 2024; 25(1):204. https://</a:t>
            </a:r>
            <a:r>
              <a:rPr lang="en-US" dirty="0" err="1"/>
              <a:t>doi.org</a:t>
            </a:r>
            <a:r>
              <a:rPr lang="en-US" dirty="0"/>
              <a:t>/10.3390/ijms25010204 </a:t>
            </a:r>
          </a:p>
        </p:txBody>
      </p:sp>
      <p:sp>
        <p:nvSpPr>
          <p:cNvPr id="4" name="Slide Number Placeholder 3">
            <a:extLst>
              <a:ext uri="{FF2B5EF4-FFF2-40B4-BE49-F238E27FC236}">
                <a16:creationId xmlns:a16="http://schemas.microsoft.com/office/drawing/2014/main" id="{A6C4B0F9-C894-0CB5-14F1-37993594DEDB}"/>
              </a:ext>
            </a:extLst>
          </p:cNvPr>
          <p:cNvSpPr>
            <a:spLocks noGrp="1"/>
          </p:cNvSpPr>
          <p:nvPr>
            <p:ph type="sldNum" sz="quarter" idx="5"/>
          </p:nvPr>
        </p:nvSpPr>
        <p:spPr/>
        <p:txBody>
          <a:bodyPr/>
          <a:lstStyle/>
          <a:p>
            <a:fld id="{4D6BDC36-2C12-8642-AB81-324223F2449F}" type="slidenum">
              <a:rPr lang="en-US" smtClean="0"/>
              <a:t>18</a:t>
            </a:fld>
            <a:endParaRPr lang="en-US"/>
          </a:p>
        </p:txBody>
      </p:sp>
    </p:spTree>
    <p:extLst>
      <p:ext uri="{BB962C8B-B14F-4D97-AF65-F5344CB8AC3E}">
        <p14:creationId xmlns:p14="http://schemas.microsoft.com/office/powerpoint/2010/main" val="202431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B75F2-C2AB-8013-5CB4-5A427668A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314BD-FB38-12DD-881E-D72B4C0C4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61890-065C-A564-7014-FC39B60524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rial" panose="020B0604020202020204" pitchFamily="34" charset="0"/>
                <a:ea typeface="Arial" panose="020B0604020202020204" pitchFamily="34" charset="0"/>
                <a:cs typeface="Arial" panose="020B0604020202020204" pitchFamily="34" charset="0"/>
              </a:rPr>
              <a:t>Around 10% of cancers are associated with a hereditary predisposition syndrome affecting women in reproductive 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Cathcart-Rake EJ, Ruddy KJ, Bleyer A, Johnson RH. Breast Cancer in Adolescent and Young Adult Women Under the Age of 40 Years. JCO Oncol </a:t>
            </a:r>
            <a:r>
              <a:rPr lang="en-US" sz="2800" dirty="0" err="1"/>
              <a:t>Pract</a:t>
            </a:r>
            <a:r>
              <a:rPr lang="en-US" sz="2800" dirty="0"/>
              <a:t>. 2021 Jun;17(6):305-313. </a:t>
            </a:r>
            <a:r>
              <a:rPr lang="en-US" sz="2800" dirty="0" err="1"/>
              <a:t>doi</a:t>
            </a:r>
            <a:r>
              <a:rPr lang="en-US" sz="2800" dirty="0"/>
              <a:t>: 10.1200/OP.20.00793. </a:t>
            </a:r>
            <a:r>
              <a:rPr lang="en-US" sz="2800" dirty="0" err="1"/>
              <a:t>Epub</a:t>
            </a:r>
            <a:r>
              <a:rPr lang="en-US" sz="2800" dirty="0"/>
              <a:t> 2021 Jan 15. PMID: 33449828.</a:t>
            </a:r>
            <a:endParaRPr lang="en-US"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Dias Nunes J, </a:t>
            </a:r>
            <a:r>
              <a:rPr lang="en-US" dirty="0" err="1"/>
              <a:t>Demeestere</a:t>
            </a:r>
            <a:r>
              <a:rPr lang="en-US" dirty="0"/>
              <a:t> I, Devos M. BRCA Mutations and Fertility Preservation. </a:t>
            </a:r>
            <a:r>
              <a:rPr lang="en-US" i="1" dirty="0"/>
              <a:t>International Journal of Molecular Sciences</a:t>
            </a:r>
            <a:r>
              <a:rPr lang="en-US" dirty="0"/>
              <a:t>. 2024; 25(1):204. https://</a:t>
            </a:r>
            <a:r>
              <a:rPr lang="en-US" dirty="0" err="1"/>
              <a:t>doi.org</a:t>
            </a:r>
            <a:r>
              <a:rPr lang="en-US" dirty="0"/>
              <a:t>/10.3390/ijms25010204 </a:t>
            </a:r>
          </a:p>
          <a:p>
            <a:endParaRPr lang="en-US" dirty="0"/>
          </a:p>
        </p:txBody>
      </p:sp>
      <p:sp>
        <p:nvSpPr>
          <p:cNvPr id="4" name="Slide Number Placeholder 3">
            <a:extLst>
              <a:ext uri="{FF2B5EF4-FFF2-40B4-BE49-F238E27FC236}">
                <a16:creationId xmlns:a16="http://schemas.microsoft.com/office/drawing/2014/main" id="{2CB7666B-47CD-336D-9B53-B5E284486125}"/>
              </a:ext>
            </a:extLst>
          </p:cNvPr>
          <p:cNvSpPr>
            <a:spLocks noGrp="1"/>
          </p:cNvSpPr>
          <p:nvPr>
            <p:ph type="sldNum" sz="quarter" idx="5"/>
          </p:nvPr>
        </p:nvSpPr>
        <p:spPr/>
        <p:txBody>
          <a:bodyPr/>
          <a:lstStyle/>
          <a:p>
            <a:fld id="{4D6BDC36-2C12-8642-AB81-324223F2449F}" type="slidenum">
              <a:rPr lang="en-US" smtClean="0"/>
              <a:t>3</a:t>
            </a:fld>
            <a:endParaRPr lang="en-US"/>
          </a:p>
        </p:txBody>
      </p:sp>
    </p:spTree>
    <p:extLst>
      <p:ext uri="{BB962C8B-B14F-4D97-AF65-F5344CB8AC3E}">
        <p14:creationId xmlns:p14="http://schemas.microsoft.com/office/powerpoint/2010/main" val="65254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146BD-6310-EA3A-A4C6-C92DD7398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42E0F-D337-91CB-458E-F6497CE6D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21BAD-B810-4DA0-3351-A08CB5DD66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ARROW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Previous studies suggest that disease-causing variants in the BRCA1/2 pathway alter ovarian function by impairing DNA repair, leading to oocyte apoptosis, early ovarian aging and increased risk of diminished ovarian reserve (1, 2). The effects of other hereditary cancer gene variants are not well studied. We hypothesize that patients with pathogenic germline variants in the genes associated with an increased risk of ovarian, endometrial or breast cancers may have reduced oocyte yield and maturation rates during controlled ovarian stimulation. Understanding this possible association is crucial for improving patient counseling and fertility outcomes in women at risk.</a:t>
            </a:r>
          </a:p>
          <a:p>
            <a:endParaRPr lang="en-US" dirty="0"/>
          </a:p>
          <a:p>
            <a:endParaRPr lang="en-US" dirty="0"/>
          </a:p>
          <a:p>
            <a:pPr marL="0" marR="0">
              <a:lnSpc>
                <a:spcPct val="115000"/>
              </a:lnSpc>
            </a:pPr>
            <a:r>
              <a:rPr lang="en-US" sz="1800" dirty="0">
                <a:effectLst/>
                <a:latin typeface="Arial" panose="020B0604020202020204" pitchFamily="34" charset="0"/>
                <a:ea typeface="Arial" panose="020B0604020202020204" pitchFamily="34" charset="0"/>
              </a:rPr>
              <a:t>1.Porcu E, </a:t>
            </a:r>
            <a:r>
              <a:rPr lang="en-US" sz="1800" dirty="0" err="1">
                <a:effectLst/>
                <a:latin typeface="Arial" panose="020B0604020202020204" pitchFamily="34" charset="0"/>
                <a:ea typeface="Arial" panose="020B0604020202020204" pitchFamily="34" charset="0"/>
              </a:rPr>
              <a:t>Cillo</a:t>
            </a:r>
            <a:r>
              <a:rPr lang="en-US" sz="1800" dirty="0">
                <a:effectLst/>
                <a:latin typeface="Arial" panose="020B0604020202020204" pitchFamily="34" charset="0"/>
                <a:ea typeface="Arial" panose="020B0604020202020204" pitchFamily="34" charset="0"/>
              </a:rPr>
              <a:t> GM, Cipriani L, </a:t>
            </a:r>
            <a:r>
              <a:rPr lang="en-US" sz="1800" dirty="0" err="1">
                <a:effectLst/>
                <a:latin typeface="Arial" panose="020B0604020202020204" pitchFamily="34" charset="0"/>
                <a:ea typeface="Arial" panose="020B0604020202020204" pitchFamily="34" charset="0"/>
              </a:rPr>
              <a:t>Sacilotto</a:t>
            </a:r>
            <a:r>
              <a:rPr lang="en-US" sz="1800" dirty="0">
                <a:effectLst/>
                <a:latin typeface="Arial" panose="020B0604020202020204" pitchFamily="34" charset="0"/>
                <a:ea typeface="Arial" panose="020B0604020202020204" pitchFamily="34" charset="0"/>
              </a:rPr>
              <a:t> F, Notarangelo L, Damiano G, </a:t>
            </a:r>
            <a:r>
              <a:rPr lang="en-US" sz="1800" dirty="0" err="1">
                <a:effectLst/>
                <a:latin typeface="Arial" panose="020B0604020202020204" pitchFamily="34" charset="0"/>
                <a:ea typeface="Arial" panose="020B0604020202020204" pitchFamily="34" charset="0"/>
              </a:rPr>
              <a:t>Dirodi</a:t>
            </a:r>
            <a:r>
              <a:rPr lang="en-US" sz="1800" dirty="0">
                <a:effectLst/>
                <a:latin typeface="Arial" panose="020B0604020202020204" pitchFamily="34" charset="0"/>
                <a:ea typeface="Arial" panose="020B0604020202020204" pitchFamily="34" charset="0"/>
              </a:rPr>
              <a:t> M, </a:t>
            </a:r>
            <a:r>
              <a:rPr lang="en-US" sz="1800" dirty="0" err="1">
                <a:effectLst/>
                <a:latin typeface="Arial" panose="020B0604020202020204" pitchFamily="34" charset="0"/>
                <a:ea typeface="Arial" panose="020B0604020202020204" pitchFamily="34" charset="0"/>
              </a:rPr>
              <a:t>Roncarati</a:t>
            </a:r>
            <a:r>
              <a:rPr lang="en-US" sz="1800" dirty="0">
                <a:effectLst/>
                <a:latin typeface="Arial" panose="020B0604020202020204" pitchFamily="34" charset="0"/>
                <a:ea typeface="Arial" panose="020B0604020202020204" pitchFamily="34" charset="0"/>
              </a:rPr>
              <a:t> I. Impact of BRCA1 and BRCA2 mutations on ovarian reserve and fertility preservation outcomes in young women with breast cancer. J Assist </a:t>
            </a:r>
            <a:r>
              <a:rPr lang="en-US" sz="1800" dirty="0" err="1">
                <a:effectLst/>
                <a:latin typeface="Arial" panose="020B0604020202020204" pitchFamily="34" charset="0"/>
                <a:ea typeface="Arial" panose="020B0604020202020204" pitchFamily="34" charset="0"/>
              </a:rPr>
              <a:t>Reprod</a:t>
            </a:r>
            <a:r>
              <a:rPr lang="en-US" sz="1800" dirty="0">
                <a:effectLst/>
                <a:latin typeface="Arial" panose="020B0604020202020204" pitchFamily="34" charset="0"/>
                <a:ea typeface="Arial" panose="020B0604020202020204" pitchFamily="34" charset="0"/>
              </a:rPr>
              <a:t> Genet. 2020 Mar;37(3):709-715. </a:t>
            </a:r>
            <a:r>
              <a:rPr lang="en-US" sz="1800" dirty="0" err="1">
                <a:effectLst/>
                <a:latin typeface="Arial" panose="020B0604020202020204" pitchFamily="34" charset="0"/>
                <a:ea typeface="Arial" panose="020B0604020202020204" pitchFamily="34" charset="0"/>
              </a:rPr>
              <a:t>doi</a:t>
            </a:r>
            <a:r>
              <a:rPr lang="en-US" sz="1800" dirty="0">
                <a:effectLst/>
                <a:latin typeface="Arial" panose="020B0604020202020204" pitchFamily="34" charset="0"/>
                <a:ea typeface="Arial" panose="020B0604020202020204" pitchFamily="34" charset="0"/>
              </a:rPr>
              <a:t>: 10.1007/s10815-019-01658-9. </a:t>
            </a:r>
            <a:r>
              <a:rPr lang="en-US" sz="1800" dirty="0" err="1">
                <a:effectLst/>
                <a:latin typeface="Arial" panose="020B0604020202020204" pitchFamily="34" charset="0"/>
                <a:ea typeface="Arial" panose="020B0604020202020204" pitchFamily="34" charset="0"/>
              </a:rPr>
              <a:t>Epub</a:t>
            </a:r>
            <a:r>
              <a:rPr lang="en-US" sz="1800" dirty="0">
                <a:effectLst/>
                <a:latin typeface="Arial" panose="020B0604020202020204" pitchFamily="34" charset="0"/>
                <a:ea typeface="Arial" panose="020B0604020202020204" pitchFamily="34" charset="0"/>
              </a:rPr>
              <a:t> 2019 Dec 24. PMID: 31872386; PMCID: PMC7125060.</a:t>
            </a:r>
          </a:p>
          <a:p>
            <a:pPr marL="0" marR="0">
              <a:lnSpc>
                <a:spcPct val="115000"/>
              </a:lnSpc>
            </a:pPr>
            <a:r>
              <a:rPr lang="en-US" sz="1800" dirty="0">
                <a:effectLst/>
                <a:latin typeface="Arial" panose="020B0604020202020204" pitchFamily="34" charset="0"/>
                <a:ea typeface="Arial" panose="020B0604020202020204" pitchFamily="34" charset="0"/>
              </a:rPr>
              <a:t> </a:t>
            </a:r>
          </a:p>
          <a:p>
            <a:pPr marL="0" marR="0">
              <a:lnSpc>
                <a:spcPct val="115000"/>
              </a:lnSpc>
            </a:pPr>
            <a:r>
              <a:rPr lang="en-US" sz="1800" dirty="0">
                <a:effectLst/>
                <a:latin typeface="Arial" panose="020B0604020202020204" pitchFamily="34" charset="0"/>
                <a:ea typeface="Arial" panose="020B0604020202020204" pitchFamily="34" charset="0"/>
              </a:rPr>
              <a:t>2.Wang ET, </a:t>
            </a:r>
            <a:r>
              <a:rPr lang="en-US" sz="1800" dirty="0" err="1">
                <a:effectLst/>
                <a:latin typeface="Arial" panose="020B0604020202020204" pitchFamily="34" charset="0"/>
                <a:ea typeface="Arial" panose="020B0604020202020204" pitchFamily="34" charset="0"/>
              </a:rPr>
              <a:t>Pisarska</a:t>
            </a:r>
            <a:r>
              <a:rPr lang="en-US" sz="1800" dirty="0">
                <a:effectLst/>
                <a:latin typeface="Arial" panose="020B0604020202020204" pitchFamily="34" charset="0"/>
                <a:ea typeface="Arial" panose="020B0604020202020204" pitchFamily="34" charset="0"/>
              </a:rPr>
              <a:t> MD, Bresee C, Chen YD, Lester J, Afshar Y, Alexander C, Karlan BY. BRCA1 germline mutations may be associated with reduced ovarian reserve. </a:t>
            </a:r>
            <a:r>
              <a:rPr lang="en-US" sz="1800" dirty="0" err="1">
                <a:effectLst/>
                <a:latin typeface="Arial" panose="020B0604020202020204" pitchFamily="34" charset="0"/>
                <a:ea typeface="Arial" panose="020B0604020202020204" pitchFamily="34" charset="0"/>
              </a:rPr>
              <a:t>Fertil</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Steril</a:t>
            </a:r>
            <a:r>
              <a:rPr lang="en-US" sz="1800" dirty="0">
                <a:effectLst/>
                <a:latin typeface="Arial" panose="020B0604020202020204" pitchFamily="34" charset="0"/>
                <a:ea typeface="Arial" panose="020B0604020202020204" pitchFamily="34" charset="0"/>
              </a:rPr>
              <a:t>. 2014 Dec;102(6):1723-8. </a:t>
            </a:r>
            <a:r>
              <a:rPr lang="en-US" sz="1800" dirty="0" err="1">
                <a:effectLst/>
                <a:latin typeface="Arial" panose="020B0604020202020204" pitchFamily="34" charset="0"/>
                <a:ea typeface="Arial" panose="020B0604020202020204" pitchFamily="34" charset="0"/>
              </a:rPr>
              <a:t>doi</a:t>
            </a:r>
            <a:r>
              <a:rPr lang="en-US" sz="1800" dirty="0">
                <a:effectLst/>
                <a:latin typeface="Arial" panose="020B0604020202020204" pitchFamily="34" charset="0"/>
                <a:ea typeface="Arial" panose="020B0604020202020204" pitchFamily="34" charset="0"/>
              </a:rPr>
              <a:t>: 10.1016/j.fertnstert.2014.08.014. </a:t>
            </a:r>
            <a:r>
              <a:rPr lang="en-US" sz="1800" dirty="0" err="1">
                <a:effectLst/>
                <a:latin typeface="Arial" panose="020B0604020202020204" pitchFamily="34" charset="0"/>
                <a:ea typeface="Arial" panose="020B0604020202020204" pitchFamily="34" charset="0"/>
              </a:rPr>
              <a:t>Epub</a:t>
            </a:r>
            <a:r>
              <a:rPr lang="en-US" sz="1800" dirty="0">
                <a:effectLst/>
                <a:latin typeface="Arial" panose="020B0604020202020204" pitchFamily="34" charset="0"/>
                <a:ea typeface="Arial" panose="020B0604020202020204" pitchFamily="34" charset="0"/>
              </a:rPr>
              <a:t> 2014 Sep 23. PMID: 25256924; PMCID: PMC4372188.</a:t>
            </a:r>
          </a:p>
          <a:p>
            <a:endParaRPr lang="en-US" dirty="0"/>
          </a:p>
        </p:txBody>
      </p:sp>
      <p:sp>
        <p:nvSpPr>
          <p:cNvPr id="4" name="Slide Number Placeholder 3">
            <a:extLst>
              <a:ext uri="{FF2B5EF4-FFF2-40B4-BE49-F238E27FC236}">
                <a16:creationId xmlns:a16="http://schemas.microsoft.com/office/drawing/2014/main" id="{10DF3A79-448A-8364-8501-1912294DB381}"/>
              </a:ext>
            </a:extLst>
          </p:cNvPr>
          <p:cNvSpPr>
            <a:spLocks noGrp="1"/>
          </p:cNvSpPr>
          <p:nvPr>
            <p:ph type="sldNum" sz="quarter" idx="5"/>
          </p:nvPr>
        </p:nvSpPr>
        <p:spPr/>
        <p:txBody>
          <a:bodyPr/>
          <a:lstStyle/>
          <a:p>
            <a:fld id="{4D6BDC36-2C12-8642-AB81-324223F2449F}" type="slidenum">
              <a:rPr lang="en-US" smtClean="0"/>
              <a:t>4</a:t>
            </a:fld>
            <a:endParaRPr lang="en-US"/>
          </a:p>
        </p:txBody>
      </p:sp>
    </p:spTree>
    <p:extLst>
      <p:ext uri="{BB962C8B-B14F-4D97-AF65-F5344CB8AC3E}">
        <p14:creationId xmlns:p14="http://schemas.microsoft.com/office/powerpoint/2010/main" val="7930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AC085-474A-C40B-6779-EC6739379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A6436-631E-4E84-536B-837B90667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1A700-CB52-8B30-3EF8-8DCA065ABA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These genes are cell cycle gatekeepers, acts a tumor suppressor genes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Some are important for cell cycle arrest G2-M and others are part of the DNA repair system </a:t>
            </a:r>
            <a:r>
              <a:rPr lang="en-US" dirty="0" err="1">
                <a:solidFill>
                  <a:schemeClr val="bg1"/>
                </a:solidFill>
                <a:latin typeface="Arial" panose="020B0604020202020204" pitchFamily="34" charset="0"/>
                <a:cs typeface="Arial" panose="020B0604020202020204" pitchFamily="34" charset="0"/>
              </a:rPr>
              <a:t>wich</a:t>
            </a:r>
            <a:r>
              <a:rPr lang="en-US" dirty="0">
                <a:solidFill>
                  <a:schemeClr val="bg1"/>
                </a:solidFill>
                <a:latin typeface="Arial" panose="020B0604020202020204" pitchFamily="34" charset="0"/>
                <a:cs typeface="Arial" panose="020B0604020202020204" pitchFamily="34" charset="0"/>
              </a:rPr>
              <a:t> starts with strand resection in order to do homologous recombination and cell survival.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WHEN YOU HAVE PATHOGENIC VARIANTS THAT LOSS OF </a:t>
            </a:r>
            <a:r>
              <a:rPr lang="en-US" dirty="0" err="1">
                <a:solidFill>
                  <a:schemeClr val="bg1"/>
                </a:solidFill>
                <a:latin typeface="Arial" panose="020B0604020202020204" pitchFamily="34" charset="0"/>
                <a:cs typeface="Arial" panose="020B0604020202020204" pitchFamily="34" charset="0"/>
              </a:rPr>
              <a:t>Fx</a:t>
            </a:r>
            <a:r>
              <a:rPr lang="en-US" dirty="0">
                <a:solidFill>
                  <a:schemeClr val="bg1"/>
                </a:solidFill>
                <a:latin typeface="Arial" panose="020B0604020202020204" pitchFamily="34" charset="0"/>
                <a:cs typeface="Arial" panose="020B0604020202020204" pitchFamily="34" charset="0"/>
              </a:rPr>
              <a:t> THEIR FUNCTION,N you have an DEFICIENT PATHWAY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MECHANISM OF ACTION IS LOSS OF FX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Arial" panose="020B0604020202020204" pitchFamily="34" charset="0"/>
              <a:cs typeface="Arial" panose="020B0604020202020204" pitchFamily="34" charset="0"/>
            </a:endParaRPr>
          </a:p>
          <a:p>
            <a:r>
              <a:rPr lang="en-US" i="1" dirty="0">
                <a:effectLst/>
                <a:latin typeface="Helvetica" pitchFamily="2" charset="0"/>
              </a:rPr>
              <a:t>BRCA1 also plays a role in cell cycle checkpoint activation.</a:t>
            </a:r>
            <a:endParaRPr lang="en-US" dirty="0">
              <a:effectLst/>
              <a:latin typeface="Helvetica" pitchFamily="2" charset="0"/>
            </a:endParaRPr>
          </a:p>
          <a:p>
            <a:r>
              <a:rPr lang="en-US" i="1" dirty="0">
                <a:effectLst/>
                <a:latin typeface="Helvetica" pitchFamily="2" charset="0"/>
              </a:rPr>
              <a:t>Its interaction with BARD1 promotes the phosphorylation of p53 by ATM, leading</a:t>
            </a:r>
            <a:endParaRPr lang="en-US" dirty="0">
              <a:effectLst/>
              <a:latin typeface="Helvetica" pitchFamily="2" charset="0"/>
            </a:endParaRPr>
          </a:p>
          <a:p>
            <a:r>
              <a:rPr lang="en-US" i="1" dirty="0">
                <a:effectLst/>
                <a:latin typeface="Helvetica" pitchFamily="2" charset="0"/>
              </a:rPr>
              <a:t>to the transcription of p21 and cell cycle arrest in the G1 phase.</a:t>
            </a: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Arial" panose="020B0604020202020204" pitchFamily="34" charset="0"/>
              <a:cs typeface="Arial" panose="020B0604020202020204" pitchFamily="34" charset="0"/>
            </a:endParaRPr>
          </a:p>
          <a:p>
            <a:r>
              <a:rPr lang="en-US" i="1" dirty="0">
                <a:effectLst/>
                <a:latin typeface="Helvetica" pitchFamily="2" charset="0"/>
              </a:rPr>
              <a:t>BRCA2 is mainly involved in DNA repair through HR but is also involved in </a:t>
            </a:r>
            <a:r>
              <a:rPr lang="en-US" i="1" dirty="0" err="1">
                <a:effectLst/>
                <a:latin typeface="Helvetica" pitchFamily="2" charset="0"/>
              </a:rPr>
              <a:t>intrastrand</a:t>
            </a:r>
            <a:endParaRPr lang="en-US" dirty="0">
              <a:effectLst/>
              <a:latin typeface="Helvetica" pitchFamily="2" charset="0"/>
            </a:endParaRPr>
          </a:p>
          <a:p>
            <a:r>
              <a:rPr lang="en-US" i="1" dirty="0">
                <a:effectLst/>
                <a:latin typeface="Helvetica" pitchFamily="2" charset="0"/>
              </a:rPr>
              <a:t>crosslinks (ICLs) [</a:t>
            </a:r>
            <a:r>
              <a:rPr lang="en-US" i="1" dirty="0">
                <a:solidFill>
                  <a:srgbClr val="0875B8"/>
                </a:solidFill>
                <a:effectLst/>
                <a:latin typeface="Helvetica" pitchFamily="2" charset="0"/>
              </a:rPr>
              <a:t>46</a:t>
            </a:r>
            <a:r>
              <a:rPr lang="en-US" i="1" dirty="0">
                <a:effectLst/>
                <a:latin typeface="Helvetica" pitchFamily="2" charset="0"/>
              </a:rPr>
              <a:t>] and programmed DSBs during meiosis. Moreover, it has also</a:t>
            </a:r>
            <a:endParaRPr lang="en-US" dirty="0">
              <a:effectLst/>
              <a:latin typeface="Helvetica" pitchFamily="2" charset="0"/>
            </a:endParaRPr>
          </a:p>
          <a:p>
            <a:r>
              <a:rPr lang="en-US" i="1" dirty="0">
                <a:effectLst/>
                <a:latin typeface="Helvetica" pitchFamily="2" charset="0"/>
              </a:rPr>
              <a:t>been shown that BRCA2 is</a:t>
            </a: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Arial" panose="020B0604020202020204" pitchFamily="34" charset="0"/>
              <a:cs typeface="Arial" panose="020B0604020202020204" pitchFamily="34" charset="0"/>
            </a:endParaRPr>
          </a:p>
          <a:p>
            <a:r>
              <a:rPr lang="en-US" i="1" dirty="0">
                <a:effectLst/>
                <a:latin typeface="Helvetica" pitchFamily="2" charset="0"/>
              </a:rPr>
              <a:t>Notably,</a:t>
            </a:r>
            <a:endParaRPr lang="en-US" dirty="0">
              <a:effectLst/>
              <a:latin typeface="Helvetica" pitchFamily="2" charset="0"/>
            </a:endParaRPr>
          </a:p>
          <a:p>
            <a:r>
              <a:rPr lang="en-US" i="1" dirty="0">
                <a:effectLst/>
                <a:latin typeface="Helvetica" pitchFamily="2" charset="0"/>
              </a:rPr>
              <a:t>reduced expression of Brca1 was observed in metaphase II (MII)-arrested eggs from old</a:t>
            </a:r>
            <a:endParaRPr lang="en-US" dirty="0">
              <a:effectLst/>
              <a:latin typeface="Helvetica" pitchFamily="2" charset="0"/>
            </a:endParaRPr>
          </a:p>
          <a:p>
            <a:r>
              <a:rPr lang="en-US" i="1" dirty="0">
                <a:effectLst/>
                <a:latin typeface="Helvetica" pitchFamily="2" charset="0"/>
              </a:rPr>
              <a:t>mice compared to younger ones [</a:t>
            </a:r>
            <a:r>
              <a:rPr lang="en-US" i="1" dirty="0">
                <a:solidFill>
                  <a:srgbClr val="0875B8"/>
                </a:solidFill>
                <a:effectLst/>
                <a:latin typeface="Helvetica" pitchFamily="2" charset="0"/>
              </a:rPr>
              <a:t>81</a:t>
            </a:r>
            <a:r>
              <a:rPr lang="en-US" i="1" dirty="0">
                <a:effectLst/>
                <a:latin typeface="Helvetica" pitchFamily="2" charset="0"/>
              </a:rPr>
              <a:t>]. Similarly, a decrease in BRCA1 expression and its</a:t>
            </a:r>
            <a:endParaRPr lang="en-US" dirty="0">
              <a:effectLst/>
              <a:latin typeface="Helvetica" pitchFamily="2" charset="0"/>
            </a:endParaRPr>
          </a:p>
          <a:p>
            <a:r>
              <a:rPr lang="en-US" i="1" dirty="0">
                <a:effectLst/>
                <a:latin typeface="Helvetica" pitchFamily="2" charset="0"/>
              </a:rPr>
              <a:t>activated state, p-BRCA1, was observed</a:t>
            </a: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WHEN YOU HAVE PATHOGENIC VARIANTS THAT ALTER THEIR FUNCTUION you have an DEFICIENT PATHWAY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Turan V, Oktay K. BRCA-related ATM-mediated DNA double-strand break repair and ovarian aging. Hum </a:t>
            </a:r>
            <a:r>
              <a:rPr lang="en-US" dirty="0" err="1">
                <a:solidFill>
                  <a:schemeClr val="bg1"/>
                </a:solidFill>
                <a:latin typeface="Arial" panose="020B0604020202020204" pitchFamily="34" charset="0"/>
                <a:cs typeface="Arial" panose="020B0604020202020204" pitchFamily="34" charset="0"/>
              </a:rPr>
              <a:t>Reprod</a:t>
            </a:r>
            <a:r>
              <a:rPr lang="en-US" dirty="0">
                <a:solidFill>
                  <a:schemeClr val="bg1"/>
                </a:solidFill>
                <a:latin typeface="Arial" panose="020B0604020202020204" pitchFamily="34" charset="0"/>
                <a:cs typeface="Arial" panose="020B0604020202020204" pitchFamily="34" charset="0"/>
              </a:rPr>
              <a:t> Update. 2020 Jan 1;26(1):43-57. </a:t>
            </a:r>
            <a:r>
              <a:rPr lang="en-US" dirty="0" err="1">
                <a:solidFill>
                  <a:schemeClr val="bg1"/>
                </a:solidFill>
                <a:latin typeface="Arial" panose="020B0604020202020204" pitchFamily="34" charset="0"/>
                <a:cs typeface="Arial" panose="020B0604020202020204" pitchFamily="34" charset="0"/>
              </a:rPr>
              <a:t>doi</a:t>
            </a:r>
            <a:r>
              <a:rPr lang="en-US" dirty="0">
                <a:solidFill>
                  <a:schemeClr val="bg1"/>
                </a:solidFill>
                <a:latin typeface="Arial" panose="020B0604020202020204" pitchFamily="34" charset="0"/>
                <a:cs typeface="Arial" panose="020B0604020202020204" pitchFamily="34" charset="0"/>
              </a:rPr>
              <a:t>: 10.1093/</a:t>
            </a:r>
            <a:r>
              <a:rPr lang="en-US" dirty="0" err="1">
                <a:solidFill>
                  <a:schemeClr val="bg1"/>
                </a:solidFill>
                <a:latin typeface="Arial" panose="020B0604020202020204" pitchFamily="34" charset="0"/>
                <a:cs typeface="Arial" panose="020B0604020202020204" pitchFamily="34" charset="0"/>
              </a:rPr>
              <a:t>humupd</a:t>
            </a:r>
            <a:r>
              <a:rPr lang="en-US" dirty="0">
                <a:solidFill>
                  <a:schemeClr val="bg1"/>
                </a:solidFill>
                <a:latin typeface="Arial" panose="020B0604020202020204" pitchFamily="34" charset="0"/>
                <a:cs typeface="Arial" panose="020B0604020202020204" pitchFamily="34" charset="0"/>
              </a:rPr>
              <a:t>/dmz043. PMID: 31822904; PMCID: PMC6935693.</a:t>
            </a:r>
          </a:p>
          <a:p>
            <a:endParaRPr lang="en-US" dirty="0"/>
          </a:p>
        </p:txBody>
      </p:sp>
      <p:sp>
        <p:nvSpPr>
          <p:cNvPr id="4" name="Slide Number Placeholder 3">
            <a:extLst>
              <a:ext uri="{FF2B5EF4-FFF2-40B4-BE49-F238E27FC236}">
                <a16:creationId xmlns:a16="http://schemas.microsoft.com/office/drawing/2014/main" id="{DCF5E8DF-E18A-B04C-B664-4F23AD89EBBA}"/>
              </a:ext>
            </a:extLst>
          </p:cNvPr>
          <p:cNvSpPr>
            <a:spLocks noGrp="1"/>
          </p:cNvSpPr>
          <p:nvPr>
            <p:ph type="sldNum" sz="quarter" idx="5"/>
          </p:nvPr>
        </p:nvSpPr>
        <p:spPr/>
        <p:txBody>
          <a:bodyPr/>
          <a:lstStyle/>
          <a:p>
            <a:fld id="{4D6BDC36-2C12-8642-AB81-324223F2449F}" type="slidenum">
              <a:rPr lang="en-US" smtClean="0"/>
              <a:t>5</a:t>
            </a:fld>
            <a:endParaRPr lang="en-US"/>
          </a:p>
        </p:txBody>
      </p:sp>
    </p:spTree>
    <p:extLst>
      <p:ext uri="{BB962C8B-B14F-4D97-AF65-F5344CB8AC3E}">
        <p14:creationId xmlns:p14="http://schemas.microsoft.com/office/powerpoint/2010/main" val="397524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CONFLICTING DATA ON WHETHER BRCA1/2 ALTER FERTILITY AND THERFORE REPRODUCTIVE OUTCOMES</a:t>
            </a:r>
          </a:p>
          <a:p>
            <a:pPr marL="0" indent="0">
              <a:buNone/>
            </a:pP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r>
              <a:rPr lang="en-US" sz="4000" dirty="0">
                <a:effectLst/>
                <a:latin typeface="Helvetica" pitchFamily="2" charset="0"/>
              </a:rPr>
              <a:t>-research question is too much text , take out the adjustment , alternatively you can just present the hypothesis if want to save time</a:t>
            </a:r>
            <a:endParaRPr lang="en-US" sz="4000" dirty="0">
              <a:effectLst/>
            </a:endParaRPr>
          </a:p>
          <a:p>
            <a:pPr marL="0" indent="0">
              <a:buNone/>
            </a:pP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6BDC36-2C12-8642-AB81-324223F2449F}" type="slidenum">
              <a:rPr lang="en-US" smtClean="0"/>
              <a:t>6</a:t>
            </a:fld>
            <a:endParaRPr lang="en-US"/>
          </a:p>
        </p:txBody>
      </p:sp>
    </p:spTree>
    <p:extLst>
      <p:ext uri="{BB962C8B-B14F-4D97-AF65-F5344CB8AC3E}">
        <p14:creationId xmlns:p14="http://schemas.microsoft.com/office/powerpoint/2010/main" val="188429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8AB27-D77F-D2B1-7BD8-042A34408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7A963-8743-A7EF-6518-BC31E0550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8D601-EC85-0D67-7AB7-7B5A4CE04C45}"/>
              </a:ext>
            </a:extLst>
          </p:cNvPr>
          <p:cNvSpPr>
            <a:spLocks noGrp="1"/>
          </p:cNvSpPr>
          <p:nvPr>
            <p:ph type="body" idx="1"/>
          </p:nvPr>
        </p:nvSpPr>
        <p:spPr/>
        <p:txBody>
          <a:bodyPr/>
          <a:lstStyle/>
          <a:p>
            <a:pPr marL="0" indent="0">
              <a:buNone/>
            </a:pP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EXPLORATORY STUDIES LIKE THIS ARE REQUIRED TO ASSESS POSSIBLE ASSOCIATIONS</a:t>
            </a:r>
          </a:p>
          <a:p>
            <a:pPr marL="0" indent="0">
              <a:buNone/>
            </a:pPr>
            <a:endParaRPr lang="en-US"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CBC788-CFA7-4D9D-7237-5DDA41ECBD4E}"/>
              </a:ext>
            </a:extLst>
          </p:cNvPr>
          <p:cNvSpPr>
            <a:spLocks noGrp="1"/>
          </p:cNvSpPr>
          <p:nvPr>
            <p:ph type="sldNum" sz="quarter" idx="5"/>
          </p:nvPr>
        </p:nvSpPr>
        <p:spPr/>
        <p:txBody>
          <a:bodyPr/>
          <a:lstStyle/>
          <a:p>
            <a:fld id="{4D6BDC36-2C12-8642-AB81-324223F2449F}" type="slidenum">
              <a:rPr lang="en-US" smtClean="0"/>
              <a:t>7</a:t>
            </a:fld>
            <a:endParaRPr lang="en-US"/>
          </a:p>
        </p:txBody>
      </p:sp>
    </p:spTree>
    <p:extLst>
      <p:ext uri="{BB962C8B-B14F-4D97-AF65-F5344CB8AC3E}">
        <p14:creationId xmlns:p14="http://schemas.microsoft.com/office/powerpoint/2010/main" val="119493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7D9EE-E504-EB15-FDB6-4F3F27390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4A6AE-26B1-8D48-67E4-B92D5887E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30ACD-19E7-1AA2-EE57-643A893434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GYNECOLOGICAL CANCERS INCLUDING </a:t>
            </a:r>
            <a:r>
              <a:rPr lang="en-US" sz="1200" dirty="0" err="1">
                <a:effectLst/>
                <a:latin typeface="Arial" panose="020B0604020202020204" pitchFamily="34" charset="0"/>
                <a:ea typeface="Arial" panose="020B0604020202020204" pitchFamily="34" charset="0"/>
              </a:rPr>
              <a:t>braest</a:t>
            </a:r>
            <a:r>
              <a:rPr lang="en-US" sz="1200" dirty="0">
                <a:effectLst/>
                <a:latin typeface="Arial" panose="020B0604020202020204" pitchFamily="34" charset="0"/>
                <a:ea typeface="Arial" panose="020B0604020202020204" pitchFamily="34" charset="0"/>
              </a:rPr>
              <a:t> ovarian and endometrial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Arial" panose="020B0604020202020204" pitchFamily="34" charset="0"/>
            </a:endParaRPr>
          </a:p>
          <a:p>
            <a:pPr marL="0" indent="0">
              <a:lnSpc>
                <a:spcPct val="110000"/>
              </a:lnSpc>
              <a:buNone/>
            </a:pPr>
            <a:r>
              <a:rPr lang="en-US" sz="1200" dirty="0">
                <a:solidFill>
                  <a:schemeClr val="bg1"/>
                </a:solidFill>
                <a:effectLst/>
                <a:latin typeface="Arial" panose="020B0604020202020204" pitchFamily="34" charset="0"/>
                <a:ea typeface="Arial" panose="020B0604020202020204" pitchFamily="34" charset="0"/>
              </a:rPr>
              <a:t>Are there any differences observed in patients with personal history of cancer vs. no history of cancer?</a:t>
            </a:r>
          </a:p>
          <a:p>
            <a:pPr marL="0" indent="0">
              <a:lnSpc>
                <a:spcPct val="110000"/>
              </a:lnSpc>
              <a:buNone/>
            </a:pPr>
            <a:r>
              <a:rPr lang="en-US" sz="1200" dirty="0">
                <a:solidFill>
                  <a:schemeClr val="bg1"/>
                </a:solidFill>
                <a:latin typeface="Arial" panose="020B0604020202020204" pitchFamily="34" charset="0"/>
                <a:ea typeface="Arial" panose="020B0604020202020204" pitchFamily="34" charset="0"/>
              </a:rPr>
              <a:t>Do</a:t>
            </a:r>
            <a:r>
              <a:rPr lang="en-US" sz="1200" i="1" dirty="0">
                <a:solidFill>
                  <a:schemeClr val="bg1"/>
                </a:solidFill>
                <a:latin typeface="Arial" panose="020B0604020202020204" pitchFamily="34" charset="0"/>
                <a:ea typeface="Arial" panose="020B0604020202020204" pitchFamily="34" charset="0"/>
              </a:rPr>
              <a:t> BRCA1/2</a:t>
            </a:r>
            <a:r>
              <a:rPr lang="en-US" sz="1200" dirty="0">
                <a:solidFill>
                  <a:schemeClr val="bg1"/>
                </a:solidFill>
                <a:latin typeface="Arial" panose="020B0604020202020204" pitchFamily="34" charset="0"/>
                <a:ea typeface="Arial" panose="020B0604020202020204" pitchFamily="34" charset="0"/>
              </a:rPr>
              <a:t> pathogenic variant carriers have lower oocyte and maturation yield?</a:t>
            </a:r>
            <a:endParaRPr lang="en-US" sz="1200" dirty="0">
              <a:solidFill>
                <a:schemeClr val="bg1"/>
              </a:solidFill>
              <a:effectLst/>
              <a:latin typeface="Arial" panose="020B0604020202020204" pitchFamily="34" charset="0"/>
              <a:ea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BD0ABAF-D9A3-7796-6CB8-88D69602E4C7}"/>
              </a:ext>
            </a:extLst>
          </p:cNvPr>
          <p:cNvSpPr>
            <a:spLocks noGrp="1"/>
          </p:cNvSpPr>
          <p:nvPr>
            <p:ph type="sldNum" sz="quarter" idx="5"/>
          </p:nvPr>
        </p:nvSpPr>
        <p:spPr/>
        <p:txBody>
          <a:bodyPr/>
          <a:lstStyle/>
          <a:p>
            <a:fld id="{4D6BDC36-2C12-8642-AB81-324223F2449F}" type="slidenum">
              <a:rPr lang="en-US" smtClean="0"/>
              <a:t>8</a:t>
            </a:fld>
            <a:endParaRPr lang="en-US"/>
          </a:p>
        </p:txBody>
      </p:sp>
    </p:spTree>
    <p:extLst>
      <p:ext uri="{BB962C8B-B14F-4D97-AF65-F5344CB8AC3E}">
        <p14:creationId xmlns:p14="http://schemas.microsoft.com/office/powerpoint/2010/main" val="357423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Aptos" panose="020B0004020202020204" pitchFamily="34" charset="0"/>
            </a:endParaRPr>
          </a:p>
          <a:p>
            <a:endParaRPr lang="en-US" sz="1800" dirty="0">
              <a:effectLst/>
              <a:latin typeface="Aptos" panose="020B0004020202020204" pitchFamily="34" charset="0"/>
            </a:endParaRPr>
          </a:p>
          <a:p>
            <a:r>
              <a:rPr lang="en-US" sz="1800" dirty="0">
                <a:solidFill>
                  <a:schemeClr val="bg1"/>
                </a:solidFill>
                <a:effectLst/>
                <a:latin typeface="Arial" panose="020B0604020202020204" pitchFamily="34" charset="0"/>
                <a:cs typeface="Arial" panose="020B0604020202020204" pitchFamily="34" charset="0"/>
              </a:rPr>
              <a:t>Linear regression was used for the continuous outcome of gonadotropin dose</a:t>
            </a:r>
            <a:endParaRPr lang="en-US" sz="1800" dirty="0">
              <a:effectLst/>
              <a:latin typeface="Aptos" panose="020B0004020202020204" pitchFamily="34" charset="0"/>
            </a:endParaRPr>
          </a:p>
          <a:p>
            <a:pPr>
              <a:lnSpc>
                <a:spcPct val="150000"/>
              </a:lnSpc>
            </a:pPr>
            <a:r>
              <a:rPr lang="en-US" sz="1200" dirty="0">
                <a:solidFill>
                  <a:schemeClr val="bg1"/>
                </a:solidFill>
                <a:effectLst/>
                <a:latin typeface="Arial" panose="020B0604020202020204" pitchFamily="34" charset="0"/>
                <a:cs typeface="Arial" panose="020B0604020202020204" pitchFamily="34" charset="0"/>
              </a:rPr>
              <a:t> Poisson regression with robust standard errors was used for all other count outcomes. </a:t>
            </a:r>
          </a:p>
          <a:p>
            <a:pPr>
              <a:lnSpc>
                <a:spcPct val="150000"/>
              </a:lnSpc>
            </a:pPr>
            <a:r>
              <a:rPr lang="en-US" sz="1200" dirty="0">
                <a:solidFill>
                  <a:schemeClr val="bg1"/>
                </a:solidFill>
                <a:effectLst/>
                <a:latin typeface="Arial" panose="020B0604020202020204" pitchFamily="34" charset="0"/>
                <a:cs typeface="Arial" panose="020B0604020202020204" pitchFamily="34" charset="0"/>
              </a:rPr>
              <a:t>Analyses were conducted in R version 4.4.1. </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D6BDC36-2C12-8642-AB81-324223F2449F}" type="slidenum">
              <a:rPr lang="en-US" smtClean="0"/>
              <a:t>9</a:t>
            </a:fld>
            <a:endParaRPr lang="en-US"/>
          </a:p>
        </p:txBody>
      </p:sp>
    </p:spTree>
    <p:extLst>
      <p:ext uri="{BB962C8B-B14F-4D97-AF65-F5344CB8AC3E}">
        <p14:creationId xmlns:p14="http://schemas.microsoft.com/office/powerpoint/2010/main" val="257538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COHORT IS COMPOSED PRIMARILY WITH PATINET WITH BRCA1, FOLLOWED BY BRCA2 AND LYNCH, PALB2</a:t>
            </a:r>
          </a:p>
          <a:p>
            <a:endParaRPr lang="en-US" dirty="0"/>
          </a:p>
          <a:p>
            <a:r>
              <a:rPr lang="en-US" dirty="0"/>
              <a:t>PRELIMINARY ABSTRACT WITH FEWER PATIENTS SHOWED STATISTICAL SIGNIFICANT IN TOTAL OF GONADOTROPIN DOSE </a:t>
            </a:r>
          </a:p>
        </p:txBody>
      </p:sp>
      <p:sp>
        <p:nvSpPr>
          <p:cNvPr id="4" name="Slide Number Placeholder 3"/>
          <p:cNvSpPr>
            <a:spLocks noGrp="1"/>
          </p:cNvSpPr>
          <p:nvPr>
            <p:ph type="sldNum" sz="quarter" idx="5"/>
          </p:nvPr>
        </p:nvSpPr>
        <p:spPr/>
        <p:txBody>
          <a:bodyPr/>
          <a:lstStyle/>
          <a:p>
            <a:fld id="{4D6BDC36-2C12-8642-AB81-324223F2449F}" type="slidenum">
              <a:rPr lang="en-US" smtClean="0"/>
              <a:t>10</a:t>
            </a:fld>
            <a:endParaRPr lang="en-US"/>
          </a:p>
        </p:txBody>
      </p:sp>
    </p:spTree>
    <p:extLst>
      <p:ext uri="{BB962C8B-B14F-4D97-AF65-F5344CB8AC3E}">
        <p14:creationId xmlns:p14="http://schemas.microsoft.com/office/powerpoint/2010/main" val="243779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B56A-3F9F-BD4C-A0BB-8A0D3339A3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32ECA-D5EB-F932-0D71-A870C1B6F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2B7DA7-6C33-F629-415D-DBCBA9B0FAE9}"/>
              </a:ext>
            </a:extLst>
          </p:cNvPr>
          <p:cNvSpPr>
            <a:spLocks noGrp="1"/>
          </p:cNvSpPr>
          <p:nvPr>
            <p:ph type="dt" sz="half" idx="10"/>
          </p:nvPr>
        </p:nvSpPr>
        <p:spPr/>
        <p:txBody>
          <a:bodyPr/>
          <a:lstStyle/>
          <a:p>
            <a:fld id="{90650D18-B3C9-FB43-91AB-38F21A6F766A}" type="datetime1">
              <a:rPr lang="en-US" smtClean="0"/>
              <a:t>3/20/25</a:t>
            </a:fld>
            <a:endParaRPr lang="en-US"/>
          </a:p>
        </p:txBody>
      </p:sp>
      <p:sp>
        <p:nvSpPr>
          <p:cNvPr id="5" name="Footer Placeholder 4">
            <a:extLst>
              <a:ext uri="{FF2B5EF4-FFF2-40B4-BE49-F238E27FC236}">
                <a16:creationId xmlns:a16="http://schemas.microsoft.com/office/drawing/2014/main" id="{7DCE4021-88D9-4B29-9DE2-D50CF166CF2D}"/>
              </a:ext>
            </a:extLst>
          </p:cNvPr>
          <p:cNvSpPr>
            <a:spLocks noGrp="1"/>
          </p:cNvSpPr>
          <p:nvPr>
            <p:ph type="ftr" sz="quarter" idx="11"/>
          </p:nvPr>
        </p:nvSpPr>
        <p:spPr/>
        <p:txBody>
          <a:bodyPr/>
          <a:lstStyle/>
          <a:p>
            <a:r>
              <a:rPr lang="en-US"/>
              <a:t>Advancing and Transforming Women's Health</a:t>
            </a:r>
          </a:p>
        </p:txBody>
      </p:sp>
      <p:sp>
        <p:nvSpPr>
          <p:cNvPr id="6" name="Slide Number Placeholder 5">
            <a:extLst>
              <a:ext uri="{FF2B5EF4-FFF2-40B4-BE49-F238E27FC236}">
                <a16:creationId xmlns:a16="http://schemas.microsoft.com/office/drawing/2014/main" id="{F97E40D8-1572-0032-4625-8BBE74D644FE}"/>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298410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B5A2-23B8-1028-29DF-2147F9FD5E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69A410-B3E2-789F-415F-615B79F809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70222-61E5-2B64-31ED-722CF7776A19}"/>
              </a:ext>
            </a:extLst>
          </p:cNvPr>
          <p:cNvSpPr>
            <a:spLocks noGrp="1"/>
          </p:cNvSpPr>
          <p:nvPr>
            <p:ph type="dt" sz="half" idx="10"/>
          </p:nvPr>
        </p:nvSpPr>
        <p:spPr/>
        <p:txBody>
          <a:bodyPr/>
          <a:lstStyle/>
          <a:p>
            <a:fld id="{D4B6C8F7-6281-F24E-92F2-64CDD9334EDE}" type="datetime1">
              <a:rPr lang="en-US" smtClean="0"/>
              <a:t>3/20/25</a:t>
            </a:fld>
            <a:endParaRPr lang="en-US"/>
          </a:p>
        </p:txBody>
      </p:sp>
      <p:sp>
        <p:nvSpPr>
          <p:cNvPr id="5" name="Footer Placeholder 4">
            <a:extLst>
              <a:ext uri="{FF2B5EF4-FFF2-40B4-BE49-F238E27FC236}">
                <a16:creationId xmlns:a16="http://schemas.microsoft.com/office/drawing/2014/main" id="{6C33B3F3-C2DF-BD95-9386-03C592115223}"/>
              </a:ext>
            </a:extLst>
          </p:cNvPr>
          <p:cNvSpPr>
            <a:spLocks noGrp="1"/>
          </p:cNvSpPr>
          <p:nvPr>
            <p:ph type="ftr" sz="quarter" idx="11"/>
          </p:nvPr>
        </p:nvSpPr>
        <p:spPr/>
        <p:txBody>
          <a:bodyPr/>
          <a:lstStyle/>
          <a:p>
            <a:r>
              <a:rPr lang="en-US"/>
              <a:t>Advancing and Transforming Women's Health</a:t>
            </a:r>
          </a:p>
        </p:txBody>
      </p:sp>
      <p:sp>
        <p:nvSpPr>
          <p:cNvPr id="6" name="Slide Number Placeholder 5">
            <a:extLst>
              <a:ext uri="{FF2B5EF4-FFF2-40B4-BE49-F238E27FC236}">
                <a16:creationId xmlns:a16="http://schemas.microsoft.com/office/drawing/2014/main" id="{22524A5A-D886-1B6D-3CAE-CA1B76248BFD}"/>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306371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5C8B2-ACD5-7C1C-0B3B-8AF8E8F6BC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03E13-5D99-419B-9526-23E5AAA37E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70DD-08BC-E2E0-09D0-B19898FEFA95}"/>
              </a:ext>
            </a:extLst>
          </p:cNvPr>
          <p:cNvSpPr>
            <a:spLocks noGrp="1"/>
          </p:cNvSpPr>
          <p:nvPr>
            <p:ph type="dt" sz="half" idx="10"/>
          </p:nvPr>
        </p:nvSpPr>
        <p:spPr/>
        <p:txBody>
          <a:bodyPr/>
          <a:lstStyle/>
          <a:p>
            <a:fld id="{6F554483-9B2F-BB47-BECA-CC62DE0437A8}" type="datetime1">
              <a:rPr lang="en-US" smtClean="0"/>
              <a:t>3/20/25</a:t>
            </a:fld>
            <a:endParaRPr lang="en-US"/>
          </a:p>
        </p:txBody>
      </p:sp>
      <p:sp>
        <p:nvSpPr>
          <p:cNvPr id="5" name="Footer Placeholder 4">
            <a:extLst>
              <a:ext uri="{FF2B5EF4-FFF2-40B4-BE49-F238E27FC236}">
                <a16:creationId xmlns:a16="http://schemas.microsoft.com/office/drawing/2014/main" id="{237DBED0-D433-F120-4DBC-0501499E46A4}"/>
              </a:ext>
            </a:extLst>
          </p:cNvPr>
          <p:cNvSpPr>
            <a:spLocks noGrp="1"/>
          </p:cNvSpPr>
          <p:nvPr>
            <p:ph type="ftr" sz="quarter" idx="11"/>
          </p:nvPr>
        </p:nvSpPr>
        <p:spPr/>
        <p:txBody>
          <a:bodyPr/>
          <a:lstStyle/>
          <a:p>
            <a:r>
              <a:rPr lang="en-US"/>
              <a:t>Advancing and Transforming Women's Health</a:t>
            </a:r>
          </a:p>
        </p:txBody>
      </p:sp>
      <p:sp>
        <p:nvSpPr>
          <p:cNvPr id="6" name="Slide Number Placeholder 5">
            <a:extLst>
              <a:ext uri="{FF2B5EF4-FFF2-40B4-BE49-F238E27FC236}">
                <a16:creationId xmlns:a16="http://schemas.microsoft.com/office/drawing/2014/main" id="{0C871428-DB85-2B05-FCE2-0EEE60F72D67}"/>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235207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9867-5FE4-0749-FC73-36ADDEC9D8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AB494-71D9-C84F-787C-44DAB67636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75A94-A3C6-B416-7F4C-0556B6434DF0}"/>
              </a:ext>
            </a:extLst>
          </p:cNvPr>
          <p:cNvSpPr>
            <a:spLocks noGrp="1"/>
          </p:cNvSpPr>
          <p:nvPr>
            <p:ph type="dt" sz="half" idx="10"/>
          </p:nvPr>
        </p:nvSpPr>
        <p:spPr/>
        <p:txBody>
          <a:bodyPr/>
          <a:lstStyle/>
          <a:p>
            <a:fld id="{6CCD201C-5AD9-024A-8397-D78D47ED246D}" type="datetime1">
              <a:rPr lang="en-US" smtClean="0"/>
              <a:t>3/20/25</a:t>
            </a:fld>
            <a:endParaRPr lang="en-US"/>
          </a:p>
        </p:txBody>
      </p:sp>
      <p:sp>
        <p:nvSpPr>
          <p:cNvPr id="5" name="Footer Placeholder 4">
            <a:extLst>
              <a:ext uri="{FF2B5EF4-FFF2-40B4-BE49-F238E27FC236}">
                <a16:creationId xmlns:a16="http://schemas.microsoft.com/office/drawing/2014/main" id="{E205A305-EFEA-6AE0-8A01-6A339E6B0EC3}"/>
              </a:ext>
            </a:extLst>
          </p:cNvPr>
          <p:cNvSpPr>
            <a:spLocks noGrp="1"/>
          </p:cNvSpPr>
          <p:nvPr>
            <p:ph type="ftr" sz="quarter" idx="11"/>
          </p:nvPr>
        </p:nvSpPr>
        <p:spPr/>
        <p:txBody>
          <a:bodyPr/>
          <a:lstStyle/>
          <a:p>
            <a:r>
              <a:rPr lang="en-US"/>
              <a:t>Advancing and Transforming Women's Health</a:t>
            </a:r>
          </a:p>
        </p:txBody>
      </p:sp>
      <p:sp>
        <p:nvSpPr>
          <p:cNvPr id="6" name="Slide Number Placeholder 5">
            <a:extLst>
              <a:ext uri="{FF2B5EF4-FFF2-40B4-BE49-F238E27FC236}">
                <a16:creationId xmlns:a16="http://schemas.microsoft.com/office/drawing/2014/main" id="{E834A8CA-B069-BE5D-DBD0-35F6BDAAC22B}"/>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191957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54B3-F7AF-4556-6A3B-6BDA1FD803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99F7AE-C0CB-375B-1C20-C067C4E6A4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87665-F186-CB31-05F2-006436C95950}"/>
              </a:ext>
            </a:extLst>
          </p:cNvPr>
          <p:cNvSpPr>
            <a:spLocks noGrp="1"/>
          </p:cNvSpPr>
          <p:nvPr>
            <p:ph type="dt" sz="half" idx="10"/>
          </p:nvPr>
        </p:nvSpPr>
        <p:spPr/>
        <p:txBody>
          <a:bodyPr/>
          <a:lstStyle/>
          <a:p>
            <a:fld id="{70FE45CE-C5AC-6B4D-8298-0014DE46C037}" type="datetime1">
              <a:rPr lang="en-US" smtClean="0"/>
              <a:t>3/20/25</a:t>
            </a:fld>
            <a:endParaRPr lang="en-US"/>
          </a:p>
        </p:txBody>
      </p:sp>
      <p:sp>
        <p:nvSpPr>
          <p:cNvPr id="5" name="Footer Placeholder 4">
            <a:extLst>
              <a:ext uri="{FF2B5EF4-FFF2-40B4-BE49-F238E27FC236}">
                <a16:creationId xmlns:a16="http://schemas.microsoft.com/office/drawing/2014/main" id="{9629BFF0-1B61-A4AC-CD42-02FB81F7944A}"/>
              </a:ext>
            </a:extLst>
          </p:cNvPr>
          <p:cNvSpPr>
            <a:spLocks noGrp="1"/>
          </p:cNvSpPr>
          <p:nvPr>
            <p:ph type="ftr" sz="quarter" idx="11"/>
          </p:nvPr>
        </p:nvSpPr>
        <p:spPr/>
        <p:txBody>
          <a:bodyPr/>
          <a:lstStyle/>
          <a:p>
            <a:r>
              <a:rPr lang="en-US"/>
              <a:t>Advancing and Transforming Women's Health</a:t>
            </a:r>
          </a:p>
        </p:txBody>
      </p:sp>
      <p:sp>
        <p:nvSpPr>
          <p:cNvPr id="6" name="Slide Number Placeholder 5">
            <a:extLst>
              <a:ext uri="{FF2B5EF4-FFF2-40B4-BE49-F238E27FC236}">
                <a16:creationId xmlns:a16="http://schemas.microsoft.com/office/drawing/2014/main" id="{77370D19-9DA2-CC20-062C-AF99566A1EF5}"/>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307236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5D86-813B-D4CF-6093-8DBD8AA1E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81773C-ED34-3432-70E9-C97E42E767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29AF89-19E0-B85E-02E5-6BEB9025A3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2677AF-1C61-DD72-C2F1-0E1C3ECE2510}"/>
              </a:ext>
            </a:extLst>
          </p:cNvPr>
          <p:cNvSpPr>
            <a:spLocks noGrp="1"/>
          </p:cNvSpPr>
          <p:nvPr>
            <p:ph type="dt" sz="half" idx="10"/>
          </p:nvPr>
        </p:nvSpPr>
        <p:spPr/>
        <p:txBody>
          <a:bodyPr/>
          <a:lstStyle/>
          <a:p>
            <a:fld id="{75EA0F36-F37F-934A-AD70-965119A39ADC}" type="datetime1">
              <a:rPr lang="en-US" smtClean="0"/>
              <a:t>3/20/25</a:t>
            </a:fld>
            <a:endParaRPr lang="en-US"/>
          </a:p>
        </p:txBody>
      </p:sp>
      <p:sp>
        <p:nvSpPr>
          <p:cNvPr id="6" name="Footer Placeholder 5">
            <a:extLst>
              <a:ext uri="{FF2B5EF4-FFF2-40B4-BE49-F238E27FC236}">
                <a16:creationId xmlns:a16="http://schemas.microsoft.com/office/drawing/2014/main" id="{BFE7A894-F3A2-B134-5915-204B0C005CD1}"/>
              </a:ext>
            </a:extLst>
          </p:cNvPr>
          <p:cNvSpPr>
            <a:spLocks noGrp="1"/>
          </p:cNvSpPr>
          <p:nvPr>
            <p:ph type="ftr" sz="quarter" idx="11"/>
          </p:nvPr>
        </p:nvSpPr>
        <p:spPr/>
        <p:txBody>
          <a:bodyPr/>
          <a:lstStyle/>
          <a:p>
            <a:r>
              <a:rPr lang="en-US"/>
              <a:t>Advancing and Transforming Women's Health</a:t>
            </a:r>
          </a:p>
        </p:txBody>
      </p:sp>
      <p:sp>
        <p:nvSpPr>
          <p:cNvPr id="7" name="Slide Number Placeholder 6">
            <a:extLst>
              <a:ext uri="{FF2B5EF4-FFF2-40B4-BE49-F238E27FC236}">
                <a16:creationId xmlns:a16="http://schemas.microsoft.com/office/drawing/2014/main" id="{02A90FCE-0116-72C6-45A4-0A7437663B43}"/>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194887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7ECB-196F-A4B2-71A8-99F372E10A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AC7F7D-DB66-6AE0-6A52-1F03C78BE8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A9CC7D-AACB-1545-81E1-8A3E2CB4F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732A29-9EBE-E4AC-55E0-28EFC13CD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62D74-58A8-949C-18C6-E32EE88688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279899-841E-3DDB-E976-855052EC2BCA}"/>
              </a:ext>
            </a:extLst>
          </p:cNvPr>
          <p:cNvSpPr>
            <a:spLocks noGrp="1"/>
          </p:cNvSpPr>
          <p:nvPr>
            <p:ph type="dt" sz="half" idx="10"/>
          </p:nvPr>
        </p:nvSpPr>
        <p:spPr/>
        <p:txBody>
          <a:bodyPr/>
          <a:lstStyle/>
          <a:p>
            <a:fld id="{506B616F-2792-524E-9B88-058C9758AB99}" type="datetime1">
              <a:rPr lang="en-US" smtClean="0"/>
              <a:t>3/20/25</a:t>
            </a:fld>
            <a:endParaRPr lang="en-US"/>
          </a:p>
        </p:txBody>
      </p:sp>
      <p:sp>
        <p:nvSpPr>
          <p:cNvPr id="8" name="Footer Placeholder 7">
            <a:extLst>
              <a:ext uri="{FF2B5EF4-FFF2-40B4-BE49-F238E27FC236}">
                <a16:creationId xmlns:a16="http://schemas.microsoft.com/office/drawing/2014/main" id="{881CC22F-92E7-0CAF-CD71-DC7B9414D847}"/>
              </a:ext>
            </a:extLst>
          </p:cNvPr>
          <p:cNvSpPr>
            <a:spLocks noGrp="1"/>
          </p:cNvSpPr>
          <p:nvPr>
            <p:ph type="ftr" sz="quarter" idx="11"/>
          </p:nvPr>
        </p:nvSpPr>
        <p:spPr/>
        <p:txBody>
          <a:bodyPr/>
          <a:lstStyle/>
          <a:p>
            <a:r>
              <a:rPr lang="en-US"/>
              <a:t>Advancing and Transforming Women's Health</a:t>
            </a:r>
          </a:p>
        </p:txBody>
      </p:sp>
      <p:sp>
        <p:nvSpPr>
          <p:cNvPr id="9" name="Slide Number Placeholder 8">
            <a:extLst>
              <a:ext uri="{FF2B5EF4-FFF2-40B4-BE49-F238E27FC236}">
                <a16:creationId xmlns:a16="http://schemas.microsoft.com/office/drawing/2014/main" id="{8292C08B-22A4-6432-99CD-079030CBE0EB}"/>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236365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5CED-7EBE-0633-1A35-820E71967A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5EA6A9-E9A2-B967-0A1A-66046253CED5}"/>
              </a:ext>
            </a:extLst>
          </p:cNvPr>
          <p:cNvSpPr>
            <a:spLocks noGrp="1"/>
          </p:cNvSpPr>
          <p:nvPr>
            <p:ph type="dt" sz="half" idx="10"/>
          </p:nvPr>
        </p:nvSpPr>
        <p:spPr/>
        <p:txBody>
          <a:bodyPr/>
          <a:lstStyle/>
          <a:p>
            <a:fld id="{D15EDDA0-AB35-8349-8DE4-823CAF5F3DC0}" type="datetime1">
              <a:rPr lang="en-US" smtClean="0"/>
              <a:t>3/20/25</a:t>
            </a:fld>
            <a:endParaRPr lang="en-US"/>
          </a:p>
        </p:txBody>
      </p:sp>
      <p:sp>
        <p:nvSpPr>
          <p:cNvPr id="4" name="Footer Placeholder 3">
            <a:extLst>
              <a:ext uri="{FF2B5EF4-FFF2-40B4-BE49-F238E27FC236}">
                <a16:creationId xmlns:a16="http://schemas.microsoft.com/office/drawing/2014/main" id="{C4C80DC1-F6F0-EA23-962B-A5765549D614}"/>
              </a:ext>
            </a:extLst>
          </p:cNvPr>
          <p:cNvSpPr>
            <a:spLocks noGrp="1"/>
          </p:cNvSpPr>
          <p:nvPr>
            <p:ph type="ftr" sz="quarter" idx="11"/>
          </p:nvPr>
        </p:nvSpPr>
        <p:spPr/>
        <p:txBody>
          <a:bodyPr/>
          <a:lstStyle/>
          <a:p>
            <a:r>
              <a:rPr lang="en-US"/>
              <a:t>Advancing and Transforming Women's Health</a:t>
            </a:r>
          </a:p>
        </p:txBody>
      </p:sp>
      <p:sp>
        <p:nvSpPr>
          <p:cNvPr id="5" name="Slide Number Placeholder 4">
            <a:extLst>
              <a:ext uri="{FF2B5EF4-FFF2-40B4-BE49-F238E27FC236}">
                <a16:creationId xmlns:a16="http://schemas.microsoft.com/office/drawing/2014/main" id="{EE4DF91F-D846-E8F3-5AD1-60A7C8F461B4}"/>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18903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B9A41-7508-94BD-6F8E-C1DA9647CE12}"/>
              </a:ext>
            </a:extLst>
          </p:cNvPr>
          <p:cNvSpPr>
            <a:spLocks noGrp="1"/>
          </p:cNvSpPr>
          <p:nvPr>
            <p:ph type="dt" sz="half" idx="10"/>
          </p:nvPr>
        </p:nvSpPr>
        <p:spPr/>
        <p:txBody>
          <a:bodyPr/>
          <a:lstStyle/>
          <a:p>
            <a:fld id="{5BC7992E-8A04-2C44-9D2C-46A68B7E25CF}" type="datetime1">
              <a:rPr lang="en-US" smtClean="0"/>
              <a:t>3/20/25</a:t>
            </a:fld>
            <a:endParaRPr lang="en-US"/>
          </a:p>
        </p:txBody>
      </p:sp>
      <p:sp>
        <p:nvSpPr>
          <p:cNvPr id="3" name="Footer Placeholder 2">
            <a:extLst>
              <a:ext uri="{FF2B5EF4-FFF2-40B4-BE49-F238E27FC236}">
                <a16:creationId xmlns:a16="http://schemas.microsoft.com/office/drawing/2014/main" id="{9BD07B9B-D58A-1DFE-0C00-3F2DEB2C09E1}"/>
              </a:ext>
            </a:extLst>
          </p:cNvPr>
          <p:cNvSpPr>
            <a:spLocks noGrp="1"/>
          </p:cNvSpPr>
          <p:nvPr>
            <p:ph type="ftr" sz="quarter" idx="11"/>
          </p:nvPr>
        </p:nvSpPr>
        <p:spPr/>
        <p:txBody>
          <a:bodyPr/>
          <a:lstStyle/>
          <a:p>
            <a:r>
              <a:rPr lang="en-US"/>
              <a:t>Advancing and Transforming Women's Health</a:t>
            </a:r>
          </a:p>
        </p:txBody>
      </p:sp>
      <p:sp>
        <p:nvSpPr>
          <p:cNvPr id="4" name="Slide Number Placeholder 3">
            <a:extLst>
              <a:ext uri="{FF2B5EF4-FFF2-40B4-BE49-F238E27FC236}">
                <a16:creationId xmlns:a16="http://schemas.microsoft.com/office/drawing/2014/main" id="{6FCEEA52-A4B6-A3BF-44F4-8935159F6526}"/>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109069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0CC9-4A83-D504-2328-1516138AE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47D00A-5CB4-63B1-9AF7-A86C11C10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843ACF-D63F-895D-2D0C-E1C5C89B4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32FC2-0B86-1E1D-7DA5-B25A4FD2AB14}"/>
              </a:ext>
            </a:extLst>
          </p:cNvPr>
          <p:cNvSpPr>
            <a:spLocks noGrp="1"/>
          </p:cNvSpPr>
          <p:nvPr>
            <p:ph type="dt" sz="half" idx="10"/>
          </p:nvPr>
        </p:nvSpPr>
        <p:spPr/>
        <p:txBody>
          <a:bodyPr/>
          <a:lstStyle/>
          <a:p>
            <a:fld id="{B5FCD607-0129-D843-A557-56FDAEA11609}" type="datetime1">
              <a:rPr lang="en-US" smtClean="0"/>
              <a:t>3/20/25</a:t>
            </a:fld>
            <a:endParaRPr lang="en-US"/>
          </a:p>
        </p:txBody>
      </p:sp>
      <p:sp>
        <p:nvSpPr>
          <p:cNvPr id="6" name="Footer Placeholder 5">
            <a:extLst>
              <a:ext uri="{FF2B5EF4-FFF2-40B4-BE49-F238E27FC236}">
                <a16:creationId xmlns:a16="http://schemas.microsoft.com/office/drawing/2014/main" id="{F708B0B3-081B-6C4B-068F-35280617CDB2}"/>
              </a:ext>
            </a:extLst>
          </p:cNvPr>
          <p:cNvSpPr>
            <a:spLocks noGrp="1"/>
          </p:cNvSpPr>
          <p:nvPr>
            <p:ph type="ftr" sz="quarter" idx="11"/>
          </p:nvPr>
        </p:nvSpPr>
        <p:spPr/>
        <p:txBody>
          <a:bodyPr/>
          <a:lstStyle/>
          <a:p>
            <a:r>
              <a:rPr lang="en-US"/>
              <a:t>Advancing and Transforming Women's Health</a:t>
            </a:r>
          </a:p>
        </p:txBody>
      </p:sp>
      <p:sp>
        <p:nvSpPr>
          <p:cNvPr id="7" name="Slide Number Placeholder 6">
            <a:extLst>
              <a:ext uri="{FF2B5EF4-FFF2-40B4-BE49-F238E27FC236}">
                <a16:creationId xmlns:a16="http://schemas.microsoft.com/office/drawing/2014/main" id="{A0E80E44-C573-07A7-DFE3-42F70BD69123}"/>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37368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2334-D96B-5969-6F6C-E1A85CF24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317067-2B71-9ECE-33F9-F50FA1F03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9D54D-7C10-77EF-3444-32A883FA3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841D6-9823-CBF8-3FA1-DB4A9EDF48A0}"/>
              </a:ext>
            </a:extLst>
          </p:cNvPr>
          <p:cNvSpPr>
            <a:spLocks noGrp="1"/>
          </p:cNvSpPr>
          <p:nvPr>
            <p:ph type="dt" sz="half" idx="10"/>
          </p:nvPr>
        </p:nvSpPr>
        <p:spPr/>
        <p:txBody>
          <a:bodyPr/>
          <a:lstStyle/>
          <a:p>
            <a:fld id="{96102CFB-1BEB-B640-9340-50DD9006156C}" type="datetime1">
              <a:rPr lang="en-US" smtClean="0"/>
              <a:t>3/20/25</a:t>
            </a:fld>
            <a:endParaRPr lang="en-US"/>
          </a:p>
        </p:txBody>
      </p:sp>
      <p:sp>
        <p:nvSpPr>
          <p:cNvPr id="6" name="Footer Placeholder 5">
            <a:extLst>
              <a:ext uri="{FF2B5EF4-FFF2-40B4-BE49-F238E27FC236}">
                <a16:creationId xmlns:a16="http://schemas.microsoft.com/office/drawing/2014/main" id="{1A7F93D2-9174-125D-AED1-85461BAF2F19}"/>
              </a:ext>
            </a:extLst>
          </p:cNvPr>
          <p:cNvSpPr>
            <a:spLocks noGrp="1"/>
          </p:cNvSpPr>
          <p:nvPr>
            <p:ph type="ftr" sz="quarter" idx="11"/>
          </p:nvPr>
        </p:nvSpPr>
        <p:spPr/>
        <p:txBody>
          <a:bodyPr/>
          <a:lstStyle/>
          <a:p>
            <a:r>
              <a:rPr lang="en-US"/>
              <a:t>Advancing and Transforming Women's Health</a:t>
            </a:r>
          </a:p>
        </p:txBody>
      </p:sp>
      <p:sp>
        <p:nvSpPr>
          <p:cNvPr id="7" name="Slide Number Placeholder 6">
            <a:extLst>
              <a:ext uri="{FF2B5EF4-FFF2-40B4-BE49-F238E27FC236}">
                <a16:creationId xmlns:a16="http://schemas.microsoft.com/office/drawing/2014/main" id="{81062F27-C7CA-716F-85EA-330A2E5E0509}"/>
              </a:ext>
            </a:extLst>
          </p:cNvPr>
          <p:cNvSpPr>
            <a:spLocks noGrp="1"/>
          </p:cNvSpPr>
          <p:nvPr>
            <p:ph type="sldNum" sz="quarter" idx="12"/>
          </p:nvPr>
        </p:nvSpPr>
        <p:spPr/>
        <p:txBody>
          <a:bodyPr/>
          <a:lstStyle/>
          <a:p>
            <a:fld id="{B364287D-F653-6242-8A62-84DF2D7C324F}" type="slidenum">
              <a:rPr lang="en-US" smtClean="0"/>
              <a:t>‹#›</a:t>
            </a:fld>
            <a:endParaRPr lang="en-US"/>
          </a:p>
        </p:txBody>
      </p:sp>
    </p:spTree>
    <p:extLst>
      <p:ext uri="{BB962C8B-B14F-4D97-AF65-F5344CB8AC3E}">
        <p14:creationId xmlns:p14="http://schemas.microsoft.com/office/powerpoint/2010/main" val="397027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rgbClr val="8B0505"/>
            </a:gs>
            <a:gs pos="100000">
              <a:schemeClr val="bg1">
                <a:lumMod val="95000"/>
              </a:schemeClr>
            </a:gs>
            <a:gs pos="93000">
              <a:schemeClr val="bg1"/>
            </a:gs>
            <a:gs pos="77000">
              <a:schemeClr val="bg1">
                <a:alpha val="83839"/>
                <a:lumMod val="16324"/>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70FE9-4FE0-D829-651F-BF4DC86DE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2162B-EC16-7A05-23AB-07CD4D453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10CBD-891E-72C1-5D8B-142F21392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583A58-463F-D64C-A00B-AA3008C5B19B}" type="datetime1">
              <a:rPr lang="en-US" smtClean="0"/>
              <a:t>3/20/25</a:t>
            </a:fld>
            <a:endParaRPr lang="en-US"/>
          </a:p>
        </p:txBody>
      </p:sp>
      <p:sp>
        <p:nvSpPr>
          <p:cNvPr id="5" name="Footer Placeholder 4">
            <a:extLst>
              <a:ext uri="{FF2B5EF4-FFF2-40B4-BE49-F238E27FC236}">
                <a16:creationId xmlns:a16="http://schemas.microsoft.com/office/drawing/2014/main" id="{4D4BD9BF-9D8C-5CE1-E870-F3040B305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Advancing and Transforming Women's Health</a:t>
            </a:r>
          </a:p>
        </p:txBody>
      </p:sp>
      <p:sp>
        <p:nvSpPr>
          <p:cNvPr id="6" name="Slide Number Placeholder 5">
            <a:extLst>
              <a:ext uri="{FF2B5EF4-FFF2-40B4-BE49-F238E27FC236}">
                <a16:creationId xmlns:a16="http://schemas.microsoft.com/office/drawing/2014/main" id="{C0BB387C-9CFA-8D47-66B2-3374BE2C8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64287D-F653-6242-8A62-84DF2D7C324F}" type="slidenum">
              <a:rPr lang="en-US" smtClean="0"/>
              <a:t>‹#›</a:t>
            </a:fld>
            <a:endParaRPr lang="en-US"/>
          </a:p>
        </p:txBody>
      </p:sp>
    </p:spTree>
    <p:extLst>
      <p:ext uri="{BB962C8B-B14F-4D97-AF65-F5344CB8AC3E}">
        <p14:creationId xmlns:p14="http://schemas.microsoft.com/office/powerpoint/2010/main" val="2321097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8000">
              <a:srgbClr val="8B0505"/>
            </a:gs>
            <a:gs pos="100000">
              <a:schemeClr val="bg1">
                <a:lumMod val="95000"/>
              </a:schemeClr>
            </a:gs>
            <a:gs pos="93000">
              <a:schemeClr val="bg1"/>
            </a:gs>
            <a:gs pos="89000">
              <a:schemeClr val="bg1">
                <a:alpha val="83839"/>
                <a:lumMod val="16324"/>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B506-51D6-52DA-73B2-BDC3B041F14D}"/>
              </a:ext>
            </a:extLst>
          </p:cNvPr>
          <p:cNvSpPr>
            <a:spLocks noGrp="1"/>
          </p:cNvSpPr>
          <p:nvPr>
            <p:ph type="ctrTitle"/>
          </p:nvPr>
        </p:nvSpPr>
        <p:spPr>
          <a:xfrm>
            <a:off x="1849460" y="1137476"/>
            <a:ext cx="8994753" cy="3220211"/>
          </a:xfrm>
        </p:spPr>
        <p:txBody>
          <a:bodyPr>
            <a:normAutofit/>
          </a:bodyPr>
          <a:lstStyle/>
          <a:p>
            <a:r>
              <a:rPr lang="en-US" sz="2400" b="1" dirty="0">
                <a:solidFill>
                  <a:schemeClr val="bg1"/>
                </a:solidFill>
                <a:effectLst/>
                <a:latin typeface="Arial" panose="020B0604020202020204" pitchFamily="34" charset="0"/>
                <a:ea typeface="Arial" panose="020B0604020202020204" pitchFamily="34" charset="0"/>
                <a:cs typeface="Arial" panose="020B0604020202020204" pitchFamily="34" charset="0"/>
              </a:rPr>
              <a:t>OVARIAN STIMULATION OUTCOMES IN INDIVIDUALS WITH PATHOGENIC VARIANTS ASSOCIATED WITH INCREASED RISK OF HEREDITARY GYNECOLOGICAL CANCER SYNDROMES</a:t>
            </a:r>
            <a:br>
              <a:rPr lang="en-US" sz="24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rPr>
            </a:br>
            <a:endParaRPr lang="en-US" sz="6600" b="1" dirty="0">
              <a:solidFill>
                <a:schemeClr val="bg1">
                  <a:lumMod val="85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2D5A87E-8FEB-6683-3885-90BE94C2BFB4}"/>
              </a:ext>
            </a:extLst>
          </p:cNvPr>
          <p:cNvSpPr>
            <a:spLocks noGrp="1"/>
          </p:cNvSpPr>
          <p:nvPr>
            <p:ph type="subTitle" idx="1"/>
          </p:nvPr>
        </p:nvSpPr>
        <p:spPr>
          <a:xfrm>
            <a:off x="1524000" y="4127926"/>
            <a:ext cx="9144000" cy="1239835"/>
          </a:xfrm>
        </p:spPr>
        <p:txBody>
          <a:bodyPr>
            <a:normAutofit/>
          </a:bodyPr>
          <a:lstStyle/>
          <a:p>
            <a:r>
              <a:rPr lang="en-US" u="sng" dirty="0" err="1">
                <a:solidFill>
                  <a:schemeClr val="bg1"/>
                </a:solidFill>
                <a:latin typeface="Arial" panose="020B0604020202020204" pitchFamily="34" charset="0"/>
                <a:cs typeface="Arial" panose="020B0604020202020204" pitchFamily="34" charset="0"/>
              </a:rPr>
              <a:t>Greysha</a:t>
            </a:r>
            <a:r>
              <a:rPr lang="en-US" u="sng" dirty="0">
                <a:solidFill>
                  <a:schemeClr val="bg1"/>
                </a:solidFill>
                <a:latin typeface="Arial" panose="020B0604020202020204" pitchFamily="34" charset="0"/>
                <a:cs typeface="Arial" panose="020B0604020202020204" pitchFamily="34" charset="0"/>
              </a:rPr>
              <a:t> Rivera-Cruz MD</a:t>
            </a:r>
            <a:r>
              <a:rPr lang="en-US" dirty="0">
                <a:solidFill>
                  <a:schemeClr val="bg1"/>
                </a:solidFill>
                <a:effectLst/>
                <a:latin typeface="Arial" panose="020B0604020202020204" pitchFamily="34" charset="0"/>
                <a:ea typeface="Arial" panose="020B0604020202020204" pitchFamily="34" charset="0"/>
                <a:cs typeface="Arial" panose="020B0604020202020204" pitchFamily="34" charset="0"/>
              </a:rPr>
              <a:t>, Leeann Bui MD, Elizabeth Sherwin MPH, Robyn Service NP, Anna </a:t>
            </a:r>
            <a:r>
              <a:rPr lang="en-US" dirty="0" err="1">
                <a:solidFill>
                  <a:schemeClr val="bg1"/>
                </a:solidFill>
                <a:effectLst/>
                <a:latin typeface="Arial" panose="020B0604020202020204" pitchFamily="34" charset="0"/>
                <a:ea typeface="Arial" panose="020B0604020202020204" pitchFamily="34" charset="0"/>
                <a:cs typeface="Arial" panose="020B0604020202020204" pitchFamily="34" charset="0"/>
              </a:rPr>
              <a:t>Sokalska</a:t>
            </a:r>
            <a:r>
              <a:rPr lang="en-US" dirty="0">
                <a:solidFill>
                  <a:schemeClr val="bg1"/>
                </a:solidFill>
                <a:effectLst/>
                <a:latin typeface="Arial" panose="020B0604020202020204" pitchFamily="34" charset="0"/>
                <a:ea typeface="Arial" panose="020B0604020202020204" pitchFamily="34" charset="0"/>
                <a:cs typeface="Arial" panose="020B0604020202020204" pitchFamily="34" charset="0"/>
              </a:rPr>
              <a:t> MD</a:t>
            </a:r>
          </a:p>
          <a:p>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169BDAE-23CC-EE21-7967-4BD5650957B9}"/>
              </a:ext>
            </a:extLst>
          </p:cNvPr>
          <p:cNvPicPr>
            <a:picLocks noChangeAspect="1"/>
          </p:cNvPicPr>
          <p:nvPr/>
        </p:nvPicPr>
        <p:blipFill>
          <a:blip r:embed="rId3"/>
          <a:stretch>
            <a:fillRect/>
          </a:stretch>
        </p:blipFill>
        <p:spPr>
          <a:xfrm>
            <a:off x="8319442" y="6377837"/>
            <a:ext cx="3770290" cy="467664"/>
          </a:xfrm>
          <a:prstGeom prst="rect">
            <a:avLst/>
          </a:prstGeom>
        </p:spPr>
      </p:pic>
      <p:sp>
        <p:nvSpPr>
          <p:cNvPr id="7" name="Slide Number Placeholder 6">
            <a:extLst>
              <a:ext uri="{FF2B5EF4-FFF2-40B4-BE49-F238E27FC236}">
                <a16:creationId xmlns:a16="http://schemas.microsoft.com/office/drawing/2014/main" id="{161812DF-7E4E-3D60-C76B-863A77D927B0}"/>
              </a:ext>
            </a:extLst>
          </p:cNvPr>
          <p:cNvSpPr>
            <a:spLocks noGrp="1"/>
          </p:cNvSpPr>
          <p:nvPr>
            <p:ph type="sldNum" sz="quarter" idx="12"/>
          </p:nvPr>
        </p:nvSpPr>
        <p:spPr>
          <a:xfrm>
            <a:off x="9346532" y="6246544"/>
            <a:ext cx="2743200" cy="365125"/>
          </a:xfrm>
        </p:spPr>
        <p:txBody>
          <a:bodyPr/>
          <a:lstStyle/>
          <a:p>
            <a:fld id="{B364287D-F653-6242-8A62-84DF2D7C324F}" type="slidenum">
              <a:rPr lang="en-US" smtClean="0"/>
              <a:t>1</a:t>
            </a:fld>
            <a:endParaRPr lang="en-US" dirty="0"/>
          </a:p>
        </p:txBody>
      </p:sp>
    </p:spTree>
    <p:extLst>
      <p:ext uri="{BB962C8B-B14F-4D97-AF65-F5344CB8AC3E}">
        <p14:creationId xmlns:p14="http://schemas.microsoft.com/office/powerpoint/2010/main" val="95284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8B0505"/>
            </a:gs>
            <a:gs pos="93000">
              <a:schemeClr val="bg1">
                <a:lumMod val="95000"/>
              </a:schemeClr>
            </a:gs>
            <a:gs pos="93000">
              <a:schemeClr val="bg1"/>
            </a:gs>
            <a:gs pos="92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245AD841-CD5E-E387-22E1-E2B2A056E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A1F9E-36D9-08F6-9E0C-952A880B671C}"/>
              </a:ext>
            </a:extLst>
          </p:cNvPr>
          <p:cNvSpPr>
            <a:spLocks noGrp="1"/>
          </p:cNvSpPr>
          <p:nvPr>
            <p:ph type="title"/>
          </p:nvPr>
        </p:nvSpPr>
        <p:spPr>
          <a:xfrm>
            <a:off x="-4162810" y="-63112"/>
            <a:ext cx="10515600" cy="1001276"/>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Results</a:t>
            </a:r>
          </a:p>
        </p:txBody>
      </p:sp>
      <p:pic>
        <p:nvPicPr>
          <p:cNvPr id="3" name="Picture 2">
            <a:extLst>
              <a:ext uri="{FF2B5EF4-FFF2-40B4-BE49-F238E27FC236}">
                <a16:creationId xmlns:a16="http://schemas.microsoft.com/office/drawing/2014/main" id="{4908233D-CCAF-28B4-2579-43E5DEFB6C2D}"/>
              </a:ext>
            </a:extLst>
          </p:cNvPr>
          <p:cNvPicPr>
            <a:picLocks noChangeAspect="1"/>
          </p:cNvPicPr>
          <p:nvPr/>
        </p:nvPicPr>
        <p:blipFill>
          <a:blip r:embed="rId3"/>
          <a:stretch>
            <a:fillRect/>
          </a:stretch>
        </p:blipFill>
        <p:spPr>
          <a:xfrm>
            <a:off x="8309416" y="6384758"/>
            <a:ext cx="3770290" cy="441158"/>
          </a:xfrm>
          <a:prstGeom prst="rect">
            <a:avLst/>
          </a:prstGeom>
        </p:spPr>
      </p:pic>
      <p:graphicFrame>
        <p:nvGraphicFramePr>
          <p:cNvPr id="4" name="Content Placeholder 3">
            <a:extLst>
              <a:ext uri="{FF2B5EF4-FFF2-40B4-BE49-F238E27FC236}">
                <a16:creationId xmlns:a16="http://schemas.microsoft.com/office/drawing/2014/main" id="{B87D4223-1E2B-7088-302F-40BA633F8BB9}"/>
              </a:ext>
            </a:extLst>
          </p:cNvPr>
          <p:cNvGraphicFramePr>
            <a:graphicFrameLocks noGrp="1"/>
          </p:cNvGraphicFramePr>
          <p:nvPr>
            <p:ph idx="1"/>
            <p:extLst>
              <p:ext uri="{D42A27DB-BD31-4B8C-83A1-F6EECF244321}">
                <p14:modId xmlns:p14="http://schemas.microsoft.com/office/powerpoint/2010/main" val="1363035863"/>
              </p:ext>
            </p:extLst>
          </p:nvPr>
        </p:nvGraphicFramePr>
        <p:xfrm>
          <a:off x="2560559" y="792480"/>
          <a:ext cx="5813142" cy="5273040"/>
        </p:xfrm>
        <a:graphic>
          <a:graphicData uri="http://schemas.openxmlformats.org/drawingml/2006/table">
            <a:tbl>
              <a:tblPr firstRow="1" bandRow="1">
                <a:tableStyleId>{7E9639D4-E3E2-4D34-9284-5A2195B3D0D7}</a:tableStyleId>
              </a:tblPr>
              <a:tblGrid>
                <a:gridCol w="2877437">
                  <a:extLst>
                    <a:ext uri="{9D8B030D-6E8A-4147-A177-3AD203B41FA5}">
                      <a16:colId xmlns:a16="http://schemas.microsoft.com/office/drawing/2014/main" val="778830881"/>
                    </a:ext>
                  </a:extLst>
                </a:gridCol>
                <a:gridCol w="2935705">
                  <a:extLst>
                    <a:ext uri="{9D8B030D-6E8A-4147-A177-3AD203B41FA5}">
                      <a16:colId xmlns:a16="http://schemas.microsoft.com/office/drawing/2014/main" val="563718804"/>
                    </a:ext>
                  </a:extLst>
                </a:gridCol>
              </a:tblGrid>
              <a:tr h="660902">
                <a:tc>
                  <a:txBody>
                    <a:bodyPr/>
                    <a:lstStyle/>
                    <a:p>
                      <a:pPr algn="ctr"/>
                      <a:r>
                        <a:rPr lang="en-US" sz="2200" i="0" dirty="0">
                          <a:solidFill>
                            <a:schemeClr val="bg1">
                              <a:lumMod val="95000"/>
                            </a:schemeClr>
                          </a:solidFill>
                          <a:latin typeface="Arial" panose="020B0604020202020204" pitchFamily="34" charset="0"/>
                          <a:cs typeface="Arial" panose="020B0604020202020204" pitchFamily="34" charset="0"/>
                        </a:rPr>
                        <a:t>Genes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5000"/>
                      </a:schemeClr>
                    </a:solidFill>
                  </a:tcPr>
                </a:tc>
                <a:tc>
                  <a:txBody>
                    <a:bodyPr/>
                    <a:lstStyle/>
                    <a:p>
                      <a:pPr algn="ctr"/>
                      <a:r>
                        <a:rPr lang="en-US" sz="2200" i="1" dirty="0">
                          <a:solidFill>
                            <a:schemeClr val="bg1">
                              <a:lumMod val="95000"/>
                            </a:schemeClr>
                          </a:solidFill>
                          <a:latin typeface="Arial" panose="020B0604020202020204" pitchFamily="34" charset="0"/>
                          <a:cs typeface="Arial" panose="020B0604020202020204" pitchFamily="34" charset="0"/>
                        </a:rPr>
                        <a:t> </a:t>
                      </a:r>
                      <a:r>
                        <a:rPr lang="en-US" sz="2200" i="0" dirty="0">
                          <a:solidFill>
                            <a:schemeClr val="bg1">
                              <a:lumMod val="95000"/>
                            </a:schemeClr>
                          </a:solidFill>
                          <a:latin typeface="Arial" panose="020B0604020202020204" pitchFamily="34" charset="0"/>
                          <a:cs typeface="Arial" panose="020B0604020202020204" pitchFamily="34" charset="0"/>
                        </a:rPr>
                        <a:t>Number of cases (N=26)</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614353831"/>
                  </a:ext>
                </a:extLst>
              </a:tr>
              <a:tr h="395405">
                <a:tc>
                  <a:txBody>
                    <a:bodyPr/>
                    <a:lstStyle/>
                    <a:p>
                      <a:pPr algn="ctr"/>
                      <a:r>
                        <a:rPr lang="en-US" sz="2200" i="1" dirty="0">
                          <a:solidFill>
                            <a:schemeClr val="bg1"/>
                          </a:solidFill>
                          <a:latin typeface="Arial" panose="020B0604020202020204" pitchFamily="34" charset="0"/>
                          <a:cs typeface="Arial" panose="020B0604020202020204" pitchFamily="34" charset="0"/>
                        </a:rPr>
                        <a:t>BRCA1</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200" i="0" dirty="0">
                          <a:solidFill>
                            <a:schemeClr val="bg1"/>
                          </a:solidFill>
                          <a:latin typeface="Arial" panose="020B0604020202020204" pitchFamily="34" charset="0"/>
                          <a:cs typeface="Arial" panose="020B0604020202020204" pitchFamily="34" charset="0"/>
                        </a:rPr>
                        <a:t>7</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539282935"/>
                  </a:ext>
                </a:extLst>
              </a:tr>
              <a:tr h="395405">
                <a:tc>
                  <a:txBody>
                    <a:bodyPr/>
                    <a:lstStyle/>
                    <a:p>
                      <a:pPr algn="ctr"/>
                      <a:r>
                        <a:rPr lang="en-US" sz="2200" i="1" dirty="0">
                          <a:solidFill>
                            <a:schemeClr val="bg1"/>
                          </a:solidFill>
                          <a:latin typeface="Arial" panose="020B0604020202020204" pitchFamily="34" charset="0"/>
                          <a:cs typeface="Arial" panose="020B0604020202020204" pitchFamily="34" charset="0"/>
                        </a:rPr>
                        <a:t>BRCA2</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200" i="0" dirty="0">
                          <a:solidFill>
                            <a:schemeClr val="bg1"/>
                          </a:solidFill>
                          <a:latin typeface="Arial" panose="020B0604020202020204" pitchFamily="34" charset="0"/>
                          <a:cs typeface="Arial" panose="020B0604020202020204" pitchFamily="34" charset="0"/>
                        </a:rPr>
                        <a:t>5</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51055411"/>
                  </a:ext>
                </a:extLst>
              </a:tr>
              <a:tr h="711729">
                <a:tc>
                  <a:txBody>
                    <a:bodyPr/>
                    <a:lstStyle/>
                    <a:p>
                      <a:pPr algn="ctr"/>
                      <a:r>
                        <a:rPr lang="en-US" sz="2200" i="1" dirty="0">
                          <a:solidFill>
                            <a:schemeClr val="bg1"/>
                          </a:solidFill>
                          <a:latin typeface="Arial" panose="020B0604020202020204" pitchFamily="34" charset="0"/>
                          <a:cs typeface="Arial" panose="020B0604020202020204" pitchFamily="34" charset="0"/>
                        </a:rPr>
                        <a:t>Lynch syndrome (MSH2, PMS2 MLH1, MSH6)</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200" i="0" dirty="0">
                          <a:solidFill>
                            <a:schemeClr val="bg1"/>
                          </a:solidFill>
                          <a:latin typeface="Arial" panose="020B0604020202020204" pitchFamily="34" charset="0"/>
                          <a:cs typeface="Arial" panose="020B0604020202020204" pitchFamily="34" charset="0"/>
                        </a:rPr>
                        <a:t>4</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494931616"/>
                  </a:ext>
                </a:extLst>
              </a:tr>
              <a:tr h="395405">
                <a:tc>
                  <a:txBody>
                    <a:bodyPr/>
                    <a:lstStyle/>
                    <a:p>
                      <a:pPr algn="ctr"/>
                      <a:r>
                        <a:rPr lang="en-US" sz="2200" i="1" dirty="0">
                          <a:solidFill>
                            <a:schemeClr val="bg1"/>
                          </a:solidFill>
                          <a:latin typeface="Arial" panose="020B0604020202020204" pitchFamily="34" charset="0"/>
                          <a:cs typeface="Arial" panose="020B0604020202020204" pitchFamily="34" charset="0"/>
                        </a:rPr>
                        <a:t>PALB2</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200" i="0" dirty="0">
                          <a:solidFill>
                            <a:schemeClr val="bg1"/>
                          </a:solidFill>
                          <a:latin typeface="Arial" panose="020B0604020202020204" pitchFamily="34" charset="0"/>
                          <a:cs typeface="Arial" panose="020B0604020202020204" pitchFamily="34" charset="0"/>
                        </a:rPr>
                        <a:t>4</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428839468"/>
                  </a:ext>
                </a:extLst>
              </a:tr>
              <a:tr h="395405">
                <a:tc>
                  <a:txBody>
                    <a:bodyPr/>
                    <a:lstStyle/>
                    <a:p>
                      <a:pPr algn="ctr"/>
                      <a:r>
                        <a:rPr lang="en-US" sz="2200" i="1" dirty="0">
                          <a:solidFill>
                            <a:schemeClr val="bg1"/>
                          </a:solidFill>
                          <a:latin typeface="Arial" panose="020B0604020202020204" pitchFamily="34" charset="0"/>
                          <a:cs typeface="Arial" panose="020B0604020202020204" pitchFamily="34" charset="0"/>
                        </a:rPr>
                        <a:t>CHEK2</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200" i="0" dirty="0">
                          <a:solidFill>
                            <a:schemeClr val="bg1"/>
                          </a:solidFill>
                          <a:latin typeface="Arial" panose="020B0604020202020204" pitchFamily="34" charset="0"/>
                          <a:cs typeface="Arial" panose="020B0604020202020204" pitchFamily="34" charset="0"/>
                        </a:rPr>
                        <a:t>2</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035352540"/>
                  </a:ext>
                </a:extLst>
              </a:tr>
              <a:tr h="395405">
                <a:tc>
                  <a:txBody>
                    <a:bodyPr/>
                    <a:lstStyle/>
                    <a:p>
                      <a:pPr algn="ctr"/>
                      <a:r>
                        <a:rPr lang="en-US" sz="2200" i="1" dirty="0">
                          <a:solidFill>
                            <a:schemeClr val="bg1"/>
                          </a:solidFill>
                          <a:latin typeface="Arial" panose="020B0604020202020204" pitchFamily="34" charset="0"/>
                          <a:cs typeface="Arial" panose="020B0604020202020204" pitchFamily="34" charset="0"/>
                        </a:rPr>
                        <a:t>TP53</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200" i="0" dirty="0">
                          <a:solidFill>
                            <a:schemeClr val="bg1"/>
                          </a:solidFill>
                          <a:latin typeface="Arial" panose="020B0604020202020204" pitchFamily="34" charset="0"/>
                          <a:cs typeface="Arial" panose="020B0604020202020204" pitchFamily="34" charset="0"/>
                        </a:rPr>
                        <a:t>1</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352668294"/>
                  </a:ext>
                </a:extLst>
              </a:tr>
              <a:tr h="395405">
                <a:tc>
                  <a:txBody>
                    <a:bodyPr/>
                    <a:lstStyle/>
                    <a:p>
                      <a:pPr algn="ctr"/>
                      <a:r>
                        <a:rPr lang="en-US" sz="2200" i="1" dirty="0">
                          <a:solidFill>
                            <a:schemeClr val="bg1"/>
                          </a:solidFill>
                          <a:latin typeface="Arial" panose="020B0604020202020204" pitchFamily="34" charset="0"/>
                          <a:cs typeface="Arial" panose="020B0604020202020204" pitchFamily="34" charset="0"/>
                        </a:rPr>
                        <a:t>BRIP1</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200" i="0" dirty="0">
                          <a:solidFill>
                            <a:schemeClr val="bg1"/>
                          </a:solidFill>
                          <a:latin typeface="Arial" panose="020B0604020202020204" pitchFamily="34" charset="0"/>
                          <a:cs typeface="Arial" panose="020B0604020202020204" pitchFamily="34" charset="0"/>
                        </a:rPr>
                        <a:t>1</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061316609"/>
                  </a:ext>
                </a:extLst>
              </a:tr>
              <a:tr h="395405">
                <a:tc>
                  <a:txBody>
                    <a:bodyPr/>
                    <a:lstStyle/>
                    <a:p>
                      <a:pPr algn="ctr"/>
                      <a:r>
                        <a:rPr lang="en-US" sz="2200" i="1" dirty="0">
                          <a:solidFill>
                            <a:schemeClr val="bg1"/>
                          </a:solidFill>
                          <a:latin typeface="Arial" panose="020B0604020202020204" pitchFamily="34" charset="0"/>
                          <a:cs typeface="Arial" panose="020B0604020202020204" pitchFamily="34" charset="0"/>
                        </a:rPr>
                        <a:t>NF1</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200" i="0" dirty="0">
                          <a:solidFill>
                            <a:schemeClr val="bg1"/>
                          </a:solidFill>
                          <a:latin typeface="Arial" panose="020B0604020202020204" pitchFamily="34" charset="0"/>
                          <a:cs typeface="Arial" panose="020B0604020202020204" pitchFamily="34" charset="0"/>
                        </a:rPr>
                        <a:t>1</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46818792"/>
                  </a:ext>
                </a:extLst>
              </a:tr>
              <a:tr h="395405">
                <a:tc>
                  <a:txBody>
                    <a:bodyPr/>
                    <a:lstStyle/>
                    <a:p>
                      <a:pPr algn="ctr"/>
                      <a:r>
                        <a:rPr lang="en-US" sz="2200" i="1" dirty="0">
                          <a:solidFill>
                            <a:schemeClr val="bg1"/>
                          </a:solidFill>
                          <a:latin typeface="Arial" panose="020B0604020202020204" pitchFamily="34" charset="0"/>
                          <a:cs typeface="Arial" panose="020B0604020202020204" pitchFamily="34" charset="0"/>
                        </a:rPr>
                        <a:t>ATM</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r>
                        <a:rPr lang="en-US" sz="2200" i="0" dirty="0">
                          <a:solidFill>
                            <a:schemeClr val="bg1"/>
                          </a:solidFill>
                          <a:latin typeface="Arial" panose="020B0604020202020204" pitchFamily="34" charset="0"/>
                          <a:cs typeface="Arial" panose="020B0604020202020204" pitchFamily="34" charset="0"/>
                        </a:rPr>
                        <a:t>1</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648880765"/>
                  </a:ext>
                </a:extLst>
              </a:tr>
            </a:tbl>
          </a:graphicData>
        </a:graphic>
      </p:graphicFrame>
      <p:sp>
        <p:nvSpPr>
          <p:cNvPr id="6" name="Slide Number Placeholder 5">
            <a:extLst>
              <a:ext uri="{FF2B5EF4-FFF2-40B4-BE49-F238E27FC236}">
                <a16:creationId xmlns:a16="http://schemas.microsoft.com/office/drawing/2014/main" id="{DDFB4507-C09C-0150-BDEC-748EA058EAAF}"/>
              </a:ext>
            </a:extLst>
          </p:cNvPr>
          <p:cNvSpPr>
            <a:spLocks noGrp="1"/>
          </p:cNvSpPr>
          <p:nvPr>
            <p:ph type="sldNum" sz="quarter" idx="12"/>
          </p:nvPr>
        </p:nvSpPr>
        <p:spPr>
          <a:xfrm>
            <a:off x="9216788" y="6308452"/>
            <a:ext cx="2743200" cy="365125"/>
          </a:xfrm>
        </p:spPr>
        <p:txBody>
          <a:bodyPr/>
          <a:lstStyle/>
          <a:p>
            <a:fld id="{B364287D-F653-6242-8A62-84DF2D7C324F}" type="slidenum">
              <a:rPr lang="en-US" smtClean="0"/>
              <a:t>10</a:t>
            </a:fld>
            <a:endParaRPr lang="en-US"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775AF9B-926B-0977-72CE-B5CD9BC1ADA2}"/>
                  </a:ext>
                </a:extLst>
              </p14:cNvPr>
              <p14:cNvContentPartPr/>
              <p14:nvPr/>
            </p14:nvContentPartPr>
            <p14:xfrm>
              <a:off x="6686640" y="3219480"/>
              <a:ext cx="360" cy="360"/>
            </p14:xfrm>
          </p:contentPart>
        </mc:Choice>
        <mc:Fallback xmlns="">
          <p:pic>
            <p:nvPicPr>
              <p:cNvPr id="5" name="Ink 4">
                <a:extLst>
                  <a:ext uri="{FF2B5EF4-FFF2-40B4-BE49-F238E27FC236}">
                    <a16:creationId xmlns:a16="http://schemas.microsoft.com/office/drawing/2014/main" id="{F775AF9B-926B-0977-72CE-B5CD9BC1ADA2}"/>
                  </a:ext>
                </a:extLst>
              </p:cNvPr>
              <p:cNvPicPr/>
              <p:nvPr/>
            </p:nvPicPr>
            <p:blipFill>
              <a:blip r:embed="rId5"/>
              <a:stretch>
                <a:fillRect/>
              </a:stretch>
            </p:blipFill>
            <p:spPr>
              <a:xfrm>
                <a:off x="6677280" y="3210120"/>
                <a:ext cx="19080" cy="19080"/>
              </a:xfrm>
              <a:prstGeom prst="rect">
                <a:avLst/>
              </a:prstGeom>
            </p:spPr>
          </p:pic>
        </mc:Fallback>
      </mc:AlternateContent>
    </p:spTree>
    <p:extLst>
      <p:ext uri="{BB962C8B-B14F-4D97-AF65-F5344CB8AC3E}">
        <p14:creationId xmlns:p14="http://schemas.microsoft.com/office/powerpoint/2010/main" val="2258727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1000">
              <a:srgbClr val="8B0505"/>
            </a:gs>
            <a:gs pos="100000">
              <a:schemeClr val="bg1">
                <a:lumMod val="95000"/>
              </a:schemeClr>
            </a:gs>
            <a:gs pos="92000">
              <a:schemeClr val="bg1"/>
            </a:gs>
            <a:gs pos="91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8D82AD75-E9AD-F524-E549-199A89318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D33BD-51BB-723F-DF57-8BD50D0D7A4E}"/>
              </a:ext>
            </a:extLst>
          </p:cNvPr>
          <p:cNvSpPr>
            <a:spLocks noGrp="1"/>
          </p:cNvSpPr>
          <p:nvPr>
            <p:ph type="title"/>
          </p:nvPr>
        </p:nvSpPr>
        <p:spPr>
          <a:xfrm>
            <a:off x="-4346733" y="0"/>
            <a:ext cx="10515600" cy="793344"/>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Results</a:t>
            </a:r>
          </a:p>
        </p:txBody>
      </p:sp>
      <p:graphicFrame>
        <p:nvGraphicFramePr>
          <p:cNvPr id="4" name="Content Placeholder 3">
            <a:extLst>
              <a:ext uri="{FF2B5EF4-FFF2-40B4-BE49-F238E27FC236}">
                <a16:creationId xmlns:a16="http://schemas.microsoft.com/office/drawing/2014/main" id="{8EFD9248-5047-58AD-7565-4E10442C460E}"/>
              </a:ext>
            </a:extLst>
          </p:cNvPr>
          <p:cNvGraphicFramePr>
            <a:graphicFrameLocks noGrp="1"/>
          </p:cNvGraphicFramePr>
          <p:nvPr>
            <p:ph idx="1"/>
            <p:extLst>
              <p:ext uri="{D42A27DB-BD31-4B8C-83A1-F6EECF244321}">
                <p14:modId xmlns:p14="http://schemas.microsoft.com/office/powerpoint/2010/main" val="2592932955"/>
              </p:ext>
            </p:extLst>
          </p:nvPr>
        </p:nvGraphicFramePr>
        <p:xfrm>
          <a:off x="825727" y="995410"/>
          <a:ext cx="10297198" cy="4699037"/>
        </p:xfrm>
        <a:graphic>
          <a:graphicData uri="http://schemas.openxmlformats.org/drawingml/2006/table">
            <a:tbl>
              <a:tblPr>
                <a:tableStyleId>{616DA210-FB5B-4158-B5E0-FEB733F419BA}</a:tableStyleId>
              </a:tblPr>
              <a:tblGrid>
                <a:gridCol w="2881773">
                  <a:extLst>
                    <a:ext uri="{9D8B030D-6E8A-4147-A177-3AD203B41FA5}">
                      <a16:colId xmlns:a16="http://schemas.microsoft.com/office/drawing/2014/main" val="2564281203"/>
                    </a:ext>
                  </a:extLst>
                </a:gridCol>
                <a:gridCol w="2266826">
                  <a:extLst>
                    <a:ext uri="{9D8B030D-6E8A-4147-A177-3AD203B41FA5}">
                      <a16:colId xmlns:a16="http://schemas.microsoft.com/office/drawing/2014/main" val="4093336054"/>
                    </a:ext>
                  </a:extLst>
                </a:gridCol>
                <a:gridCol w="3297275">
                  <a:extLst>
                    <a:ext uri="{9D8B030D-6E8A-4147-A177-3AD203B41FA5}">
                      <a16:colId xmlns:a16="http://schemas.microsoft.com/office/drawing/2014/main" val="1703635870"/>
                    </a:ext>
                  </a:extLst>
                </a:gridCol>
                <a:gridCol w="1851324">
                  <a:extLst>
                    <a:ext uri="{9D8B030D-6E8A-4147-A177-3AD203B41FA5}">
                      <a16:colId xmlns:a16="http://schemas.microsoft.com/office/drawing/2014/main" val="3694172182"/>
                    </a:ext>
                  </a:extLst>
                </a:gridCol>
              </a:tblGrid>
              <a:tr h="1092306">
                <a:tc>
                  <a:txBody>
                    <a:bodyPr/>
                    <a:lstStyle/>
                    <a:p>
                      <a:pPr marL="0" marR="0" algn="ctr">
                        <a:lnSpc>
                          <a:spcPct val="115000"/>
                        </a:lnSpc>
                        <a:spcAft>
                          <a:spcPts val="300"/>
                        </a:spcAft>
                      </a:pPr>
                      <a:r>
                        <a:rPr lang="en-US" sz="2000">
                          <a:ln>
                            <a:solidFill>
                              <a:schemeClr val="bg1">
                                <a:lumMod val="75000"/>
                              </a:schemeClr>
                            </a:solidFill>
                          </a:ln>
                          <a:solidFill>
                            <a:schemeClr val="bg1"/>
                          </a:solidFill>
                          <a:effectLst/>
                          <a:latin typeface="Arial" panose="020B0604020202020204" pitchFamily="34" charset="0"/>
                          <a:cs typeface="Arial" panose="020B0604020202020204" pitchFamily="34" charset="0"/>
                        </a:rPr>
                        <a:t> </a:t>
                      </a:r>
                      <a:endParaRPr lang="en-US" sz="200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P/LP variants</a:t>
                      </a:r>
                    </a:p>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 (N = 26)</a:t>
                      </a:r>
                    </a:p>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Median (Q1, Q3)</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Controls </a:t>
                      </a:r>
                    </a:p>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(N = 52)</a:t>
                      </a:r>
                    </a:p>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Median (Q1, Q3)</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p-value</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45746415"/>
                  </a:ext>
                </a:extLst>
              </a:tr>
              <a:tr h="421347">
                <a:tc>
                  <a:txBody>
                    <a:bodyPr/>
                    <a:lstStyle/>
                    <a:p>
                      <a:pPr marL="0" marR="0" algn="ctr">
                        <a:lnSpc>
                          <a:spcPct val="115000"/>
                        </a:lnSpc>
                        <a:spcAft>
                          <a:spcPts val="300"/>
                        </a:spcAft>
                      </a:pPr>
                      <a:r>
                        <a:rPr lang="en-US" sz="2000">
                          <a:ln>
                            <a:solidFill>
                              <a:schemeClr val="bg1">
                                <a:lumMod val="75000"/>
                              </a:schemeClr>
                            </a:solidFill>
                          </a:ln>
                          <a:solidFill>
                            <a:schemeClr val="bg1"/>
                          </a:solidFill>
                          <a:effectLst/>
                          <a:latin typeface="Arial" panose="020B0604020202020204" pitchFamily="34" charset="0"/>
                          <a:cs typeface="Arial" panose="020B0604020202020204" pitchFamily="34" charset="0"/>
                        </a:rPr>
                        <a:t>Age</a:t>
                      </a:r>
                      <a:endParaRPr lang="en-US" sz="200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35 (32, 39)</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35 (32, 38)</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0.852</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50328927"/>
                  </a:ext>
                </a:extLst>
              </a:tr>
              <a:tr h="321063">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AMH</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1.88 (0.82, 2.86)</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2.09 (1.21, 4.03)</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a:ln>
                            <a:solidFill>
                              <a:schemeClr val="bg1">
                                <a:lumMod val="75000"/>
                              </a:schemeClr>
                            </a:solidFill>
                          </a:ln>
                          <a:solidFill>
                            <a:schemeClr val="bg1"/>
                          </a:solidFill>
                          <a:effectLst/>
                          <a:latin typeface="Arial" panose="020B0604020202020204" pitchFamily="34" charset="0"/>
                          <a:cs typeface="Arial" panose="020B0604020202020204" pitchFamily="34" charset="0"/>
                        </a:rPr>
                        <a:t>0.393</a:t>
                      </a:r>
                      <a:endParaRPr lang="en-US" sz="200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91919767"/>
                  </a:ext>
                </a:extLst>
              </a:tr>
              <a:tr h="421347">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AFC</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11 (7, 17)</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a:ln>
                            <a:solidFill>
                              <a:schemeClr val="bg1">
                                <a:lumMod val="75000"/>
                              </a:schemeClr>
                            </a:solidFill>
                          </a:ln>
                          <a:solidFill>
                            <a:schemeClr val="bg1"/>
                          </a:solidFill>
                          <a:effectLst/>
                          <a:latin typeface="Arial" panose="020B0604020202020204" pitchFamily="34" charset="0"/>
                          <a:cs typeface="Arial" panose="020B0604020202020204" pitchFamily="34" charset="0"/>
                        </a:rPr>
                        <a:t>12 (8, 18)</a:t>
                      </a:r>
                      <a:endParaRPr lang="en-US" sz="200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0.504</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32973189"/>
                  </a:ext>
                </a:extLst>
              </a:tr>
              <a:tr h="672006">
                <a:tc>
                  <a:txBody>
                    <a:bodyPr/>
                    <a:lstStyle/>
                    <a:p>
                      <a:pPr marL="0" marR="0" algn="ctr">
                        <a:lnSpc>
                          <a:spcPct val="115000"/>
                        </a:lnSpc>
                        <a:spcAft>
                          <a:spcPts val="300"/>
                        </a:spcAft>
                      </a:pPr>
                      <a:r>
                        <a:rPr lang="en-US" sz="2000">
                          <a:ln>
                            <a:solidFill>
                              <a:schemeClr val="bg1">
                                <a:lumMod val="75000"/>
                              </a:schemeClr>
                            </a:solidFill>
                          </a:ln>
                          <a:solidFill>
                            <a:schemeClr val="bg1"/>
                          </a:solidFill>
                          <a:effectLst/>
                          <a:latin typeface="Arial" panose="020B0604020202020204" pitchFamily="34" charset="0"/>
                          <a:cs typeface="Arial" panose="020B0604020202020204" pitchFamily="34" charset="0"/>
                        </a:rPr>
                        <a:t>Total days of stimulation</a:t>
                      </a:r>
                      <a:endParaRPr lang="en-US" sz="200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11 (10, 12)</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a:ln>
                            <a:solidFill>
                              <a:schemeClr val="bg1">
                                <a:lumMod val="75000"/>
                              </a:schemeClr>
                            </a:solidFill>
                          </a:ln>
                          <a:solidFill>
                            <a:schemeClr val="bg1"/>
                          </a:solidFill>
                          <a:effectLst/>
                          <a:latin typeface="Arial" panose="020B0604020202020204" pitchFamily="34" charset="0"/>
                          <a:cs typeface="Arial" panose="020B0604020202020204" pitchFamily="34" charset="0"/>
                        </a:rPr>
                        <a:t>10 (9, 11)</a:t>
                      </a:r>
                      <a:endParaRPr lang="en-US" sz="200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a:ln>
                            <a:solidFill>
                              <a:schemeClr val="bg1">
                                <a:lumMod val="75000"/>
                              </a:schemeClr>
                            </a:solidFill>
                          </a:ln>
                          <a:solidFill>
                            <a:schemeClr val="bg1"/>
                          </a:solidFill>
                          <a:effectLst/>
                          <a:latin typeface="Arial" panose="020B0604020202020204" pitchFamily="34" charset="0"/>
                          <a:cs typeface="Arial" panose="020B0604020202020204" pitchFamily="34" charset="0"/>
                        </a:rPr>
                        <a:t>0.076</a:t>
                      </a:r>
                      <a:endParaRPr lang="en-US" sz="200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06620935"/>
                  </a:ext>
                </a:extLst>
              </a:tr>
              <a:tr h="672006">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Total dose of gonadotropins</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3,900 (3,319, 4,500)</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3,600 (2,625, 4,125)</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0.200</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21994133"/>
                  </a:ext>
                </a:extLst>
              </a:tr>
              <a:tr h="672006">
                <a:tc>
                  <a:txBody>
                    <a:bodyPr/>
                    <a:lstStyle/>
                    <a:p>
                      <a:pPr marL="0" marR="0" algn="ctr">
                        <a:lnSpc>
                          <a:spcPct val="115000"/>
                        </a:lnSpc>
                        <a:spcAft>
                          <a:spcPts val="300"/>
                        </a:spcAft>
                      </a:pPr>
                      <a:r>
                        <a:rPr lang="en-US" sz="2000">
                          <a:ln>
                            <a:solidFill>
                              <a:schemeClr val="bg1">
                                <a:lumMod val="75000"/>
                              </a:schemeClr>
                            </a:solidFill>
                          </a:ln>
                          <a:solidFill>
                            <a:schemeClr val="bg1"/>
                          </a:solidFill>
                          <a:effectLst/>
                          <a:latin typeface="Arial" panose="020B0604020202020204" pitchFamily="34" charset="0"/>
                          <a:cs typeface="Arial" panose="020B0604020202020204" pitchFamily="34" charset="0"/>
                        </a:rPr>
                        <a:t>Total number of oocyte retrieved</a:t>
                      </a:r>
                      <a:endParaRPr lang="en-US" sz="200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11 (7, 19)</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12 (8, 21)</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0.541</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20902777"/>
                  </a:ext>
                </a:extLst>
              </a:tr>
              <a:tr h="421347">
                <a:tc>
                  <a:txBody>
                    <a:bodyPr/>
                    <a:lstStyle/>
                    <a:p>
                      <a:pPr marL="0" marR="0" algn="ctr">
                        <a:lnSpc>
                          <a:spcPct val="115000"/>
                        </a:lnSpc>
                        <a:spcAft>
                          <a:spcPts val="300"/>
                        </a:spcAft>
                      </a:pPr>
                      <a:r>
                        <a:rPr lang="en-US" sz="2000">
                          <a:ln>
                            <a:solidFill>
                              <a:schemeClr val="bg1">
                                <a:lumMod val="75000"/>
                              </a:schemeClr>
                            </a:solidFill>
                          </a:ln>
                          <a:solidFill>
                            <a:schemeClr val="bg1"/>
                          </a:solidFill>
                          <a:effectLst/>
                          <a:latin typeface="Arial" panose="020B0604020202020204" pitchFamily="34" charset="0"/>
                          <a:cs typeface="Arial" panose="020B0604020202020204" pitchFamily="34" charset="0"/>
                        </a:rPr>
                        <a:t>Total number of MIIs</a:t>
                      </a:r>
                      <a:endParaRPr lang="en-US" sz="200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8 (5, 16)</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10 (6, 17)</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0.429</a:t>
                      </a:r>
                      <a:endParaRPr lang="en-US" sz="200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28240471"/>
                  </a:ext>
                </a:extLst>
              </a:tr>
            </a:tbl>
          </a:graphicData>
        </a:graphic>
      </p:graphicFrame>
      <p:sp>
        <p:nvSpPr>
          <p:cNvPr id="5" name="Rectangle 1">
            <a:extLst>
              <a:ext uri="{FF2B5EF4-FFF2-40B4-BE49-F238E27FC236}">
                <a16:creationId xmlns:a16="http://schemas.microsoft.com/office/drawing/2014/main" id="{7282D7DB-529B-C05F-5F59-9391E683EAE9}"/>
              </a:ext>
            </a:extLst>
          </p:cNvPr>
          <p:cNvSpPr>
            <a:spLocks noChangeArrowheads="1"/>
          </p:cNvSpPr>
          <p:nvPr/>
        </p:nvSpPr>
        <p:spPr bwMode="auto">
          <a:xfrm>
            <a:off x="482827" y="604321"/>
            <a:ext cx="1137207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Table 1. Ovarian stimulation outcomes among individuals with P/LP variants</a:t>
            </a:r>
            <a:endParaRPr kumimoji="0" lang="en-US" altLang="en-US" sz="2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3A0BDC6-9F44-F973-87FA-18F504FFCDA3}"/>
              </a:ext>
            </a:extLst>
          </p:cNvPr>
          <p:cNvPicPr>
            <a:picLocks noChangeAspect="1"/>
          </p:cNvPicPr>
          <p:nvPr/>
        </p:nvPicPr>
        <p:blipFill>
          <a:blip r:embed="rId3"/>
          <a:stretch>
            <a:fillRect/>
          </a:stretch>
        </p:blipFill>
        <p:spPr>
          <a:xfrm>
            <a:off x="8261290" y="6400800"/>
            <a:ext cx="3770290" cy="425116"/>
          </a:xfrm>
          <a:prstGeom prst="rect">
            <a:avLst/>
          </a:prstGeom>
        </p:spPr>
      </p:pic>
      <p:sp>
        <p:nvSpPr>
          <p:cNvPr id="8" name="Slide Number Placeholder 7">
            <a:extLst>
              <a:ext uri="{FF2B5EF4-FFF2-40B4-BE49-F238E27FC236}">
                <a16:creationId xmlns:a16="http://schemas.microsoft.com/office/drawing/2014/main" id="{C16559A0-5578-7901-F3C2-082779609021}"/>
              </a:ext>
            </a:extLst>
          </p:cNvPr>
          <p:cNvSpPr>
            <a:spLocks noGrp="1"/>
          </p:cNvSpPr>
          <p:nvPr>
            <p:ph type="sldNum" sz="quarter" idx="12"/>
          </p:nvPr>
        </p:nvSpPr>
        <p:spPr>
          <a:xfrm>
            <a:off x="9134003" y="6253679"/>
            <a:ext cx="2743200" cy="365125"/>
          </a:xfrm>
        </p:spPr>
        <p:txBody>
          <a:bodyPr/>
          <a:lstStyle/>
          <a:p>
            <a:fld id="{B364287D-F653-6242-8A62-84DF2D7C324F}" type="slidenum">
              <a:rPr lang="en-US" smtClean="0"/>
              <a:t>11</a:t>
            </a:fld>
            <a:endParaRPr lang="en-US" dirty="0"/>
          </a:p>
        </p:txBody>
      </p:sp>
      <p:sp>
        <p:nvSpPr>
          <p:cNvPr id="9" name="Frame 8">
            <a:extLst>
              <a:ext uri="{FF2B5EF4-FFF2-40B4-BE49-F238E27FC236}">
                <a16:creationId xmlns:a16="http://schemas.microsoft.com/office/drawing/2014/main" id="{D957978A-41D2-9089-DBFA-3B6541DD556F}"/>
              </a:ext>
            </a:extLst>
          </p:cNvPr>
          <p:cNvSpPr/>
          <p:nvPr/>
        </p:nvSpPr>
        <p:spPr>
          <a:xfrm>
            <a:off x="825728" y="3864589"/>
            <a:ext cx="10297198" cy="769441"/>
          </a:xfrm>
          <a:prstGeom prst="frame">
            <a:avLst>
              <a:gd name="adj1" fmla="val 4778"/>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5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2000">
              <a:srgbClr val="8B0505"/>
            </a:gs>
            <a:gs pos="93000">
              <a:schemeClr val="bg1">
                <a:lumMod val="95000"/>
              </a:schemeClr>
            </a:gs>
            <a:gs pos="95000">
              <a:schemeClr val="bg1"/>
            </a:gs>
            <a:gs pos="92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427AD307-17E6-2411-FD34-3BCEF3E26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552C1-144E-A016-8FEE-856221A50472}"/>
              </a:ext>
            </a:extLst>
          </p:cNvPr>
          <p:cNvSpPr>
            <a:spLocks noGrp="1"/>
          </p:cNvSpPr>
          <p:nvPr>
            <p:ph type="title"/>
          </p:nvPr>
        </p:nvSpPr>
        <p:spPr>
          <a:xfrm>
            <a:off x="83971" y="-17929"/>
            <a:ext cx="10515600" cy="693464"/>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Results</a:t>
            </a:r>
          </a:p>
        </p:txBody>
      </p:sp>
      <p:graphicFrame>
        <p:nvGraphicFramePr>
          <p:cNvPr id="7" name="Content Placeholder 6">
            <a:extLst>
              <a:ext uri="{FF2B5EF4-FFF2-40B4-BE49-F238E27FC236}">
                <a16:creationId xmlns:a16="http://schemas.microsoft.com/office/drawing/2014/main" id="{A210DF59-E8FC-1838-4D78-4551F1A30807}"/>
              </a:ext>
            </a:extLst>
          </p:cNvPr>
          <p:cNvGraphicFramePr>
            <a:graphicFrameLocks noGrp="1"/>
          </p:cNvGraphicFramePr>
          <p:nvPr>
            <p:ph idx="1"/>
            <p:extLst>
              <p:ext uri="{D42A27DB-BD31-4B8C-83A1-F6EECF244321}">
                <p14:modId xmlns:p14="http://schemas.microsoft.com/office/powerpoint/2010/main" val="2206242937"/>
              </p:ext>
            </p:extLst>
          </p:nvPr>
        </p:nvGraphicFramePr>
        <p:xfrm>
          <a:off x="1143000" y="1402533"/>
          <a:ext cx="9256593" cy="4163777"/>
        </p:xfrm>
        <a:graphic>
          <a:graphicData uri="http://schemas.openxmlformats.org/drawingml/2006/table">
            <a:tbl>
              <a:tblPr>
                <a:tableStyleId>{616DA210-FB5B-4158-B5E0-FEB733F419BA}</a:tableStyleId>
              </a:tblPr>
              <a:tblGrid>
                <a:gridCol w="2672552">
                  <a:extLst>
                    <a:ext uri="{9D8B030D-6E8A-4147-A177-3AD203B41FA5}">
                      <a16:colId xmlns:a16="http://schemas.microsoft.com/office/drawing/2014/main" val="1859631942"/>
                    </a:ext>
                  </a:extLst>
                </a:gridCol>
                <a:gridCol w="2371672">
                  <a:extLst>
                    <a:ext uri="{9D8B030D-6E8A-4147-A177-3AD203B41FA5}">
                      <a16:colId xmlns:a16="http://schemas.microsoft.com/office/drawing/2014/main" val="287423731"/>
                    </a:ext>
                  </a:extLst>
                </a:gridCol>
                <a:gridCol w="2513262">
                  <a:extLst>
                    <a:ext uri="{9D8B030D-6E8A-4147-A177-3AD203B41FA5}">
                      <a16:colId xmlns:a16="http://schemas.microsoft.com/office/drawing/2014/main" val="1574772064"/>
                    </a:ext>
                  </a:extLst>
                </a:gridCol>
                <a:gridCol w="1699107">
                  <a:extLst>
                    <a:ext uri="{9D8B030D-6E8A-4147-A177-3AD203B41FA5}">
                      <a16:colId xmlns:a16="http://schemas.microsoft.com/office/drawing/2014/main" val="3944989766"/>
                    </a:ext>
                  </a:extLst>
                </a:gridCol>
              </a:tblGrid>
              <a:tr h="700406">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 </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Cancer (N = 11)</a:t>
                      </a:r>
                    </a:p>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Median (Q1, Q3)</a:t>
                      </a:r>
                      <a:endParaRPr lang="en-US" sz="2000" b="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No Cancer (N = 15)</a:t>
                      </a:r>
                    </a:p>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Median (Q1, Q3)</a:t>
                      </a:r>
                      <a:endParaRPr lang="en-US" sz="2000" b="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p-value</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extLst>
                  <a:ext uri="{0D108BD9-81ED-4DB2-BD59-A6C34878D82A}">
                    <a16:rowId xmlns:a16="http://schemas.microsoft.com/office/drawing/2014/main" val="381502435"/>
                  </a:ext>
                </a:extLst>
              </a:tr>
              <a:tr h="342294">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Age</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35 (33, 39)</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33 (32, 39)</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0.714</a:t>
                      </a:r>
                      <a:endParaRPr lang="en-US" sz="2000" b="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extLst>
                  <a:ext uri="{0D108BD9-81ED-4DB2-BD59-A6C34878D82A}">
                    <a16:rowId xmlns:a16="http://schemas.microsoft.com/office/drawing/2014/main" val="1651262373"/>
                  </a:ext>
                </a:extLst>
              </a:tr>
              <a:tr h="342294">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AMH</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1.74 (1.24, 3.42)</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1.93 (0.60, 2.71)</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0.568</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extLst>
                  <a:ext uri="{0D108BD9-81ED-4DB2-BD59-A6C34878D82A}">
                    <a16:rowId xmlns:a16="http://schemas.microsoft.com/office/drawing/2014/main" val="179495539"/>
                  </a:ext>
                </a:extLst>
              </a:tr>
              <a:tr h="342294">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AFC</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10 (7, 17)</a:t>
                      </a:r>
                      <a:endParaRPr lang="en-US" sz="2000" b="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11 (7, 17)</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0.835</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extLst>
                  <a:ext uri="{0D108BD9-81ED-4DB2-BD59-A6C34878D82A}">
                    <a16:rowId xmlns:a16="http://schemas.microsoft.com/office/drawing/2014/main" val="2813471991"/>
                  </a:ext>
                </a:extLst>
              </a:tr>
              <a:tr h="764535">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Total days of stimulation</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11 (10, 12)</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10 (10, 11)</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0.438</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extLst>
                  <a:ext uri="{0D108BD9-81ED-4DB2-BD59-A6C34878D82A}">
                    <a16:rowId xmlns:a16="http://schemas.microsoft.com/office/drawing/2014/main" val="3147187508"/>
                  </a:ext>
                </a:extLst>
              </a:tr>
              <a:tr h="666035">
                <a:tc>
                  <a:txBody>
                    <a:bodyPr/>
                    <a:lstStyle/>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Total dose of gonadotropins</a:t>
                      </a:r>
                      <a:endParaRPr lang="en-US" sz="2000" b="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4,050 (3,375, 4,950)</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3,600 (3,338, 4,275)</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0.450</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extLst>
                  <a:ext uri="{0D108BD9-81ED-4DB2-BD59-A6C34878D82A}">
                    <a16:rowId xmlns:a16="http://schemas.microsoft.com/office/drawing/2014/main" val="67497718"/>
                  </a:ext>
                </a:extLst>
              </a:tr>
              <a:tr h="666035">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Total number of oocyte retrieved</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9 (8, 25)</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11 (8, 16)</a:t>
                      </a:r>
                      <a:endParaRPr lang="en-US" sz="2000" b="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0.755</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extLst>
                  <a:ext uri="{0D108BD9-81ED-4DB2-BD59-A6C34878D82A}">
                    <a16:rowId xmlns:a16="http://schemas.microsoft.com/office/drawing/2014/main" val="1094584786"/>
                  </a:ext>
                </a:extLst>
              </a:tr>
              <a:tr h="318210">
                <a:tc>
                  <a:txBody>
                    <a:bodyPr/>
                    <a:lstStyle/>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Total number of MIIs</a:t>
                      </a:r>
                      <a:endParaRPr lang="en-US" sz="2000" b="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8 (4, 15)</a:t>
                      </a:r>
                      <a:endParaRPr lang="en-US" sz="2000" b="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a:ln>
                            <a:solidFill>
                              <a:schemeClr val="bg1">
                                <a:lumMod val="75000"/>
                              </a:schemeClr>
                            </a:solidFill>
                          </a:ln>
                          <a:solidFill>
                            <a:schemeClr val="bg1"/>
                          </a:solidFill>
                          <a:effectLst/>
                          <a:latin typeface="Arial" panose="020B0604020202020204" pitchFamily="34" charset="0"/>
                          <a:cs typeface="Arial" panose="020B0604020202020204" pitchFamily="34" charset="0"/>
                        </a:rPr>
                        <a:t>8 (6, 15)</a:t>
                      </a:r>
                      <a:endParaRPr lang="en-US" sz="2000" b="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tc>
                  <a:txBody>
                    <a:bodyPr/>
                    <a:lstStyle/>
                    <a:p>
                      <a:pPr marL="0" marR="0" algn="ctr">
                        <a:lnSpc>
                          <a:spcPct val="115000"/>
                        </a:lnSpc>
                        <a:spcAft>
                          <a:spcPts val="300"/>
                        </a:spcAft>
                      </a:pPr>
                      <a:r>
                        <a:rPr lang="en-US" sz="2000" b="0" dirty="0">
                          <a:ln>
                            <a:solidFill>
                              <a:schemeClr val="bg1">
                                <a:lumMod val="75000"/>
                              </a:schemeClr>
                            </a:solidFill>
                          </a:ln>
                          <a:solidFill>
                            <a:schemeClr val="bg1"/>
                          </a:solidFill>
                          <a:effectLst/>
                          <a:latin typeface="Arial" panose="020B0604020202020204" pitchFamily="34" charset="0"/>
                          <a:cs typeface="Arial" panose="020B0604020202020204" pitchFamily="34" charset="0"/>
                        </a:rPr>
                        <a:t>0.775</a:t>
                      </a:r>
                      <a:endParaRPr lang="en-US" sz="2000" b="0" dirty="0">
                        <a:ln>
                          <a:solidFill>
                            <a:schemeClr val="bg1">
                              <a:lumMod val="75000"/>
                            </a:schemeClr>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0" marB="0"/>
                </a:tc>
                <a:extLst>
                  <a:ext uri="{0D108BD9-81ED-4DB2-BD59-A6C34878D82A}">
                    <a16:rowId xmlns:a16="http://schemas.microsoft.com/office/drawing/2014/main" val="2988550896"/>
                  </a:ext>
                </a:extLst>
              </a:tr>
            </a:tbl>
          </a:graphicData>
        </a:graphic>
      </p:graphicFrame>
      <p:sp>
        <p:nvSpPr>
          <p:cNvPr id="8" name="Rectangle 1">
            <a:extLst>
              <a:ext uri="{FF2B5EF4-FFF2-40B4-BE49-F238E27FC236}">
                <a16:creationId xmlns:a16="http://schemas.microsoft.com/office/drawing/2014/main" id="{A3669529-F9F3-512B-F7C3-867828ED77AA}"/>
              </a:ext>
            </a:extLst>
          </p:cNvPr>
          <p:cNvSpPr>
            <a:spLocks noChangeArrowheads="1"/>
          </p:cNvSpPr>
          <p:nvPr/>
        </p:nvSpPr>
        <p:spPr bwMode="auto">
          <a:xfrm>
            <a:off x="0" y="672328"/>
            <a:ext cx="1210802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b="1" dirty="0">
                <a:solidFill>
                  <a:schemeClr val="bg1"/>
                </a:solidFill>
                <a:latin typeface="Arial" panose="020B0604020202020204" pitchFamily="34" charset="0"/>
                <a:ea typeface="Arial" panose="020B0604020202020204" pitchFamily="34" charset="0"/>
                <a:cs typeface="Arial" panose="020B0604020202020204" pitchFamily="34" charset="0"/>
              </a:rPr>
              <a:t>Table 2. Ovarian stimulation outcomes among individuals P/LP variants and personal history of cancer (Cancer) compared to those without history of cancer (No cancer)</a:t>
            </a:r>
            <a:endParaRPr lang="en-US" altLang="en-US" sz="2200" dirty="0">
              <a:solidFill>
                <a:schemeClr val="bg1"/>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92C3516-DFC6-08F8-E6D0-59778974926A}"/>
              </a:ext>
            </a:extLst>
          </p:cNvPr>
          <p:cNvPicPr>
            <a:picLocks noChangeAspect="1"/>
          </p:cNvPicPr>
          <p:nvPr/>
        </p:nvPicPr>
        <p:blipFill>
          <a:blip r:embed="rId3"/>
          <a:stretch>
            <a:fillRect/>
          </a:stretch>
        </p:blipFill>
        <p:spPr>
          <a:xfrm>
            <a:off x="8188656" y="6386149"/>
            <a:ext cx="3976048" cy="466421"/>
          </a:xfrm>
          <a:prstGeom prst="rect">
            <a:avLst/>
          </a:prstGeom>
        </p:spPr>
      </p:pic>
      <p:sp>
        <p:nvSpPr>
          <p:cNvPr id="6" name="Slide Number Placeholder 5">
            <a:extLst>
              <a:ext uri="{FF2B5EF4-FFF2-40B4-BE49-F238E27FC236}">
                <a16:creationId xmlns:a16="http://schemas.microsoft.com/office/drawing/2014/main" id="{8E04405C-061F-BE80-95D7-D3DD7893DB3F}"/>
              </a:ext>
            </a:extLst>
          </p:cNvPr>
          <p:cNvSpPr>
            <a:spLocks noGrp="1"/>
          </p:cNvSpPr>
          <p:nvPr>
            <p:ph type="sldNum" sz="quarter" idx="12"/>
          </p:nvPr>
        </p:nvSpPr>
        <p:spPr>
          <a:xfrm>
            <a:off x="9227971" y="6307499"/>
            <a:ext cx="2743200" cy="365125"/>
          </a:xfrm>
        </p:spPr>
        <p:txBody>
          <a:bodyPr/>
          <a:lstStyle/>
          <a:p>
            <a:fld id="{B364287D-F653-6242-8A62-84DF2D7C324F}" type="slidenum">
              <a:rPr lang="en-US" smtClean="0">
                <a:solidFill>
                  <a:schemeClr val="bg1">
                    <a:lumMod val="50000"/>
                  </a:schemeClr>
                </a:solidFill>
              </a:rPr>
              <a:t>12</a:t>
            </a:fld>
            <a:endParaRPr lang="en-US" dirty="0">
              <a:solidFill>
                <a:schemeClr val="bg1">
                  <a:lumMod val="50000"/>
                </a:schemeClr>
              </a:solidFill>
            </a:endParaRPr>
          </a:p>
        </p:txBody>
      </p:sp>
      <p:sp>
        <p:nvSpPr>
          <p:cNvPr id="9" name="Frame 8">
            <a:extLst>
              <a:ext uri="{FF2B5EF4-FFF2-40B4-BE49-F238E27FC236}">
                <a16:creationId xmlns:a16="http://schemas.microsoft.com/office/drawing/2014/main" id="{3B83872D-357B-1A66-97A7-7DA6D81F70DB}"/>
              </a:ext>
            </a:extLst>
          </p:cNvPr>
          <p:cNvSpPr/>
          <p:nvPr/>
        </p:nvSpPr>
        <p:spPr>
          <a:xfrm>
            <a:off x="1142999" y="3892327"/>
            <a:ext cx="9256593" cy="711208"/>
          </a:xfrm>
          <a:prstGeom prst="frame">
            <a:avLst>
              <a:gd name="adj1" fmla="val 4778"/>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519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2000">
              <a:srgbClr val="8B0505"/>
            </a:gs>
            <a:gs pos="99000">
              <a:schemeClr val="bg1">
                <a:lumMod val="95000"/>
              </a:schemeClr>
            </a:gs>
            <a:gs pos="93000">
              <a:schemeClr val="bg1"/>
            </a:gs>
            <a:gs pos="92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2F3E5ECC-85B7-6DB8-C142-D346AAACB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040B9-98AB-FD1C-5D2A-6864726123DF}"/>
              </a:ext>
            </a:extLst>
          </p:cNvPr>
          <p:cNvSpPr>
            <a:spLocks noGrp="1"/>
          </p:cNvSpPr>
          <p:nvPr>
            <p:ph type="title"/>
          </p:nvPr>
        </p:nvSpPr>
        <p:spPr>
          <a:xfrm>
            <a:off x="83971" y="-17929"/>
            <a:ext cx="10515600" cy="693464"/>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Results</a:t>
            </a:r>
          </a:p>
        </p:txBody>
      </p:sp>
      <p:sp>
        <p:nvSpPr>
          <p:cNvPr id="8" name="Rectangle 1">
            <a:extLst>
              <a:ext uri="{FF2B5EF4-FFF2-40B4-BE49-F238E27FC236}">
                <a16:creationId xmlns:a16="http://schemas.microsoft.com/office/drawing/2014/main" id="{3E6477F8-B101-9372-8668-C656CFA7AEEC}"/>
              </a:ext>
            </a:extLst>
          </p:cNvPr>
          <p:cNvSpPr>
            <a:spLocks noChangeArrowheads="1"/>
          </p:cNvSpPr>
          <p:nvPr/>
        </p:nvSpPr>
        <p:spPr bwMode="auto">
          <a:xfrm>
            <a:off x="0" y="672328"/>
            <a:ext cx="1210802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b="1" dirty="0">
                <a:solidFill>
                  <a:schemeClr val="bg1"/>
                </a:solidFill>
                <a:latin typeface="Arial" panose="020B0604020202020204" pitchFamily="34" charset="0"/>
                <a:ea typeface="Arial" panose="020B0604020202020204" pitchFamily="34" charset="0"/>
                <a:cs typeface="Arial" panose="020B0604020202020204" pitchFamily="34" charset="0"/>
              </a:rPr>
              <a:t>Table 3. Ovarian stimulation outcomes among individuals P/LP variants and personal history of cancer (Cancer) compared to Controls</a:t>
            </a:r>
            <a:endParaRPr lang="en-US" altLang="en-US" sz="2200" dirty="0">
              <a:solidFill>
                <a:schemeClr val="bg1"/>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0B94E42-5933-FCD5-0433-242D7E06B5AB}"/>
              </a:ext>
            </a:extLst>
          </p:cNvPr>
          <p:cNvPicPr>
            <a:picLocks noChangeAspect="1"/>
          </p:cNvPicPr>
          <p:nvPr/>
        </p:nvPicPr>
        <p:blipFill>
          <a:blip r:embed="rId3"/>
          <a:stretch>
            <a:fillRect/>
          </a:stretch>
        </p:blipFill>
        <p:spPr>
          <a:xfrm>
            <a:off x="7952812" y="6368716"/>
            <a:ext cx="4170948" cy="489284"/>
          </a:xfrm>
          <a:prstGeom prst="rect">
            <a:avLst/>
          </a:prstGeom>
        </p:spPr>
      </p:pic>
      <p:sp>
        <p:nvSpPr>
          <p:cNvPr id="9" name="Frame 8">
            <a:extLst>
              <a:ext uri="{FF2B5EF4-FFF2-40B4-BE49-F238E27FC236}">
                <a16:creationId xmlns:a16="http://schemas.microsoft.com/office/drawing/2014/main" id="{3CE0D56C-C7AB-3121-7B07-925BBFB21962}"/>
              </a:ext>
            </a:extLst>
          </p:cNvPr>
          <p:cNvSpPr/>
          <p:nvPr/>
        </p:nvSpPr>
        <p:spPr>
          <a:xfrm>
            <a:off x="796214" y="3817178"/>
            <a:ext cx="10515600" cy="772752"/>
          </a:xfrm>
          <a:prstGeom prst="frame">
            <a:avLst>
              <a:gd name="adj1" fmla="val 4778"/>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4" name="Table 3">
            <a:extLst>
              <a:ext uri="{FF2B5EF4-FFF2-40B4-BE49-F238E27FC236}">
                <a16:creationId xmlns:a16="http://schemas.microsoft.com/office/drawing/2014/main" id="{9F3BD467-2753-9EF3-4AAC-4C4DC57684B2}"/>
              </a:ext>
            </a:extLst>
          </p:cNvPr>
          <p:cNvGraphicFramePr>
            <a:graphicFrameLocks noGrp="1"/>
          </p:cNvGraphicFramePr>
          <p:nvPr>
            <p:extLst>
              <p:ext uri="{D42A27DB-BD31-4B8C-83A1-F6EECF244321}">
                <p14:modId xmlns:p14="http://schemas.microsoft.com/office/powerpoint/2010/main" val="500518524"/>
              </p:ext>
            </p:extLst>
          </p:nvPr>
        </p:nvGraphicFramePr>
        <p:xfrm>
          <a:off x="807682" y="1936922"/>
          <a:ext cx="10515600" cy="3616960"/>
        </p:xfrm>
        <a:graphic>
          <a:graphicData uri="http://schemas.openxmlformats.org/drawingml/2006/table">
            <a:tbl>
              <a:tblPr>
                <a:tableStyleId>{616DA210-FB5B-4158-B5E0-FEB733F419BA}</a:tableStyleId>
              </a:tblPr>
              <a:tblGrid>
                <a:gridCol w="2628900">
                  <a:extLst>
                    <a:ext uri="{9D8B030D-6E8A-4147-A177-3AD203B41FA5}">
                      <a16:colId xmlns:a16="http://schemas.microsoft.com/office/drawing/2014/main" val="977025964"/>
                    </a:ext>
                  </a:extLst>
                </a:gridCol>
                <a:gridCol w="2628900">
                  <a:extLst>
                    <a:ext uri="{9D8B030D-6E8A-4147-A177-3AD203B41FA5}">
                      <a16:colId xmlns:a16="http://schemas.microsoft.com/office/drawing/2014/main" val="3667911843"/>
                    </a:ext>
                  </a:extLst>
                </a:gridCol>
                <a:gridCol w="2628900">
                  <a:extLst>
                    <a:ext uri="{9D8B030D-6E8A-4147-A177-3AD203B41FA5}">
                      <a16:colId xmlns:a16="http://schemas.microsoft.com/office/drawing/2014/main" val="2475468393"/>
                    </a:ext>
                  </a:extLst>
                </a:gridCol>
                <a:gridCol w="2628900">
                  <a:extLst>
                    <a:ext uri="{9D8B030D-6E8A-4147-A177-3AD203B41FA5}">
                      <a16:colId xmlns:a16="http://schemas.microsoft.com/office/drawing/2014/main" val="3145679648"/>
                    </a:ext>
                  </a:extLst>
                </a:gridCol>
              </a:tblGrid>
              <a:tr h="0">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 </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Cancer (N = 11)</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Control (N = 52)</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p-value</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06452855"/>
                  </a:ext>
                </a:extLst>
              </a:tr>
              <a:tr h="0">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Age</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35 (33, 39)</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35 (32, 38)</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0.643</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41798566"/>
                  </a:ext>
                </a:extLst>
              </a:tr>
              <a:tr h="0">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AMH</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1.74 (1.24, 3.42)</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2.09 (1.21, 4.03)</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0.856</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64410225"/>
                  </a:ext>
                </a:extLst>
              </a:tr>
              <a:tr h="0">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AFC</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10 (7, 17)</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12 (8, 18)</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0.730</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42283782"/>
                  </a:ext>
                </a:extLst>
              </a:tr>
              <a:tr h="0">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Total days of stimulation</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11 (10, 12)</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10 (9, 11)</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0.077</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97190740"/>
                  </a:ext>
                </a:extLst>
              </a:tr>
              <a:tr h="0">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Total dose of gonadotropins</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4,050 (3,375, 4,950)</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3,600 (2,625, 4,125)</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0.203</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76485955"/>
                  </a:ext>
                </a:extLst>
              </a:tr>
              <a:tr h="0">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Total number of oocyte retrieved</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9 (8, 25)</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12 (8, 21)</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0.877</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23690666"/>
                  </a:ext>
                </a:extLst>
              </a:tr>
              <a:tr h="0">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Total number of MIIs</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8 (4, 15)</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a:solidFill>
                            <a:schemeClr val="bg1">
                              <a:lumMod val="85000"/>
                            </a:schemeClr>
                          </a:solidFill>
                          <a:effectLst/>
                          <a:latin typeface="Arial" panose="020B0604020202020204" pitchFamily="34" charset="0"/>
                          <a:cs typeface="Arial" panose="020B0604020202020204" pitchFamily="34" charset="0"/>
                        </a:rPr>
                        <a:t>10 (6, 17)</a:t>
                      </a:r>
                      <a:endParaRPr lang="en-US" sz="2000" b="1">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Aft>
                          <a:spcPts val="300"/>
                        </a:spcAft>
                      </a:pPr>
                      <a:r>
                        <a:rPr lang="en-US" sz="2000" b="1" dirty="0">
                          <a:solidFill>
                            <a:schemeClr val="bg1">
                              <a:lumMod val="85000"/>
                            </a:schemeClr>
                          </a:solidFill>
                          <a:effectLst/>
                          <a:latin typeface="Arial" panose="020B0604020202020204" pitchFamily="34" charset="0"/>
                          <a:cs typeface="Arial" panose="020B0604020202020204" pitchFamily="34" charset="0"/>
                        </a:rPr>
                        <a:t>0.485</a:t>
                      </a:r>
                      <a:endParaRPr lang="en-US" sz="2000" b="1" dirty="0">
                        <a:solidFill>
                          <a:schemeClr val="bg1">
                            <a:lumMod val="85000"/>
                          </a:schemeClr>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96821153"/>
                  </a:ext>
                </a:extLst>
              </a:tr>
            </a:tbl>
          </a:graphicData>
        </a:graphic>
      </p:graphicFrame>
      <p:sp>
        <p:nvSpPr>
          <p:cNvPr id="6" name="Slide Number Placeholder 5">
            <a:extLst>
              <a:ext uri="{FF2B5EF4-FFF2-40B4-BE49-F238E27FC236}">
                <a16:creationId xmlns:a16="http://schemas.microsoft.com/office/drawing/2014/main" id="{FEF4DCB6-6E01-61A3-A5C4-3E6620181BDA}"/>
              </a:ext>
            </a:extLst>
          </p:cNvPr>
          <p:cNvSpPr>
            <a:spLocks noGrp="1"/>
          </p:cNvSpPr>
          <p:nvPr>
            <p:ph type="sldNum" sz="quarter" idx="12"/>
          </p:nvPr>
        </p:nvSpPr>
        <p:spPr>
          <a:xfrm>
            <a:off x="9364829" y="6287623"/>
            <a:ext cx="2743200" cy="365125"/>
          </a:xfrm>
        </p:spPr>
        <p:txBody>
          <a:bodyPr/>
          <a:lstStyle/>
          <a:p>
            <a:fld id="{B364287D-F653-6242-8A62-84DF2D7C324F}" type="slidenum">
              <a:rPr lang="en-US" smtClean="0">
                <a:solidFill>
                  <a:schemeClr val="bg1">
                    <a:lumMod val="50000"/>
                  </a:schemeClr>
                </a:solidFill>
              </a:rPr>
              <a:t>13</a:t>
            </a:fld>
            <a:endParaRPr lang="en-US" dirty="0">
              <a:solidFill>
                <a:schemeClr val="bg1">
                  <a:lumMod val="50000"/>
                </a:schemeClr>
              </a:solidFill>
            </a:endParaRPr>
          </a:p>
        </p:txBody>
      </p:sp>
    </p:spTree>
    <p:extLst>
      <p:ext uri="{BB962C8B-B14F-4D97-AF65-F5344CB8AC3E}">
        <p14:creationId xmlns:p14="http://schemas.microsoft.com/office/powerpoint/2010/main" val="2038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5000">
              <a:srgbClr val="8B0505"/>
            </a:gs>
            <a:gs pos="100000">
              <a:schemeClr val="bg1">
                <a:lumMod val="95000"/>
              </a:schemeClr>
            </a:gs>
            <a:gs pos="93000">
              <a:schemeClr val="bg1"/>
            </a:gs>
            <a:gs pos="91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86DD49F7-97B0-7F90-B18E-3A604D04B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09E3B-183C-8323-37B8-CEAB3A61D99A}"/>
              </a:ext>
            </a:extLst>
          </p:cNvPr>
          <p:cNvSpPr>
            <a:spLocks noGrp="1"/>
          </p:cNvSpPr>
          <p:nvPr>
            <p:ph type="title"/>
          </p:nvPr>
        </p:nvSpPr>
        <p:spPr>
          <a:xfrm>
            <a:off x="372688" y="18255"/>
            <a:ext cx="10515600" cy="1325563"/>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Results</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79A9296-0FDD-9629-29D6-856E272CB0E2}"/>
              </a:ext>
            </a:extLst>
          </p:cNvPr>
          <p:cNvSpPr>
            <a:spLocks noGrp="1"/>
          </p:cNvSpPr>
          <p:nvPr>
            <p:ph idx="1"/>
          </p:nvPr>
        </p:nvSpPr>
        <p:spPr>
          <a:xfrm>
            <a:off x="838200" y="986280"/>
            <a:ext cx="10515600" cy="4862513"/>
          </a:xfrm>
        </p:spPr>
        <p:txBody>
          <a:bodyPr>
            <a:normAutofit/>
          </a:bodyPr>
          <a:lstStyle/>
          <a:p>
            <a:pPr marL="0" indent="0">
              <a:buNone/>
            </a:pPr>
            <a:r>
              <a:rPr lang="en-US" sz="2200" b="1" dirty="0">
                <a:solidFill>
                  <a:schemeClr val="bg1"/>
                </a:solidFill>
                <a:latin typeface="Arial" panose="020B0604020202020204" pitchFamily="34" charset="0"/>
                <a:cs typeface="Arial" panose="020B0604020202020204" pitchFamily="34" charset="0"/>
              </a:rPr>
              <a:t>Figure 1. Total Gonadotropins dose and oocytes yield in </a:t>
            </a:r>
            <a:r>
              <a:rPr lang="en-US" sz="2200" b="1" i="1" dirty="0">
                <a:solidFill>
                  <a:schemeClr val="bg1"/>
                </a:solidFill>
                <a:latin typeface="Arial" panose="020B0604020202020204" pitchFamily="34" charset="0"/>
                <a:cs typeface="Arial" panose="020B0604020202020204" pitchFamily="34" charset="0"/>
              </a:rPr>
              <a:t>BRCA1/2</a:t>
            </a:r>
            <a:r>
              <a:rPr lang="en-US" sz="2200" b="1" dirty="0">
                <a:solidFill>
                  <a:schemeClr val="bg1"/>
                </a:solidFill>
                <a:latin typeface="Arial" panose="020B0604020202020204" pitchFamily="34" charset="0"/>
                <a:cs typeface="Arial" panose="020B0604020202020204" pitchFamily="34" charset="0"/>
              </a:rPr>
              <a:t> pathogenic variant carriers compared to controls</a:t>
            </a:r>
          </a:p>
        </p:txBody>
      </p:sp>
      <p:pic>
        <p:nvPicPr>
          <p:cNvPr id="4" name="Picture 3">
            <a:extLst>
              <a:ext uri="{FF2B5EF4-FFF2-40B4-BE49-F238E27FC236}">
                <a16:creationId xmlns:a16="http://schemas.microsoft.com/office/drawing/2014/main" id="{1BBF5C31-B522-7187-E8F9-89F0B3030978}"/>
              </a:ext>
            </a:extLst>
          </p:cNvPr>
          <p:cNvPicPr>
            <a:picLocks noChangeAspect="1"/>
          </p:cNvPicPr>
          <p:nvPr/>
        </p:nvPicPr>
        <p:blipFill>
          <a:blip r:embed="rId3"/>
          <a:stretch>
            <a:fillRect/>
          </a:stretch>
        </p:blipFill>
        <p:spPr>
          <a:xfrm>
            <a:off x="8341500" y="6390336"/>
            <a:ext cx="3770290" cy="467664"/>
          </a:xfrm>
          <a:prstGeom prst="rect">
            <a:avLst/>
          </a:prstGeom>
        </p:spPr>
      </p:pic>
      <p:pic>
        <p:nvPicPr>
          <p:cNvPr id="6" name="Picture 5">
            <a:extLst>
              <a:ext uri="{FF2B5EF4-FFF2-40B4-BE49-F238E27FC236}">
                <a16:creationId xmlns:a16="http://schemas.microsoft.com/office/drawing/2014/main" id="{07B0BF9F-5258-352E-48FF-367DDC98F4FF}"/>
              </a:ext>
            </a:extLst>
          </p:cNvPr>
          <p:cNvPicPr>
            <a:picLocks noChangeAspect="1"/>
          </p:cNvPicPr>
          <p:nvPr/>
        </p:nvPicPr>
        <p:blipFill>
          <a:blip r:embed="rId4"/>
          <a:stretch>
            <a:fillRect/>
          </a:stretch>
        </p:blipFill>
        <p:spPr>
          <a:xfrm>
            <a:off x="1744288" y="1885361"/>
            <a:ext cx="7772400" cy="3808345"/>
          </a:xfrm>
          <a:prstGeom prst="rect">
            <a:avLst/>
          </a:prstGeom>
        </p:spPr>
      </p:pic>
      <p:sp>
        <p:nvSpPr>
          <p:cNvPr id="7" name="Slide Number Placeholder 6">
            <a:extLst>
              <a:ext uri="{FF2B5EF4-FFF2-40B4-BE49-F238E27FC236}">
                <a16:creationId xmlns:a16="http://schemas.microsoft.com/office/drawing/2014/main" id="{A1DE9E98-1EF9-7A10-A3D4-579626455D9E}"/>
              </a:ext>
            </a:extLst>
          </p:cNvPr>
          <p:cNvSpPr>
            <a:spLocks noGrp="1"/>
          </p:cNvSpPr>
          <p:nvPr>
            <p:ph type="sldNum" sz="quarter" idx="12"/>
          </p:nvPr>
        </p:nvSpPr>
        <p:spPr>
          <a:xfrm>
            <a:off x="9216788" y="6259043"/>
            <a:ext cx="2743200" cy="365125"/>
          </a:xfrm>
        </p:spPr>
        <p:txBody>
          <a:bodyPr/>
          <a:lstStyle/>
          <a:p>
            <a:fld id="{B364287D-F653-6242-8A62-84DF2D7C324F}" type="slidenum">
              <a:rPr lang="en-US" smtClean="0"/>
              <a:t>14</a:t>
            </a:fld>
            <a:endParaRPr lang="en-US" dirty="0"/>
          </a:p>
        </p:txBody>
      </p:sp>
    </p:spTree>
    <p:extLst>
      <p:ext uri="{BB962C8B-B14F-4D97-AF65-F5344CB8AC3E}">
        <p14:creationId xmlns:p14="http://schemas.microsoft.com/office/powerpoint/2010/main" val="344408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2000">
              <a:srgbClr val="8B0505"/>
            </a:gs>
            <a:gs pos="91000">
              <a:schemeClr val="bg1">
                <a:lumMod val="95000"/>
              </a:schemeClr>
            </a:gs>
            <a:gs pos="93000">
              <a:schemeClr val="bg1"/>
            </a:gs>
            <a:gs pos="90000">
              <a:schemeClr val="bg1">
                <a:alpha val="83839"/>
                <a:lumMod val="16324"/>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40A4-1642-DC24-FA8B-A170A6917D47}"/>
              </a:ext>
            </a:extLst>
          </p:cNvPr>
          <p:cNvSpPr>
            <a:spLocks noGrp="1"/>
          </p:cNvSpPr>
          <p:nvPr>
            <p:ph type="title"/>
          </p:nvPr>
        </p:nvSpPr>
        <p:spPr>
          <a:xfrm>
            <a:off x="166688" y="96191"/>
            <a:ext cx="10515600" cy="1063294"/>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Conclusions</a:t>
            </a:r>
          </a:p>
        </p:txBody>
      </p:sp>
      <p:sp>
        <p:nvSpPr>
          <p:cNvPr id="3" name="Content Placeholder 2">
            <a:extLst>
              <a:ext uri="{FF2B5EF4-FFF2-40B4-BE49-F238E27FC236}">
                <a16:creationId xmlns:a16="http://schemas.microsoft.com/office/drawing/2014/main" id="{82029189-ADE1-518B-9A9A-87D8A3A8EBA7}"/>
              </a:ext>
            </a:extLst>
          </p:cNvPr>
          <p:cNvSpPr>
            <a:spLocks noGrp="1"/>
          </p:cNvSpPr>
          <p:nvPr>
            <p:ph idx="1"/>
          </p:nvPr>
        </p:nvSpPr>
        <p:spPr>
          <a:xfrm>
            <a:off x="552450" y="898358"/>
            <a:ext cx="11639550" cy="5191939"/>
          </a:xfrm>
        </p:spPr>
        <p:txBody>
          <a:bodyPr>
            <a:noAutofit/>
          </a:bodyPr>
          <a:lstStyle/>
          <a:p>
            <a:pPr>
              <a:lnSpc>
                <a:spcPct val="150000"/>
              </a:lnSpc>
            </a:pPr>
            <a:r>
              <a:rPr lang="en-US" sz="2400" dirty="0">
                <a:solidFill>
                  <a:schemeClr val="bg1"/>
                </a:solidFill>
                <a:latin typeface="Arial" panose="020B0604020202020204" pitchFamily="34" charset="0"/>
                <a:cs typeface="Arial" panose="020B0604020202020204" pitchFamily="34" charset="0"/>
              </a:rPr>
              <a:t>No statistically significant difference observed in the primary outcome among the two groups</a:t>
            </a:r>
          </a:p>
          <a:p>
            <a:pPr>
              <a:lnSpc>
                <a:spcPct val="150000"/>
              </a:lnSpc>
            </a:pPr>
            <a:r>
              <a:rPr lang="en-US" sz="2400" dirty="0">
                <a:solidFill>
                  <a:schemeClr val="bg1"/>
                </a:solidFill>
                <a:latin typeface="Arial" panose="020B0604020202020204" pitchFamily="34" charset="0"/>
                <a:cs typeface="Arial" panose="020B0604020202020204" pitchFamily="34" charset="0"/>
              </a:rPr>
              <a:t>Individuals with P/LP variants in gynecological may require higher doses of gonadotropins during controlled ovarian stimulation (~300 units more)</a:t>
            </a:r>
          </a:p>
          <a:p>
            <a:pPr>
              <a:lnSpc>
                <a:spcPct val="150000"/>
              </a:lnSpc>
            </a:pPr>
            <a:r>
              <a:rPr lang="en-US" sz="2400" dirty="0">
                <a:solidFill>
                  <a:schemeClr val="bg1"/>
                </a:solidFill>
                <a:latin typeface="Arial" panose="020B0604020202020204" pitchFamily="34" charset="0"/>
                <a:cs typeface="Arial" panose="020B0604020202020204" pitchFamily="34" charset="0"/>
              </a:rPr>
              <a:t>Individuals with P/LP variants and personal history of cancer may require ~450 units more of gonadotropins to achieve the same number of mature oocytes</a:t>
            </a:r>
          </a:p>
          <a:p>
            <a:pPr>
              <a:lnSpc>
                <a:spcPct val="150000"/>
              </a:lnSpc>
            </a:pPr>
            <a:r>
              <a:rPr lang="en-US" sz="2400" i="1" dirty="0">
                <a:solidFill>
                  <a:schemeClr val="bg1"/>
                </a:solidFill>
                <a:latin typeface="Arial" panose="020B0604020202020204" pitchFamily="34" charset="0"/>
                <a:cs typeface="Arial" panose="020B0604020202020204" pitchFamily="34" charset="0"/>
              </a:rPr>
              <a:t>BRCA1/2</a:t>
            </a:r>
            <a:r>
              <a:rPr lang="en-US" sz="2400" dirty="0">
                <a:solidFill>
                  <a:schemeClr val="bg1"/>
                </a:solidFill>
                <a:latin typeface="Arial" panose="020B0604020202020204" pitchFamily="34" charset="0"/>
                <a:cs typeface="Arial" panose="020B0604020202020204" pitchFamily="34" charset="0"/>
              </a:rPr>
              <a:t> P/LP variant carriers failed to show significant differences on total gonadotropin dose and oocyte yield when compared to controls</a:t>
            </a:r>
          </a:p>
        </p:txBody>
      </p:sp>
      <p:pic>
        <p:nvPicPr>
          <p:cNvPr id="4" name="Picture 3">
            <a:extLst>
              <a:ext uri="{FF2B5EF4-FFF2-40B4-BE49-F238E27FC236}">
                <a16:creationId xmlns:a16="http://schemas.microsoft.com/office/drawing/2014/main" id="{BA65330B-F175-79A4-3E32-4AC6B2EB0A68}"/>
              </a:ext>
            </a:extLst>
          </p:cNvPr>
          <p:cNvPicPr>
            <a:picLocks noChangeAspect="1"/>
          </p:cNvPicPr>
          <p:nvPr/>
        </p:nvPicPr>
        <p:blipFill>
          <a:blip r:embed="rId3"/>
          <a:stretch>
            <a:fillRect/>
          </a:stretch>
        </p:blipFill>
        <p:spPr>
          <a:xfrm>
            <a:off x="8277331" y="6390336"/>
            <a:ext cx="3770290" cy="467664"/>
          </a:xfrm>
          <a:prstGeom prst="rect">
            <a:avLst/>
          </a:prstGeom>
        </p:spPr>
      </p:pic>
      <p:sp>
        <p:nvSpPr>
          <p:cNvPr id="7" name="Slide Number Placeholder 6">
            <a:extLst>
              <a:ext uri="{FF2B5EF4-FFF2-40B4-BE49-F238E27FC236}">
                <a16:creationId xmlns:a16="http://schemas.microsoft.com/office/drawing/2014/main" id="{117C68AA-81BA-E1A7-68D1-174552F31D86}"/>
              </a:ext>
            </a:extLst>
          </p:cNvPr>
          <p:cNvSpPr>
            <a:spLocks noGrp="1"/>
          </p:cNvSpPr>
          <p:nvPr>
            <p:ph type="sldNum" sz="quarter" idx="12"/>
          </p:nvPr>
        </p:nvSpPr>
        <p:spPr>
          <a:xfrm>
            <a:off x="9174211" y="6259043"/>
            <a:ext cx="2743200" cy="365125"/>
          </a:xfrm>
        </p:spPr>
        <p:txBody>
          <a:bodyPr/>
          <a:lstStyle/>
          <a:p>
            <a:fld id="{B364287D-F653-6242-8A62-84DF2D7C324F}" type="slidenum">
              <a:rPr lang="en-US" smtClean="0"/>
              <a:t>15</a:t>
            </a:fld>
            <a:endParaRPr lang="en-US"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AF0F879-87ED-237A-5B00-EC09F5367363}"/>
                  </a:ext>
                </a:extLst>
              </p14:cNvPr>
              <p14:cNvContentPartPr/>
              <p14:nvPr/>
            </p14:nvContentPartPr>
            <p14:xfrm>
              <a:off x="7362720" y="5772240"/>
              <a:ext cx="360" cy="360"/>
            </p14:xfrm>
          </p:contentPart>
        </mc:Choice>
        <mc:Fallback xmlns="">
          <p:pic>
            <p:nvPicPr>
              <p:cNvPr id="5" name="Ink 4">
                <a:extLst>
                  <a:ext uri="{FF2B5EF4-FFF2-40B4-BE49-F238E27FC236}">
                    <a16:creationId xmlns:a16="http://schemas.microsoft.com/office/drawing/2014/main" id="{3AF0F879-87ED-237A-5B00-EC09F5367363}"/>
                  </a:ext>
                </a:extLst>
              </p:cNvPr>
              <p:cNvPicPr/>
              <p:nvPr/>
            </p:nvPicPr>
            <p:blipFill>
              <a:blip r:embed="rId5"/>
              <a:stretch>
                <a:fillRect/>
              </a:stretch>
            </p:blipFill>
            <p:spPr>
              <a:xfrm>
                <a:off x="7353360" y="5762880"/>
                <a:ext cx="19080" cy="19080"/>
              </a:xfrm>
              <a:prstGeom prst="rect">
                <a:avLst/>
              </a:prstGeom>
            </p:spPr>
          </p:pic>
        </mc:Fallback>
      </mc:AlternateContent>
    </p:spTree>
    <p:extLst>
      <p:ext uri="{BB962C8B-B14F-4D97-AF65-F5344CB8AC3E}">
        <p14:creationId xmlns:p14="http://schemas.microsoft.com/office/powerpoint/2010/main" val="356567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7B7B7B"/>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7B7B7B"/>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7B7B7B"/>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7B7B7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000">
              <a:srgbClr val="8B0505"/>
            </a:gs>
            <a:gs pos="91000">
              <a:schemeClr val="bg1">
                <a:lumMod val="95000"/>
              </a:schemeClr>
            </a:gs>
            <a:gs pos="93000">
              <a:schemeClr val="bg1"/>
            </a:gs>
            <a:gs pos="90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FF6023D8-158A-0D19-4FC2-00F424F5F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B2364-A0E3-2CD7-E9F7-D644F57B7EA5}"/>
              </a:ext>
            </a:extLst>
          </p:cNvPr>
          <p:cNvSpPr>
            <a:spLocks noGrp="1"/>
          </p:cNvSpPr>
          <p:nvPr>
            <p:ph type="title"/>
          </p:nvPr>
        </p:nvSpPr>
        <p:spPr>
          <a:xfrm>
            <a:off x="476250" y="344505"/>
            <a:ext cx="10515600" cy="1205057"/>
          </a:xfrm>
        </p:spPr>
        <p:txBody>
          <a:bodyPr/>
          <a:lstStyle/>
          <a:p>
            <a:r>
              <a:rPr lang="en-US" sz="3600" dirty="0">
                <a:solidFill>
                  <a:schemeClr val="bg1"/>
                </a:solidFill>
                <a:latin typeface="Arial" panose="020B0604020202020204" pitchFamily="34" charset="0"/>
                <a:cs typeface="Arial" panose="020B0604020202020204" pitchFamily="34" charset="0"/>
              </a:rPr>
              <a:t>Strengths</a:t>
            </a:r>
            <a:endParaRPr lang="en-US"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8F12DAC-CCEC-D9CF-F02E-E8A66EE8A46F}"/>
              </a:ext>
            </a:extLst>
          </p:cNvPr>
          <p:cNvPicPr>
            <a:picLocks noChangeAspect="1"/>
          </p:cNvPicPr>
          <p:nvPr/>
        </p:nvPicPr>
        <p:blipFill>
          <a:blip r:embed="rId3"/>
          <a:stretch>
            <a:fillRect/>
          </a:stretch>
        </p:blipFill>
        <p:spPr>
          <a:xfrm>
            <a:off x="8261290" y="6390336"/>
            <a:ext cx="3770290" cy="467664"/>
          </a:xfrm>
          <a:prstGeom prst="rect">
            <a:avLst/>
          </a:prstGeom>
        </p:spPr>
      </p:pic>
      <p:sp>
        <p:nvSpPr>
          <p:cNvPr id="6" name="Title 1">
            <a:extLst>
              <a:ext uri="{FF2B5EF4-FFF2-40B4-BE49-F238E27FC236}">
                <a16:creationId xmlns:a16="http://schemas.microsoft.com/office/drawing/2014/main" id="{90BE0FA6-128E-0407-92B1-AE74540C3BE6}"/>
              </a:ext>
            </a:extLst>
          </p:cNvPr>
          <p:cNvSpPr txBox="1">
            <a:spLocks/>
          </p:cNvSpPr>
          <p:nvPr/>
        </p:nvSpPr>
        <p:spPr>
          <a:xfrm>
            <a:off x="476250" y="23147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Limitations</a:t>
            </a:r>
            <a:endParaRPr lang="en-US" dirty="0">
              <a:solidFill>
                <a:schemeClr val="bg1"/>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2115484E-BDAB-A2FE-7B82-41EF1FDF0A6C}"/>
              </a:ext>
            </a:extLst>
          </p:cNvPr>
          <p:cNvSpPr>
            <a:spLocks noGrp="1"/>
          </p:cNvSpPr>
          <p:nvPr>
            <p:ph idx="1"/>
          </p:nvPr>
        </p:nvSpPr>
        <p:spPr>
          <a:xfrm>
            <a:off x="628650" y="1246551"/>
            <a:ext cx="10515600" cy="1325563"/>
          </a:xfrm>
        </p:spPr>
        <p:txBody>
          <a:bodyPr>
            <a:normAutofit/>
          </a:bodyPr>
          <a:lstStyle/>
          <a:p>
            <a:r>
              <a:rPr lang="en-US" sz="2200" dirty="0">
                <a:solidFill>
                  <a:schemeClr val="bg1"/>
                </a:solidFill>
                <a:latin typeface="Arial" panose="020B0604020202020204" pitchFamily="34" charset="0"/>
                <a:cs typeface="Arial" panose="020B0604020202020204" pitchFamily="34" charset="0"/>
              </a:rPr>
              <a:t>One of the few studies using controls adjusted for age and AMH</a:t>
            </a:r>
          </a:p>
          <a:p>
            <a:r>
              <a:rPr lang="en-US" sz="2200" dirty="0">
                <a:solidFill>
                  <a:schemeClr val="bg1"/>
                </a:solidFill>
                <a:latin typeface="Arial" panose="020B0604020202020204" pitchFamily="34" charset="0"/>
                <a:cs typeface="Arial" panose="020B0604020202020204" pitchFamily="34" charset="0"/>
              </a:rPr>
              <a:t>First retrospective study analyzing other genetic hereditary gynecological syndromes besides </a:t>
            </a:r>
            <a:r>
              <a:rPr lang="en-US" sz="2200" i="1" dirty="0">
                <a:solidFill>
                  <a:schemeClr val="bg1"/>
                </a:solidFill>
                <a:latin typeface="Arial" panose="020B0604020202020204" pitchFamily="34" charset="0"/>
                <a:cs typeface="Arial" panose="020B0604020202020204" pitchFamily="34" charset="0"/>
              </a:rPr>
              <a:t>BRCA1/2 </a:t>
            </a:r>
            <a:r>
              <a:rPr lang="en-US" sz="2200" dirty="0">
                <a:solidFill>
                  <a:schemeClr val="bg1"/>
                </a:solidFill>
                <a:latin typeface="Arial" panose="020B0604020202020204" pitchFamily="34" charset="0"/>
                <a:cs typeface="Arial" panose="020B0604020202020204" pitchFamily="34" charset="0"/>
              </a:rPr>
              <a:t>genes</a:t>
            </a:r>
          </a:p>
          <a:p>
            <a:endParaRPr lang="en-US" sz="2000" dirty="0"/>
          </a:p>
        </p:txBody>
      </p:sp>
      <p:sp>
        <p:nvSpPr>
          <p:cNvPr id="9" name="Content Placeholder 7">
            <a:extLst>
              <a:ext uri="{FF2B5EF4-FFF2-40B4-BE49-F238E27FC236}">
                <a16:creationId xmlns:a16="http://schemas.microsoft.com/office/drawing/2014/main" id="{61A9657B-A3B6-1B1A-B708-C1E3132C29C7}"/>
              </a:ext>
            </a:extLst>
          </p:cNvPr>
          <p:cNvSpPr txBox="1">
            <a:spLocks/>
          </p:cNvSpPr>
          <p:nvPr/>
        </p:nvSpPr>
        <p:spPr>
          <a:xfrm>
            <a:off x="838200" y="3618852"/>
            <a:ext cx="10515600" cy="4676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5E0C9BE7-EB60-7060-6E03-D14E2FC88B33}"/>
              </a:ext>
            </a:extLst>
          </p:cNvPr>
          <p:cNvSpPr txBox="1"/>
          <p:nvPr/>
        </p:nvSpPr>
        <p:spPr>
          <a:xfrm>
            <a:off x="628650" y="3270049"/>
            <a:ext cx="8572500"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Small cohort</a:t>
            </a:r>
          </a:p>
          <a:p>
            <a:pPr marL="342900"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Single academic IVF center</a:t>
            </a:r>
          </a:p>
          <a:p>
            <a:pPr marL="342900"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Pregnancy outcomes</a:t>
            </a:r>
          </a:p>
          <a:p>
            <a:pPr marL="342900" indent="-342900">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endParaRPr lang="en-US" sz="2200" dirty="0">
              <a:solidFill>
                <a:schemeClr val="bg1"/>
              </a:solidFill>
              <a:latin typeface="Arial" panose="020B0604020202020204" pitchFamily="34" charset="0"/>
              <a:cs typeface="Arial" panose="020B0604020202020204" pitchFamily="34" charset="0"/>
            </a:endParaRPr>
          </a:p>
          <a:p>
            <a:endParaRPr lang="en-US" sz="2200" dirty="0"/>
          </a:p>
        </p:txBody>
      </p:sp>
      <p:sp>
        <p:nvSpPr>
          <p:cNvPr id="5" name="Slide Number Placeholder 4">
            <a:extLst>
              <a:ext uri="{FF2B5EF4-FFF2-40B4-BE49-F238E27FC236}">
                <a16:creationId xmlns:a16="http://schemas.microsoft.com/office/drawing/2014/main" id="{52F5CA5B-A61E-FD28-B577-D347D215489F}"/>
              </a:ext>
            </a:extLst>
          </p:cNvPr>
          <p:cNvSpPr>
            <a:spLocks noGrp="1"/>
          </p:cNvSpPr>
          <p:nvPr>
            <p:ph type="sldNum" sz="quarter" idx="12"/>
          </p:nvPr>
        </p:nvSpPr>
        <p:spPr>
          <a:xfrm>
            <a:off x="9201150" y="6259043"/>
            <a:ext cx="2743200" cy="365125"/>
          </a:xfrm>
        </p:spPr>
        <p:txBody>
          <a:bodyPr/>
          <a:lstStyle/>
          <a:p>
            <a:fld id="{B364287D-F653-6242-8A62-84DF2D7C324F}" type="slidenum">
              <a:rPr lang="en-US" smtClean="0"/>
              <a:t>16</a:t>
            </a:fld>
            <a:endParaRPr lang="en-US" dirty="0"/>
          </a:p>
        </p:txBody>
      </p:sp>
      <p:sp>
        <p:nvSpPr>
          <p:cNvPr id="3" name="Title 1">
            <a:extLst>
              <a:ext uri="{FF2B5EF4-FFF2-40B4-BE49-F238E27FC236}">
                <a16:creationId xmlns:a16="http://schemas.microsoft.com/office/drawing/2014/main" id="{681C7EA6-7495-162E-0A55-442A3F4A9003}"/>
              </a:ext>
            </a:extLst>
          </p:cNvPr>
          <p:cNvSpPr txBox="1">
            <a:spLocks/>
          </p:cNvSpPr>
          <p:nvPr/>
        </p:nvSpPr>
        <p:spPr>
          <a:xfrm>
            <a:off x="542926" y="40681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Future directions</a:t>
            </a:r>
          </a:p>
        </p:txBody>
      </p:sp>
      <p:sp>
        <p:nvSpPr>
          <p:cNvPr id="7" name="Content Placeholder 7">
            <a:extLst>
              <a:ext uri="{FF2B5EF4-FFF2-40B4-BE49-F238E27FC236}">
                <a16:creationId xmlns:a16="http://schemas.microsoft.com/office/drawing/2014/main" id="{DB69EA74-C330-0FA8-9022-D64462F74994}"/>
              </a:ext>
            </a:extLst>
          </p:cNvPr>
          <p:cNvSpPr txBox="1">
            <a:spLocks/>
          </p:cNvSpPr>
          <p:nvPr/>
        </p:nvSpPr>
        <p:spPr>
          <a:xfrm>
            <a:off x="628650" y="4896697"/>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latin typeface="Arial" panose="020B0604020202020204" pitchFamily="34" charset="0"/>
              <a:cs typeface="Arial" panose="020B0604020202020204" pitchFamily="34" charset="0"/>
            </a:endParaRPr>
          </a:p>
        </p:txBody>
      </p:sp>
      <p:sp>
        <p:nvSpPr>
          <p:cNvPr id="11" name="Content Placeholder 7">
            <a:extLst>
              <a:ext uri="{FF2B5EF4-FFF2-40B4-BE49-F238E27FC236}">
                <a16:creationId xmlns:a16="http://schemas.microsoft.com/office/drawing/2014/main" id="{8DD0D1A8-616E-6889-B9A2-D8937329EBAF}"/>
              </a:ext>
            </a:extLst>
          </p:cNvPr>
          <p:cNvSpPr txBox="1">
            <a:spLocks/>
          </p:cNvSpPr>
          <p:nvPr/>
        </p:nvSpPr>
        <p:spPr>
          <a:xfrm>
            <a:off x="628650" y="5079728"/>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bg1"/>
                </a:solidFill>
                <a:latin typeface="Arial" panose="020B0604020202020204" pitchFamily="34" charset="0"/>
                <a:cs typeface="Arial" panose="020B0604020202020204" pitchFamily="34" charset="0"/>
              </a:rPr>
              <a:t>Expand cohort of individuals with P/LP variants</a:t>
            </a:r>
          </a:p>
          <a:p>
            <a:r>
              <a:rPr lang="en-US" sz="2200" dirty="0">
                <a:solidFill>
                  <a:schemeClr val="bg1"/>
                </a:solidFill>
                <a:latin typeface="Arial" panose="020B0604020202020204" pitchFamily="34" charset="0"/>
                <a:cs typeface="Arial" panose="020B0604020202020204" pitchFamily="34" charset="0"/>
              </a:rPr>
              <a:t>Multicenter collaborations</a:t>
            </a:r>
          </a:p>
          <a:p>
            <a:endParaRPr lang="en-US" sz="2200" dirty="0"/>
          </a:p>
        </p:txBody>
      </p:sp>
    </p:spTree>
    <p:extLst>
      <p:ext uri="{BB962C8B-B14F-4D97-AF65-F5344CB8AC3E}">
        <p14:creationId xmlns:p14="http://schemas.microsoft.com/office/powerpoint/2010/main" val="2194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dissolv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9" presetClass="entr" presetSubtype="0" fill="hold" grpId="0" nodeType="withEffect" nodePh="1">
                                  <p:stCondLst>
                                    <p:cond delay="0"/>
                                  </p:stCondLst>
                                  <p:endCondLst>
                                    <p:cond evt="begin" delay="0">
                                      <p:tn val="29"/>
                                    </p:cond>
                                  </p:end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dissolve">
                                      <p:cBhvr>
                                        <p:cTn id="31" dur="500"/>
                                        <p:tgtEl>
                                          <p:spTgt spid="7">
                                            <p:txEl>
                                              <p:pRg st="0" end="0"/>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dissolve">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dissolve">
                                      <p:cBhvr>
                                        <p:cTn id="3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build="p"/>
      <p:bldP spid="10" grpId="0"/>
      <p:bldP spid="3" grpId="0"/>
      <p:bldP spid="7" grpId="0" build="p"/>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2702C-CB73-7DA2-AC07-21F1B59D7749}"/>
              </a:ext>
            </a:extLst>
          </p:cNvPr>
          <p:cNvPicPr>
            <a:picLocks noChangeAspect="1"/>
          </p:cNvPicPr>
          <p:nvPr/>
        </p:nvPicPr>
        <p:blipFill>
          <a:blip r:embed="rId3"/>
          <a:stretch>
            <a:fillRect/>
          </a:stretch>
        </p:blipFill>
        <p:spPr>
          <a:xfrm>
            <a:off x="8256276" y="6390336"/>
            <a:ext cx="3770290" cy="467664"/>
          </a:xfrm>
          <a:prstGeom prst="rect">
            <a:avLst/>
          </a:prstGeom>
        </p:spPr>
      </p:pic>
      <p:sp>
        <p:nvSpPr>
          <p:cNvPr id="2" name="TextBox 1">
            <a:extLst>
              <a:ext uri="{FF2B5EF4-FFF2-40B4-BE49-F238E27FC236}">
                <a16:creationId xmlns:a16="http://schemas.microsoft.com/office/drawing/2014/main" id="{AC4C5E0C-C078-559F-6813-B412279C6486}"/>
              </a:ext>
            </a:extLst>
          </p:cNvPr>
          <p:cNvSpPr txBox="1"/>
          <p:nvPr/>
        </p:nvSpPr>
        <p:spPr>
          <a:xfrm>
            <a:off x="-258792" y="-1828800"/>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3212C8A0-5805-DB60-0F6E-12460911708A}"/>
              </a:ext>
            </a:extLst>
          </p:cNvPr>
          <p:cNvSpPr txBox="1"/>
          <p:nvPr/>
        </p:nvSpPr>
        <p:spPr>
          <a:xfrm>
            <a:off x="2725609" y="381271"/>
            <a:ext cx="5979241" cy="923330"/>
          </a:xfrm>
          <a:prstGeom prst="rect">
            <a:avLst/>
          </a:prstGeom>
          <a:noFill/>
        </p:spPr>
        <p:txBody>
          <a:bodyPr wrap="square" rtlCol="0">
            <a:spAutoFit/>
          </a:bodyPr>
          <a:lstStyle/>
          <a:p>
            <a:pPr algn="ctr"/>
            <a:r>
              <a:rPr lang="en-US" sz="5400" dirty="0">
                <a:solidFill>
                  <a:schemeClr val="bg1"/>
                </a:solidFill>
                <a:latin typeface="Arial" panose="020B0604020202020204" pitchFamily="34" charset="0"/>
                <a:cs typeface="Arial" panose="020B0604020202020204" pitchFamily="34" charset="0"/>
              </a:rPr>
              <a:t>Gracias</a:t>
            </a:r>
          </a:p>
        </p:txBody>
      </p:sp>
      <p:pic>
        <p:nvPicPr>
          <p:cNvPr id="9" name="Picture 8" descr="A group of people posing for a photo&#10;&#10;AI-generated content may be incorrect.">
            <a:extLst>
              <a:ext uri="{FF2B5EF4-FFF2-40B4-BE49-F238E27FC236}">
                <a16:creationId xmlns:a16="http://schemas.microsoft.com/office/drawing/2014/main" id="{24BBF33E-4AF2-FAE4-224B-19E36E24036C}"/>
              </a:ext>
            </a:extLst>
          </p:cNvPr>
          <p:cNvPicPr>
            <a:picLocks noChangeAspect="1"/>
          </p:cNvPicPr>
          <p:nvPr/>
        </p:nvPicPr>
        <p:blipFill>
          <a:blip r:embed="rId4"/>
          <a:stretch>
            <a:fillRect/>
          </a:stretch>
        </p:blipFill>
        <p:spPr>
          <a:xfrm>
            <a:off x="2725609" y="1663820"/>
            <a:ext cx="5847838" cy="3908844"/>
          </a:xfrm>
          <a:prstGeom prst="rect">
            <a:avLst/>
          </a:prstGeom>
        </p:spPr>
      </p:pic>
    </p:spTree>
    <p:extLst>
      <p:ext uri="{BB962C8B-B14F-4D97-AF65-F5344CB8AC3E}">
        <p14:creationId xmlns:p14="http://schemas.microsoft.com/office/powerpoint/2010/main" val="16457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000">
              <a:srgbClr val="8B0505"/>
            </a:gs>
            <a:gs pos="100000">
              <a:schemeClr val="bg1">
                <a:lumMod val="95000"/>
              </a:schemeClr>
            </a:gs>
            <a:gs pos="93000">
              <a:schemeClr val="bg1"/>
            </a:gs>
            <a:gs pos="87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BD33437E-53A6-CFB1-5E0C-00BF1E8DF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30029-5FFC-97B7-9749-7A03E8D07FF9}"/>
              </a:ext>
            </a:extLst>
          </p:cNvPr>
          <p:cNvSpPr>
            <a:spLocks noGrp="1"/>
          </p:cNvSpPr>
          <p:nvPr>
            <p:ph type="title"/>
          </p:nvPr>
        </p:nvSpPr>
        <p:spPr>
          <a:xfrm>
            <a:off x="302029" y="-227943"/>
            <a:ext cx="10515600" cy="1325563"/>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8DECDE79-9191-E449-3832-AD7636DCCAB4}"/>
              </a:ext>
            </a:extLst>
          </p:cNvPr>
          <p:cNvSpPr>
            <a:spLocks noGrp="1"/>
          </p:cNvSpPr>
          <p:nvPr>
            <p:ph idx="1"/>
          </p:nvPr>
        </p:nvSpPr>
        <p:spPr>
          <a:xfrm>
            <a:off x="302030" y="434838"/>
            <a:ext cx="11587941" cy="5955498"/>
          </a:xfrm>
        </p:spPr>
        <p:txBody>
          <a:bodyPr>
            <a:noAutofit/>
          </a:bodyPr>
          <a:lstStyle/>
          <a:p>
            <a:endParaRPr lang="en-US" sz="1100" dirty="0">
              <a:solidFill>
                <a:schemeClr val="bg1"/>
              </a:solidFill>
              <a:latin typeface="Arial" panose="020B0604020202020204" pitchFamily="34" charset="0"/>
              <a:cs typeface="Arial" panose="020B0604020202020204" pitchFamily="34" charset="0"/>
            </a:endParaRPr>
          </a:p>
          <a:p>
            <a:pPr marL="0" indent="0">
              <a:lnSpc>
                <a:spcPct val="115000"/>
              </a:lnSpc>
              <a:buNone/>
            </a:pPr>
            <a:r>
              <a:rPr lang="en-US" sz="1100" dirty="0">
                <a:solidFill>
                  <a:schemeClr val="bg1"/>
                </a:solidFill>
                <a:latin typeface="Arial" panose="020B0604020202020204" pitchFamily="34" charset="0"/>
                <a:cs typeface="Arial" panose="020B0604020202020204" pitchFamily="34" charset="0"/>
              </a:rPr>
              <a:t>Cathcart-Rake EJ, Ruddy KJ, Bleyer A, Johnson RH. Breast Cancer in Adolescent and Young Adult Women Under the Age of 40 Years. JCO Oncol </a:t>
            </a:r>
            <a:r>
              <a:rPr lang="en-US" sz="1100" dirty="0" err="1">
                <a:solidFill>
                  <a:schemeClr val="bg1"/>
                </a:solidFill>
                <a:latin typeface="Arial" panose="020B0604020202020204" pitchFamily="34" charset="0"/>
                <a:cs typeface="Arial" panose="020B0604020202020204" pitchFamily="34" charset="0"/>
              </a:rPr>
              <a:t>Pract</a:t>
            </a:r>
            <a:r>
              <a:rPr lang="en-US" sz="1100" dirty="0">
                <a:solidFill>
                  <a:schemeClr val="bg1"/>
                </a:solidFill>
                <a:latin typeface="Arial" panose="020B0604020202020204" pitchFamily="34" charset="0"/>
                <a:cs typeface="Arial" panose="020B0604020202020204" pitchFamily="34" charset="0"/>
              </a:rPr>
              <a:t>. 2021 Jun;17(6):305-313. </a:t>
            </a:r>
            <a:r>
              <a:rPr lang="en-US" sz="1100" dirty="0" err="1">
                <a:solidFill>
                  <a:schemeClr val="bg1"/>
                </a:solidFill>
                <a:latin typeface="Arial" panose="020B0604020202020204" pitchFamily="34" charset="0"/>
                <a:cs typeface="Arial" panose="020B0604020202020204" pitchFamily="34" charset="0"/>
              </a:rPr>
              <a:t>doi</a:t>
            </a:r>
            <a:r>
              <a:rPr lang="en-US" sz="1100" dirty="0">
                <a:solidFill>
                  <a:schemeClr val="bg1"/>
                </a:solidFill>
                <a:latin typeface="Arial" panose="020B0604020202020204" pitchFamily="34" charset="0"/>
                <a:cs typeface="Arial" panose="020B0604020202020204" pitchFamily="34" charset="0"/>
              </a:rPr>
              <a:t>: 10.1200/OP.20.00793. </a:t>
            </a:r>
            <a:r>
              <a:rPr lang="en-US" sz="1100" dirty="0" err="1">
                <a:solidFill>
                  <a:schemeClr val="bg1"/>
                </a:solidFill>
                <a:latin typeface="Arial" panose="020B0604020202020204" pitchFamily="34" charset="0"/>
                <a:cs typeface="Arial" panose="020B0604020202020204" pitchFamily="34" charset="0"/>
              </a:rPr>
              <a:t>Epub</a:t>
            </a:r>
            <a:r>
              <a:rPr lang="en-US" sz="1100" dirty="0">
                <a:solidFill>
                  <a:schemeClr val="bg1"/>
                </a:solidFill>
                <a:latin typeface="Arial" panose="020B0604020202020204" pitchFamily="34" charset="0"/>
                <a:cs typeface="Arial" panose="020B0604020202020204" pitchFamily="34" charset="0"/>
              </a:rPr>
              <a:t> 2021 Jan 15. PMID: 33449828.</a:t>
            </a:r>
            <a:endParaRPr lang="en-US" sz="11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0" indent="0">
              <a:lnSpc>
                <a:spcPct val="115000"/>
              </a:lnSpc>
              <a:buNone/>
            </a:pPr>
            <a:r>
              <a:rPr lang="en-US" sz="1100" dirty="0">
                <a:solidFill>
                  <a:schemeClr val="bg1"/>
                </a:solidFill>
                <a:latin typeface="Arial" panose="020B0604020202020204" pitchFamily="34" charset="0"/>
                <a:cs typeface="Arial" panose="020B0604020202020204" pitchFamily="34" charset="0"/>
              </a:rPr>
              <a:t>Dias Nunes J, </a:t>
            </a:r>
            <a:r>
              <a:rPr lang="en-US" sz="1100" dirty="0" err="1">
                <a:solidFill>
                  <a:schemeClr val="bg1"/>
                </a:solidFill>
                <a:latin typeface="Arial" panose="020B0604020202020204" pitchFamily="34" charset="0"/>
                <a:cs typeface="Arial" panose="020B0604020202020204" pitchFamily="34" charset="0"/>
              </a:rPr>
              <a:t>Demeestere</a:t>
            </a:r>
            <a:r>
              <a:rPr lang="en-US" sz="1100" dirty="0">
                <a:solidFill>
                  <a:schemeClr val="bg1"/>
                </a:solidFill>
                <a:latin typeface="Arial" panose="020B0604020202020204" pitchFamily="34" charset="0"/>
                <a:cs typeface="Arial" panose="020B0604020202020204" pitchFamily="34" charset="0"/>
              </a:rPr>
              <a:t> I, Devos M. BRCA Mutations and Fertility Preservation. </a:t>
            </a:r>
            <a:r>
              <a:rPr lang="en-US" sz="1100" i="1" dirty="0">
                <a:solidFill>
                  <a:schemeClr val="bg1"/>
                </a:solidFill>
                <a:latin typeface="Arial" panose="020B0604020202020204" pitchFamily="34" charset="0"/>
                <a:cs typeface="Arial" panose="020B0604020202020204" pitchFamily="34" charset="0"/>
              </a:rPr>
              <a:t>International Journal of Molecular Sciences</a:t>
            </a:r>
            <a:r>
              <a:rPr lang="en-US" sz="1100" dirty="0">
                <a:solidFill>
                  <a:schemeClr val="bg1"/>
                </a:solidFill>
                <a:latin typeface="Arial" panose="020B0604020202020204" pitchFamily="34" charset="0"/>
                <a:cs typeface="Arial" panose="020B0604020202020204" pitchFamily="34" charset="0"/>
              </a:rPr>
              <a:t>. 2024; 25(1):204. https://</a:t>
            </a:r>
            <a:r>
              <a:rPr lang="en-US" sz="1100" dirty="0" err="1">
                <a:solidFill>
                  <a:schemeClr val="bg1"/>
                </a:solidFill>
                <a:latin typeface="Arial" panose="020B0604020202020204" pitchFamily="34" charset="0"/>
                <a:cs typeface="Arial" panose="020B0604020202020204" pitchFamily="34" charset="0"/>
              </a:rPr>
              <a:t>doi.org</a:t>
            </a:r>
            <a:r>
              <a:rPr lang="en-US" sz="1100" dirty="0">
                <a:solidFill>
                  <a:schemeClr val="bg1"/>
                </a:solidFill>
                <a:latin typeface="Arial" panose="020B0604020202020204" pitchFamily="34" charset="0"/>
                <a:cs typeface="Arial" panose="020B0604020202020204" pitchFamily="34" charset="0"/>
              </a:rPr>
              <a:t>/10.3390/ijms25010204 </a:t>
            </a:r>
          </a:p>
          <a:p>
            <a:pPr marL="0" indent="0">
              <a:lnSpc>
                <a:spcPct val="115000"/>
              </a:lnSpc>
              <a:buNone/>
            </a:pPr>
            <a:r>
              <a:rPr lang="en-US" sz="1100" dirty="0">
                <a:solidFill>
                  <a:schemeClr val="bg1"/>
                </a:solidFill>
                <a:latin typeface="Arial" panose="020B0604020202020204" pitchFamily="34" charset="0"/>
                <a:cs typeface="Arial" panose="020B0604020202020204" pitchFamily="34" charset="0"/>
              </a:rPr>
              <a:t>Denis-</a:t>
            </a:r>
            <a:r>
              <a:rPr lang="en-US" sz="1100" dirty="0" err="1">
                <a:solidFill>
                  <a:schemeClr val="bg1"/>
                </a:solidFill>
                <a:latin typeface="Arial" panose="020B0604020202020204" pitchFamily="34" charset="0"/>
                <a:cs typeface="Arial" panose="020B0604020202020204" pitchFamily="34" charset="0"/>
              </a:rPr>
              <a:t>Laroque</a:t>
            </a:r>
            <a:r>
              <a:rPr lang="en-US" sz="1100" dirty="0">
                <a:solidFill>
                  <a:schemeClr val="bg1"/>
                </a:solidFill>
                <a:latin typeface="Arial" panose="020B0604020202020204" pitchFamily="34" charset="0"/>
                <a:cs typeface="Arial" panose="020B0604020202020204" pitchFamily="34" charset="0"/>
              </a:rPr>
              <a:t> L, </a:t>
            </a:r>
            <a:r>
              <a:rPr lang="en-US" sz="1100" dirty="0" err="1">
                <a:solidFill>
                  <a:schemeClr val="bg1"/>
                </a:solidFill>
                <a:latin typeface="Arial" panose="020B0604020202020204" pitchFamily="34" charset="0"/>
                <a:cs typeface="Arial" panose="020B0604020202020204" pitchFamily="34" charset="0"/>
              </a:rPr>
              <a:t>Drouet</a:t>
            </a:r>
            <a:r>
              <a:rPr lang="en-US" sz="1100" dirty="0">
                <a:solidFill>
                  <a:schemeClr val="bg1"/>
                </a:solidFill>
                <a:latin typeface="Arial" panose="020B0604020202020204" pitchFamily="34" charset="0"/>
                <a:cs typeface="Arial" panose="020B0604020202020204" pitchFamily="34" charset="0"/>
              </a:rPr>
              <a:t> Y, </a:t>
            </a:r>
            <a:r>
              <a:rPr lang="en-US" sz="1100" dirty="0" err="1">
                <a:solidFill>
                  <a:schemeClr val="bg1"/>
                </a:solidFill>
                <a:latin typeface="Arial" panose="020B0604020202020204" pitchFamily="34" charset="0"/>
                <a:cs typeface="Arial" panose="020B0604020202020204" pitchFamily="34" charset="0"/>
              </a:rPr>
              <a:t>Plotton</a:t>
            </a:r>
            <a:r>
              <a:rPr lang="en-US" sz="1100" dirty="0">
                <a:solidFill>
                  <a:schemeClr val="bg1"/>
                </a:solidFill>
                <a:latin typeface="Arial" panose="020B0604020202020204" pitchFamily="34" charset="0"/>
                <a:cs typeface="Arial" panose="020B0604020202020204" pitchFamily="34" charset="0"/>
              </a:rPr>
              <a:t> I, Chopin N, </a:t>
            </a:r>
            <a:r>
              <a:rPr lang="en-US" sz="1100" dirty="0" err="1">
                <a:solidFill>
                  <a:schemeClr val="bg1"/>
                </a:solidFill>
                <a:latin typeface="Arial" panose="020B0604020202020204" pitchFamily="34" charset="0"/>
                <a:cs typeface="Arial" panose="020B0604020202020204" pitchFamily="34" charset="0"/>
              </a:rPr>
              <a:t>Bonadona</a:t>
            </a:r>
            <a:r>
              <a:rPr lang="en-US" sz="1100" dirty="0">
                <a:solidFill>
                  <a:schemeClr val="bg1"/>
                </a:solidFill>
                <a:latin typeface="Arial" panose="020B0604020202020204" pitchFamily="34" charset="0"/>
                <a:cs typeface="Arial" panose="020B0604020202020204" pitchFamily="34" charset="0"/>
              </a:rPr>
              <a:t> V, </a:t>
            </a:r>
            <a:r>
              <a:rPr lang="en-US" sz="1100" dirty="0" err="1">
                <a:solidFill>
                  <a:schemeClr val="bg1"/>
                </a:solidFill>
                <a:latin typeface="Arial" panose="020B0604020202020204" pitchFamily="34" charset="0"/>
                <a:cs typeface="Arial" panose="020B0604020202020204" pitchFamily="34" charset="0"/>
              </a:rPr>
              <a:t>Lornage</a:t>
            </a:r>
            <a:r>
              <a:rPr lang="en-US" sz="1100" dirty="0">
                <a:solidFill>
                  <a:schemeClr val="bg1"/>
                </a:solidFill>
                <a:latin typeface="Arial" panose="020B0604020202020204" pitchFamily="34" charset="0"/>
                <a:cs typeface="Arial" panose="020B0604020202020204" pitchFamily="34" charset="0"/>
              </a:rPr>
              <a:t> J, Salle B, </a:t>
            </a:r>
            <a:r>
              <a:rPr lang="en-US" sz="1100" dirty="0" err="1">
                <a:solidFill>
                  <a:schemeClr val="bg1"/>
                </a:solidFill>
                <a:latin typeface="Arial" panose="020B0604020202020204" pitchFamily="34" charset="0"/>
                <a:cs typeface="Arial" panose="020B0604020202020204" pitchFamily="34" charset="0"/>
              </a:rPr>
              <a:t>Lasset</a:t>
            </a:r>
            <a:r>
              <a:rPr lang="en-US" sz="1100" dirty="0">
                <a:solidFill>
                  <a:schemeClr val="bg1"/>
                </a:solidFill>
                <a:latin typeface="Arial" panose="020B0604020202020204" pitchFamily="34" charset="0"/>
                <a:cs typeface="Arial" panose="020B0604020202020204" pitchFamily="34" charset="0"/>
              </a:rPr>
              <a:t> C, </a:t>
            </a:r>
            <a:r>
              <a:rPr lang="en-US" sz="1100" dirty="0" err="1">
                <a:solidFill>
                  <a:schemeClr val="bg1"/>
                </a:solidFill>
                <a:latin typeface="Arial" panose="020B0604020202020204" pitchFamily="34" charset="0"/>
                <a:cs typeface="Arial" panose="020B0604020202020204" pitchFamily="34" charset="0"/>
              </a:rPr>
              <a:t>Rousset</a:t>
            </a:r>
            <a:r>
              <a:rPr lang="en-US" sz="1100" dirty="0">
                <a:solidFill>
                  <a:schemeClr val="bg1"/>
                </a:solidFill>
                <a:latin typeface="Arial" panose="020B0604020202020204" pitchFamily="34" charset="0"/>
                <a:cs typeface="Arial" panose="020B0604020202020204" pitchFamily="34" charset="0"/>
              </a:rPr>
              <a:t>-Jablonski C. Anti-</a:t>
            </a:r>
            <a:r>
              <a:rPr lang="en-US" sz="1100" dirty="0" err="1">
                <a:solidFill>
                  <a:schemeClr val="bg1"/>
                </a:solidFill>
                <a:latin typeface="Arial" panose="020B0604020202020204" pitchFamily="34" charset="0"/>
                <a:cs typeface="Arial" panose="020B0604020202020204" pitchFamily="34" charset="0"/>
              </a:rPr>
              <a:t>müllerian</a:t>
            </a:r>
            <a:r>
              <a:rPr lang="en-US" sz="1100" dirty="0">
                <a:solidFill>
                  <a:schemeClr val="bg1"/>
                </a:solidFill>
                <a:latin typeface="Arial" panose="020B0604020202020204" pitchFamily="34" charset="0"/>
                <a:cs typeface="Arial" panose="020B0604020202020204" pitchFamily="34" charset="0"/>
              </a:rPr>
              <a:t> hormone levels and antral follicle count in women with a BRCA1 or BRCA2 germline pathogenic variant: A retrospective cohort study. Breast. 2021 Oct;59:239-247. </a:t>
            </a:r>
            <a:r>
              <a:rPr lang="en-US" sz="1100" dirty="0" err="1">
                <a:solidFill>
                  <a:schemeClr val="bg1"/>
                </a:solidFill>
                <a:latin typeface="Arial" panose="020B0604020202020204" pitchFamily="34" charset="0"/>
                <a:cs typeface="Arial" panose="020B0604020202020204" pitchFamily="34" charset="0"/>
              </a:rPr>
              <a:t>doi</a:t>
            </a:r>
            <a:r>
              <a:rPr lang="en-US" sz="1100" dirty="0">
                <a:solidFill>
                  <a:schemeClr val="bg1"/>
                </a:solidFill>
                <a:latin typeface="Arial" panose="020B0604020202020204" pitchFamily="34" charset="0"/>
                <a:cs typeface="Arial" panose="020B0604020202020204" pitchFamily="34" charset="0"/>
              </a:rPr>
              <a:t>: 10.1016/j.breast.2021.07.010. </a:t>
            </a:r>
            <a:r>
              <a:rPr lang="en-US" sz="1100" dirty="0" err="1">
                <a:solidFill>
                  <a:schemeClr val="bg1"/>
                </a:solidFill>
                <a:latin typeface="Arial" panose="020B0604020202020204" pitchFamily="34" charset="0"/>
                <a:cs typeface="Arial" panose="020B0604020202020204" pitchFamily="34" charset="0"/>
              </a:rPr>
              <a:t>Epub</a:t>
            </a:r>
            <a:r>
              <a:rPr lang="en-US" sz="1100" dirty="0">
                <a:solidFill>
                  <a:schemeClr val="bg1"/>
                </a:solidFill>
                <a:latin typeface="Arial" panose="020B0604020202020204" pitchFamily="34" charset="0"/>
                <a:cs typeface="Arial" panose="020B0604020202020204" pitchFamily="34" charset="0"/>
              </a:rPr>
              <a:t> 2021 Jul 12. PMID: 34304065; PMCID: PMC8326804.</a:t>
            </a:r>
          </a:p>
          <a:p>
            <a:pPr marL="0" indent="0">
              <a:lnSpc>
                <a:spcPct val="115000"/>
              </a:lnSpc>
              <a:buNone/>
            </a:pPr>
            <a:r>
              <a:rPr lang="en-US" sz="1100" dirty="0">
                <a:solidFill>
                  <a:schemeClr val="bg1"/>
                </a:solidFill>
                <a:latin typeface="Arial" panose="020B0604020202020204" pitchFamily="34" charset="0"/>
                <a:cs typeface="Arial" panose="020B0604020202020204" pitchFamily="34" charset="0"/>
              </a:rPr>
              <a:t>Derks-</a:t>
            </a:r>
            <a:r>
              <a:rPr lang="en-US" sz="1100" dirty="0" err="1">
                <a:solidFill>
                  <a:schemeClr val="bg1"/>
                </a:solidFill>
                <a:latin typeface="Arial" panose="020B0604020202020204" pitchFamily="34" charset="0"/>
                <a:cs typeface="Arial" panose="020B0604020202020204" pitchFamily="34" charset="0"/>
              </a:rPr>
              <a:t>Smeets</a:t>
            </a:r>
            <a:r>
              <a:rPr lang="en-US" sz="1100" dirty="0">
                <a:solidFill>
                  <a:schemeClr val="bg1"/>
                </a:solidFill>
                <a:latin typeface="Arial" panose="020B0604020202020204" pitchFamily="34" charset="0"/>
                <a:cs typeface="Arial" panose="020B0604020202020204" pitchFamily="34" charset="0"/>
              </a:rPr>
              <a:t> IAP, van </a:t>
            </a:r>
            <a:r>
              <a:rPr lang="en-US" sz="1100" dirty="0" err="1">
                <a:solidFill>
                  <a:schemeClr val="bg1"/>
                </a:solidFill>
                <a:latin typeface="Arial" panose="020B0604020202020204" pitchFamily="34" charset="0"/>
                <a:cs typeface="Arial" panose="020B0604020202020204" pitchFamily="34" charset="0"/>
              </a:rPr>
              <a:t>Tilborg</a:t>
            </a:r>
            <a:r>
              <a:rPr lang="en-US" sz="1100" dirty="0">
                <a:solidFill>
                  <a:schemeClr val="bg1"/>
                </a:solidFill>
                <a:latin typeface="Arial" panose="020B0604020202020204" pitchFamily="34" charset="0"/>
                <a:cs typeface="Arial" panose="020B0604020202020204" pitchFamily="34" charset="0"/>
              </a:rPr>
              <a:t> TC, van </a:t>
            </a:r>
            <a:r>
              <a:rPr lang="en-US" sz="1100" dirty="0" err="1">
                <a:solidFill>
                  <a:schemeClr val="bg1"/>
                </a:solidFill>
                <a:latin typeface="Arial" panose="020B0604020202020204" pitchFamily="34" charset="0"/>
                <a:cs typeface="Arial" panose="020B0604020202020204" pitchFamily="34" charset="0"/>
              </a:rPr>
              <a:t>Montfoort</a:t>
            </a:r>
            <a:r>
              <a:rPr lang="en-US" sz="1100" dirty="0">
                <a:solidFill>
                  <a:schemeClr val="bg1"/>
                </a:solidFill>
                <a:latin typeface="Arial" panose="020B0604020202020204" pitchFamily="34" charset="0"/>
                <a:cs typeface="Arial" panose="020B0604020202020204" pitchFamily="34" charset="0"/>
              </a:rPr>
              <a:t> A, Smits L, Torrance HL, Meijer-Hoogeveen M, </a:t>
            </a:r>
            <a:r>
              <a:rPr lang="en-US" sz="1100" dirty="0" err="1">
                <a:solidFill>
                  <a:schemeClr val="bg1"/>
                </a:solidFill>
                <a:latin typeface="Arial" panose="020B0604020202020204" pitchFamily="34" charset="0"/>
                <a:cs typeface="Arial" panose="020B0604020202020204" pitchFamily="34" charset="0"/>
              </a:rPr>
              <a:t>Broekmans</a:t>
            </a:r>
            <a:r>
              <a:rPr lang="en-US" sz="1100" dirty="0">
                <a:solidFill>
                  <a:schemeClr val="bg1"/>
                </a:solidFill>
                <a:latin typeface="Arial" panose="020B0604020202020204" pitchFamily="34" charset="0"/>
                <a:cs typeface="Arial" panose="020B0604020202020204" pitchFamily="34" charset="0"/>
              </a:rPr>
              <a:t> F, </a:t>
            </a:r>
            <a:r>
              <a:rPr lang="en-US" sz="1100" dirty="0" err="1">
                <a:solidFill>
                  <a:schemeClr val="bg1"/>
                </a:solidFill>
                <a:latin typeface="Arial" panose="020B0604020202020204" pitchFamily="34" charset="0"/>
                <a:cs typeface="Arial" panose="020B0604020202020204" pitchFamily="34" charset="0"/>
              </a:rPr>
              <a:t>Dreesen</a:t>
            </a:r>
            <a:r>
              <a:rPr lang="en-US" sz="1100" dirty="0">
                <a:solidFill>
                  <a:schemeClr val="bg1"/>
                </a:solidFill>
                <a:latin typeface="Arial" panose="020B0604020202020204" pitchFamily="34" charset="0"/>
                <a:cs typeface="Arial" panose="020B0604020202020204" pitchFamily="34" charset="0"/>
              </a:rPr>
              <a:t> JCFM, </a:t>
            </a:r>
            <a:r>
              <a:rPr lang="en-US" sz="1100" dirty="0" err="1">
                <a:solidFill>
                  <a:schemeClr val="bg1"/>
                </a:solidFill>
                <a:latin typeface="Arial" panose="020B0604020202020204" pitchFamily="34" charset="0"/>
                <a:cs typeface="Arial" panose="020B0604020202020204" pitchFamily="34" charset="0"/>
              </a:rPr>
              <a:t>Paulussen</a:t>
            </a:r>
            <a:r>
              <a:rPr lang="en-US" sz="1100" dirty="0">
                <a:solidFill>
                  <a:schemeClr val="bg1"/>
                </a:solidFill>
                <a:latin typeface="Arial" panose="020B0604020202020204" pitchFamily="34" charset="0"/>
                <a:cs typeface="Arial" panose="020B0604020202020204" pitchFamily="34" charset="0"/>
              </a:rPr>
              <a:t> ADC, </a:t>
            </a:r>
            <a:r>
              <a:rPr lang="en-US" sz="1100" dirty="0" err="1">
                <a:solidFill>
                  <a:schemeClr val="bg1"/>
                </a:solidFill>
                <a:latin typeface="Arial" panose="020B0604020202020204" pitchFamily="34" charset="0"/>
                <a:cs typeface="Arial" panose="020B0604020202020204" pitchFamily="34" charset="0"/>
              </a:rPr>
              <a:t>Tjan-Heijnen</a:t>
            </a:r>
            <a:r>
              <a:rPr lang="en-US" sz="1100" dirty="0">
                <a:solidFill>
                  <a:schemeClr val="bg1"/>
                </a:solidFill>
                <a:latin typeface="Arial" panose="020B0604020202020204" pitchFamily="34" charset="0"/>
                <a:cs typeface="Arial" panose="020B0604020202020204" pitchFamily="34" charset="0"/>
              </a:rPr>
              <a:t> VCG, </a:t>
            </a:r>
            <a:r>
              <a:rPr lang="en-US" sz="1100" dirty="0" err="1">
                <a:solidFill>
                  <a:schemeClr val="bg1"/>
                </a:solidFill>
                <a:latin typeface="Arial" panose="020B0604020202020204" pitchFamily="34" charset="0"/>
                <a:cs typeface="Arial" panose="020B0604020202020204" pitchFamily="34" charset="0"/>
              </a:rPr>
              <a:t>Homminga</a:t>
            </a:r>
            <a:r>
              <a:rPr lang="en-US" sz="1100" dirty="0">
                <a:solidFill>
                  <a:schemeClr val="bg1"/>
                </a:solidFill>
                <a:latin typeface="Arial" panose="020B0604020202020204" pitchFamily="34" charset="0"/>
                <a:cs typeface="Arial" panose="020B0604020202020204" pitchFamily="34" charset="0"/>
              </a:rPr>
              <a:t> I, van den Berg MMJ, </a:t>
            </a:r>
            <a:r>
              <a:rPr lang="en-US" sz="1100" dirty="0" err="1">
                <a:solidFill>
                  <a:schemeClr val="bg1"/>
                </a:solidFill>
                <a:latin typeface="Arial" panose="020B0604020202020204" pitchFamily="34" charset="0"/>
                <a:cs typeface="Arial" panose="020B0604020202020204" pitchFamily="34" charset="0"/>
              </a:rPr>
              <a:t>Ausems</a:t>
            </a:r>
            <a:r>
              <a:rPr lang="en-US" sz="1100" dirty="0">
                <a:solidFill>
                  <a:schemeClr val="bg1"/>
                </a:solidFill>
                <a:latin typeface="Arial" panose="020B0604020202020204" pitchFamily="34" charset="0"/>
                <a:cs typeface="Arial" panose="020B0604020202020204" pitchFamily="34" charset="0"/>
              </a:rPr>
              <a:t> MGEM, de </a:t>
            </a:r>
            <a:r>
              <a:rPr lang="en-US" sz="1100" dirty="0" err="1">
                <a:solidFill>
                  <a:schemeClr val="bg1"/>
                </a:solidFill>
                <a:latin typeface="Arial" panose="020B0604020202020204" pitchFamily="34" charset="0"/>
                <a:cs typeface="Arial" panose="020B0604020202020204" pitchFamily="34" charset="0"/>
              </a:rPr>
              <a:t>Rycke</a:t>
            </a:r>
            <a:r>
              <a:rPr lang="en-US" sz="1100" dirty="0">
                <a:solidFill>
                  <a:schemeClr val="bg1"/>
                </a:solidFill>
                <a:latin typeface="Arial" panose="020B0604020202020204" pitchFamily="34" charset="0"/>
                <a:cs typeface="Arial" panose="020B0604020202020204" pitchFamily="34" charset="0"/>
              </a:rPr>
              <a:t> M, de Die-Smulders CEM, </a:t>
            </a:r>
            <a:r>
              <a:rPr lang="en-US" sz="1100" dirty="0" err="1">
                <a:solidFill>
                  <a:schemeClr val="bg1"/>
                </a:solidFill>
                <a:latin typeface="Arial" panose="020B0604020202020204" pitchFamily="34" charset="0"/>
                <a:cs typeface="Arial" panose="020B0604020202020204" pitchFamily="34" charset="0"/>
              </a:rPr>
              <a:t>Verpoest</a:t>
            </a:r>
            <a:r>
              <a:rPr lang="en-US" sz="1100" dirty="0">
                <a:solidFill>
                  <a:schemeClr val="bg1"/>
                </a:solidFill>
                <a:latin typeface="Arial" panose="020B0604020202020204" pitchFamily="34" charset="0"/>
                <a:cs typeface="Arial" panose="020B0604020202020204" pitchFamily="34" charset="0"/>
              </a:rPr>
              <a:t> W, van Golde R. BRCA1 mutation carriers have a lower number of mature oocytes after ovarian stimulation for IVF/PGD. J Assist </a:t>
            </a:r>
            <a:r>
              <a:rPr lang="en-US" sz="1100" dirty="0" err="1">
                <a:solidFill>
                  <a:schemeClr val="bg1"/>
                </a:solidFill>
                <a:latin typeface="Arial" panose="020B0604020202020204" pitchFamily="34" charset="0"/>
                <a:cs typeface="Arial" panose="020B0604020202020204" pitchFamily="34" charset="0"/>
              </a:rPr>
              <a:t>Reprod</a:t>
            </a:r>
            <a:r>
              <a:rPr lang="en-US" sz="1100" dirty="0">
                <a:solidFill>
                  <a:schemeClr val="bg1"/>
                </a:solidFill>
                <a:latin typeface="Arial" panose="020B0604020202020204" pitchFamily="34" charset="0"/>
                <a:cs typeface="Arial" panose="020B0604020202020204" pitchFamily="34" charset="0"/>
              </a:rPr>
              <a:t> Genet. 2017 Nov;34(11):1475-1482. </a:t>
            </a:r>
            <a:r>
              <a:rPr lang="en-US" sz="1100" dirty="0" err="1">
                <a:solidFill>
                  <a:schemeClr val="bg1"/>
                </a:solidFill>
                <a:latin typeface="Arial" panose="020B0604020202020204" pitchFamily="34" charset="0"/>
                <a:cs typeface="Arial" panose="020B0604020202020204" pitchFamily="34" charset="0"/>
              </a:rPr>
              <a:t>doi</a:t>
            </a:r>
            <a:r>
              <a:rPr lang="en-US" sz="1100" dirty="0">
                <a:solidFill>
                  <a:schemeClr val="bg1"/>
                </a:solidFill>
                <a:latin typeface="Arial" panose="020B0604020202020204" pitchFamily="34" charset="0"/>
                <a:cs typeface="Arial" panose="020B0604020202020204" pitchFamily="34" charset="0"/>
              </a:rPr>
              <a:t>: 10.1007/s10815-017-1014-3. </a:t>
            </a:r>
            <a:r>
              <a:rPr lang="en-US" sz="1100" dirty="0" err="1">
                <a:solidFill>
                  <a:schemeClr val="bg1"/>
                </a:solidFill>
                <a:latin typeface="Arial" panose="020B0604020202020204" pitchFamily="34" charset="0"/>
                <a:cs typeface="Arial" panose="020B0604020202020204" pitchFamily="34" charset="0"/>
              </a:rPr>
              <a:t>Epub</a:t>
            </a:r>
            <a:r>
              <a:rPr lang="en-US" sz="1100" dirty="0">
                <a:solidFill>
                  <a:schemeClr val="bg1"/>
                </a:solidFill>
                <a:latin typeface="Arial" panose="020B0604020202020204" pitchFamily="34" charset="0"/>
                <a:cs typeface="Arial" panose="020B0604020202020204" pitchFamily="34" charset="0"/>
              </a:rPr>
              <a:t> 2017 Aug 22. PMID: 28831696; PMCID: PMC5699993.</a:t>
            </a:r>
          </a:p>
          <a:p>
            <a:pPr marL="0" indent="0">
              <a:lnSpc>
                <a:spcPct val="115000"/>
              </a:lnSpc>
              <a:buNone/>
            </a:pPr>
            <a:r>
              <a:rPr lang="en-US" sz="1100" dirty="0" err="1">
                <a:solidFill>
                  <a:schemeClr val="bg1"/>
                </a:solidFill>
                <a:latin typeface="Arial" panose="020B0604020202020204" pitchFamily="34" charset="0"/>
                <a:cs typeface="Arial" panose="020B0604020202020204" pitchFamily="34" charset="0"/>
              </a:rPr>
              <a:t>Gunnala</a:t>
            </a:r>
            <a:r>
              <a:rPr lang="en-US" sz="1100" dirty="0">
                <a:solidFill>
                  <a:schemeClr val="bg1"/>
                </a:solidFill>
                <a:latin typeface="Arial" panose="020B0604020202020204" pitchFamily="34" charset="0"/>
                <a:cs typeface="Arial" panose="020B0604020202020204" pitchFamily="34" charset="0"/>
              </a:rPr>
              <a:t> V, Fields J, Irani M, D'Angelo D, Xu K, </a:t>
            </a:r>
            <a:r>
              <a:rPr lang="en-US" sz="1100" dirty="0" err="1">
                <a:solidFill>
                  <a:schemeClr val="bg1"/>
                </a:solidFill>
                <a:latin typeface="Arial" panose="020B0604020202020204" pitchFamily="34" charset="0"/>
                <a:cs typeface="Arial" panose="020B0604020202020204" pitchFamily="34" charset="0"/>
              </a:rPr>
              <a:t>Schattman</a:t>
            </a:r>
            <a:r>
              <a:rPr lang="en-US" sz="1100" dirty="0">
                <a:solidFill>
                  <a:schemeClr val="bg1"/>
                </a:solidFill>
                <a:latin typeface="Arial" panose="020B0604020202020204" pitchFamily="34" charset="0"/>
                <a:cs typeface="Arial" panose="020B0604020202020204" pitchFamily="34" charset="0"/>
              </a:rPr>
              <a:t> G, </a:t>
            </a:r>
            <a:r>
              <a:rPr lang="en-US" sz="1100" dirty="0" err="1">
                <a:solidFill>
                  <a:schemeClr val="bg1"/>
                </a:solidFill>
                <a:latin typeface="Arial" panose="020B0604020202020204" pitchFamily="34" charset="0"/>
                <a:cs typeface="Arial" panose="020B0604020202020204" pitchFamily="34" charset="0"/>
              </a:rPr>
              <a:t>Rosenwaks</a:t>
            </a:r>
            <a:r>
              <a:rPr lang="en-US" sz="1100" dirty="0">
                <a:solidFill>
                  <a:schemeClr val="bg1"/>
                </a:solidFill>
                <a:latin typeface="Arial" panose="020B0604020202020204" pitchFamily="34" charset="0"/>
                <a:cs typeface="Arial" panose="020B0604020202020204" pitchFamily="34" charset="0"/>
              </a:rPr>
              <a:t> Z. BRCA carriers have similar reproductive potential at baseline to noncarriers: comparisons in cancer and cancer-free cohorts undergoing fertility preservation. </a:t>
            </a:r>
            <a:r>
              <a:rPr lang="en-US" sz="1100" dirty="0" err="1">
                <a:solidFill>
                  <a:schemeClr val="bg1"/>
                </a:solidFill>
                <a:latin typeface="Arial" panose="020B0604020202020204" pitchFamily="34" charset="0"/>
                <a:cs typeface="Arial" panose="020B0604020202020204" pitchFamily="34" charset="0"/>
              </a:rPr>
              <a:t>Fertil</a:t>
            </a:r>
            <a:r>
              <a:rPr lang="en-US" sz="1100" dirty="0">
                <a:solidFill>
                  <a:schemeClr val="bg1"/>
                </a:solidFill>
                <a:latin typeface="Arial" panose="020B0604020202020204" pitchFamily="34" charset="0"/>
                <a:cs typeface="Arial" panose="020B0604020202020204" pitchFamily="34" charset="0"/>
              </a:rPr>
              <a:t> </a:t>
            </a:r>
            <a:r>
              <a:rPr lang="en-US" sz="1100" dirty="0" err="1">
                <a:solidFill>
                  <a:schemeClr val="bg1"/>
                </a:solidFill>
                <a:latin typeface="Arial" panose="020B0604020202020204" pitchFamily="34" charset="0"/>
                <a:cs typeface="Arial" panose="020B0604020202020204" pitchFamily="34" charset="0"/>
              </a:rPr>
              <a:t>Steril</a:t>
            </a:r>
            <a:r>
              <a:rPr lang="en-US" sz="1100" dirty="0">
                <a:solidFill>
                  <a:schemeClr val="bg1"/>
                </a:solidFill>
                <a:latin typeface="Arial" panose="020B0604020202020204" pitchFamily="34" charset="0"/>
                <a:cs typeface="Arial" panose="020B0604020202020204" pitchFamily="34" charset="0"/>
              </a:rPr>
              <a:t>. 2019 Feb;111(2):363-371. </a:t>
            </a:r>
            <a:r>
              <a:rPr lang="en-US" sz="1100" dirty="0" err="1">
                <a:solidFill>
                  <a:schemeClr val="bg1"/>
                </a:solidFill>
                <a:latin typeface="Arial" panose="020B0604020202020204" pitchFamily="34" charset="0"/>
                <a:cs typeface="Arial" panose="020B0604020202020204" pitchFamily="34" charset="0"/>
              </a:rPr>
              <a:t>doi</a:t>
            </a:r>
            <a:r>
              <a:rPr lang="en-US" sz="1100" dirty="0">
                <a:solidFill>
                  <a:schemeClr val="bg1"/>
                </a:solidFill>
                <a:latin typeface="Arial" panose="020B0604020202020204" pitchFamily="34" charset="0"/>
                <a:cs typeface="Arial" panose="020B0604020202020204" pitchFamily="34" charset="0"/>
              </a:rPr>
              <a:t>: 10.1016/j.fertnstert.2018.10.014. </a:t>
            </a:r>
            <a:r>
              <a:rPr lang="en-US" sz="1100" dirty="0" err="1">
                <a:solidFill>
                  <a:schemeClr val="bg1"/>
                </a:solidFill>
                <a:latin typeface="Arial" panose="020B0604020202020204" pitchFamily="34" charset="0"/>
                <a:cs typeface="Arial" panose="020B0604020202020204" pitchFamily="34" charset="0"/>
              </a:rPr>
              <a:t>Epub</a:t>
            </a:r>
            <a:r>
              <a:rPr lang="en-US" sz="1100" dirty="0">
                <a:solidFill>
                  <a:schemeClr val="bg1"/>
                </a:solidFill>
                <a:latin typeface="Arial" panose="020B0604020202020204" pitchFamily="34" charset="0"/>
                <a:cs typeface="Arial" panose="020B0604020202020204" pitchFamily="34" charset="0"/>
              </a:rPr>
              <a:t> 2018 Dec 6. PMID: 30527950.</a:t>
            </a:r>
          </a:p>
          <a:p>
            <a:pPr marL="0" indent="0">
              <a:lnSpc>
                <a:spcPct val="115000"/>
              </a:lnSpc>
              <a:buNone/>
            </a:pPr>
            <a:r>
              <a:rPr lang="en-US" sz="1100" dirty="0" err="1">
                <a:solidFill>
                  <a:schemeClr val="bg1"/>
                </a:solidFill>
                <a:latin typeface="Arial" panose="020B0604020202020204" pitchFamily="34" charset="0"/>
                <a:cs typeface="Arial" panose="020B0604020202020204" pitchFamily="34" charset="0"/>
              </a:rPr>
              <a:t>Grynberg</a:t>
            </a:r>
            <a:r>
              <a:rPr lang="en-US" sz="1100" dirty="0">
                <a:solidFill>
                  <a:schemeClr val="bg1"/>
                </a:solidFill>
                <a:latin typeface="Arial" panose="020B0604020202020204" pitchFamily="34" charset="0"/>
                <a:cs typeface="Arial" panose="020B0604020202020204" pitchFamily="34" charset="0"/>
              </a:rPr>
              <a:t> M, Dagher </a:t>
            </a:r>
            <a:r>
              <a:rPr lang="en-US" sz="1100" dirty="0" err="1">
                <a:solidFill>
                  <a:schemeClr val="bg1"/>
                </a:solidFill>
                <a:latin typeface="Arial" panose="020B0604020202020204" pitchFamily="34" charset="0"/>
                <a:cs typeface="Arial" panose="020B0604020202020204" pitchFamily="34" charset="0"/>
              </a:rPr>
              <a:t>Hayeck</a:t>
            </a:r>
            <a:r>
              <a:rPr lang="en-US" sz="1100" dirty="0">
                <a:solidFill>
                  <a:schemeClr val="bg1"/>
                </a:solidFill>
                <a:latin typeface="Arial" panose="020B0604020202020204" pitchFamily="34" charset="0"/>
                <a:cs typeface="Arial" panose="020B0604020202020204" pitchFamily="34" charset="0"/>
              </a:rPr>
              <a:t> B, Papanikolaou EG, </a:t>
            </a:r>
            <a:r>
              <a:rPr lang="en-US" sz="1100" dirty="0" err="1">
                <a:solidFill>
                  <a:schemeClr val="bg1"/>
                </a:solidFill>
                <a:latin typeface="Arial" panose="020B0604020202020204" pitchFamily="34" charset="0"/>
                <a:cs typeface="Arial" panose="020B0604020202020204" pitchFamily="34" charset="0"/>
              </a:rPr>
              <a:t>Sifer</a:t>
            </a:r>
            <a:r>
              <a:rPr lang="en-US" sz="1100" dirty="0">
                <a:solidFill>
                  <a:schemeClr val="bg1"/>
                </a:solidFill>
                <a:latin typeface="Arial" panose="020B0604020202020204" pitchFamily="34" charset="0"/>
                <a:cs typeface="Arial" panose="020B0604020202020204" pitchFamily="34" charset="0"/>
              </a:rPr>
              <a:t> C, </a:t>
            </a:r>
            <a:r>
              <a:rPr lang="en-US" sz="1100" dirty="0" err="1">
                <a:solidFill>
                  <a:schemeClr val="bg1"/>
                </a:solidFill>
                <a:latin typeface="Arial" panose="020B0604020202020204" pitchFamily="34" charset="0"/>
                <a:cs typeface="Arial" panose="020B0604020202020204" pitchFamily="34" charset="0"/>
              </a:rPr>
              <a:t>Sermondade</a:t>
            </a:r>
            <a:r>
              <a:rPr lang="en-US" sz="1100" dirty="0">
                <a:solidFill>
                  <a:schemeClr val="bg1"/>
                </a:solidFill>
                <a:latin typeface="Arial" panose="020B0604020202020204" pitchFamily="34" charset="0"/>
                <a:cs typeface="Arial" panose="020B0604020202020204" pitchFamily="34" charset="0"/>
              </a:rPr>
              <a:t> N, </a:t>
            </a:r>
            <a:r>
              <a:rPr lang="en-US" sz="1100" dirty="0" err="1">
                <a:solidFill>
                  <a:schemeClr val="bg1"/>
                </a:solidFill>
                <a:latin typeface="Arial" panose="020B0604020202020204" pitchFamily="34" charset="0"/>
                <a:cs typeface="Arial" panose="020B0604020202020204" pitchFamily="34" charset="0"/>
              </a:rPr>
              <a:t>Sonigo</a:t>
            </a:r>
            <a:r>
              <a:rPr lang="en-US" sz="1100" dirty="0">
                <a:solidFill>
                  <a:schemeClr val="bg1"/>
                </a:solidFill>
                <a:latin typeface="Arial" panose="020B0604020202020204" pitchFamily="34" charset="0"/>
                <a:cs typeface="Arial" panose="020B0604020202020204" pitchFamily="34" charset="0"/>
              </a:rPr>
              <a:t> C. BRCA1/2 gene mutations do not affect the capacity of oocytes from breast cancer candidates for fertility preservation to mature in vitro. Hum </a:t>
            </a:r>
            <a:r>
              <a:rPr lang="en-US" sz="1100" dirty="0" err="1">
                <a:solidFill>
                  <a:schemeClr val="bg1"/>
                </a:solidFill>
                <a:latin typeface="Arial" panose="020B0604020202020204" pitchFamily="34" charset="0"/>
                <a:cs typeface="Arial" panose="020B0604020202020204" pitchFamily="34" charset="0"/>
              </a:rPr>
              <a:t>Reprod</a:t>
            </a:r>
            <a:r>
              <a:rPr lang="en-US" sz="1100" dirty="0">
                <a:solidFill>
                  <a:schemeClr val="bg1"/>
                </a:solidFill>
                <a:latin typeface="Arial" panose="020B0604020202020204" pitchFamily="34" charset="0"/>
                <a:cs typeface="Arial" panose="020B0604020202020204" pitchFamily="34" charset="0"/>
              </a:rPr>
              <a:t>. 2019 Feb 1;34(2):374-379. </a:t>
            </a:r>
            <a:r>
              <a:rPr lang="en-US" sz="1100" dirty="0" err="1">
                <a:solidFill>
                  <a:schemeClr val="bg1"/>
                </a:solidFill>
                <a:latin typeface="Arial" panose="020B0604020202020204" pitchFamily="34" charset="0"/>
                <a:cs typeface="Arial" panose="020B0604020202020204" pitchFamily="34" charset="0"/>
              </a:rPr>
              <a:t>doi</a:t>
            </a:r>
            <a:r>
              <a:rPr lang="en-US" sz="1100" dirty="0">
                <a:solidFill>
                  <a:schemeClr val="bg1"/>
                </a:solidFill>
                <a:latin typeface="Arial" panose="020B0604020202020204" pitchFamily="34" charset="0"/>
                <a:cs typeface="Arial" panose="020B0604020202020204" pitchFamily="34" charset="0"/>
              </a:rPr>
              <a:t>: 10.1093/</a:t>
            </a:r>
            <a:r>
              <a:rPr lang="en-US" sz="1100" dirty="0" err="1">
                <a:solidFill>
                  <a:schemeClr val="bg1"/>
                </a:solidFill>
                <a:latin typeface="Arial" panose="020B0604020202020204" pitchFamily="34" charset="0"/>
                <a:cs typeface="Arial" panose="020B0604020202020204" pitchFamily="34" charset="0"/>
              </a:rPr>
              <a:t>humrep</a:t>
            </a:r>
            <a:r>
              <a:rPr lang="en-US" sz="1100" dirty="0">
                <a:solidFill>
                  <a:schemeClr val="bg1"/>
                </a:solidFill>
                <a:latin typeface="Arial" panose="020B0604020202020204" pitchFamily="34" charset="0"/>
                <a:cs typeface="Arial" panose="020B0604020202020204" pitchFamily="34" charset="0"/>
              </a:rPr>
              <a:t>/dey358. PMID: 30561604.</a:t>
            </a:r>
          </a:p>
          <a:p>
            <a:pPr marL="0" indent="0">
              <a:lnSpc>
                <a:spcPct val="115000"/>
              </a:lnSpc>
              <a:buNone/>
            </a:pPr>
            <a:r>
              <a:rPr lang="en-US" sz="1100" dirty="0">
                <a:solidFill>
                  <a:schemeClr val="bg1"/>
                </a:solidFill>
                <a:latin typeface="Arial" panose="020B0604020202020204" pitchFamily="34" charset="0"/>
                <a:cs typeface="Arial" panose="020B0604020202020204" pitchFamily="34" charset="0"/>
              </a:rPr>
              <a:t>Oktay K, Kim JY, Barad D, Babayev SN. Association of BRCA1 mutations with occult primary ovarian insufficiency: a possible explanation for the link between infertility and breast/ovarian cancer risks. J Clin Oncol. 2010 Jan 10;28(2):240-4. </a:t>
            </a:r>
            <a:r>
              <a:rPr lang="en-US" sz="1100" dirty="0" err="1">
                <a:solidFill>
                  <a:schemeClr val="bg1"/>
                </a:solidFill>
                <a:latin typeface="Arial" panose="020B0604020202020204" pitchFamily="34" charset="0"/>
                <a:cs typeface="Arial" panose="020B0604020202020204" pitchFamily="34" charset="0"/>
              </a:rPr>
              <a:t>doi</a:t>
            </a:r>
            <a:r>
              <a:rPr lang="en-US" sz="1100" dirty="0">
                <a:solidFill>
                  <a:schemeClr val="bg1"/>
                </a:solidFill>
                <a:latin typeface="Arial" panose="020B0604020202020204" pitchFamily="34" charset="0"/>
                <a:cs typeface="Arial" panose="020B0604020202020204" pitchFamily="34" charset="0"/>
              </a:rPr>
              <a:t>: 10.1200/JCO.2009.24.2057. </a:t>
            </a:r>
            <a:r>
              <a:rPr lang="en-US" sz="1100" dirty="0" err="1">
                <a:solidFill>
                  <a:schemeClr val="bg1"/>
                </a:solidFill>
                <a:latin typeface="Arial" panose="020B0604020202020204" pitchFamily="34" charset="0"/>
                <a:cs typeface="Arial" panose="020B0604020202020204" pitchFamily="34" charset="0"/>
              </a:rPr>
              <a:t>Epub</a:t>
            </a:r>
            <a:r>
              <a:rPr lang="en-US" sz="1100" dirty="0">
                <a:solidFill>
                  <a:schemeClr val="bg1"/>
                </a:solidFill>
                <a:latin typeface="Arial" panose="020B0604020202020204" pitchFamily="34" charset="0"/>
                <a:cs typeface="Arial" panose="020B0604020202020204" pitchFamily="34" charset="0"/>
              </a:rPr>
              <a:t> 2009 Dec 7. Erratum in: J Clin Oncol. 2010 Oct 20;28(30):4664. PMID: 19996028; PMCID: PMC3040011.</a:t>
            </a:r>
            <a:endPar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buNone/>
            </a:pP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Porcu</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E,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Cillo</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GM, Cipriani L,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Sacilotto</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F, Notarangelo L, Damiano G,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Dirodi</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M,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Roncarati</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I. Impact of BRCA1 and BRCA2 mutations on ovarian reserve and fertility preservation outcomes in young women with breast cancer. J Assist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Reprod</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Genet. 2020 Mar;37(3):709-715.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doi</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10.1007/s10815-019-01658-9.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Epub</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2019 Dec 24. PMID: 31872386; PMCID: PMC7125060.</a:t>
            </a:r>
            <a:endParaRPr lang="en-US" sz="11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Shapira M, </a:t>
            </a:r>
            <a:r>
              <a:rPr lang="en-US" sz="1100" dirty="0" err="1">
                <a:solidFill>
                  <a:schemeClr val="bg1"/>
                </a:solidFill>
                <a:latin typeface="Arial" panose="020B0604020202020204" pitchFamily="34" charset="0"/>
                <a:cs typeface="Arial" panose="020B0604020202020204" pitchFamily="34" charset="0"/>
              </a:rPr>
              <a:t>Raanani</a:t>
            </a:r>
            <a:r>
              <a:rPr lang="en-US" sz="1100" dirty="0">
                <a:solidFill>
                  <a:schemeClr val="bg1"/>
                </a:solidFill>
                <a:latin typeface="Arial" panose="020B0604020202020204" pitchFamily="34" charset="0"/>
                <a:cs typeface="Arial" panose="020B0604020202020204" pitchFamily="34" charset="0"/>
              </a:rPr>
              <a:t> H, Feldman B, </a:t>
            </a:r>
            <a:r>
              <a:rPr lang="en-US" sz="1100" dirty="0" err="1">
                <a:solidFill>
                  <a:schemeClr val="bg1"/>
                </a:solidFill>
                <a:latin typeface="Arial" panose="020B0604020202020204" pitchFamily="34" charset="0"/>
                <a:cs typeface="Arial" panose="020B0604020202020204" pitchFamily="34" charset="0"/>
              </a:rPr>
              <a:t>Srebnik</a:t>
            </a:r>
            <a:r>
              <a:rPr lang="en-US" sz="1100" dirty="0">
                <a:solidFill>
                  <a:schemeClr val="bg1"/>
                </a:solidFill>
                <a:latin typeface="Arial" panose="020B0604020202020204" pitchFamily="34" charset="0"/>
                <a:cs typeface="Arial" panose="020B0604020202020204" pitchFamily="34" charset="0"/>
              </a:rPr>
              <a:t> N, Dereck-Haim S, </a:t>
            </a:r>
            <a:r>
              <a:rPr lang="en-US" sz="1100" dirty="0" err="1">
                <a:solidFill>
                  <a:schemeClr val="bg1"/>
                </a:solidFill>
                <a:latin typeface="Arial" panose="020B0604020202020204" pitchFamily="34" charset="0"/>
                <a:cs typeface="Arial" panose="020B0604020202020204" pitchFamily="34" charset="0"/>
              </a:rPr>
              <a:t>Manela</a:t>
            </a:r>
            <a:r>
              <a:rPr lang="en-US" sz="1100" dirty="0">
                <a:solidFill>
                  <a:schemeClr val="bg1"/>
                </a:solidFill>
                <a:latin typeface="Arial" panose="020B0604020202020204" pitchFamily="34" charset="0"/>
                <a:cs typeface="Arial" panose="020B0604020202020204" pitchFamily="34" charset="0"/>
              </a:rPr>
              <a:t> D, </a:t>
            </a:r>
            <a:r>
              <a:rPr lang="en-US" sz="1100" dirty="0" err="1">
                <a:solidFill>
                  <a:schemeClr val="bg1"/>
                </a:solidFill>
                <a:latin typeface="Arial" panose="020B0604020202020204" pitchFamily="34" charset="0"/>
                <a:cs typeface="Arial" panose="020B0604020202020204" pitchFamily="34" charset="0"/>
              </a:rPr>
              <a:t>Brenghausen</a:t>
            </a:r>
            <a:r>
              <a:rPr lang="en-US" sz="1100" dirty="0">
                <a:solidFill>
                  <a:schemeClr val="bg1"/>
                </a:solidFill>
                <a:latin typeface="Arial" panose="020B0604020202020204" pitchFamily="34" charset="0"/>
                <a:cs typeface="Arial" panose="020B0604020202020204" pitchFamily="34" charset="0"/>
              </a:rPr>
              <a:t> M, Geva-Lerner L, Friedman E, Levi-Lahad E, Goldberg D, Perri T, Eldar-Geva T, </a:t>
            </a:r>
            <a:r>
              <a:rPr lang="en-US" sz="1100" dirty="0" err="1">
                <a:solidFill>
                  <a:schemeClr val="bg1"/>
                </a:solidFill>
                <a:latin typeface="Arial" panose="020B0604020202020204" pitchFamily="34" charset="0"/>
                <a:cs typeface="Arial" panose="020B0604020202020204" pitchFamily="34" charset="0"/>
              </a:rPr>
              <a:t>Meirow</a:t>
            </a:r>
            <a:r>
              <a:rPr lang="en-US" sz="1100" dirty="0">
                <a:solidFill>
                  <a:schemeClr val="bg1"/>
                </a:solidFill>
                <a:latin typeface="Arial" panose="020B0604020202020204" pitchFamily="34" charset="0"/>
                <a:cs typeface="Arial" panose="020B0604020202020204" pitchFamily="34" charset="0"/>
              </a:rPr>
              <a:t> D. BRCA mutation carriers show normal ovarian response in in vitro fertilization cycles. </a:t>
            </a:r>
            <a:r>
              <a:rPr lang="en-US" sz="1100" dirty="0" err="1">
                <a:solidFill>
                  <a:schemeClr val="bg1"/>
                </a:solidFill>
                <a:latin typeface="Arial" panose="020B0604020202020204" pitchFamily="34" charset="0"/>
                <a:cs typeface="Arial" panose="020B0604020202020204" pitchFamily="34" charset="0"/>
              </a:rPr>
              <a:t>Fertil</a:t>
            </a:r>
            <a:r>
              <a:rPr lang="en-US" sz="1100" dirty="0">
                <a:solidFill>
                  <a:schemeClr val="bg1"/>
                </a:solidFill>
                <a:latin typeface="Arial" panose="020B0604020202020204" pitchFamily="34" charset="0"/>
                <a:cs typeface="Arial" panose="020B0604020202020204" pitchFamily="34" charset="0"/>
              </a:rPr>
              <a:t> </a:t>
            </a:r>
            <a:r>
              <a:rPr lang="en-US" sz="1100" dirty="0" err="1">
                <a:solidFill>
                  <a:schemeClr val="bg1"/>
                </a:solidFill>
                <a:latin typeface="Arial" panose="020B0604020202020204" pitchFamily="34" charset="0"/>
                <a:cs typeface="Arial" panose="020B0604020202020204" pitchFamily="34" charset="0"/>
              </a:rPr>
              <a:t>Steril</a:t>
            </a:r>
            <a:r>
              <a:rPr lang="en-US" sz="1100" dirty="0">
                <a:solidFill>
                  <a:schemeClr val="bg1"/>
                </a:solidFill>
                <a:latin typeface="Arial" panose="020B0604020202020204" pitchFamily="34" charset="0"/>
                <a:cs typeface="Arial" panose="020B0604020202020204" pitchFamily="34" charset="0"/>
              </a:rPr>
              <a:t>. 2015 Nov;104(5):1162-7. </a:t>
            </a:r>
            <a:r>
              <a:rPr lang="en-US" sz="1100" dirty="0" err="1">
                <a:solidFill>
                  <a:schemeClr val="bg1"/>
                </a:solidFill>
                <a:latin typeface="Arial" panose="020B0604020202020204" pitchFamily="34" charset="0"/>
                <a:cs typeface="Arial" panose="020B0604020202020204" pitchFamily="34" charset="0"/>
              </a:rPr>
              <a:t>doi</a:t>
            </a:r>
            <a:r>
              <a:rPr lang="en-US" sz="1100" dirty="0">
                <a:solidFill>
                  <a:schemeClr val="bg1"/>
                </a:solidFill>
                <a:latin typeface="Arial" panose="020B0604020202020204" pitchFamily="34" charset="0"/>
                <a:cs typeface="Arial" panose="020B0604020202020204" pitchFamily="34" charset="0"/>
              </a:rPr>
              <a:t>: 10.1016/j.fertnstert.2015.07.1162. </a:t>
            </a:r>
            <a:r>
              <a:rPr lang="en-US" sz="1100" dirty="0" err="1">
                <a:solidFill>
                  <a:schemeClr val="bg1"/>
                </a:solidFill>
                <a:latin typeface="Arial" panose="020B0604020202020204" pitchFamily="34" charset="0"/>
                <a:cs typeface="Arial" panose="020B0604020202020204" pitchFamily="34" charset="0"/>
              </a:rPr>
              <a:t>Epub</a:t>
            </a:r>
            <a:r>
              <a:rPr lang="en-US" sz="1100" dirty="0">
                <a:solidFill>
                  <a:schemeClr val="bg1"/>
                </a:solidFill>
                <a:latin typeface="Arial" panose="020B0604020202020204" pitchFamily="34" charset="0"/>
                <a:cs typeface="Arial" panose="020B0604020202020204" pitchFamily="34" charset="0"/>
              </a:rPr>
              <a:t> 2015 Aug 31. PMID: 26335130.</a:t>
            </a:r>
            <a:endPar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indent="0">
              <a:lnSpc>
                <a:spcPct val="115000"/>
              </a:lnSpc>
              <a:buNone/>
            </a:pPr>
            <a:r>
              <a:rPr lang="en-US" sz="1100" dirty="0">
                <a:solidFill>
                  <a:schemeClr val="bg1"/>
                </a:solidFill>
                <a:latin typeface="Arial" panose="020B0604020202020204" pitchFamily="34" charset="0"/>
                <a:cs typeface="Arial" panose="020B0604020202020204" pitchFamily="34" charset="0"/>
              </a:rPr>
              <a:t>Turan V, Oktay K. BRCA-related ATM-mediated DNA double-strand break repair and ovarian aging. Hum </a:t>
            </a:r>
            <a:r>
              <a:rPr lang="en-US" sz="1100" dirty="0" err="1">
                <a:solidFill>
                  <a:schemeClr val="bg1"/>
                </a:solidFill>
                <a:latin typeface="Arial" panose="020B0604020202020204" pitchFamily="34" charset="0"/>
                <a:cs typeface="Arial" panose="020B0604020202020204" pitchFamily="34" charset="0"/>
              </a:rPr>
              <a:t>Reprod</a:t>
            </a:r>
            <a:r>
              <a:rPr lang="en-US" sz="1100" dirty="0">
                <a:solidFill>
                  <a:schemeClr val="bg1"/>
                </a:solidFill>
                <a:latin typeface="Arial" panose="020B0604020202020204" pitchFamily="34" charset="0"/>
                <a:cs typeface="Arial" panose="020B0604020202020204" pitchFamily="34" charset="0"/>
              </a:rPr>
              <a:t> Update. 2020 Jan 1;26(1):43-57. </a:t>
            </a:r>
            <a:r>
              <a:rPr lang="en-US" sz="1100" dirty="0" err="1">
                <a:solidFill>
                  <a:schemeClr val="bg1"/>
                </a:solidFill>
                <a:latin typeface="Arial" panose="020B0604020202020204" pitchFamily="34" charset="0"/>
                <a:cs typeface="Arial" panose="020B0604020202020204" pitchFamily="34" charset="0"/>
              </a:rPr>
              <a:t>doi</a:t>
            </a:r>
            <a:r>
              <a:rPr lang="en-US" sz="1100" dirty="0">
                <a:solidFill>
                  <a:schemeClr val="bg1"/>
                </a:solidFill>
                <a:latin typeface="Arial" panose="020B0604020202020204" pitchFamily="34" charset="0"/>
                <a:cs typeface="Arial" panose="020B0604020202020204" pitchFamily="34" charset="0"/>
              </a:rPr>
              <a:t>: 10.1093/</a:t>
            </a:r>
            <a:r>
              <a:rPr lang="en-US" sz="1100" dirty="0" err="1">
                <a:solidFill>
                  <a:schemeClr val="bg1"/>
                </a:solidFill>
                <a:latin typeface="Arial" panose="020B0604020202020204" pitchFamily="34" charset="0"/>
                <a:cs typeface="Arial" panose="020B0604020202020204" pitchFamily="34" charset="0"/>
              </a:rPr>
              <a:t>humupd</a:t>
            </a:r>
            <a:r>
              <a:rPr lang="en-US" sz="1100" dirty="0">
                <a:solidFill>
                  <a:schemeClr val="bg1"/>
                </a:solidFill>
                <a:latin typeface="Arial" panose="020B0604020202020204" pitchFamily="34" charset="0"/>
                <a:cs typeface="Arial" panose="020B0604020202020204" pitchFamily="34" charset="0"/>
              </a:rPr>
              <a:t>/dmz043. PMID: 31822904; PMCID: PMC6935693.</a:t>
            </a:r>
          </a:p>
          <a:p>
            <a:pPr marL="0" indent="0">
              <a:lnSpc>
                <a:spcPct val="115000"/>
              </a:lnSpc>
              <a:buNone/>
            </a:pP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Wang ET,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Pisarska</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MD, Bresee C, Chen YD, Lester J, Afshar Y, Alexander C, Karlan BY. BRCA1 germline mutations may be associated with reduced ovarian reserve.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Fertil</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Steril</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2014 Dec;102(6):1723-8.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doi</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10.1016/j.fertnstert.2014.08.014. </a:t>
            </a:r>
            <a:r>
              <a:rPr lang="en-US" sz="1100" dirty="0" err="1">
                <a:solidFill>
                  <a:schemeClr val="bg1"/>
                </a:solidFill>
                <a:effectLst/>
                <a:latin typeface="Arial" panose="020B0604020202020204" pitchFamily="34" charset="0"/>
                <a:ea typeface="Arial" panose="020B0604020202020204" pitchFamily="34" charset="0"/>
                <a:cs typeface="Arial" panose="020B0604020202020204" pitchFamily="34" charset="0"/>
              </a:rPr>
              <a:t>Epub</a:t>
            </a:r>
            <a:r>
              <a:rPr lang="en-US" sz="1100" dirty="0">
                <a:solidFill>
                  <a:schemeClr val="bg1"/>
                </a:solidFill>
                <a:effectLst/>
                <a:latin typeface="Arial" panose="020B0604020202020204" pitchFamily="34" charset="0"/>
                <a:ea typeface="Arial" panose="020B0604020202020204" pitchFamily="34" charset="0"/>
                <a:cs typeface="Arial" panose="020B0604020202020204" pitchFamily="34" charset="0"/>
              </a:rPr>
              <a:t> 2014 Sep 23. PMID: 25256924; PMCID: PMC4372188.</a:t>
            </a:r>
          </a:p>
          <a:p>
            <a:endParaRPr lang="en-US" sz="11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B964D00-5DDD-7A18-61D9-EB409854EE64}"/>
              </a:ext>
            </a:extLst>
          </p:cNvPr>
          <p:cNvPicPr>
            <a:picLocks noChangeAspect="1"/>
          </p:cNvPicPr>
          <p:nvPr/>
        </p:nvPicPr>
        <p:blipFill>
          <a:blip r:embed="rId3"/>
          <a:stretch>
            <a:fillRect/>
          </a:stretch>
        </p:blipFill>
        <p:spPr>
          <a:xfrm>
            <a:off x="8325458" y="6390336"/>
            <a:ext cx="3770290" cy="467664"/>
          </a:xfrm>
          <a:prstGeom prst="rect">
            <a:avLst/>
          </a:prstGeom>
        </p:spPr>
      </p:pic>
      <p:sp>
        <p:nvSpPr>
          <p:cNvPr id="6" name="Slide Number Placeholder 5">
            <a:extLst>
              <a:ext uri="{FF2B5EF4-FFF2-40B4-BE49-F238E27FC236}">
                <a16:creationId xmlns:a16="http://schemas.microsoft.com/office/drawing/2014/main" id="{7D06D60C-E069-807E-46CE-87DAEC8446B6}"/>
              </a:ext>
            </a:extLst>
          </p:cNvPr>
          <p:cNvSpPr>
            <a:spLocks noGrp="1"/>
          </p:cNvSpPr>
          <p:nvPr>
            <p:ph type="sldNum" sz="quarter" idx="12"/>
          </p:nvPr>
        </p:nvSpPr>
        <p:spPr>
          <a:xfrm>
            <a:off x="9352548" y="6078915"/>
            <a:ext cx="2743200" cy="365125"/>
          </a:xfrm>
        </p:spPr>
        <p:txBody>
          <a:bodyPr/>
          <a:lstStyle/>
          <a:p>
            <a:fld id="{B364287D-F653-6242-8A62-84DF2D7C324F}" type="slidenum">
              <a:rPr lang="en-US" smtClean="0"/>
              <a:t>18</a:t>
            </a:fld>
            <a:endParaRPr lang="en-US" dirty="0"/>
          </a:p>
        </p:txBody>
      </p:sp>
    </p:spTree>
    <p:extLst>
      <p:ext uri="{BB962C8B-B14F-4D97-AF65-F5344CB8AC3E}">
        <p14:creationId xmlns:p14="http://schemas.microsoft.com/office/powerpoint/2010/main" val="31341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0000">
              <a:srgbClr val="8B0505"/>
            </a:gs>
            <a:gs pos="91000">
              <a:schemeClr val="bg1">
                <a:lumMod val="95000"/>
              </a:schemeClr>
            </a:gs>
            <a:gs pos="93000">
              <a:schemeClr val="bg1"/>
            </a:gs>
            <a:gs pos="90000">
              <a:schemeClr val="bg1">
                <a:alpha val="83839"/>
                <a:lumMod val="16324"/>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02F9-5C4E-D379-41C3-FFB3ECA3928F}"/>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Disclosure</a:t>
            </a:r>
          </a:p>
        </p:txBody>
      </p:sp>
      <p:sp>
        <p:nvSpPr>
          <p:cNvPr id="3" name="Content Placeholder 2">
            <a:extLst>
              <a:ext uri="{FF2B5EF4-FFF2-40B4-BE49-F238E27FC236}">
                <a16:creationId xmlns:a16="http://schemas.microsoft.com/office/drawing/2014/main" id="{6A8DF647-D241-CCFD-F55C-7FB1E8DF765E}"/>
              </a:ext>
            </a:extLst>
          </p:cNvPr>
          <p:cNvSpPr>
            <a:spLocks noGrp="1"/>
          </p:cNvSpPr>
          <p:nvPr>
            <p:ph idx="1"/>
          </p:nvPr>
        </p:nvSpPr>
        <p:spPr/>
        <p:txBody>
          <a:bodyPr>
            <a:normAutofit/>
          </a:bodyPr>
          <a:lstStyle/>
          <a:p>
            <a:pPr marL="0" indent="0">
              <a:buNone/>
            </a:pPr>
            <a:r>
              <a:rPr lang="en-US" sz="2400" dirty="0">
                <a:solidFill>
                  <a:schemeClr val="bg1"/>
                </a:solidFill>
                <a:latin typeface="Arial" panose="020B0604020202020204" pitchFamily="34" charset="0"/>
                <a:cs typeface="Arial" panose="020B0604020202020204" pitchFamily="34" charset="0"/>
              </a:rPr>
              <a:t>Nothing to disclose</a:t>
            </a:r>
          </a:p>
        </p:txBody>
      </p:sp>
      <p:pic>
        <p:nvPicPr>
          <p:cNvPr id="4" name="Picture 3">
            <a:extLst>
              <a:ext uri="{FF2B5EF4-FFF2-40B4-BE49-F238E27FC236}">
                <a16:creationId xmlns:a16="http://schemas.microsoft.com/office/drawing/2014/main" id="{28EB8475-CD70-EBDB-EBFA-AD7970E2B912}"/>
              </a:ext>
            </a:extLst>
          </p:cNvPr>
          <p:cNvPicPr>
            <a:picLocks noChangeAspect="1"/>
          </p:cNvPicPr>
          <p:nvPr/>
        </p:nvPicPr>
        <p:blipFill>
          <a:blip r:embed="rId2"/>
          <a:stretch>
            <a:fillRect/>
          </a:stretch>
        </p:blipFill>
        <p:spPr>
          <a:xfrm>
            <a:off x="8326176" y="6370099"/>
            <a:ext cx="3770290" cy="467664"/>
          </a:xfrm>
          <a:prstGeom prst="rect">
            <a:avLst/>
          </a:prstGeom>
        </p:spPr>
      </p:pic>
      <p:sp>
        <p:nvSpPr>
          <p:cNvPr id="6" name="Slide Number Placeholder 5">
            <a:extLst>
              <a:ext uri="{FF2B5EF4-FFF2-40B4-BE49-F238E27FC236}">
                <a16:creationId xmlns:a16="http://schemas.microsoft.com/office/drawing/2014/main" id="{DC064589-861A-57C1-A5FC-159B94C90C6F}"/>
              </a:ext>
            </a:extLst>
          </p:cNvPr>
          <p:cNvSpPr>
            <a:spLocks noGrp="1"/>
          </p:cNvSpPr>
          <p:nvPr>
            <p:ph type="sldNum" sz="quarter" idx="12"/>
          </p:nvPr>
        </p:nvSpPr>
        <p:spPr>
          <a:xfrm>
            <a:off x="9205983" y="6310312"/>
            <a:ext cx="2743200" cy="365125"/>
          </a:xfrm>
        </p:spPr>
        <p:txBody>
          <a:bodyPr/>
          <a:lstStyle/>
          <a:p>
            <a:fld id="{B364287D-F653-6242-8A62-84DF2D7C324F}" type="slidenum">
              <a:rPr lang="en-US" smtClean="0"/>
              <a:t>2</a:t>
            </a:fld>
            <a:endParaRPr lang="en-US" dirty="0"/>
          </a:p>
        </p:txBody>
      </p:sp>
    </p:spTree>
    <p:extLst>
      <p:ext uri="{BB962C8B-B14F-4D97-AF65-F5344CB8AC3E}">
        <p14:creationId xmlns:p14="http://schemas.microsoft.com/office/powerpoint/2010/main" val="259102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1000">
              <a:srgbClr val="8B0505"/>
            </a:gs>
            <a:gs pos="92000">
              <a:schemeClr val="bg1">
                <a:lumMod val="95000"/>
              </a:schemeClr>
            </a:gs>
            <a:gs pos="93000">
              <a:schemeClr val="bg1"/>
            </a:gs>
            <a:gs pos="91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E6F9CA01-D579-A860-3472-40FE4D4A0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FA5E9-FB21-A875-664B-FAA7ACD5F12D}"/>
              </a:ext>
            </a:extLst>
          </p:cNvPr>
          <p:cNvSpPr>
            <a:spLocks noGrp="1"/>
          </p:cNvSpPr>
          <p:nvPr>
            <p:ph type="title"/>
          </p:nvPr>
        </p:nvSpPr>
        <p:spPr>
          <a:xfrm>
            <a:off x="161925" y="57149"/>
            <a:ext cx="10515600" cy="1325563"/>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CDC8AA28-EA2D-3CAC-5180-84163A9B6ABF}"/>
              </a:ext>
            </a:extLst>
          </p:cNvPr>
          <p:cNvSpPr>
            <a:spLocks noGrp="1"/>
          </p:cNvSpPr>
          <p:nvPr>
            <p:ph idx="1"/>
          </p:nvPr>
        </p:nvSpPr>
        <p:spPr>
          <a:xfrm>
            <a:off x="161925" y="1382712"/>
            <a:ext cx="11868150" cy="4153788"/>
          </a:xfrm>
        </p:spPr>
        <p:txBody>
          <a:bodyPr>
            <a:noAutofit/>
          </a:bodyPr>
          <a:lstStyle/>
          <a:p>
            <a:pPr>
              <a:lnSpc>
                <a:spcPct val="150000"/>
              </a:lnSpc>
            </a:pP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Most malignancies are due to sporadic events</a:t>
            </a:r>
          </a:p>
          <a:p>
            <a:pPr lvl="1">
              <a:lnSpc>
                <a:spcPct val="150000"/>
              </a:lnSpc>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10% of cancers are associated with a hereditary predisposition syndrome</a:t>
            </a:r>
          </a:p>
          <a:p>
            <a:pPr>
              <a:lnSpc>
                <a:spcPct val="150000"/>
              </a:lnSpc>
            </a:pPr>
            <a:r>
              <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rPr>
              <a:t>Breast cancer is the </a:t>
            </a: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most common cancer of adolescents and young adults (AYA)</a:t>
            </a:r>
          </a:p>
          <a:p>
            <a:pPr lvl="1">
              <a:lnSpc>
                <a:spcPct val="150000"/>
              </a:lnSpc>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50% of AYA harbor a </a:t>
            </a:r>
            <a:r>
              <a:rPr lang="en-US" dirty="0">
                <a:solidFill>
                  <a:schemeClr val="bg1"/>
                </a:solidFill>
                <a:effectLst/>
                <a:latin typeface="Arial" panose="020B0604020202020204" pitchFamily="34" charset="0"/>
                <a:ea typeface="Arial" panose="020B0604020202020204" pitchFamily="34" charset="0"/>
                <a:cs typeface="Arial" panose="020B0604020202020204" pitchFamily="34" charset="0"/>
              </a:rPr>
              <a:t>pathogenic/likely pathogenic (P/LP) variants in </a:t>
            </a:r>
            <a:r>
              <a:rPr lang="en-US" i="1" dirty="0">
                <a:solidFill>
                  <a:schemeClr val="bg1"/>
                </a:solidFill>
                <a:latin typeface="Arial" panose="020B0604020202020204" pitchFamily="34" charset="0"/>
                <a:ea typeface="Arial" panose="020B0604020202020204" pitchFamily="34" charset="0"/>
                <a:cs typeface="Arial" panose="020B0604020202020204" pitchFamily="34" charset="0"/>
              </a:rPr>
              <a:t>BRCA1 or</a:t>
            </a: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n-US" i="1" dirty="0">
                <a:solidFill>
                  <a:schemeClr val="bg1"/>
                </a:solidFill>
                <a:latin typeface="Arial" panose="020B0604020202020204" pitchFamily="34" charset="0"/>
                <a:ea typeface="Arial" panose="020B0604020202020204" pitchFamily="34" charset="0"/>
                <a:cs typeface="Arial" panose="020B0604020202020204" pitchFamily="34" charset="0"/>
              </a:rPr>
              <a:t>BRCA2</a:t>
            </a: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 gene</a:t>
            </a:r>
            <a:endParaRPr lang="en-US"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4D90F1C-93F3-5A2B-5B46-F071C0D2D714}"/>
              </a:ext>
            </a:extLst>
          </p:cNvPr>
          <p:cNvPicPr>
            <a:picLocks noChangeAspect="1"/>
          </p:cNvPicPr>
          <p:nvPr/>
        </p:nvPicPr>
        <p:blipFill>
          <a:blip r:embed="rId3"/>
          <a:stretch>
            <a:fillRect/>
          </a:stretch>
        </p:blipFill>
        <p:spPr>
          <a:xfrm>
            <a:off x="8313426" y="6345753"/>
            <a:ext cx="3770290" cy="467664"/>
          </a:xfrm>
          <a:prstGeom prst="rect">
            <a:avLst/>
          </a:prstGeom>
        </p:spPr>
      </p:pic>
      <p:sp>
        <p:nvSpPr>
          <p:cNvPr id="6" name="TextBox 5">
            <a:extLst>
              <a:ext uri="{FF2B5EF4-FFF2-40B4-BE49-F238E27FC236}">
                <a16:creationId xmlns:a16="http://schemas.microsoft.com/office/drawing/2014/main" id="{739B0AF1-3DD8-764C-C732-5D32D15EFE2D}"/>
              </a:ext>
            </a:extLst>
          </p:cNvPr>
          <p:cNvSpPr txBox="1"/>
          <p:nvPr/>
        </p:nvSpPr>
        <p:spPr>
          <a:xfrm>
            <a:off x="488287" y="6372708"/>
            <a:ext cx="708820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Dias-Nunes et al., In</a:t>
            </a:r>
            <a:r>
              <a:rPr lang="en-US" sz="1400" dirty="0">
                <a:effectLst/>
                <a:latin typeface="Arial" panose="020B0604020202020204" pitchFamily="34" charset="0"/>
                <a:cs typeface="Arial" panose="020B0604020202020204" pitchFamily="34" charset="0"/>
              </a:rPr>
              <a:t>t. J. Mol. Sci., 2024, </a:t>
            </a:r>
            <a:r>
              <a:rPr lang="en-US" sz="1400" dirty="0">
                <a:latin typeface="Arial" panose="020B0604020202020204" pitchFamily="34" charset="0"/>
                <a:cs typeface="Arial" panose="020B0604020202020204" pitchFamily="34" charset="0"/>
              </a:rPr>
              <a:t>Cathcart-Rake et al., JCO Oncol 2021</a:t>
            </a:r>
          </a:p>
        </p:txBody>
      </p:sp>
      <p:sp>
        <p:nvSpPr>
          <p:cNvPr id="7" name="Slide Number Placeholder 6">
            <a:extLst>
              <a:ext uri="{FF2B5EF4-FFF2-40B4-BE49-F238E27FC236}">
                <a16:creationId xmlns:a16="http://schemas.microsoft.com/office/drawing/2014/main" id="{2937BBDE-14FE-87C0-9C05-D08BFCA526A6}"/>
              </a:ext>
            </a:extLst>
          </p:cNvPr>
          <p:cNvSpPr>
            <a:spLocks noGrp="1"/>
          </p:cNvSpPr>
          <p:nvPr>
            <p:ph type="sldNum" sz="quarter" idx="12"/>
          </p:nvPr>
        </p:nvSpPr>
        <p:spPr>
          <a:xfrm>
            <a:off x="9191341" y="6314904"/>
            <a:ext cx="2743200" cy="365125"/>
          </a:xfrm>
        </p:spPr>
        <p:txBody>
          <a:bodyPr/>
          <a:lstStyle/>
          <a:p>
            <a:fld id="{B364287D-F653-6242-8A62-84DF2D7C324F}" type="slidenum">
              <a:rPr lang="en-US" smtClean="0"/>
              <a:t>3</a:t>
            </a:fld>
            <a:endParaRPr lang="en-US" dirty="0"/>
          </a:p>
        </p:txBody>
      </p:sp>
    </p:spTree>
    <p:extLst>
      <p:ext uri="{BB962C8B-B14F-4D97-AF65-F5344CB8AC3E}">
        <p14:creationId xmlns:p14="http://schemas.microsoft.com/office/powerpoint/2010/main" val="32844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6000">
              <a:srgbClr val="8B0505"/>
            </a:gs>
            <a:gs pos="92000">
              <a:schemeClr val="bg1">
                <a:lumMod val="95000"/>
              </a:schemeClr>
            </a:gs>
            <a:gs pos="93000">
              <a:schemeClr val="bg1"/>
            </a:gs>
            <a:gs pos="90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7EF78BA1-805C-9DF4-76F3-67754B78A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84DE3-201B-07B2-0882-F8EA3F2F68A7}"/>
              </a:ext>
            </a:extLst>
          </p:cNvPr>
          <p:cNvSpPr>
            <a:spLocks noGrp="1"/>
          </p:cNvSpPr>
          <p:nvPr>
            <p:ph type="title"/>
          </p:nvPr>
        </p:nvSpPr>
        <p:spPr>
          <a:xfrm>
            <a:off x="161925" y="57149"/>
            <a:ext cx="10515600" cy="1325563"/>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EF42828D-EE8F-7249-49CF-26E5F45E43EA}"/>
              </a:ext>
            </a:extLst>
          </p:cNvPr>
          <p:cNvSpPr>
            <a:spLocks noGrp="1"/>
          </p:cNvSpPr>
          <p:nvPr>
            <p:ph idx="1"/>
          </p:nvPr>
        </p:nvSpPr>
        <p:spPr>
          <a:xfrm>
            <a:off x="161925" y="1292855"/>
            <a:ext cx="11868150" cy="4272290"/>
          </a:xfrm>
        </p:spPr>
        <p:txBody>
          <a:bodyPr>
            <a:normAutofit/>
          </a:bodyPr>
          <a:lstStyle/>
          <a:p>
            <a:pPr>
              <a:lnSpc>
                <a:spcPct val="150000"/>
              </a:lnSpc>
            </a:pPr>
            <a:r>
              <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rPr>
              <a:t>Pathogenic and likely pathogenic (P/LP) variants in genes involved in the double stranded DNA repair pathway: </a:t>
            </a:r>
          </a:p>
          <a:p>
            <a:pPr lvl="1">
              <a:lnSpc>
                <a:spcPct val="150000"/>
              </a:lnSpc>
            </a:pPr>
            <a:r>
              <a:rPr lang="en-US" dirty="0">
                <a:solidFill>
                  <a:schemeClr val="bg1"/>
                </a:solidFill>
                <a:effectLst/>
                <a:latin typeface="Arial" panose="020B0604020202020204" pitchFamily="34" charset="0"/>
                <a:ea typeface="Arial" panose="020B0604020202020204" pitchFamily="34" charset="0"/>
                <a:cs typeface="Arial" panose="020B0604020202020204" pitchFamily="34" charset="0"/>
              </a:rPr>
              <a:t>Alter the ovarian function by impairing DNA repair</a:t>
            </a:r>
          </a:p>
          <a:p>
            <a:pPr lvl="2">
              <a:lnSpc>
                <a:spcPct val="150000"/>
              </a:lnSpc>
            </a:pP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Accumulation of DNA double strand breaks</a:t>
            </a:r>
            <a:endPar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lvl="1">
              <a:lnSpc>
                <a:spcPct val="150000"/>
              </a:lnSpc>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O</a:t>
            </a:r>
            <a:r>
              <a:rPr lang="en-US" dirty="0">
                <a:solidFill>
                  <a:schemeClr val="bg1"/>
                </a:solidFill>
                <a:effectLst/>
                <a:latin typeface="Arial" panose="020B0604020202020204" pitchFamily="34" charset="0"/>
                <a:ea typeface="Arial" panose="020B0604020202020204" pitchFamily="34" charset="0"/>
                <a:cs typeface="Arial" panose="020B0604020202020204" pitchFamily="34" charset="0"/>
              </a:rPr>
              <a:t>ocyte apoptosis and early ovarian aging</a:t>
            </a:r>
          </a:p>
          <a:p>
            <a:pPr lvl="1">
              <a:lnSpc>
                <a:spcPct val="150000"/>
              </a:lnSpc>
            </a:pP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Increase the risk of diminished ovarian reserve (DOR)</a:t>
            </a:r>
          </a:p>
        </p:txBody>
      </p:sp>
      <p:pic>
        <p:nvPicPr>
          <p:cNvPr id="5" name="Picture 4">
            <a:extLst>
              <a:ext uri="{FF2B5EF4-FFF2-40B4-BE49-F238E27FC236}">
                <a16:creationId xmlns:a16="http://schemas.microsoft.com/office/drawing/2014/main" id="{798AAB52-32BC-ABCD-5953-3DD9295885F3}"/>
              </a:ext>
            </a:extLst>
          </p:cNvPr>
          <p:cNvPicPr>
            <a:picLocks noChangeAspect="1"/>
          </p:cNvPicPr>
          <p:nvPr/>
        </p:nvPicPr>
        <p:blipFill>
          <a:blip r:embed="rId3"/>
          <a:stretch>
            <a:fillRect/>
          </a:stretch>
        </p:blipFill>
        <p:spPr>
          <a:xfrm>
            <a:off x="8313426" y="6345753"/>
            <a:ext cx="3770290" cy="467664"/>
          </a:xfrm>
          <a:prstGeom prst="rect">
            <a:avLst/>
          </a:prstGeom>
        </p:spPr>
      </p:pic>
      <p:sp>
        <p:nvSpPr>
          <p:cNvPr id="6" name="TextBox 5">
            <a:extLst>
              <a:ext uri="{FF2B5EF4-FFF2-40B4-BE49-F238E27FC236}">
                <a16:creationId xmlns:a16="http://schemas.microsoft.com/office/drawing/2014/main" id="{92493086-466D-E20D-9463-6613C56B6962}"/>
              </a:ext>
            </a:extLst>
          </p:cNvPr>
          <p:cNvSpPr txBox="1"/>
          <p:nvPr/>
        </p:nvSpPr>
        <p:spPr>
          <a:xfrm>
            <a:off x="474640" y="6277631"/>
            <a:ext cx="7088209" cy="523220"/>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Porcu</a:t>
            </a:r>
            <a:r>
              <a:rPr lang="en-US" sz="1400" dirty="0">
                <a:latin typeface="Arial" panose="020B0604020202020204" pitchFamily="34" charset="0"/>
                <a:cs typeface="Arial" panose="020B0604020202020204" pitchFamily="34" charset="0"/>
              </a:rPr>
              <a:t> et al., JARG 2020, Denis-</a:t>
            </a:r>
            <a:r>
              <a:rPr lang="en-US" sz="1400" dirty="0" err="1">
                <a:latin typeface="Arial" panose="020B0604020202020204" pitchFamily="34" charset="0"/>
                <a:cs typeface="Arial" panose="020B0604020202020204" pitchFamily="34" charset="0"/>
              </a:rPr>
              <a:t>Laroque</a:t>
            </a:r>
            <a:r>
              <a:rPr lang="en-US" sz="1400" dirty="0">
                <a:latin typeface="Arial" panose="020B0604020202020204" pitchFamily="34" charset="0"/>
                <a:cs typeface="Arial" panose="020B0604020202020204" pitchFamily="34" charset="0"/>
              </a:rPr>
              <a:t> et al., Breast 2021, Dias-Nunes et al., In</a:t>
            </a:r>
            <a:r>
              <a:rPr lang="en-US" sz="1400" dirty="0">
                <a:effectLst/>
                <a:latin typeface="Arial" panose="020B0604020202020204" pitchFamily="34" charset="0"/>
                <a:cs typeface="Arial" panose="020B0604020202020204" pitchFamily="34" charset="0"/>
              </a:rPr>
              <a:t>t. J. Mol. Sci., 2024</a:t>
            </a:r>
            <a:endParaRPr lang="en-US" sz="1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84C2A52B-C880-47A4-5272-62615933B6F3}"/>
              </a:ext>
            </a:extLst>
          </p:cNvPr>
          <p:cNvSpPr>
            <a:spLocks noGrp="1"/>
          </p:cNvSpPr>
          <p:nvPr>
            <p:ph type="sldNum" sz="quarter" idx="12"/>
          </p:nvPr>
        </p:nvSpPr>
        <p:spPr>
          <a:xfrm>
            <a:off x="9286875" y="6277631"/>
            <a:ext cx="2743200" cy="365125"/>
          </a:xfrm>
        </p:spPr>
        <p:txBody>
          <a:bodyPr/>
          <a:lstStyle/>
          <a:p>
            <a:fld id="{B364287D-F653-6242-8A62-84DF2D7C324F}" type="slidenum">
              <a:rPr lang="en-US" smtClean="0"/>
              <a:t>4</a:t>
            </a:fld>
            <a:endParaRPr lang="en-US" dirty="0"/>
          </a:p>
        </p:txBody>
      </p:sp>
    </p:spTree>
    <p:extLst>
      <p:ext uri="{BB962C8B-B14F-4D97-AF65-F5344CB8AC3E}">
        <p14:creationId xmlns:p14="http://schemas.microsoft.com/office/powerpoint/2010/main" val="53427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2000">
              <a:srgbClr val="8B0505"/>
            </a:gs>
            <a:gs pos="93000">
              <a:schemeClr val="bg1">
                <a:lumMod val="95000"/>
              </a:schemeClr>
            </a:gs>
            <a:gs pos="93000">
              <a:schemeClr val="bg1"/>
            </a:gs>
            <a:gs pos="92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76DB19D2-5B27-9ABD-0B2C-D37602B9F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48A0A-5896-D3A9-421B-D5D084FFB1D3}"/>
              </a:ext>
            </a:extLst>
          </p:cNvPr>
          <p:cNvSpPr>
            <a:spLocks noGrp="1"/>
          </p:cNvSpPr>
          <p:nvPr>
            <p:ph type="title"/>
          </p:nvPr>
        </p:nvSpPr>
        <p:spPr>
          <a:xfrm>
            <a:off x="161925" y="57149"/>
            <a:ext cx="10515600" cy="1325563"/>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Background</a:t>
            </a:r>
          </a:p>
        </p:txBody>
      </p:sp>
      <p:pic>
        <p:nvPicPr>
          <p:cNvPr id="5" name="Picture 4">
            <a:extLst>
              <a:ext uri="{FF2B5EF4-FFF2-40B4-BE49-F238E27FC236}">
                <a16:creationId xmlns:a16="http://schemas.microsoft.com/office/drawing/2014/main" id="{F7FC10F5-4CD2-3AF4-4408-1F1C25076584}"/>
              </a:ext>
            </a:extLst>
          </p:cNvPr>
          <p:cNvPicPr>
            <a:picLocks noChangeAspect="1"/>
          </p:cNvPicPr>
          <p:nvPr/>
        </p:nvPicPr>
        <p:blipFill>
          <a:blip r:embed="rId3"/>
          <a:stretch>
            <a:fillRect/>
          </a:stretch>
        </p:blipFill>
        <p:spPr>
          <a:xfrm>
            <a:off x="8345510" y="6377837"/>
            <a:ext cx="3770290" cy="467664"/>
          </a:xfrm>
          <a:prstGeom prst="rect">
            <a:avLst/>
          </a:prstGeom>
        </p:spPr>
      </p:pic>
      <p:pic>
        <p:nvPicPr>
          <p:cNvPr id="4" name="Picture 3">
            <a:extLst>
              <a:ext uri="{FF2B5EF4-FFF2-40B4-BE49-F238E27FC236}">
                <a16:creationId xmlns:a16="http://schemas.microsoft.com/office/drawing/2014/main" id="{89288476-C635-55A8-4EE9-1E1E031029F4}"/>
              </a:ext>
            </a:extLst>
          </p:cNvPr>
          <p:cNvPicPr>
            <a:picLocks noChangeAspect="1"/>
          </p:cNvPicPr>
          <p:nvPr/>
        </p:nvPicPr>
        <p:blipFill>
          <a:blip r:embed="rId4"/>
          <a:stretch>
            <a:fillRect/>
          </a:stretch>
        </p:blipFill>
        <p:spPr>
          <a:xfrm>
            <a:off x="1514475" y="1062324"/>
            <a:ext cx="8061746" cy="5002007"/>
          </a:xfrm>
          <a:prstGeom prst="rect">
            <a:avLst/>
          </a:prstGeom>
          <a:effectLst>
            <a:outerShdw blurRad="50800" dist="38100" dir="18900000" algn="bl" rotWithShape="0">
              <a:prstClr val="black">
                <a:alpha val="40000"/>
              </a:prstClr>
            </a:outerShdw>
          </a:effectLst>
        </p:spPr>
      </p:pic>
      <p:sp>
        <p:nvSpPr>
          <p:cNvPr id="7" name="TextBox 6">
            <a:extLst>
              <a:ext uri="{FF2B5EF4-FFF2-40B4-BE49-F238E27FC236}">
                <a16:creationId xmlns:a16="http://schemas.microsoft.com/office/drawing/2014/main" id="{D9AC5986-A1CB-5B83-25AB-6BDB63C95DCF}"/>
              </a:ext>
            </a:extLst>
          </p:cNvPr>
          <p:cNvSpPr txBox="1"/>
          <p:nvPr/>
        </p:nvSpPr>
        <p:spPr>
          <a:xfrm>
            <a:off x="3411560" y="6459319"/>
            <a:ext cx="493395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Turan et al., 2020 Hum </a:t>
            </a:r>
            <a:r>
              <a:rPr lang="en-US" sz="1400" dirty="0" err="1">
                <a:latin typeface="Arial" panose="020B0604020202020204" pitchFamily="34" charset="0"/>
                <a:cs typeface="Arial" panose="020B0604020202020204" pitchFamily="34" charset="0"/>
              </a:rPr>
              <a:t>Reprod</a:t>
            </a:r>
            <a:r>
              <a:rPr lang="en-US" sz="1400" dirty="0">
                <a:latin typeface="Arial" panose="020B0604020202020204" pitchFamily="34" charset="0"/>
                <a:cs typeface="Arial" panose="020B0604020202020204" pitchFamily="34" charset="0"/>
              </a:rPr>
              <a:t> Update</a:t>
            </a:r>
          </a:p>
        </p:txBody>
      </p:sp>
      <p:pic>
        <p:nvPicPr>
          <p:cNvPr id="3" name="Picture 2">
            <a:extLst>
              <a:ext uri="{FF2B5EF4-FFF2-40B4-BE49-F238E27FC236}">
                <a16:creationId xmlns:a16="http://schemas.microsoft.com/office/drawing/2014/main" id="{A289E01D-3B6A-AF6D-EA08-0CF701182500}"/>
              </a:ext>
            </a:extLst>
          </p:cNvPr>
          <p:cNvPicPr>
            <a:picLocks noChangeAspect="1"/>
          </p:cNvPicPr>
          <p:nvPr/>
        </p:nvPicPr>
        <p:blipFill>
          <a:blip r:embed="rId5"/>
          <a:stretch>
            <a:fillRect/>
          </a:stretch>
        </p:blipFill>
        <p:spPr>
          <a:xfrm>
            <a:off x="4617453" y="1645221"/>
            <a:ext cx="4109453" cy="2336423"/>
          </a:xfrm>
          <a:prstGeom prst="rect">
            <a:avLst/>
          </a:prstGeom>
        </p:spPr>
      </p:pic>
      <p:pic>
        <p:nvPicPr>
          <p:cNvPr id="6" name="Picture 5">
            <a:extLst>
              <a:ext uri="{FF2B5EF4-FFF2-40B4-BE49-F238E27FC236}">
                <a16:creationId xmlns:a16="http://schemas.microsoft.com/office/drawing/2014/main" id="{6FE390FF-EF38-206F-2DB5-871A4AFB5F7F}"/>
              </a:ext>
            </a:extLst>
          </p:cNvPr>
          <p:cNvPicPr>
            <a:picLocks noChangeAspect="1"/>
          </p:cNvPicPr>
          <p:nvPr/>
        </p:nvPicPr>
        <p:blipFill>
          <a:blip r:embed="rId6"/>
          <a:stretch>
            <a:fillRect/>
          </a:stretch>
        </p:blipFill>
        <p:spPr>
          <a:xfrm>
            <a:off x="1514475" y="3231340"/>
            <a:ext cx="3414295" cy="2832991"/>
          </a:xfrm>
          <a:prstGeom prst="rect">
            <a:avLst/>
          </a:prstGeom>
        </p:spPr>
      </p:pic>
      <p:sp>
        <p:nvSpPr>
          <p:cNvPr id="9" name="Slide Number Placeholder 8">
            <a:extLst>
              <a:ext uri="{FF2B5EF4-FFF2-40B4-BE49-F238E27FC236}">
                <a16:creationId xmlns:a16="http://schemas.microsoft.com/office/drawing/2014/main" id="{70EEC11D-84AF-D5F4-110B-C8B12253CE69}"/>
              </a:ext>
            </a:extLst>
          </p:cNvPr>
          <p:cNvSpPr>
            <a:spLocks noGrp="1"/>
          </p:cNvSpPr>
          <p:nvPr>
            <p:ph type="sldNum" sz="quarter" idx="12"/>
          </p:nvPr>
        </p:nvSpPr>
        <p:spPr>
          <a:xfrm>
            <a:off x="9305925" y="6300675"/>
            <a:ext cx="2743200" cy="365125"/>
          </a:xfrm>
        </p:spPr>
        <p:txBody>
          <a:bodyPr/>
          <a:lstStyle/>
          <a:p>
            <a:fld id="{B364287D-F653-6242-8A62-84DF2D7C324F}" type="slidenum">
              <a:rPr lang="en-US" smtClean="0"/>
              <a:t>5</a:t>
            </a:fld>
            <a:endParaRPr lang="en-US" dirty="0"/>
          </a:p>
        </p:txBody>
      </p:sp>
    </p:spTree>
    <p:extLst>
      <p:ext uri="{BB962C8B-B14F-4D97-AF65-F5344CB8AC3E}">
        <p14:creationId xmlns:p14="http://schemas.microsoft.com/office/powerpoint/2010/main" val="98896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9000">
              <a:srgbClr val="8B0505"/>
            </a:gs>
            <a:gs pos="100000">
              <a:schemeClr val="bg1">
                <a:lumMod val="95000"/>
              </a:schemeClr>
            </a:gs>
            <a:gs pos="91000">
              <a:schemeClr val="bg1"/>
            </a:gs>
            <a:gs pos="90000">
              <a:schemeClr val="bg1">
                <a:alpha val="83839"/>
                <a:lumMod val="16324"/>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2AD7-2EBF-CBBB-D58E-F2E2E1CDCC8A}"/>
              </a:ext>
            </a:extLst>
          </p:cNvPr>
          <p:cNvSpPr>
            <a:spLocks noGrp="1"/>
          </p:cNvSpPr>
          <p:nvPr>
            <p:ph type="title"/>
          </p:nvPr>
        </p:nvSpPr>
        <p:spPr>
          <a:xfrm>
            <a:off x="190500" y="264456"/>
            <a:ext cx="10515600" cy="1325563"/>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76C7E6E3-6742-2882-1BB9-CEE6DF026652}"/>
              </a:ext>
            </a:extLst>
          </p:cNvPr>
          <p:cNvSpPr>
            <a:spLocks noGrp="1"/>
          </p:cNvSpPr>
          <p:nvPr>
            <p:ph idx="1"/>
          </p:nvPr>
        </p:nvSpPr>
        <p:spPr>
          <a:xfrm>
            <a:off x="247650" y="1375705"/>
            <a:ext cx="11868150" cy="4320153"/>
          </a:xfrm>
        </p:spPr>
        <p:txBody>
          <a:bodyPr>
            <a:normAutofit/>
          </a:bodyPr>
          <a:lstStyle/>
          <a:p>
            <a:pPr>
              <a:lnSpc>
                <a:spcPct val="150000"/>
              </a:lnSpc>
            </a:pPr>
            <a:r>
              <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rPr>
              <a:t>Reproductive </a:t>
            </a: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d</a:t>
            </a:r>
            <a:r>
              <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rPr>
              <a:t>ata </a:t>
            </a: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are</a:t>
            </a:r>
            <a:r>
              <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rPr>
              <a:t> conflicted on</a:t>
            </a: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 the association between gynecological associated cancer risk genes and DOR</a:t>
            </a:r>
          </a:p>
          <a:p>
            <a:pPr lvl="1">
              <a:lnSpc>
                <a:spcPct val="150000"/>
              </a:lnSpc>
            </a:pPr>
            <a:r>
              <a:rPr lang="en-US" i="1" dirty="0">
                <a:solidFill>
                  <a:schemeClr val="bg1"/>
                </a:solidFill>
                <a:effectLst/>
                <a:latin typeface="Arial" panose="020B0604020202020204" pitchFamily="34" charset="0"/>
                <a:ea typeface="Arial" panose="020B0604020202020204" pitchFamily="34" charset="0"/>
                <a:cs typeface="Arial" panose="020B0604020202020204" pitchFamily="34" charset="0"/>
              </a:rPr>
              <a:t>BRCA1</a:t>
            </a:r>
            <a:r>
              <a:rPr lang="en-US" dirty="0">
                <a:solidFill>
                  <a:schemeClr val="bg1"/>
                </a:solidFill>
                <a:effectLst/>
                <a:latin typeface="Arial" panose="020B0604020202020204" pitchFamily="34" charset="0"/>
                <a:ea typeface="Arial" panose="020B0604020202020204" pitchFamily="34" charset="0"/>
                <a:cs typeface="Arial" panose="020B0604020202020204" pitchFamily="34" charset="0"/>
              </a:rPr>
              <a:t> &gt; </a:t>
            </a:r>
            <a:r>
              <a:rPr lang="en-US" i="1" dirty="0">
                <a:solidFill>
                  <a:schemeClr val="bg1"/>
                </a:solidFill>
                <a:effectLst/>
                <a:latin typeface="Arial" panose="020B0604020202020204" pitchFamily="34" charset="0"/>
                <a:ea typeface="Arial" panose="020B0604020202020204" pitchFamily="34" charset="0"/>
                <a:cs typeface="Arial" panose="020B0604020202020204" pitchFamily="34" charset="0"/>
              </a:rPr>
              <a:t>BRCA2 </a:t>
            </a:r>
            <a:r>
              <a:rPr lang="en-US" dirty="0">
                <a:solidFill>
                  <a:schemeClr val="bg1"/>
                </a:solidFill>
                <a:latin typeface="Arial" panose="020B0604020202020204" pitchFamily="34" charset="0"/>
                <a:ea typeface="Arial" panose="020B0604020202020204" pitchFamily="34" charset="0"/>
                <a:cs typeface="Arial" panose="020B0604020202020204" pitchFamily="34" charset="0"/>
              </a:rPr>
              <a:t>P/LP</a:t>
            </a:r>
            <a:r>
              <a:rPr lang="en-US" dirty="0">
                <a:solidFill>
                  <a:schemeClr val="bg1"/>
                </a:solidFill>
                <a:effectLst/>
                <a:latin typeface="Arial" panose="020B0604020202020204" pitchFamily="34" charset="0"/>
                <a:ea typeface="Arial" panose="020B0604020202020204" pitchFamily="34" charset="0"/>
                <a:cs typeface="Arial" panose="020B0604020202020204" pitchFamily="34" charset="0"/>
              </a:rPr>
              <a:t> carriers*</a:t>
            </a:r>
          </a:p>
          <a:p>
            <a:pPr lvl="2">
              <a:lnSpc>
                <a:spcPct val="150000"/>
              </a:lnSpc>
            </a:pP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Lower AMH levels</a:t>
            </a:r>
            <a:r>
              <a:rPr lang="en-US" sz="2400" dirty="0">
                <a:solidFill>
                  <a:schemeClr val="bg1"/>
                </a:solidFill>
                <a:latin typeface="Arial" panose="020B0604020202020204" pitchFamily="34" charset="0"/>
                <a:cs typeface="Arial" panose="020B0604020202020204" pitchFamily="34" charset="0"/>
              </a:rPr>
              <a:t> and l</a:t>
            </a: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ess mature oocytes</a:t>
            </a:r>
          </a:p>
          <a:p>
            <a:pPr lvl="2">
              <a:lnSpc>
                <a:spcPct val="150000"/>
              </a:lnSpc>
            </a:pPr>
            <a:r>
              <a:rPr lang="en-US" sz="2400" dirty="0">
                <a:solidFill>
                  <a:schemeClr val="bg1"/>
                </a:solidFill>
                <a:latin typeface="Arial" panose="020B0604020202020204" pitchFamily="34" charset="0"/>
                <a:cs typeface="Arial" panose="020B0604020202020204" pitchFamily="34" charset="0"/>
              </a:rPr>
              <a:t>Comparable AMH, controlled stimulation response and number of mature oocytes in patients with/without history of malignancy**</a:t>
            </a:r>
          </a:p>
        </p:txBody>
      </p:sp>
      <p:pic>
        <p:nvPicPr>
          <p:cNvPr id="5" name="Picture 4">
            <a:extLst>
              <a:ext uri="{FF2B5EF4-FFF2-40B4-BE49-F238E27FC236}">
                <a16:creationId xmlns:a16="http://schemas.microsoft.com/office/drawing/2014/main" id="{D84C48C6-A60C-6745-2385-DE96079B271F}"/>
              </a:ext>
            </a:extLst>
          </p:cNvPr>
          <p:cNvPicPr>
            <a:picLocks noChangeAspect="1"/>
          </p:cNvPicPr>
          <p:nvPr/>
        </p:nvPicPr>
        <p:blipFill>
          <a:blip r:embed="rId3"/>
          <a:stretch>
            <a:fillRect/>
          </a:stretch>
        </p:blipFill>
        <p:spPr>
          <a:xfrm>
            <a:off x="8345510" y="6377837"/>
            <a:ext cx="3770290" cy="467664"/>
          </a:xfrm>
          <a:prstGeom prst="rect">
            <a:avLst/>
          </a:prstGeom>
        </p:spPr>
      </p:pic>
      <p:sp>
        <p:nvSpPr>
          <p:cNvPr id="7" name="TextBox 6">
            <a:extLst>
              <a:ext uri="{FF2B5EF4-FFF2-40B4-BE49-F238E27FC236}">
                <a16:creationId xmlns:a16="http://schemas.microsoft.com/office/drawing/2014/main" id="{4826A8F6-744B-AA48-611F-8C8DDD66C86C}"/>
              </a:ext>
            </a:extLst>
          </p:cNvPr>
          <p:cNvSpPr txBox="1"/>
          <p:nvPr/>
        </p:nvSpPr>
        <p:spPr>
          <a:xfrm>
            <a:off x="76200" y="6191067"/>
            <a:ext cx="7966924"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*Wang et al., </a:t>
            </a:r>
            <a:r>
              <a:rPr lang="en-US" sz="1400" dirty="0" err="1">
                <a:latin typeface="Arial" panose="020B0604020202020204" pitchFamily="34" charset="0"/>
                <a:cs typeface="Arial" panose="020B0604020202020204" pitchFamily="34" charset="0"/>
              </a:rPr>
              <a:t>Fertil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Steril</a:t>
            </a:r>
            <a:r>
              <a:rPr lang="en-US" sz="1400" dirty="0">
                <a:latin typeface="Arial" panose="020B0604020202020204" pitchFamily="34" charset="0"/>
                <a:cs typeface="Arial" panose="020B0604020202020204" pitchFamily="34" charset="0"/>
              </a:rPr>
              <a:t> 2014, Oktay et al., J Clin Oncol 2010 </a:t>
            </a:r>
          </a:p>
          <a:p>
            <a:r>
              <a:rPr lang="en-US" sz="1400" dirty="0">
                <a:latin typeface="Arial" panose="020B0604020202020204" pitchFamily="34" charset="0"/>
                <a:cs typeface="Arial" panose="020B0604020202020204" pitchFamily="34" charset="0"/>
              </a:rPr>
              <a:t>**Shapira et al., </a:t>
            </a:r>
            <a:r>
              <a:rPr lang="en-US" sz="1400" dirty="0" err="1">
                <a:latin typeface="Arial" panose="020B0604020202020204" pitchFamily="34" charset="0"/>
                <a:cs typeface="Arial" panose="020B0604020202020204" pitchFamily="34" charset="0"/>
              </a:rPr>
              <a:t>Fertil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Steril</a:t>
            </a:r>
            <a:r>
              <a:rPr lang="en-US" sz="1400" dirty="0">
                <a:latin typeface="Arial" panose="020B0604020202020204" pitchFamily="34" charset="0"/>
                <a:cs typeface="Arial" panose="020B0604020202020204" pitchFamily="34" charset="0"/>
              </a:rPr>
              <a:t> 2015, </a:t>
            </a:r>
            <a:r>
              <a:rPr lang="en-US" sz="1400" dirty="0" err="1">
                <a:latin typeface="Arial" panose="020B0604020202020204" pitchFamily="34" charset="0"/>
                <a:cs typeface="Arial" panose="020B0604020202020204" pitchFamily="34" charset="0"/>
              </a:rPr>
              <a:t>Grynberg</a:t>
            </a:r>
            <a:r>
              <a:rPr lang="en-US" sz="1400" dirty="0">
                <a:latin typeface="Arial" panose="020B0604020202020204" pitchFamily="34" charset="0"/>
                <a:cs typeface="Arial" panose="020B0604020202020204" pitchFamily="34" charset="0"/>
              </a:rPr>
              <a:t> et al., Hum </a:t>
            </a:r>
            <a:r>
              <a:rPr lang="en-US" sz="1400" dirty="0" err="1">
                <a:latin typeface="Arial" panose="020B0604020202020204" pitchFamily="34" charset="0"/>
                <a:cs typeface="Arial" panose="020B0604020202020204" pitchFamily="34" charset="0"/>
              </a:rPr>
              <a:t>Reprod</a:t>
            </a:r>
            <a:r>
              <a:rPr lang="en-US" sz="1400" dirty="0">
                <a:latin typeface="Arial" panose="020B0604020202020204" pitchFamily="34" charset="0"/>
                <a:cs typeface="Arial" panose="020B0604020202020204" pitchFamily="34" charset="0"/>
              </a:rPr>
              <a:t> 2019, </a:t>
            </a:r>
            <a:r>
              <a:rPr lang="en-US" sz="1400" dirty="0" err="1">
                <a:latin typeface="Arial" panose="020B0604020202020204" pitchFamily="34" charset="0"/>
                <a:cs typeface="Arial" panose="020B0604020202020204" pitchFamily="34" charset="0"/>
              </a:rPr>
              <a:t>Gunnala</a:t>
            </a:r>
            <a:r>
              <a:rPr lang="en-US" sz="1400" dirty="0">
                <a:latin typeface="Arial" panose="020B0604020202020204" pitchFamily="34" charset="0"/>
                <a:cs typeface="Arial" panose="020B0604020202020204" pitchFamily="34" charset="0"/>
              </a:rPr>
              <a:t> et al., </a:t>
            </a:r>
            <a:r>
              <a:rPr lang="en-US" sz="1400" dirty="0" err="1">
                <a:latin typeface="Arial" panose="020B0604020202020204" pitchFamily="34" charset="0"/>
                <a:cs typeface="Arial" panose="020B0604020202020204" pitchFamily="34" charset="0"/>
              </a:rPr>
              <a:t>Fertil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Steril</a:t>
            </a:r>
            <a:r>
              <a:rPr lang="en-US" sz="1400" dirty="0">
                <a:latin typeface="Arial" panose="020B0604020202020204" pitchFamily="34" charset="0"/>
                <a:cs typeface="Arial" panose="020B0604020202020204" pitchFamily="34" charset="0"/>
              </a:rPr>
              <a:t> 2019</a:t>
            </a:r>
          </a:p>
        </p:txBody>
      </p:sp>
      <p:sp>
        <p:nvSpPr>
          <p:cNvPr id="8" name="Slide Number Placeholder 7">
            <a:extLst>
              <a:ext uri="{FF2B5EF4-FFF2-40B4-BE49-F238E27FC236}">
                <a16:creationId xmlns:a16="http://schemas.microsoft.com/office/drawing/2014/main" id="{8F94A056-03E8-F4A9-74C5-3DD45DE82DA0}"/>
              </a:ext>
            </a:extLst>
          </p:cNvPr>
          <p:cNvSpPr>
            <a:spLocks noGrp="1"/>
          </p:cNvSpPr>
          <p:nvPr>
            <p:ph type="sldNum" sz="quarter" idx="12"/>
          </p:nvPr>
        </p:nvSpPr>
        <p:spPr>
          <a:xfrm>
            <a:off x="9203141" y="6246544"/>
            <a:ext cx="2743200" cy="365125"/>
          </a:xfrm>
        </p:spPr>
        <p:txBody>
          <a:bodyPr/>
          <a:lstStyle/>
          <a:p>
            <a:fld id="{B364287D-F653-6242-8A62-84DF2D7C324F}" type="slidenum">
              <a:rPr lang="en-US" smtClean="0"/>
              <a:t>6</a:t>
            </a:fld>
            <a:endParaRPr lang="en-US" dirty="0"/>
          </a:p>
        </p:txBody>
      </p:sp>
    </p:spTree>
    <p:extLst>
      <p:ext uri="{BB962C8B-B14F-4D97-AF65-F5344CB8AC3E}">
        <p14:creationId xmlns:p14="http://schemas.microsoft.com/office/powerpoint/2010/main" val="88187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6000">
              <a:srgbClr val="8B0505"/>
            </a:gs>
            <a:gs pos="93000">
              <a:schemeClr val="bg1">
                <a:lumMod val="95000"/>
              </a:schemeClr>
            </a:gs>
            <a:gs pos="93000">
              <a:schemeClr val="bg1"/>
            </a:gs>
            <a:gs pos="92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959A6B37-999E-2BD3-02B7-66E256F48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0AE34-B9CF-726C-BCB2-5294A7540434}"/>
              </a:ext>
            </a:extLst>
          </p:cNvPr>
          <p:cNvSpPr>
            <a:spLocks noGrp="1"/>
          </p:cNvSpPr>
          <p:nvPr>
            <p:ph type="title"/>
          </p:nvPr>
        </p:nvSpPr>
        <p:spPr>
          <a:xfrm>
            <a:off x="171582" y="173174"/>
            <a:ext cx="10005923" cy="1050857"/>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7BDEC9A1-6AD7-9490-3294-8F83A080151D}"/>
              </a:ext>
            </a:extLst>
          </p:cNvPr>
          <p:cNvSpPr>
            <a:spLocks noGrp="1"/>
          </p:cNvSpPr>
          <p:nvPr>
            <p:ph idx="1"/>
          </p:nvPr>
        </p:nvSpPr>
        <p:spPr>
          <a:xfrm>
            <a:off x="233273" y="1315313"/>
            <a:ext cx="11868150" cy="1698613"/>
          </a:xfrm>
        </p:spPr>
        <p:txBody>
          <a:bodyPr>
            <a:normAutofit/>
          </a:bodyPr>
          <a:lstStyle/>
          <a:p>
            <a:pPr marL="0" indent="0">
              <a:lnSpc>
                <a:spcPct val="150000"/>
              </a:lnSpc>
              <a:buNone/>
            </a:pPr>
            <a:r>
              <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rPr>
              <a:t>Reproductive outcomes </a:t>
            </a: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of</a:t>
            </a:r>
            <a:r>
              <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rPr>
              <a:t> individuals with other hereditary cancer risk genes have not been studied</a:t>
            </a:r>
          </a:p>
          <a:p>
            <a:pPr marL="0" indent="0">
              <a:lnSpc>
                <a:spcPct val="150000"/>
              </a:lnSpc>
              <a:buNone/>
            </a:pPr>
            <a:endParaRPr lang="en-US" sz="24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1364A76-A090-09B9-57BF-D2DE02EF78D9}"/>
              </a:ext>
            </a:extLst>
          </p:cNvPr>
          <p:cNvPicPr>
            <a:picLocks noChangeAspect="1"/>
          </p:cNvPicPr>
          <p:nvPr/>
        </p:nvPicPr>
        <p:blipFill>
          <a:blip r:embed="rId3"/>
          <a:stretch>
            <a:fillRect/>
          </a:stretch>
        </p:blipFill>
        <p:spPr>
          <a:xfrm>
            <a:off x="8345510" y="6377837"/>
            <a:ext cx="3770290" cy="467664"/>
          </a:xfrm>
          <a:prstGeom prst="rect">
            <a:avLst/>
          </a:prstGeom>
        </p:spPr>
      </p:pic>
      <p:sp>
        <p:nvSpPr>
          <p:cNvPr id="8" name="Slide Number Placeholder 7">
            <a:extLst>
              <a:ext uri="{FF2B5EF4-FFF2-40B4-BE49-F238E27FC236}">
                <a16:creationId xmlns:a16="http://schemas.microsoft.com/office/drawing/2014/main" id="{A9958093-F901-8581-79F8-6833A0C278D5}"/>
              </a:ext>
            </a:extLst>
          </p:cNvPr>
          <p:cNvSpPr>
            <a:spLocks noGrp="1"/>
          </p:cNvSpPr>
          <p:nvPr>
            <p:ph type="sldNum" sz="quarter" idx="12"/>
          </p:nvPr>
        </p:nvSpPr>
        <p:spPr>
          <a:xfrm>
            <a:off x="9244083" y="6319701"/>
            <a:ext cx="2743200" cy="365125"/>
          </a:xfrm>
        </p:spPr>
        <p:txBody>
          <a:bodyPr/>
          <a:lstStyle/>
          <a:p>
            <a:fld id="{B364287D-F653-6242-8A62-84DF2D7C324F}" type="slidenum">
              <a:rPr lang="en-US" smtClean="0"/>
              <a:t>7</a:t>
            </a:fld>
            <a:endParaRPr lang="en-US" dirty="0"/>
          </a:p>
        </p:txBody>
      </p:sp>
      <p:graphicFrame>
        <p:nvGraphicFramePr>
          <p:cNvPr id="4" name="Diagram 3">
            <a:extLst>
              <a:ext uri="{FF2B5EF4-FFF2-40B4-BE49-F238E27FC236}">
                <a16:creationId xmlns:a16="http://schemas.microsoft.com/office/drawing/2014/main" id="{8919E3AE-B7E2-9C30-0F2B-908BBF5103E1}"/>
              </a:ext>
            </a:extLst>
          </p:cNvPr>
          <p:cNvGraphicFramePr/>
          <p:nvPr>
            <p:extLst>
              <p:ext uri="{D42A27DB-BD31-4B8C-83A1-F6EECF244321}">
                <p14:modId xmlns:p14="http://schemas.microsoft.com/office/powerpoint/2010/main" val="2463721859"/>
              </p:ext>
            </p:extLst>
          </p:nvPr>
        </p:nvGraphicFramePr>
        <p:xfrm>
          <a:off x="1508043" y="1929954"/>
          <a:ext cx="8912393" cy="3650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960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5000">
              <a:srgbClr val="8B0505"/>
            </a:gs>
            <a:gs pos="92000">
              <a:schemeClr val="bg1">
                <a:lumMod val="95000"/>
              </a:schemeClr>
            </a:gs>
            <a:gs pos="93000">
              <a:schemeClr val="bg1"/>
            </a:gs>
            <a:gs pos="90000">
              <a:schemeClr val="bg1">
                <a:alpha val="83839"/>
                <a:lumMod val="16324"/>
              </a:schemeClr>
            </a:gs>
          </a:gsLst>
          <a:lin ang="5400000" scaled="1"/>
          <a:tileRect/>
        </a:gradFill>
        <a:effectLst/>
      </p:bgPr>
    </p:bg>
    <p:spTree>
      <p:nvGrpSpPr>
        <p:cNvPr id="1" name="">
          <a:extLst>
            <a:ext uri="{FF2B5EF4-FFF2-40B4-BE49-F238E27FC236}">
              <a16:creationId xmlns:a16="http://schemas.microsoft.com/office/drawing/2014/main" id="{8C7E0640-490E-3E44-5CBC-20C308814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5081B-26AD-D523-6BDF-719F02F258B4}"/>
              </a:ext>
            </a:extLst>
          </p:cNvPr>
          <p:cNvSpPr>
            <a:spLocks noGrp="1"/>
          </p:cNvSpPr>
          <p:nvPr>
            <p:ph type="title"/>
          </p:nvPr>
        </p:nvSpPr>
        <p:spPr>
          <a:xfrm>
            <a:off x="266700" y="161027"/>
            <a:ext cx="10515600" cy="1087871"/>
          </a:xfrm>
        </p:spPr>
        <p:txBody>
          <a:bodyPr>
            <a:normAutofit/>
          </a:bodyPr>
          <a:lstStyle/>
          <a:p>
            <a:r>
              <a:rPr lang="en-US" sz="3600" dirty="0">
                <a:solidFill>
                  <a:schemeClr val="bg1"/>
                </a:solidFill>
              </a:rPr>
              <a:t>Hypothesis</a:t>
            </a:r>
          </a:p>
        </p:txBody>
      </p:sp>
      <p:sp>
        <p:nvSpPr>
          <p:cNvPr id="3" name="Content Placeholder 2">
            <a:extLst>
              <a:ext uri="{FF2B5EF4-FFF2-40B4-BE49-F238E27FC236}">
                <a16:creationId xmlns:a16="http://schemas.microsoft.com/office/drawing/2014/main" id="{955D5C41-EDF7-4FC5-AD82-EA12564AB0D2}"/>
              </a:ext>
            </a:extLst>
          </p:cNvPr>
          <p:cNvSpPr>
            <a:spLocks noGrp="1"/>
          </p:cNvSpPr>
          <p:nvPr>
            <p:ph idx="1"/>
          </p:nvPr>
        </p:nvSpPr>
        <p:spPr>
          <a:xfrm>
            <a:off x="838200" y="1248898"/>
            <a:ext cx="10515600" cy="2370601"/>
          </a:xfrm>
        </p:spPr>
        <p:txBody>
          <a:bodyPr>
            <a:noAutofit/>
          </a:bodyPr>
          <a:lstStyle/>
          <a:p>
            <a:pPr marL="0" indent="0">
              <a:lnSpc>
                <a:spcPct val="150000"/>
              </a:lnSpc>
              <a:buNone/>
            </a:pPr>
            <a:r>
              <a:rPr lang="en-US" sz="2400" dirty="0">
                <a:solidFill>
                  <a:schemeClr val="bg1"/>
                </a:solidFill>
                <a:effectLst/>
                <a:latin typeface="Arial" panose="020B0604020202020204" pitchFamily="34" charset="0"/>
                <a:ea typeface="Arial" panose="020B0604020202020204" pitchFamily="34" charset="0"/>
              </a:rPr>
              <a:t>Individuals with P/LP variants in risk genes* associated with gynecological cancers may have </a:t>
            </a:r>
            <a:r>
              <a:rPr lang="en-US" sz="2400" b="1" u="sng" dirty="0">
                <a:solidFill>
                  <a:schemeClr val="bg1"/>
                </a:solidFill>
                <a:effectLst/>
                <a:latin typeface="Arial" panose="020B0604020202020204" pitchFamily="34" charset="0"/>
                <a:ea typeface="Arial" panose="020B0604020202020204" pitchFamily="34" charset="0"/>
              </a:rPr>
              <a:t>reduced</a:t>
            </a:r>
            <a:r>
              <a:rPr lang="en-US" sz="2400" dirty="0">
                <a:solidFill>
                  <a:schemeClr val="bg1"/>
                </a:solidFill>
                <a:effectLst/>
                <a:latin typeface="Arial" panose="020B0604020202020204" pitchFamily="34" charset="0"/>
                <a:ea typeface="Arial" panose="020B0604020202020204" pitchFamily="34" charset="0"/>
              </a:rPr>
              <a:t> oocyte yield and maturity during controlled ovarian stimulation</a:t>
            </a:r>
          </a:p>
          <a:p>
            <a:pPr marL="0" indent="0">
              <a:lnSpc>
                <a:spcPct val="150000"/>
              </a:lnSpc>
              <a:buNone/>
            </a:pPr>
            <a:endParaRPr lang="en-US" sz="2400" dirty="0">
              <a:solidFill>
                <a:schemeClr val="bg1"/>
              </a:solidFill>
            </a:endParaRPr>
          </a:p>
        </p:txBody>
      </p:sp>
      <p:pic>
        <p:nvPicPr>
          <p:cNvPr id="5" name="Picture 4">
            <a:extLst>
              <a:ext uri="{FF2B5EF4-FFF2-40B4-BE49-F238E27FC236}">
                <a16:creationId xmlns:a16="http://schemas.microsoft.com/office/drawing/2014/main" id="{549FA73A-1AFC-0CB5-5319-3EB85FA8D9EF}"/>
              </a:ext>
            </a:extLst>
          </p:cNvPr>
          <p:cNvPicPr>
            <a:picLocks noChangeAspect="1"/>
          </p:cNvPicPr>
          <p:nvPr/>
        </p:nvPicPr>
        <p:blipFill>
          <a:blip r:embed="rId3"/>
          <a:stretch>
            <a:fillRect/>
          </a:stretch>
        </p:blipFill>
        <p:spPr>
          <a:xfrm>
            <a:off x="8277332" y="6358252"/>
            <a:ext cx="3770290" cy="467664"/>
          </a:xfrm>
          <a:prstGeom prst="rect">
            <a:avLst/>
          </a:prstGeom>
        </p:spPr>
      </p:pic>
      <p:sp>
        <p:nvSpPr>
          <p:cNvPr id="6" name="TextBox 5">
            <a:extLst>
              <a:ext uri="{FF2B5EF4-FFF2-40B4-BE49-F238E27FC236}">
                <a16:creationId xmlns:a16="http://schemas.microsoft.com/office/drawing/2014/main" id="{1C342106-9CB0-73E5-9BD5-E3C3546A0321}"/>
              </a:ext>
            </a:extLst>
          </p:cNvPr>
          <p:cNvSpPr txBox="1"/>
          <p:nvPr/>
        </p:nvSpPr>
        <p:spPr>
          <a:xfrm>
            <a:off x="535405" y="3619499"/>
            <a:ext cx="10706100" cy="1754326"/>
          </a:xfrm>
          <a:prstGeom prst="rect">
            <a:avLst/>
          </a:prstGeom>
          <a:noFill/>
        </p:spPr>
        <p:txBody>
          <a:bodyPr wrap="square" rtlCol="0">
            <a:spAutoFit/>
          </a:bodyPr>
          <a:lstStyle/>
          <a:p>
            <a:pPr marL="0" marR="0" algn="ctr"/>
            <a:r>
              <a:rPr lang="en-US" sz="2000" i="1"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Genes of interest: </a:t>
            </a:r>
            <a:r>
              <a:rPr lang="en-US"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BRCA1, BRCA2, BRIP1, PALB2, RAD51C, RAD51D</a:t>
            </a:r>
            <a:r>
              <a:rPr lang="en-U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MLH1, EPCAM/MSH2, MSH6, PMS2</a:t>
            </a:r>
            <a:r>
              <a:rPr lang="en-U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ATM, BARD1</a:t>
            </a:r>
            <a:r>
              <a:rPr lang="en-U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CDH1</a:t>
            </a:r>
            <a:r>
              <a:rPr lang="en-U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CDKN2A</a:t>
            </a:r>
            <a:r>
              <a:rPr lang="en-U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CHEK2</a:t>
            </a:r>
            <a:r>
              <a:rPr lang="en-U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NF1</a:t>
            </a:r>
            <a:r>
              <a:rPr lang="en-U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PTEN</a:t>
            </a:r>
            <a:r>
              <a:rPr lang="en-US" sz="20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STK11 and TP53</a:t>
            </a:r>
          </a:p>
          <a:p>
            <a:pPr marL="0" marR="0"/>
            <a:endParaRPr lang="en-US" sz="24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400" i="1"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21AC658-B221-65AC-08F7-EFFC8A47515B}"/>
              </a:ext>
            </a:extLst>
          </p:cNvPr>
          <p:cNvSpPr>
            <a:spLocks noGrp="1"/>
          </p:cNvSpPr>
          <p:nvPr>
            <p:ph type="sldNum" sz="quarter" idx="12"/>
          </p:nvPr>
        </p:nvSpPr>
        <p:spPr>
          <a:xfrm>
            <a:off x="9107606" y="6226959"/>
            <a:ext cx="2743200" cy="365125"/>
          </a:xfrm>
        </p:spPr>
        <p:txBody>
          <a:bodyPr/>
          <a:lstStyle/>
          <a:p>
            <a:fld id="{B364287D-F653-6242-8A62-84DF2D7C324F}" type="slidenum">
              <a:rPr lang="en-US" smtClean="0"/>
              <a:t>8</a:t>
            </a:fld>
            <a:endParaRPr lang="en-US" dirty="0"/>
          </a:p>
        </p:txBody>
      </p:sp>
    </p:spTree>
    <p:extLst>
      <p:ext uri="{BB962C8B-B14F-4D97-AF65-F5344CB8AC3E}">
        <p14:creationId xmlns:p14="http://schemas.microsoft.com/office/powerpoint/2010/main" val="343734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8B0505"/>
            </a:gs>
            <a:gs pos="93000">
              <a:schemeClr val="bg1">
                <a:lumMod val="95000"/>
              </a:schemeClr>
            </a:gs>
            <a:gs pos="93000">
              <a:schemeClr val="bg1"/>
            </a:gs>
            <a:gs pos="92000">
              <a:schemeClr val="bg1">
                <a:alpha val="83839"/>
                <a:lumMod val="16324"/>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0E83-9744-93A7-8F99-D41D0C43B6AD}"/>
              </a:ext>
            </a:extLst>
          </p:cNvPr>
          <p:cNvSpPr>
            <a:spLocks noGrp="1"/>
          </p:cNvSpPr>
          <p:nvPr>
            <p:ph type="title"/>
          </p:nvPr>
        </p:nvSpPr>
        <p:spPr>
          <a:xfrm>
            <a:off x="578773" y="0"/>
            <a:ext cx="10515600" cy="1325563"/>
          </a:xfrm>
        </p:spPr>
        <p:txBody>
          <a:bodyPr>
            <a:normAutofit/>
          </a:bodyPr>
          <a:lstStyle/>
          <a:p>
            <a:r>
              <a:rPr lang="en-US" sz="3600" dirty="0">
                <a:solidFill>
                  <a:schemeClr val="bg1"/>
                </a:solidFill>
                <a:latin typeface="Arial" panose="020B0604020202020204" pitchFamily="34" charset="0"/>
                <a:cs typeface="Arial" panose="020B0604020202020204" pitchFamily="34" charset="0"/>
              </a:rPr>
              <a:t>Methods</a:t>
            </a:r>
          </a:p>
        </p:txBody>
      </p:sp>
      <p:sp>
        <p:nvSpPr>
          <p:cNvPr id="3" name="Content Placeholder 2">
            <a:extLst>
              <a:ext uri="{FF2B5EF4-FFF2-40B4-BE49-F238E27FC236}">
                <a16:creationId xmlns:a16="http://schemas.microsoft.com/office/drawing/2014/main" id="{99629101-8A30-CCB6-8C16-C625299C3201}"/>
              </a:ext>
            </a:extLst>
          </p:cNvPr>
          <p:cNvSpPr>
            <a:spLocks noGrp="1"/>
          </p:cNvSpPr>
          <p:nvPr>
            <p:ph idx="1"/>
          </p:nvPr>
        </p:nvSpPr>
        <p:spPr>
          <a:xfrm>
            <a:off x="578773" y="892501"/>
            <a:ext cx="11034454" cy="5390511"/>
          </a:xfrm>
        </p:spPr>
        <p:txBody>
          <a:bodyPr>
            <a:noAutofit/>
          </a:bodyPr>
          <a:lstStyle/>
          <a:p>
            <a:pPr>
              <a:lnSpc>
                <a:spcPct val="150000"/>
              </a:lnSpc>
            </a:pPr>
            <a:r>
              <a:rPr lang="en-US" sz="2400" dirty="0">
                <a:solidFill>
                  <a:schemeClr val="bg1"/>
                </a:solidFill>
                <a:latin typeface="Arial" panose="020B0604020202020204" pitchFamily="34" charset="0"/>
                <a:ea typeface="Arial" panose="020B0604020202020204" pitchFamily="34" charset="0"/>
                <a:cs typeface="Arial" panose="020B0604020202020204" pitchFamily="34" charset="0"/>
              </a:rPr>
              <a:t>R</a:t>
            </a:r>
            <a:r>
              <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rPr>
              <a:t>etrospective cohort study conducted in a single academic institution</a:t>
            </a:r>
            <a:r>
              <a:rPr lang="en-US" sz="2400" dirty="0">
                <a:solidFill>
                  <a:schemeClr val="bg1"/>
                </a:solidFill>
                <a:effectLst/>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between </a:t>
            </a:r>
            <a:r>
              <a:rPr lang="en-US" sz="2400" dirty="0">
                <a:solidFill>
                  <a:schemeClr val="bg1"/>
                </a:solidFill>
                <a:effectLst/>
                <a:latin typeface="Arial" panose="020B0604020202020204" pitchFamily="34" charset="0"/>
                <a:cs typeface="Arial" panose="020B0604020202020204" pitchFamily="34" charset="0"/>
              </a:rPr>
              <a:t>2018 and 2025</a:t>
            </a:r>
          </a:p>
          <a:p>
            <a:pPr>
              <a:lnSpc>
                <a:spcPct val="150000"/>
              </a:lnSpc>
            </a:pPr>
            <a:r>
              <a:rPr lang="en-US" sz="2400" dirty="0">
                <a:solidFill>
                  <a:schemeClr val="bg1"/>
                </a:solidFill>
                <a:latin typeface="Arial" panose="020B0604020202020204" pitchFamily="34" charset="0"/>
                <a:cs typeface="Arial" panose="020B0604020202020204" pitchFamily="34" charset="0"/>
              </a:rPr>
              <a:t>Patient with P/LP genetic variants (N=26) and controls (N=52)</a:t>
            </a:r>
          </a:p>
          <a:p>
            <a:pPr>
              <a:lnSpc>
                <a:spcPct val="150000"/>
              </a:lnSpc>
            </a:pPr>
            <a:r>
              <a:rPr lang="en-US" sz="2400" dirty="0">
                <a:solidFill>
                  <a:schemeClr val="bg1"/>
                </a:solidFill>
                <a:latin typeface="Arial" panose="020B0604020202020204" pitchFamily="34" charset="0"/>
                <a:cs typeface="Arial" panose="020B0604020202020204" pitchFamily="34" charset="0"/>
              </a:rPr>
              <a:t>Primary outcome: Total dose of gonadotropins, stimulation days and mature oocytes</a:t>
            </a:r>
          </a:p>
          <a:p>
            <a:pPr>
              <a:lnSpc>
                <a:spcPct val="150000"/>
              </a:lnSpc>
            </a:pPr>
            <a:r>
              <a:rPr lang="en-US" sz="2400" dirty="0">
                <a:solidFill>
                  <a:schemeClr val="bg1"/>
                </a:solidFill>
                <a:latin typeface="Arial" panose="020B0604020202020204" pitchFamily="34" charset="0"/>
                <a:cs typeface="Arial" panose="020B0604020202020204" pitchFamily="34" charset="0"/>
              </a:rPr>
              <a:t>Comparison was done using Wilcoxon rank sum test </a:t>
            </a:r>
          </a:p>
          <a:p>
            <a:pPr lvl="1">
              <a:lnSpc>
                <a:spcPct val="150000"/>
              </a:lnSpc>
            </a:pPr>
            <a:r>
              <a:rPr lang="en-US" dirty="0">
                <a:solidFill>
                  <a:schemeClr val="bg1"/>
                </a:solidFill>
                <a:latin typeface="Arial" panose="020B0604020202020204" pitchFamily="34" charset="0"/>
                <a:cs typeface="Arial" panose="020B0604020202020204" pitchFamily="34" charset="0"/>
              </a:rPr>
              <a:t>Si</a:t>
            </a:r>
            <a:r>
              <a:rPr lang="en-US" dirty="0">
                <a:solidFill>
                  <a:schemeClr val="bg1"/>
                </a:solidFill>
                <a:effectLst/>
                <a:latin typeface="Arial" panose="020B0604020202020204" pitchFamily="34" charset="0"/>
                <a:cs typeface="Arial" panose="020B0604020202020204" pitchFamily="34" charset="0"/>
              </a:rPr>
              <a:t>gnificance level of alpha=0.05</a:t>
            </a:r>
          </a:p>
          <a:p>
            <a:pPr>
              <a:lnSpc>
                <a:spcPct val="150000"/>
              </a:lnSpc>
            </a:pPr>
            <a:r>
              <a:rPr lang="en-US" sz="2400" dirty="0">
                <a:solidFill>
                  <a:schemeClr val="bg1"/>
                </a:solidFill>
                <a:effectLst/>
                <a:latin typeface="Arial" panose="020B0604020202020204" pitchFamily="34" charset="0"/>
                <a:cs typeface="Arial" panose="020B0604020202020204" pitchFamily="34" charset="0"/>
              </a:rPr>
              <a:t>Multivariable regression models were conducted adjusting for age and AMH</a:t>
            </a:r>
          </a:p>
          <a:p>
            <a:pPr>
              <a:lnSpc>
                <a:spcPct val="150000"/>
              </a:lnSpc>
            </a:pPr>
            <a:endParaRPr lang="en-US" sz="2400" dirty="0">
              <a:solidFill>
                <a:schemeClr val="bg1"/>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DCE1E01-0C57-3C53-95C1-2840C63AEDAB}"/>
              </a:ext>
            </a:extLst>
          </p:cNvPr>
          <p:cNvPicPr>
            <a:picLocks noChangeAspect="1"/>
          </p:cNvPicPr>
          <p:nvPr/>
        </p:nvPicPr>
        <p:blipFill>
          <a:blip r:embed="rId3"/>
          <a:stretch>
            <a:fillRect/>
          </a:stretch>
        </p:blipFill>
        <p:spPr>
          <a:xfrm>
            <a:off x="8277332" y="6385548"/>
            <a:ext cx="3770290" cy="467664"/>
          </a:xfrm>
          <a:prstGeom prst="rect">
            <a:avLst/>
          </a:prstGeom>
        </p:spPr>
      </p:pic>
      <p:sp>
        <p:nvSpPr>
          <p:cNvPr id="6" name="Slide Number Placeholder 5">
            <a:extLst>
              <a:ext uri="{FF2B5EF4-FFF2-40B4-BE49-F238E27FC236}">
                <a16:creationId xmlns:a16="http://schemas.microsoft.com/office/drawing/2014/main" id="{4BAD156C-C91F-867F-923B-F1345E2E35D7}"/>
              </a:ext>
            </a:extLst>
          </p:cNvPr>
          <p:cNvSpPr>
            <a:spLocks noGrp="1"/>
          </p:cNvSpPr>
          <p:nvPr>
            <p:ph type="sldNum" sz="quarter" idx="12"/>
          </p:nvPr>
        </p:nvSpPr>
        <p:spPr>
          <a:xfrm>
            <a:off x="9107606" y="6283012"/>
            <a:ext cx="2743200" cy="365125"/>
          </a:xfrm>
        </p:spPr>
        <p:txBody>
          <a:bodyPr/>
          <a:lstStyle/>
          <a:p>
            <a:fld id="{B364287D-F653-6242-8A62-84DF2D7C324F}" type="slidenum">
              <a:rPr lang="en-US" smtClean="0"/>
              <a:t>9</a:t>
            </a:fld>
            <a:endParaRPr lang="en-US" dirty="0"/>
          </a:p>
        </p:txBody>
      </p:sp>
    </p:spTree>
    <p:extLst>
      <p:ext uri="{BB962C8B-B14F-4D97-AF65-F5344CB8AC3E}">
        <p14:creationId xmlns:p14="http://schemas.microsoft.com/office/powerpoint/2010/main" val="673606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6F3C8E88D3B745B69467144B3C232E" ma:contentTypeVersion="5" ma:contentTypeDescription="Create a new document." ma:contentTypeScope="" ma:versionID="70dac63d22e216bf2b0823e1d467f2f1">
  <xsd:schema xmlns:xsd="http://www.w3.org/2001/XMLSchema" xmlns:xs="http://www.w3.org/2001/XMLSchema" xmlns:p="http://schemas.microsoft.com/office/2006/metadata/properties" xmlns:ns3="21337c9d-f9c8-4ba9-ae74-51d2047db90b" targetNamespace="http://schemas.microsoft.com/office/2006/metadata/properties" ma:root="true" ma:fieldsID="ab96eff8348aca096cf5e9af84eaf440" ns3:_="">
    <xsd:import namespace="21337c9d-f9c8-4ba9-ae74-51d2047db90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37c9d-f9c8-4ba9-ae74-51d2047db90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93387C-F4E9-4E7E-87B9-A0D4854F856E}">
  <ds:schemaRefs>
    <ds:schemaRef ds:uri="http://schemas.microsoft.com/office/2006/documentManagement/types"/>
    <ds:schemaRef ds:uri="http://schemas.openxmlformats.org/package/2006/metadata/core-properties"/>
    <ds:schemaRef ds:uri="http://purl.org/dc/elements/1.1/"/>
    <ds:schemaRef ds:uri="21337c9d-f9c8-4ba9-ae74-51d2047db90b"/>
    <ds:schemaRef ds:uri="http://purl.org/dc/dcmitype/"/>
    <ds:schemaRef ds:uri="http://schemas.microsoft.com/office/2006/metadata/properties"/>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AA35175-377C-4367-B24D-42FF2D1CE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337c9d-f9c8-4ba9-ae74-51d2047db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C5CF69-C653-416B-A26A-5B5673F5F8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31348</TotalTime>
  <Words>3211</Words>
  <Application>Microsoft Macintosh PowerPoint</Application>
  <PresentationFormat>Widescreen</PresentationFormat>
  <Paragraphs>342</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Helvetica</vt:lpstr>
      <vt:lpstr>Office Theme</vt:lpstr>
      <vt:lpstr>OVARIAN STIMULATION OUTCOMES IN INDIVIDUALS WITH PATHOGENIC VARIANTS ASSOCIATED WITH INCREASED RISK OF HEREDITARY GYNECOLOGICAL CANCER SYNDROMES </vt:lpstr>
      <vt:lpstr>Disclosure</vt:lpstr>
      <vt:lpstr>Background</vt:lpstr>
      <vt:lpstr>Background</vt:lpstr>
      <vt:lpstr>Background</vt:lpstr>
      <vt:lpstr>Background</vt:lpstr>
      <vt:lpstr>Background</vt:lpstr>
      <vt:lpstr>Hypothesis</vt:lpstr>
      <vt:lpstr>Methods</vt:lpstr>
      <vt:lpstr>Results</vt:lpstr>
      <vt:lpstr>Results</vt:lpstr>
      <vt:lpstr>Results</vt:lpstr>
      <vt:lpstr>Results</vt:lpstr>
      <vt:lpstr>Results</vt:lpstr>
      <vt:lpstr>Conclusions</vt:lpstr>
      <vt:lpstr>Strengths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Greysha Rivera-Cruz</dc:creator>
  <cp:lastModifiedBy>Greysha Rivera-Cruz</cp:lastModifiedBy>
  <cp:revision>191</cp:revision>
  <dcterms:created xsi:type="dcterms:W3CDTF">2025-02-05T19:22:31Z</dcterms:created>
  <dcterms:modified xsi:type="dcterms:W3CDTF">2025-03-21T14:24:25Z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0x010100C46F3C8E88D3B745B69467144B3C232E</vt:lpwstr>
  </property>
</Properties>
</file>