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989" r:id="rId2"/>
    <p:sldId id="1009" r:id="rId3"/>
    <p:sldId id="752" r:id="rId4"/>
    <p:sldId id="975" r:id="rId5"/>
    <p:sldId id="1012" r:id="rId6"/>
    <p:sldId id="922" r:id="rId7"/>
    <p:sldId id="959" r:id="rId8"/>
    <p:sldId id="1016" r:id="rId9"/>
    <p:sldId id="960" r:id="rId10"/>
    <p:sldId id="1018" r:id="rId11"/>
    <p:sldId id="1017" r:id="rId12"/>
    <p:sldId id="1015" r:id="rId13"/>
    <p:sldId id="1021" r:id="rId14"/>
    <p:sldId id="93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39CF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21" autoAdjust="0"/>
    <p:restoredTop sz="94404" autoAdjust="0"/>
  </p:normalViewPr>
  <p:slideViewPr>
    <p:cSldViewPr snapToGrid="0">
      <p:cViewPr varScale="1">
        <p:scale>
          <a:sx n="65" d="100"/>
          <a:sy n="65" d="100"/>
        </p:scale>
        <p:origin x="68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B8261F-E005-4F7B-AF3B-6A120ADE453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C8731CF-4632-44AB-8451-B10D13192ED7}">
      <dgm:prSet phldrT="[Text]"/>
      <dgm:spPr/>
      <dgm:t>
        <a:bodyPr/>
        <a:lstStyle/>
        <a:p>
          <a:r>
            <a:rPr lang="en-US" dirty="0"/>
            <a:t>DNA damage response triggered in embryo</a:t>
          </a:r>
        </a:p>
      </dgm:t>
    </dgm:pt>
    <dgm:pt modelId="{B752825F-6AB8-4299-92FE-C2A09E09ACFD}" type="parTrans" cxnId="{7D093871-6D1B-471F-B1D0-A723A1FF0914}">
      <dgm:prSet/>
      <dgm:spPr/>
      <dgm:t>
        <a:bodyPr/>
        <a:lstStyle/>
        <a:p>
          <a:endParaRPr lang="en-US"/>
        </a:p>
      </dgm:t>
    </dgm:pt>
    <dgm:pt modelId="{FB5088A8-0A13-4132-BB4E-8D22B0966532}" type="sibTrans" cxnId="{7D093871-6D1B-471F-B1D0-A723A1FF0914}">
      <dgm:prSet/>
      <dgm:spPr/>
      <dgm:t>
        <a:bodyPr/>
        <a:lstStyle/>
        <a:p>
          <a:endParaRPr lang="en-US"/>
        </a:p>
      </dgm:t>
    </dgm:pt>
    <dgm:pt modelId="{963597DB-00F6-416B-9DE3-E2D0F4B62570}">
      <dgm:prSet phldrT="[Text]"/>
      <dgm:spPr/>
      <dgm:t>
        <a:bodyPr/>
        <a:lstStyle/>
        <a:p>
          <a:r>
            <a:rPr lang="en-US" dirty="0"/>
            <a:t>Formation of an abnormal maternal pronucleus</a:t>
          </a:r>
        </a:p>
      </dgm:t>
    </dgm:pt>
    <dgm:pt modelId="{58A9269D-6318-46AE-BE77-AA1E9E76F873}" type="parTrans" cxnId="{C271054E-39CC-4982-9F7D-ADA6CE70D67B}">
      <dgm:prSet/>
      <dgm:spPr/>
      <dgm:t>
        <a:bodyPr/>
        <a:lstStyle/>
        <a:p>
          <a:endParaRPr lang="en-US"/>
        </a:p>
      </dgm:t>
    </dgm:pt>
    <dgm:pt modelId="{0C23398F-E24D-4A36-82F3-03E51E224C71}" type="sibTrans" cxnId="{C271054E-39CC-4982-9F7D-ADA6CE70D67B}">
      <dgm:prSet/>
      <dgm:spPr/>
      <dgm:t>
        <a:bodyPr/>
        <a:lstStyle/>
        <a:p>
          <a:endParaRPr lang="en-US"/>
        </a:p>
      </dgm:t>
    </dgm:pt>
    <dgm:pt modelId="{25D633DF-B9CA-43EC-AD7D-39F3B688AAB5}">
      <dgm:prSet phldrT="[Text]"/>
      <dgm:spPr/>
      <dgm:t>
        <a:bodyPr/>
        <a:lstStyle/>
        <a:p>
          <a:r>
            <a:rPr lang="en-US" dirty="0"/>
            <a:t>Embryogenesis failure</a:t>
          </a:r>
        </a:p>
      </dgm:t>
    </dgm:pt>
    <dgm:pt modelId="{B41A14DA-703C-40ED-8C11-F206C95C3E07}" type="parTrans" cxnId="{D2E6BBFE-FA18-4B5B-996C-DD0B0E1EEFF5}">
      <dgm:prSet/>
      <dgm:spPr/>
      <dgm:t>
        <a:bodyPr/>
        <a:lstStyle/>
        <a:p>
          <a:endParaRPr lang="en-US"/>
        </a:p>
      </dgm:t>
    </dgm:pt>
    <dgm:pt modelId="{196ABAFC-4564-4F2E-98C9-575FE8211491}" type="sibTrans" cxnId="{D2E6BBFE-FA18-4B5B-996C-DD0B0E1EEFF5}">
      <dgm:prSet/>
      <dgm:spPr/>
      <dgm:t>
        <a:bodyPr/>
        <a:lstStyle/>
        <a:p>
          <a:endParaRPr lang="en-US"/>
        </a:p>
      </dgm:t>
    </dgm:pt>
    <dgm:pt modelId="{C573C52D-7C53-458A-9D2A-2D3451A3F768}">
      <dgm:prSet phldrT="[Text]"/>
      <dgm:spPr/>
      <dgm:t>
        <a:bodyPr/>
        <a:lstStyle/>
        <a:p>
          <a:r>
            <a:rPr lang="en-US" dirty="0"/>
            <a:t>High amount of DNA damage in Prm2KO sperm</a:t>
          </a:r>
        </a:p>
      </dgm:t>
    </dgm:pt>
    <dgm:pt modelId="{6AA69263-4E0D-463E-B594-8AABBFB59A89}" type="parTrans" cxnId="{61A393E5-CD9E-42D6-A1DF-86F8E80B1D3F}">
      <dgm:prSet/>
      <dgm:spPr/>
      <dgm:t>
        <a:bodyPr/>
        <a:lstStyle/>
        <a:p>
          <a:endParaRPr lang="en-US"/>
        </a:p>
      </dgm:t>
    </dgm:pt>
    <dgm:pt modelId="{AF5FFE5D-6AAF-4D62-AF47-45168F239F81}" type="sibTrans" cxnId="{61A393E5-CD9E-42D6-A1DF-86F8E80B1D3F}">
      <dgm:prSet/>
      <dgm:spPr/>
      <dgm:t>
        <a:bodyPr/>
        <a:lstStyle/>
        <a:p>
          <a:endParaRPr lang="en-US"/>
        </a:p>
      </dgm:t>
    </dgm:pt>
    <dgm:pt modelId="{3D164FF6-C137-4351-812B-2D249F4AFF6A}">
      <dgm:prSet phldrT="[Text]"/>
      <dgm:spPr/>
      <dgm:t>
        <a:bodyPr/>
        <a:lstStyle/>
        <a:p>
          <a:r>
            <a:rPr lang="en-US" dirty="0"/>
            <a:t>Irregular shape</a:t>
          </a:r>
        </a:p>
      </dgm:t>
    </dgm:pt>
    <dgm:pt modelId="{5C044D38-312B-4D8A-914A-9FA62DF81D4B}" type="parTrans" cxnId="{5DF3A14D-FF41-400D-B0E2-6904BBB3A8D4}">
      <dgm:prSet/>
      <dgm:spPr/>
      <dgm:t>
        <a:bodyPr/>
        <a:lstStyle/>
        <a:p>
          <a:endParaRPr lang="en-US"/>
        </a:p>
      </dgm:t>
    </dgm:pt>
    <dgm:pt modelId="{DCEA4D2F-1363-43BF-A5FF-51654CAE4CE7}" type="sibTrans" cxnId="{5DF3A14D-FF41-400D-B0E2-6904BBB3A8D4}">
      <dgm:prSet/>
      <dgm:spPr/>
      <dgm:t>
        <a:bodyPr/>
        <a:lstStyle/>
        <a:p>
          <a:endParaRPr lang="en-US"/>
        </a:p>
      </dgm:t>
    </dgm:pt>
    <dgm:pt modelId="{C538FCDB-B7C0-4149-9435-4F2FF879FB12}">
      <dgm:prSet phldrT="[Text]"/>
      <dgm:spPr/>
      <dgm:t>
        <a:bodyPr/>
        <a:lstStyle/>
        <a:p>
          <a:r>
            <a:rPr lang="en-US" dirty="0"/>
            <a:t>Decrease in Lamin A/C</a:t>
          </a:r>
        </a:p>
      </dgm:t>
    </dgm:pt>
    <dgm:pt modelId="{4E7D0F53-C9CC-4B58-BAA1-CB2EADE24CF9}" type="parTrans" cxnId="{596B1383-A2E6-4FDB-ACDC-026DE4FFFB4D}">
      <dgm:prSet/>
      <dgm:spPr/>
      <dgm:t>
        <a:bodyPr/>
        <a:lstStyle/>
        <a:p>
          <a:endParaRPr lang="en-US"/>
        </a:p>
      </dgm:t>
    </dgm:pt>
    <dgm:pt modelId="{F3AE5DB4-90DC-4D48-9909-C4BADED27EFA}" type="sibTrans" cxnId="{596B1383-A2E6-4FDB-ACDC-026DE4FFFB4D}">
      <dgm:prSet/>
      <dgm:spPr/>
      <dgm:t>
        <a:bodyPr/>
        <a:lstStyle/>
        <a:p>
          <a:endParaRPr lang="en-US"/>
        </a:p>
      </dgm:t>
    </dgm:pt>
    <dgm:pt modelId="{C556B9A0-1AB3-45BD-96F9-AC2FA5F3BD58}">
      <dgm:prSet phldrT="[Text]"/>
      <dgm:spPr/>
      <dgm:t>
        <a:bodyPr/>
        <a:lstStyle/>
        <a:p>
          <a:r>
            <a:rPr lang="en-US" dirty="0"/>
            <a:t>Disappear during maternal anaphase II</a:t>
          </a:r>
        </a:p>
      </dgm:t>
    </dgm:pt>
    <dgm:pt modelId="{47F81B22-4D12-4A02-A5DA-1777CEE3B6B0}" type="parTrans" cxnId="{6AC421FF-0A8D-4740-947B-6D7BF12E4BF4}">
      <dgm:prSet/>
      <dgm:spPr/>
      <dgm:t>
        <a:bodyPr/>
        <a:lstStyle/>
        <a:p>
          <a:endParaRPr lang="en-US"/>
        </a:p>
      </dgm:t>
    </dgm:pt>
    <dgm:pt modelId="{68AD00C6-E8FA-41F1-A0EA-D358C195330D}" type="sibTrans" cxnId="{6AC421FF-0A8D-4740-947B-6D7BF12E4BF4}">
      <dgm:prSet/>
      <dgm:spPr/>
      <dgm:t>
        <a:bodyPr/>
        <a:lstStyle/>
        <a:p>
          <a:endParaRPr lang="en-US"/>
        </a:p>
      </dgm:t>
    </dgm:pt>
    <dgm:pt modelId="{D473438F-CB13-49A1-8DB2-B6381437AFE9}" type="pres">
      <dgm:prSet presAssocID="{BCB8261F-E005-4F7B-AF3B-6A120ADE4538}" presName="Name0" presStyleCnt="0">
        <dgm:presLayoutVars>
          <dgm:dir/>
          <dgm:resizeHandles val="exact"/>
        </dgm:presLayoutVars>
      </dgm:prSet>
      <dgm:spPr/>
    </dgm:pt>
    <dgm:pt modelId="{CE51E0BE-28E2-4A1D-BFDB-0E100AE66B47}" type="pres">
      <dgm:prSet presAssocID="{0C8731CF-4632-44AB-8451-B10D13192ED7}" presName="node" presStyleLbl="node1" presStyleIdx="0" presStyleCnt="3">
        <dgm:presLayoutVars>
          <dgm:bulletEnabled val="1"/>
        </dgm:presLayoutVars>
      </dgm:prSet>
      <dgm:spPr/>
    </dgm:pt>
    <dgm:pt modelId="{2C31D028-9AF7-41C6-94C0-DBF9082EDA51}" type="pres">
      <dgm:prSet presAssocID="{FB5088A8-0A13-4132-BB4E-8D22B0966532}" presName="sibTrans" presStyleLbl="sibTrans2D1" presStyleIdx="0" presStyleCnt="2"/>
      <dgm:spPr/>
    </dgm:pt>
    <dgm:pt modelId="{7E704C67-AE13-4D10-BB0A-E756EA89A25D}" type="pres">
      <dgm:prSet presAssocID="{FB5088A8-0A13-4132-BB4E-8D22B0966532}" presName="connectorText" presStyleLbl="sibTrans2D1" presStyleIdx="0" presStyleCnt="2"/>
      <dgm:spPr/>
    </dgm:pt>
    <dgm:pt modelId="{1290399D-F02E-44BA-94AF-6FE4321CE3A6}" type="pres">
      <dgm:prSet presAssocID="{963597DB-00F6-416B-9DE3-E2D0F4B62570}" presName="node" presStyleLbl="node1" presStyleIdx="1" presStyleCnt="3">
        <dgm:presLayoutVars>
          <dgm:bulletEnabled val="1"/>
        </dgm:presLayoutVars>
      </dgm:prSet>
      <dgm:spPr/>
    </dgm:pt>
    <dgm:pt modelId="{0A7B65C3-3E31-411F-B476-C62E6CD8566B}" type="pres">
      <dgm:prSet presAssocID="{0C23398F-E24D-4A36-82F3-03E51E224C71}" presName="sibTrans" presStyleLbl="sibTrans2D1" presStyleIdx="1" presStyleCnt="2"/>
      <dgm:spPr/>
    </dgm:pt>
    <dgm:pt modelId="{213F73EF-7AFC-445C-8AE0-FDD3088A2177}" type="pres">
      <dgm:prSet presAssocID="{0C23398F-E24D-4A36-82F3-03E51E224C71}" presName="connectorText" presStyleLbl="sibTrans2D1" presStyleIdx="1" presStyleCnt="2"/>
      <dgm:spPr/>
    </dgm:pt>
    <dgm:pt modelId="{ACA35A67-00EF-4A2C-B75C-BB40596A9952}" type="pres">
      <dgm:prSet presAssocID="{25D633DF-B9CA-43EC-AD7D-39F3B688AAB5}" presName="node" presStyleLbl="node1" presStyleIdx="2" presStyleCnt="3">
        <dgm:presLayoutVars>
          <dgm:bulletEnabled val="1"/>
        </dgm:presLayoutVars>
      </dgm:prSet>
      <dgm:spPr/>
    </dgm:pt>
  </dgm:ptLst>
  <dgm:cxnLst>
    <dgm:cxn modelId="{A56C3D09-5BCD-418E-8B61-D52F29941940}" type="presOf" srcId="{C573C52D-7C53-458A-9D2A-2D3451A3F768}" destId="{CE51E0BE-28E2-4A1D-BFDB-0E100AE66B47}" srcOrd="0" destOrd="1" presId="urn:microsoft.com/office/officeart/2005/8/layout/process1"/>
    <dgm:cxn modelId="{28E35F19-C5A9-4333-8EDF-C4A42ECAAB33}" type="presOf" srcId="{0C23398F-E24D-4A36-82F3-03E51E224C71}" destId="{0A7B65C3-3E31-411F-B476-C62E6CD8566B}" srcOrd="0" destOrd="0" presId="urn:microsoft.com/office/officeart/2005/8/layout/process1"/>
    <dgm:cxn modelId="{C8DB161F-EB13-4A4A-8537-E1375E76E7E2}" type="presOf" srcId="{FB5088A8-0A13-4132-BB4E-8D22B0966532}" destId="{2C31D028-9AF7-41C6-94C0-DBF9082EDA51}" srcOrd="0" destOrd="0" presId="urn:microsoft.com/office/officeart/2005/8/layout/process1"/>
    <dgm:cxn modelId="{A4F5DE46-13B4-4A51-8712-7065E8E98B27}" type="presOf" srcId="{C556B9A0-1AB3-45BD-96F9-AC2FA5F3BD58}" destId="{CE51E0BE-28E2-4A1D-BFDB-0E100AE66B47}" srcOrd="0" destOrd="2" presId="urn:microsoft.com/office/officeart/2005/8/layout/process1"/>
    <dgm:cxn modelId="{5DF3A14D-FF41-400D-B0E2-6904BBB3A8D4}" srcId="{963597DB-00F6-416B-9DE3-E2D0F4B62570}" destId="{3D164FF6-C137-4351-812B-2D249F4AFF6A}" srcOrd="0" destOrd="0" parTransId="{5C044D38-312B-4D8A-914A-9FA62DF81D4B}" sibTransId="{DCEA4D2F-1363-43BF-A5FF-51654CAE4CE7}"/>
    <dgm:cxn modelId="{C271054E-39CC-4982-9F7D-ADA6CE70D67B}" srcId="{BCB8261F-E005-4F7B-AF3B-6A120ADE4538}" destId="{963597DB-00F6-416B-9DE3-E2D0F4B62570}" srcOrd="1" destOrd="0" parTransId="{58A9269D-6318-46AE-BE77-AA1E9E76F873}" sibTransId="{0C23398F-E24D-4A36-82F3-03E51E224C71}"/>
    <dgm:cxn modelId="{7D093871-6D1B-471F-B1D0-A723A1FF0914}" srcId="{BCB8261F-E005-4F7B-AF3B-6A120ADE4538}" destId="{0C8731CF-4632-44AB-8451-B10D13192ED7}" srcOrd="0" destOrd="0" parTransId="{B752825F-6AB8-4299-92FE-C2A09E09ACFD}" sibTransId="{FB5088A8-0A13-4132-BB4E-8D22B0966532}"/>
    <dgm:cxn modelId="{596B1383-A2E6-4FDB-ACDC-026DE4FFFB4D}" srcId="{963597DB-00F6-416B-9DE3-E2D0F4B62570}" destId="{C538FCDB-B7C0-4149-9435-4F2FF879FB12}" srcOrd="1" destOrd="0" parTransId="{4E7D0F53-C9CC-4B58-BAA1-CB2EADE24CF9}" sibTransId="{F3AE5DB4-90DC-4D48-9909-C4BADED27EFA}"/>
    <dgm:cxn modelId="{827AA39A-51B5-493B-9BD9-64A78BC9E16E}" type="presOf" srcId="{25D633DF-B9CA-43EC-AD7D-39F3B688AAB5}" destId="{ACA35A67-00EF-4A2C-B75C-BB40596A9952}" srcOrd="0" destOrd="0" presId="urn:microsoft.com/office/officeart/2005/8/layout/process1"/>
    <dgm:cxn modelId="{1B601C9C-6466-406C-B398-762424B9DCFF}" type="presOf" srcId="{0C23398F-E24D-4A36-82F3-03E51E224C71}" destId="{213F73EF-7AFC-445C-8AE0-FDD3088A2177}" srcOrd="1" destOrd="0" presId="urn:microsoft.com/office/officeart/2005/8/layout/process1"/>
    <dgm:cxn modelId="{BFB423BC-2CA3-4E90-992D-2D46C85915F7}" type="presOf" srcId="{963597DB-00F6-416B-9DE3-E2D0F4B62570}" destId="{1290399D-F02E-44BA-94AF-6FE4321CE3A6}" srcOrd="0" destOrd="0" presId="urn:microsoft.com/office/officeart/2005/8/layout/process1"/>
    <dgm:cxn modelId="{113A55C5-FF67-42DB-87A6-60D660E73BFE}" type="presOf" srcId="{C538FCDB-B7C0-4149-9435-4F2FF879FB12}" destId="{1290399D-F02E-44BA-94AF-6FE4321CE3A6}" srcOrd="0" destOrd="2" presId="urn:microsoft.com/office/officeart/2005/8/layout/process1"/>
    <dgm:cxn modelId="{3772FCD2-47BF-4CDC-AEAF-DE161CA57E8E}" type="presOf" srcId="{FB5088A8-0A13-4132-BB4E-8D22B0966532}" destId="{7E704C67-AE13-4D10-BB0A-E756EA89A25D}" srcOrd="1" destOrd="0" presId="urn:microsoft.com/office/officeart/2005/8/layout/process1"/>
    <dgm:cxn modelId="{D90617E2-E2F6-4B3E-AAF2-B572ABB4C1FC}" type="presOf" srcId="{BCB8261F-E005-4F7B-AF3B-6A120ADE4538}" destId="{D473438F-CB13-49A1-8DB2-B6381437AFE9}" srcOrd="0" destOrd="0" presId="urn:microsoft.com/office/officeart/2005/8/layout/process1"/>
    <dgm:cxn modelId="{61A393E5-CD9E-42D6-A1DF-86F8E80B1D3F}" srcId="{0C8731CF-4632-44AB-8451-B10D13192ED7}" destId="{C573C52D-7C53-458A-9D2A-2D3451A3F768}" srcOrd="0" destOrd="0" parTransId="{6AA69263-4E0D-463E-B594-8AABBFB59A89}" sibTransId="{AF5FFE5D-6AAF-4D62-AF47-45168F239F81}"/>
    <dgm:cxn modelId="{ACBECCF1-5883-4EBD-95E4-B2193A5EC14F}" type="presOf" srcId="{0C8731CF-4632-44AB-8451-B10D13192ED7}" destId="{CE51E0BE-28E2-4A1D-BFDB-0E100AE66B47}" srcOrd="0" destOrd="0" presId="urn:microsoft.com/office/officeart/2005/8/layout/process1"/>
    <dgm:cxn modelId="{9E2C73F2-A8D4-4325-AC66-A3772D353911}" type="presOf" srcId="{3D164FF6-C137-4351-812B-2D249F4AFF6A}" destId="{1290399D-F02E-44BA-94AF-6FE4321CE3A6}" srcOrd="0" destOrd="1" presId="urn:microsoft.com/office/officeart/2005/8/layout/process1"/>
    <dgm:cxn modelId="{D2E6BBFE-FA18-4B5B-996C-DD0B0E1EEFF5}" srcId="{BCB8261F-E005-4F7B-AF3B-6A120ADE4538}" destId="{25D633DF-B9CA-43EC-AD7D-39F3B688AAB5}" srcOrd="2" destOrd="0" parTransId="{B41A14DA-703C-40ED-8C11-F206C95C3E07}" sibTransId="{196ABAFC-4564-4F2E-98C9-575FE8211491}"/>
    <dgm:cxn modelId="{6AC421FF-0A8D-4740-947B-6D7BF12E4BF4}" srcId="{0C8731CF-4632-44AB-8451-B10D13192ED7}" destId="{C556B9A0-1AB3-45BD-96F9-AC2FA5F3BD58}" srcOrd="1" destOrd="0" parTransId="{47F81B22-4D12-4A02-A5DA-1777CEE3B6B0}" sibTransId="{68AD00C6-E8FA-41F1-A0EA-D358C195330D}"/>
    <dgm:cxn modelId="{DC6BBA5C-72D1-4397-9468-ECC16569C78E}" type="presParOf" srcId="{D473438F-CB13-49A1-8DB2-B6381437AFE9}" destId="{CE51E0BE-28E2-4A1D-BFDB-0E100AE66B47}" srcOrd="0" destOrd="0" presId="urn:microsoft.com/office/officeart/2005/8/layout/process1"/>
    <dgm:cxn modelId="{824C66ED-4F45-492D-A061-A212016E31B8}" type="presParOf" srcId="{D473438F-CB13-49A1-8DB2-B6381437AFE9}" destId="{2C31D028-9AF7-41C6-94C0-DBF9082EDA51}" srcOrd="1" destOrd="0" presId="urn:microsoft.com/office/officeart/2005/8/layout/process1"/>
    <dgm:cxn modelId="{BAFDC0AA-8E1E-426F-96CC-0B23866538FB}" type="presParOf" srcId="{2C31D028-9AF7-41C6-94C0-DBF9082EDA51}" destId="{7E704C67-AE13-4D10-BB0A-E756EA89A25D}" srcOrd="0" destOrd="0" presId="urn:microsoft.com/office/officeart/2005/8/layout/process1"/>
    <dgm:cxn modelId="{0166148B-FD74-4DA5-8F32-343C43DA1B2A}" type="presParOf" srcId="{D473438F-CB13-49A1-8DB2-B6381437AFE9}" destId="{1290399D-F02E-44BA-94AF-6FE4321CE3A6}" srcOrd="2" destOrd="0" presId="urn:microsoft.com/office/officeart/2005/8/layout/process1"/>
    <dgm:cxn modelId="{2552A4A5-C751-4BFC-A036-527BD82EB50A}" type="presParOf" srcId="{D473438F-CB13-49A1-8DB2-B6381437AFE9}" destId="{0A7B65C3-3E31-411F-B476-C62E6CD8566B}" srcOrd="3" destOrd="0" presId="urn:microsoft.com/office/officeart/2005/8/layout/process1"/>
    <dgm:cxn modelId="{0AC5B6F9-D187-4DBE-ABFE-9C2089882501}" type="presParOf" srcId="{0A7B65C3-3E31-411F-B476-C62E6CD8566B}" destId="{213F73EF-7AFC-445C-8AE0-FDD3088A2177}" srcOrd="0" destOrd="0" presId="urn:microsoft.com/office/officeart/2005/8/layout/process1"/>
    <dgm:cxn modelId="{C830A878-24D6-4D17-A401-D03478C5A42F}" type="presParOf" srcId="{D473438F-CB13-49A1-8DB2-B6381437AFE9}" destId="{ACA35A67-00EF-4A2C-B75C-BB40596A995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51E0BE-28E2-4A1D-BFDB-0E100AE66B47}">
      <dsp:nvSpPr>
        <dsp:cNvPr id="0" name=""/>
        <dsp:cNvSpPr/>
      </dsp:nvSpPr>
      <dsp:spPr>
        <a:xfrm>
          <a:off x="10143" y="1303226"/>
          <a:ext cx="3031632" cy="18189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DNA damage response triggered in embryo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High amount of DNA damage in Prm2KO sperm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Disappear during maternal anaphase II</a:t>
          </a:r>
        </a:p>
      </dsp:txBody>
      <dsp:txXfrm>
        <a:off x="63419" y="1356502"/>
        <a:ext cx="2925080" cy="1712427"/>
      </dsp:txXfrm>
    </dsp:sp>
    <dsp:sp modelId="{2C31D028-9AF7-41C6-94C0-DBF9082EDA51}">
      <dsp:nvSpPr>
        <dsp:cNvPr id="0" name=""/>
        <dsp:cNvSpPr/>
      </dsp:nvSpPr>
      <dsp:spPr>
        <a:xfrm>
          <a:off x="3344939" y="1836794"/>
          <a:ext cx="642706" cy="7518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3344939" y="1987163"/>
        <a:ext cx="449894" cy="451106"/>
      </dsp:txXfrm>
    </dsp:sp>
    <dsp:sp modelId="{1290399D-F02E-44BA-94AF-6FE4321CE3A6}">
      <dsp:nvSpPr>
        <dsp:cNvPr id="0" name=""/>
        <dsp:cNvSpPr/>
      </dsp:nvSpPr>
      <dsp:spPr>
        <a:xfrm>
          <a:off x="4254429" y="1303226"/>
          <a:ext cx="3031632" cy="18189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Formation of an abnormal maternal pronucleus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Irregular shape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Decrease in Lamin A/C</a:t>
          </a:r>
        </a:p>
      </dsp:txBody>
      <dsp:txXfrm>
        <a:off x="4307705" y="1356502"/>
        <a:ext cx="2925080" cy="1712427"/>
      </dsp:txXfrm>
    </dsp:sp>
    <dsp:sp modelId="{0A7B65C3-3E31-411F-B476-C62E6CD8566B}">
      <dsp:nvSpPr>
        <dsp:cNvPr id="0" name=""/>
        <dsp:cNvSpPr/>
      </dsp:nvSpPr>
      <dsp:spPr>
        <a:xfrm>
          <a:off x="7589225" y="1836794"/>
          <a:ext cx="642706" cy="7518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7589225" y="1987163"/>
        <a:ext cx="449894" cy="451106"/>
      </dsp:txXfrm>
    </dsp:sp>
    <dsp:sp modelId="{ACA35A67-00EF-4A2C-B75C-BB40596A9952}">
      <dsp:nvSpPr>
        <dsp:cNvPr id="0" name=""/>
        <dsp:cNvSpPr/>
      </dsp:nvSpPr>
      <dsp:spPr>
        <a:xfrm>
          <a:off x="8498715" y="1303226"/>
          <a:ext cx="3031632" cy="18189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Embryogenesis failure</a:t>
          </a:r>
        </a:p>
      </dsp:txBody>
      <dsp:txXfrm>
        <a:off x="8551991" y="1356502"/>
        <a:ext cx="2925080" cy="17124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76A13-E2EC-44D5-AE0C-64E87336337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11817-3890-4CCB-9001-317432F27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14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FE093-859F-4FBA-AA6A-263AA5B5DB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26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Protamines are transitioned back to maternally provided histones</a:t>
            </a:r>
          </a:p>
          <a:p>
            <a:r>
              <a:rPr lang="en-US" dirty="0"/>
              <a:t>First, histones are removed and maternally-provided histones are incorporated</a:t>
            </a:r>
          </a:p>
          <a:p>
            <a:r>
              <a:rPr lang="en-US" dirty="0"/>
              <a:t>Then the pronuclear assembly happens along with chromatin modifications (histone marks, methylation)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75776-9B34-49D1-809C-62E13DBF04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1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53DEF-817B-25ED-B313-0D19DC14B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CCFB82-1E24-11B7-9B11-666C0F10ED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1B1343-0357-9C33-29E4-540B4C1D0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People have done, one gene at a time</a:t>
            </a:r>
          </a:p>
          <a:p>
            <a:r>
              <a:rPr lang="en-US" dirty="0"/>
              <a:t>My summary of the literature </a:t>
            </a:r>
          </a:p>
          <a:p>
            <a:endParaRPr lang="en-US" dirty="0"/>
          </a:p>
          <a:p>
            <a:r>
              <a:rPr lang="en-US" dirty="0"/>
              <a:t>Have not been systematically done together</a:t>
            </a:r>
          </a:p>
          <a:p>
            <a:r>
              <a:rPr lang="en-US" dirty="0"/>
              <a:t>Motility vs embryo viability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79B55-DFA6-19E4-6506-96B2CD937E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FE093-859F-4FBA-AA6A-263AA5B5DB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15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N=3, 71 WT and 83 KO</a:t>
            </a:r>
          </a:p>
          <a:p>
            <a:endParaRPr lang="en-US" dirty="0"/>
          </a:p>
          <a:p>
            <a:r>
              <a:rPr lang="en-US" dirty="0"/>
              <a:t>4 experiments, 73 WT zygotes and 88 PRM2KO</a:t>
            </a:r>
          </a:p>
          <a:p>
            <a:r>
              <a:rPr lang="en-US" dirty="0"/>
              <a:t>71% +- 23% WT zygotes 2-cell at 24 </a:t>
            </a:r>
            <a:r>
              <a:rPr lang="en-US" dirty="0" err="1"/>
              <a:t>hpf</a:t>
            </a:r>
            <a:endParaRPr lang="en-US" dirty="0"/>
          </a:p>
          <a:p>
            <a:r>
              <a:rPr lang="en-US" dirty="0"/>
              <a:t>16 +- 22% PRM2KO zygotes 2-cell at 24 </a:t>
            </a:r>
            <a:r>
              <a:rPr lang="en-US" dirty="0" err="1"/>
              <a:t>hpf</a:t>
            </a:r>
            <a:endParaRPr lang="en-US" dirty="0"/>
          </a:p>
          <a:p>
            <a:r>
              <a:rPr lang="en-US" dirty="0"/>
              <a:t>72 +- 30% PRM2KO zygotes fragmented at 24 </a:t>
            </a:r>
            <a:r>
              <a:rPr lang="en-US" dirty="0" err="1"/>
              <a:t>hpf</a:t>
            </a:r>
            <a:endParaRPr lang="en-US" dirty="0"/>
          </a:p>
          <a:p>
            <a:endParaRPr lang="en-US" dirty="0"/>
          </a:p>
          <a:p>
            <a:r>
              <a:rPr lang="en-US" dirty="0"/>
              <a:t>48 </a:t>
            </a:r>
            <a:r>
              <a:rPr lang="en-US" dirty="0" err="1"/>
              <a:t>hpf</a:t>
            </a:r>
            <a:r>
              <a:rPr lang="en-US" dirty="0"/>
              <a:t> 83 +- 7% of WT zygotes progressed to the 4-cell stage (normal)</a:t>
            </a:r>
          </a:p>
          <a:p>
            <a:r>
              <a:rPr lang="en-US" dirty="0"/>
              <a:t>0% of PRM2KO developed to 4-cell, 66+-7% arrested at 2-cell and 20 +- 12% remained Fragmented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76D1CC-A83D-4A01-A833-C7F6BAAE26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16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E4557-327E-C458-C23A-5F795C2C6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4BC502-45A8-1A16-556B-42054494F1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83B56D-2D03-C3EA-0AD2-3E533B9F18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N=3, 71 WT and 83 KO</a:t>
            </a:r>
          </a:p>
          <a:p>
            <a:endParaRPr lang="en-US" dirty="0"/>
          </a:p>
          <a:p>
            <a:r>
              <a:rPr lang="en-US" dirty="0"/>
              <a:t>4 experiments, 73 WT zygotes and 88 PRM2KO</a:t>
            </a:r>
          </a:p>
          <a:p>
            <a:r>
              <a:rPr lang="en-US" dirty="0"/>
              <a:t>71% +- 23% WT zygotes 2-cell at 24 </a:t>
            </a:r>
            <a:r>
              <a:rPr lang="en-US" dirty="0" err="1"/>
              <a:t>hpf</a:t>
            </a:r>
            <a:endParaRPr lang="en-US" dirty="0"/>
          </a:p>
          <a:p>
            <a:r>
              <a:rPr lang="en-US" dirty="0"/>
              <a:t>16 +- 22% PRM2KO zygotes 2-cell at 24 </a:t>
            </a:r>
            <a:r>
              <a:rPr lang="en-US" dirty="0" err="1"/>
              <a:t>hpf</a:t>
            </a:r>
            <a:endParaRPr lang="en-US" dirty="0"/>
          </a:p>
          <a:p>
            <a:r>
              <a:rPr lang="en-US" dirty="0"/>
              <a:t>72 +- 30% PRM2KO zygotes fragmented at 24 </a:t>
            </a:r>
            <a:r>
              <a:rPr lang="en-US" dirty="0" err="1"/>
              <a:t>hpf</a:t>
            </a:r>
            <a:endParaRPr lang="en-US" dirty="0"/>
          </a:p>
          <a:p>
            <a:endParaRPr lang="en-US" dirty="0"/>
          </a:p>
          <a:p>
            <a:r>
              <a:rPr lang="en-US" dirty="0"/>
              <a:t>48 </a:t>
            </a:r>
            <a:r>
              <a:rPr lang="en-US" dirty="0" err="1"/>
              <a:t>hpf</a:t>
            </a:r>
            <a:r>
              <a:rPr lang="en-US" dirty="0"/>
              <a:t> 83 +- 7% of WT zygotes progressed to the 4-cell stage (normal)</a:t>
            </a:r>
          </a:p>
          <a:p>
            <a:r>
              <a:rPr lang="en-US" dirty="0"/>
              <a:t>0% of PRM2KO developed to 4-cell, 66+-7% arrested at 2-cell and 20 +- 12% remained Fragmented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C2237-18E0-8738-EA3F-06D210C26E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76D1CC-A83D-4A01-A833-C7F6BAAE26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10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76D1CC-A83D-4A01-A833-C7F6BAAE26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37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3B601-97CE-F5C8-D9D5-A9747FE93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CBD3BD-047E-1203-2DDD-91CBF70ECB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D9F668-05EA-AFB3-2F6B-3A0EB619A1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F8DDF-0DC8-AE90-5201-787C1FA069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76D1CC-A83D-4A01-A833-C7F6BAAE26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12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579B9-0A6A-270F-7B1D-32A764985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0E0C0F-BF4E-EC47-E79A-B2ADC2E7BF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123687-D91C-5BF1-3B4C-B50A96BD5D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repeated experiments</a:t>
            </a:r>
          </a:p>
          <a:p>
            <a:r>
              <a:rPr lang="en-US" dirty="0"/>
              <a:t>In process of analyzing</a:t>
            </a:r>
          </a:p>
          <a:p>
            <a:r>
              <a:rPr lang="en-US" dirty="0"/>
              <a:t>Visually similar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45E78-AD33-B1B1-135A-35715026C1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50F56-EFE6-4C35-9F18-9DF76FF08C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47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86C72-FE3E-A4D9-5213-A7FAF0057E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C04F11-2BB3-49ED-8EAD-6F1757994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F6716-C31A-BD71-E829-21682D2CD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42AE-F726-4306-A3ED-05F2E92807A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BDFA6-DC72-FB20-0EDB-A23D7DD3C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6EC3C-1D30-B1D6-E1EC-88A6889C5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471F-2184-4D85-8161-8CC1B0B9E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70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D7A74-5BA6-F675-E4B5-34BD14C6B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A85807-8FDC-0F21-BEF6-3B15F818A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A3921-9B0C-2AAA-47C1-80905E85B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42AE-F726-4306-A3ED-05F2E92807A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8AA3B-CB95-8D5A-401E-F9BC57B34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01A3F-BFF3-4641-9287-53A31785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471F-2184-4D85-8161-8CC1B0B9E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33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283899-B6C2-F335-0529-D746311506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CE72A6-EA31-E6E8-B821-BB334565DF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DB173-EAB2-B8AC-9FD0-400CB877F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42AE-F726-4306-A3ED-05F2E92807A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3F856-2D40-FD07-6376-0A6E8B16D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851A1-52F5-2DDF-4744-7CDAA288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471F-2184-4D85-8161-8CC1B0B9E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45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862EE-20D2-E377-CE29-B429BA785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6DCB9-7DD2-3499-1FCC-C57AB10C1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F3759-1DE1-FDE7-4CB3-AC3516752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42AE-F726-4306-A3ED-05F2E92807A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E36AE-D3AF-A132-2B0D-B73F98C8F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97180-554C-A458-50D6-6E4F3273A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471F-2184-4D85-8161-8CC1B0B9E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44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7DC54-3670-35AB-F2A0-555C6E4A0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EA8535-B34F-1A6A-808F-C93ECDCE9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09C99-C528-70E2-00EB-B3196D633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42AE-F726-4306-A3ED-05F2E92807A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6CD06-D73D-B302-D862-24E6ABB19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61CAB-51CE-3669-DC8B-A14ABCDE8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471F-2184-4D85-8161-8CC1B0B9E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1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8F68C-D447-2B2D-B11B-8277348B3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9A573-0277-AEEA-AE0A-40E89A3F46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422ACD-C86B-8515-49FF-016A2EDCB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7A925-510C-CB36-8970-AC0968671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42AE-F726-4306-A3ED-05F2E92807A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87410-7AC9-8E7F-FC48-7E7C93517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1A2AB-57C1-01FD-5D88-ABA4BD36F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471F-2184-4D85-8161-8CC1B0B9E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58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D994B-4E13-5564-D2E7-8B8309ABA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55377-CA85-636E-4F9C-314F505E6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D01706-65CC-8EF2-5A9A-79B36E748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DED5FE-2A6B-C987-B247-2595EF6C22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7B5245-816C-2E2A-590C-402D496A6A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81926-12D6-5E0B-0A7C-29F7DD54B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42AE-F726-4306-A3ED-05F2E92807A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6166BB-8148-8BDC-2FCE-4849655D4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737720-E7C4-5291-80D8-09E741735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471F-2184-4D85-8161-8CC1B0B9E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30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A03DF-8E82-FD3A-5FC0-C99CEC094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0A2837-4BFC-470D-3CA1-2C3718456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42AE-F726-4306-A3ED-05F2E92807A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CC1DE2-07B6-9BAE-D1DF-CA644CBF8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3D46F6-2AB9-7FD7-D8CB-BB512D296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471F-2184-4D85-8161-8CC1B0B9E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05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85BC3E-76D6-D0FD-8DE5-36CF12841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42AE-F726-4306-A3ED-05F2E92807A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351458-3F0D-9054-D4FA-491CC5BBB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E1940-2E85-0D4C-FB0A-85DCB898C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471F-2184-4D85-8161-8CC1B0B9E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6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38F98-3300-18DE-BBC3-CD0F573C2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4A694-3925-0BC8-FCC8-487DD338F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BB17B-9B48-90A8-D36E-82CD317F6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A0924E-BA0E-FFE5-0997-C56E9161F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42AE-F726-4306-A3ED-05F2E92807A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DE3EB-E9BA-DF09-2F82-AABCADF91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E0BBA3-7FD6-D5DF-6098-BB02EF9E3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471F-2184-4D85-8161-8CC1B0B9E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64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236A9-8CB7-17FB-5F97-A91F995E9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66ABDD-945B-FA72-EF51-C4CF10CD38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98962-1328-1A8A-D268-00F0F484E3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B56B9-A649-A48B-4C7A-9D6A1C3D4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42AE-F726-4306-A3ED-05F2E92807A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53B144-0163-9DE2-AA21-EB5E8F8E4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48308-5327-72B1-D990-4831C57AD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0471F-2184-4D85-8161-8CC1B0B9E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340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F02A36-55FF-D3AD-4A20-DBCB1116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C1E74-CC9D-BEE3-37E9-D447AE1DD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D9786-82A5-275E-500E-AF2D01241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C142AE-F726-4306-A3ED-05F2E92807A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65DE2-1628-D753-60DA-508FA44772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3984A-CF85-0ED8-D6A3-EEE5DD06B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B0471F-2184-4D85-8161-8CC1B0B9E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6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4.mp4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4.mp4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23B6416-569E-B0A3-C141-429218F6ABEB}"/>
              </a:ext>
            </a:extLst>
          </p:cNvPr>
          <p:cNvSpPr/>
          <p:nvPr/>
        </p:nvSpPr>
        <p:spPr>
          <a:xfrm>
            <a:off x="-1489529" y="-1089478"/>
            <a:ext cx="14340115" cy="82296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723A9E-371D-DED5-7286-976FBFCB4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529" y="742949"/>
            <a:ext cx="5492876" cy="47706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426F82-02C6-F600-FF5B-953E4192D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1176" y="1801851"/>
            <a:ext cx="6362700" cy="2387600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Protamine 2 deficient sperm cause abnormal embryogenesis in mice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D1D00E-120A-5158-6623-9DA24370E5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0526" y="4542975"/>
            <a:ext cx="9144000" cy="1655762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Shannon Rainsford</a:t>
            </a:r>
          </a:p>
          <a:p>
            <a:r>
              <a:rPr lang="en-US" dirty="0">
                <a:solidFill>
                  <a:schemeClr val="bg1"/>
                </a:solidFill>
              </a:rPr>
              <a:t>Yale University</a:t>
            </a:r>
          </a:p>
          <a:p>
            <a:r>
              <a:rPr lang="en-US" dirty="0">
                <a:solidFill>
                  <a:schemeClr val="bg1"/>
                </a:solidFill>
              </a:rPr>
              <a:t>Pacific Coast Reproductive Society Meeting 2025</a:t>
            </a:r>
          </a:p>
        </p:txBody>
      </p:sp>
    </p:spTree>
    <p:extLst>
      <p:ext uri="{BB962C8B-B14F-4D97-AF65-F5344CB8AC3E}">
        <p14:creationId xmlns:p14="http://schemas.microsoft.com/office/powerpoint/2010/main" val="4242427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E0640-90A3-3450-096B-173B7DA9A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22D1D2-0C22-2C37-8658-E41D626A2D55}"/>
              </a:ext>
            </a:extLst>
          </p:cNvPr>
          <p:cNvSpPr/>
          <p:nvPr/>
        </p:nvSpPr>
        <p:spPr>
          <a:xfrm>
            <a:off x="635726" y="1569884"/>
            <a:ext cx="10903131" cy="508298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rm2KO_video_timed">
            <a:hlinkClick r:id="" action="ppaction://media"/>
            <a:extLst>
              <a:ext uri="{FF2B5EF4-FFF2-40B4-BE49-F238E27FC236}">
                <a16:creationId xmlns:a16="http://schemas.microsoft.com/office/drawing/2014/main" id="{5581022E-8B44-C8BB-3ECA-DC27F0419C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2432" t="8598" r="24783" b="9798"/>
          <a:stretch/>
        </p:blipFill>
        <p:spPr>
          <a:xfrm>
            <a:off x="6145303" y="1646098"/>
            <a:ext cx="4479154" cy="5021842"/>
          </a:xfrm>
          <a:prstGeom prst="rect">
            <a:avLst/>
          </a:prstGeom>
        </p:spPr>
      </p:pic>
      <p:pic>
        <p:nvPicPr>
          <p:cNvPr id="15" name="WT_video_shortened">
            <a:hlinkClick r:id="" action="ppaction://media"/>
            <a:extLst>
              <a:ext uri="{FF2B5EF4-FFF2-40B4-BE49-F238E27FC236}">
                <a16:creationId xmlns:a16="http://schemas.microsoft.com/office/drawing/2014/main" id="{D17464A9-D8B8-91CF-EF5C-24B65E28C80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10504" t="13426" r="11299" b="14193"/>
          <a:stretch/>
        </p:blipFill>
        <p:spPr>
          <a:xfrm>
            <a:off x="801187" y="1946800"/>
            <a:ext cx="4812200" cy="44542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A00076-22AB-8700-4B10-3F6141896BCC}"/>
              </a:ext>
            </a:extLst>
          </p:cNvPr>
          <p:cNvSpPr txBox="1"/>
          <p:nvPr/>
        </p:nvSpPr>
        <p:spPr>
          <a:xfrm>
            <a:off x="635726" y="5840090"/>
            <a:ext cx="2541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Live DNA dye</a:t>
            </a:r>
          </a:p>
          <a:p>
            <a:r>
              <a:rPr lang="en-US" dirty="0">
                <a:solidFill>
                  <a:srgbClr val="FF99FF"/>
                </a:solidFill>
              </a:rPr>
              <a:t>Tubulin-</a:t>
            </a:r>
            <a:r>
              <a:rPr lang="en-US" dirty="0" err="1">
                <a:solidFill>
                  <a:srgbClr val="FF99FF"/>
                </a:solidFill>
              </a:rPr>
              <a:t>mScarlet</a:t>
            </a:r>
            <a:endParaRPr lang="en-US" dirty="0">
              <a:solidFill>
                <a:srgbClr val="FF99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55A26B-C9C2-9418-DEA6-EAEB47E2967D}"/>
              </a:ext>
            </a:extLst>
          </p:cNvPr>
          <p:cNvSpPr txBox="1"/>
          <p:nvPr/>
        </p:nvSpPr>
        <p:spPr>
          <a:xfrm>
            <a:off x="4320592" y="3228945"/>
            <a:ext cx="681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2EB86B-07B5-78B6-859A-9C6A0253A7F6}"/>
              </a:ext>
            </a:extLst>
          </p:cNvPr>
          <p:cNvSpPr txBox="1"/>
          <p:nvPr/>
        </p:nvSpPr>
        <p:spPr>
          <a:xfrm>
            <a:off x="3177158" y="4539495"/>
            <a:ext cx="681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24E75B-1DCE-D9D9-9996-BDAC8BC36FB4}"/>
              </a:ext>
            </a:extLst>
          </p:cNvPr>
          <p:cNvSpPr txBox="1"/>
          <p:nvPr/>
        </p:nvSpPr>
        <p:spPr>
          <a:xfrm>
            <a:off x="8063602" y="4067209"/>
            <a:ext cx="681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BE9E25-B4E5-12C6-2C8D-FF648EA26F2F}"/>
              </a:ext>
            </a:extLst>
          </p:cNvPr>
          <p:cNvSpPr txBox="1"/>
          <p:nvPr/>
        </p:nvSpPr>
        <p:spPr>
          <a:xfrm>
            <a:off x="8180636" y="2937055"/>
            <a:ext cx="681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986130C-2900-6A9B-0807-709FFBAAB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41613"/>
            <a:ext cx="9947148" cy="1325563"/>
          </a:xfrm>
        </p:spPr>
        <p:txBody>
          <a:bodyPr>
            <a:normAutofit/>
          </a:bodyPr>
          <a:lstStyle/>
          <a:p>
            <a:r>
              <a:rPr lang="en-US" sz="4000" dirty="0"/>
              <a:t>Prm2KO sperm degrades during maternal anaphase II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3721C0-8D76-B5D5-E5A5-EA4FF74A7AEF}"/>
              </a:ext>
            </a:extLst>
          </p:cNvPr>
          <p:cNvSpPr txBox="1"/>
          <p:nvPr/>
        </p:nvSpPr>
        <p:spPr>
          <a:xfrm>
            <a:off x="4647802" y="1989631"/>
            <a:ext cx="921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4D9A35-FEDD-BECF-51ED-D150B9F3336E}"/>
              </a:ext>
            </a:extLst>
          </p:cNvPr>
          <p:cNvSpPr txBox="1"/>
          <p:nvPr/>
        </p:nvSpPr>
        <p:spPr>
          <a:xfrm>
            <a:off x="9415926" y="1924783"/>
            <a:ext cx="1864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PRM2KO</a:t>
            </a:r>
          </a:p>
        </p:txBody>
      </p:sp>
    </p:spTree>
    <p:extLst>
      <p:ext uri="{BB962C8B-B14F-4D97-AF65-F5344CB8AC3E}">
        <p14:creationId xmlns:p14="http://schemas.microsoft.com/office/powerpoint/2010/main" val="82248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0B6FD-DFE7-D8D5-340A-E095D0B91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1D6486E-30FC-A283-856E-2DC020C19274}"/>
              </a:ext>
            </a:extLst>
          </p:cNvPr>
          <p:cNvSpPr/>
          <p:nvPr/>
        </p:nvSpPr>
        <p:spPr>
          <a:xfrm>
            <a:off x="518160" y="1615440"/>
            <a:ext cx="11102854" cy="502484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CC0CE-338D-A7E0-1406-F69783688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4641"/>
            <a:ext cx="10515600" cy="1294783"/>
          </a:xfrm>
        </p:spPr>
        <p:txBody>
          <a:bodyPr>
            <a:normAutofit fontScale="90000"/>
          </a:bodyPr>
          <a:lstStyle/>
          <a:p>
            <a:r>
              <a:rPr lang="en-US" dirty="0"/>
              <a:t>PRM2KO-derived embryos have one pronucleus with less Lamin A/C than WT-derived embryos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E3688C-379D-93B9-0E84-C9AEAAE8B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430" y="1783458"/>
            <a:ext cx="4845220" cy="48568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F1972E-B75A-AD17-C0DB-D8B8C04315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767"/>
          <a:stretch/>
        </p:blipFill>
        <p:spPr>
          <a:xfrm>
            <a:off x="6764188" y="2044925"/>
            <a:ext cx="4856826" cy="43338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CB052A-EA10-D008-D259-B15C05ACF177}"/>
              </a:ext>
            </a:extLst>
          </p:cNvPr>
          <p:cNvSpPr txBox="1"/>
          <p:nvPr/>
        </p:nvSpPr>
        <p:spPr>
          <a:xfrm>
            <a:off x="542610" y="1947036"/>
            <a:ext cx="1312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39CFDB"/>
                </a:solidFill>
              </a:rPr>
              <a:t>Hoechst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E7F554-7A64-58D0-C057-41F23040CACC}"/>
              </a:ext>
            </a:extLst>
          </p:cNvPr>
          <p:cNvSpPr txBox="1"/>
          <p:nvPr/>
        </p:nvSpPr>
        <p:spPr>
          <a:xfrm>
            <a:off x="542610" y="2241861"/>
            <a:ext cx="1571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FF"/>
                </a:solidFill>
              </a:rPr>
              <a:t>Lamin A/C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01DA18-A7BD-F720-79FF-D5AD2ABD1B2C}"/>
              </a:ext>
            </a:extLst>
          </p:cNvPr>
          <p:cNvSpPr txBox="1"/>
          <p:nvPr/>
        </p:nvSpPr>
        <p:spPr>
          <a:xfrm>
            <a:off x="542610" y="2536686"/>
            <a:ext cx="1411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a-Tubulin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3ABC67-830B-C228-EC79-773B9382E5EE}"/>
              </a:ext>
            </a:extLst>
          </p:cNvPr>
          <p:cNvSpPr txBox="1"/>
          <p:nvPr/>
        </p:nvSpPr>
        <p:spPr>
          <a:xfrm>
            <a:off x="542610" y="1601411"/>
            <a:ext cx="8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6 </a:t>
            </a:r>
            <a:r>
              <a:rPr lang="en-US" sz="2400" b="1" dirty="0" err="1">
                <a:solidFill>
                  <a:schemeClr val="bg1"/>
                </a:solidFill>
              </a:rPr>
              <a:t>hpf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615E2C-7DB0-55A3-80A1-F03843175AFB}"/>
              </a:ext>
            </a:extLst>
          </p:cNvPr>
          <p:cNvSpPr txBox="1"/>
          <p:nvPr/>
        </p:nvSpPr>
        <p:spPr>
          <a:xfrm>
            <a:off x="3919230" y="1507718"/>
            <a:ext cx="855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WT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D4356E8-C002-E0BD-7814-4F4492FEDF70}"/>
              </a:ext>
            </a:extLst>
          </p:cNvPr>
          <p:cNvSpPr/>
          <p:nvPr/>
        </p:nvSpPr>
        <p:spPr>
          <a:xfrm rot="18121269">
            <a:off x="5239404" y="1724752"/>
            <a:ext cx="592155" cy="75923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970B8E9-51F0-207E-0DF6-174E40C9A3F0}"/>
              </a:ext>
            </a:extLst>
          </p:cNvPr>
          <p:cNvSpPr/>
          <p:nvPr/>
        </p:nvSpPr>
        <p:spPr>
          <a:xfrm rot="16200000">
            <a:off x="5210740" y="1490178"/>
            <a:ext cx="349958" cy="7958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96F45A-6CDE-78E5-E053-67675D855410}"/>
              </a:ext>
            </a:extLst>
          </p:cNvPr>
          <p:cNvSpPr/>
          <p:nvPr/>
        </p:nvSpPr>
        <p:spPr>
          <a:xfrm rot="20541475">
            <a:off x="8368470" y="1802732"/>
            <a:ext cx="592155" cy="36339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1AC69B-1401-DD40-07FC-A2F5F053FE01}"/>
              </a:ext>
            </a:extLst>
          </p:cNvPr>
          <p:cNvSpPr txBox="1"/>
          <p:nvPr/>
        </p:nvSpPr>
        <p:spPr>
          <a:xfrm>
            <a:off x="8248502" y="1527725"/>
            <a:ext cx="1893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Prm2KO</a:t>
            </a:r>
          </a:p>
        </p:txBody>
      </p:sp>
    </p:spTree>
    <p:extLst>
      <p:ext uri="{BB962C8B-B14F-4D97-AF65-F5344CB8AC3E}">
        <p14:creationId xmlns:p14="http://schemas.microsoft.com/office/powerpoint/2010/main" val="1832939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72896-C3A9-878A-4D9A-570A04B47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587" y="365125"/>
            <a:ext cx="1120808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Epididymal PRM2KO sperm do not produce a functional zygote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5FC0C3C5-36A3-6519-7175-E405A2FAC3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7723154"/>
              </p:ext>
            </p:extLst>
          </p:nvPr>
        </p:nvGraphicFramePr>
        <p:xfrm>
          <a:off x="255269" y="3173381"/>
          <a:ext cx="11540491" cy="4425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F76352C6-30FE-4FE8-CCAD-0DE3C2EDC9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5794" y="1978789"/>
            <a:ext cx="2408458" cy="242742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A7AB49E-B75D-1465-B5C5-2D56B0CA75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587" y="2066305"/>
            <a:ext cx="2332237" cy="22380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C03FBF-7C36-CB39-1381-863E27B040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4845" y="2003427"/>
            <a:ext cx="2332236" cy="233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16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CCF8F-AB3D-FADB-2883-14BF27BD3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73A4C6D2-6EA7-26CB-B1D4-159C02FBFC8C}"/>
              </a:ext>
            </a:extLst>
          </p:cNvPr>
          <p:cNvSpPr txBox="1"/>
          <p:nvPr/>
        </p:nvSpPr>
        <p:spPr>
          <a:xfrm>
            <a:off x="3591698" y="4536751"/>
            <a:ext cx="4973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Does this work translate to people?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AAC9E9D-70D9-F092-DE57-D4CE67ACED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613" t="20255"/>
          <a:stretch/>
        </p:blipFill>
        <p:spPr>
          <a:xfrm>
            <a:off x="2087590" y="1993031"/>
            <a:ext cx="7149236" cy="235458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ADED23C-4BE1-2882-F878-F4E5D4AED297}"/>
              </a:ext>
            </a:extLst>
          </p:cNvPr>
          <p:cNvSpPr/>
          <p:nvPr/>
        </p:nvSpPr>
        <p:spPr>
          <a:xfrm>
            <a:off x="2041383" y="2039964"/>
            <a:ext cx="8191117" cy="4322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BE8CD7-8357-1360-10C0-AC822AC7F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“Blue Skies” Next Steps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5FD36F-9709-D064-11EE-6A04CD0187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613" t="20255"/>
          <a:stretch/>
        </p:blipFill>
        <p:spPr>
          <a:xfrm>
            <a:off x="4248706" y="3892198"/>
            <a:ext cx="3224141" cy="10618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9D3D34-751E-7F90-F132-FD6FABD6DC91}"/>
              </a:ext>
            </a:extLst>
          </p:cNvPr>
          <p:cNvSpPr txBox="1"/>
          <p:nvPr/>
        </p:nvSpPr>
        <p:spPr>
          <a:xfrm>
            <a:off x="1176871" y="1713707"/>
            <a:ext cx="2185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Diagnostic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F69930-31FB-3AA8-3017-5E5E241B7E4B}"/>
              </a:ext>
            </a:extLst>
          </p:cNvPr>
          <p:cNvSpPr txBox="1"/>
          <p:nvPr/>
        </p:nvSpPr>
        <p:spPr>
          <a:xfrm>
            <a:off x="8095831" y="1713707"/>
            <a:ext cx="2411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Therapeutic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56B008-42D7-56D5-C4A9-09312849D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53" y="2229575"/>
            <a:ext cx="1880861" cy="7714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F1A9BD-E3EE-5972-DD66-4ED581EDF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573" y="3429000"/>
            <a:ext cx="1896085" cy="969944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2C200771-C4E8-0130-72EB-6B1CDB50BCBC}"/>
              </a:ext>
            </a:extLst>
          </p:cNvPr>
          <p:cNvSpPr/>
          <p:nvPr/>
        </p:nvSpPr>
        <p:spPr>
          <a:xfrm>
            <a:off x="259677" y="4497764"/>
            <a:ext cx="1018903" cy="1279262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Prm1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FD2911-B805-6619-3E6B-2F09CD42355C}"/>
              </a:ext>
            </a:extLst>
          </p:cNvPr>
          <p:cNvSpPr/>
          <p:nvPr/>
        </p:nvSpPr>
        <p:spPr>
          <a:xfrm>
            <a:off x="1396145" y="4504662"/>
            <a:ext cx="1018903" cy="1279262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Prm2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5E6C502-1140-8DCF-66C9-63E29AB68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9834" y="2181640"/>
            <a:ext cx="1078012" cy="14806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A5DC5B7-7676-6633-16EC-5BEBBA211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1952" y="3311965"/>
            <a:ext cx="1896085" cy="96994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FD336FC-934F-93C4-36BB-ED39F19B2455}"/>
              </a:ext>
            </a:extLst>
          </p:cNvPr>
          <p:cNvSpPr txBox="1"/>
          <p:nvPr/>
        </p:nvSpPr>
        <p:spPr>
          <a:xfrm>
            <a:off x="121920" y="3015919"/>
            <a:ext cx="2293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Genetic or proteomic</a:t>
            </a:r>
          </a:p>
          <a:p>
            <a:pPr algn="ctr"/>
            <a:r>
              <a:rPr lang="en-US" dirty="0"/>
              <a:t>sequencing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D2AD41-C189-B7B0-B06E-C9D00B3F4DF5}"/>
              </a:ext>
            </a:extLst>
          </p:cNvPr>
          <p:cNvSpPr txBox="1"/>
          <p:nvPr/>
        </p:nvSpPr>
        <p:spPr>
          <a:xfrm>
            <a:off x="2613963" y="4201137"/>
            <a:ext cx="1495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DNA damage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CE6947-2C6E-ACAA-316B-2C08C5366B83}"/>
              </a:ext>
            </a:extLst>
          </p:cNvPr>
          <p:cNvSpPr txBox="1"/>
          <p:nvPr/>
        </p:nvSpPr>
        <p:spPr>
          <a:xfrm>
            <a:off x="485863" y="5860190"/>
            <a:ext cx="1820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Protamine ratios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72AD0D-FBE7-364F-D672-2DE9B2ABA51E}"/>
              </a:ext>
            </a:extLst>
          </p:cNvPr>
          <p:cNvSpPr txBox="1"/>
          <p:nvPr/>
        </p:nvSpPr>
        <p:spPr>
          <a:xfrm>
            <a:off x="10276114" y="3796937"/>
            <a:ext cx="1472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TESE or ROSI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476B4F-0AA8-7741-4234-A9342D81C0E7}"/>
              </a:ext>
            </a:extLst>
          </p:cNvPr>
          <p:cNvSpPr txBox="1"/>
          <p:nvPr/>
        </p:nvSpPr>
        <p:spPr>
          <a:xfrm>
            <a:off x="7882064" y="4186748"/>
            <a:ext cx="1495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DNA damage</a:t>
            </a:r>
          </a:p>
          <a:p>
            <a:pPr algn="ctr"/>
            <a:r>
              <a:rPr lang="en-US" dirty="0"/>
              <a:t>inhibitors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AAD3514-3B5A-CE75-DF23-395C1C05A6E7}"/>
              </a:ext>
            </a:extLst>
          </p:cNvPr>
          <p:cNvSpPr/>
          <p:nvPr/>
        </p:nvSpPr>
        <p:spPr>
          <a:xfrm>
            <a:off x="10586178" y="5133339"/>
            <a:ext cx="273584" cy="34349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B090970-DC23-5E07-9804-90B5FC6FF4DF}"/>
              </a:ext>
            </a:extLst>
          </p:cNvPr>
          <p:cNvSpPr/>
          <p:nvPr/>
        </p:nvSpPr>
        <p:spPr>
          <a:xfrm>
            <a:off x="10738578" y="5285739"/>
            <a:ext cx="273584" cy="34349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A29C0EA-F798-FCA7-F754-23B46BCD0D1F}"/>
              </a:ext>
            </a:extLst>
          </p:cNvPr>
          <p:cNvSpPr/>
          <p:nvPr/>
        </p:nvSpPr>
        <p:spPr>
          <a:xfrm>
            <a:off x="10795855" y="5129650"/>
            <a:ext cx="273584" cy="34349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CD9CA10-60F3-FE2C-B9EE-13702792190F}"/>
              </a:ext>
            </a:extLst>
          </p:cNvPr>
          <p:cNvSpPr/>
          <p:nvPr/>
        </p:nvSpPr>
        <p:spPr>
          <a:xfrm>
            <a:off x="10912715" y="5345154"/>
            <a:ext cx="273584" cy="34349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2E3BBB-C3D7-9081-C207-F0B3051A9550}"/>
              </a:ext>
            </a:extLst>
          </p:cNvPr>
          <p:cNvSpPr txBox="1"/>
          <p:nvPr/>
        </p:nvSpPr>
        <p:spPr>
          <a:xfrm>
            <a:off x="9967456" y="5797571"/>
            <a:ext cx="1890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Protamine</a:t>
            </a:r>
          </a:p>
          <a:p>
            <a:pPr algn="ctr"/>
            <a:r>
              <a:rPr lang="en-US" dirty="0"/>
              <a:t>supplementation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2339F34-DD25-46CB-0C25-4A56DCDBD659}"/>
              </a:ext>
            </a:extLst>
          </p:cNvPr>
          <p:cNvSpPr/>
          <p:nvPr/>
        </p:nvSpPr>
        <p:spPr>
          <a:xfrm>
            <a:off x="8453307" y="3491469"/>
            <a:ext cx="376515" cy="66591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D3208FC-531F-8C07-5B50-DD955CCF234C}"/>
              </a:ext>
            </a:extLst>
          </p:cNvPr>
          <p:cNvSpPr txBox="1"/>
          <p:nvPr/>
        </p:nvSpPr>
        <p:spPr>
          <a:xfrm>
            <a:off x="5000564" y="3328704"/>
            <a:ext cx="2103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Infertility</a:t>
            </a:r>
          </a:p>
        </p:txBody>
      </p:sp>
    </p:spTree>
    <p:extLst>
      <p:ext uri="{BB962C8B-B14F-4D97-AF65-F5344CB8AC3E}">
        <p14:creationId xmlns:p14="http://schemas.microsoft.com/office/powerpoint/2010/main" val="120155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 animBg="1"/>
      <p:bldP spid="10" grpId="0"/>
      <p:bldP spid="11" grpId="0"/>
      <p:bldP spid="18" grpId="0" animBg="1"/>
      <p:bldP spid="19" grpId="0" animBg="1"/>
      <p:bldP spid="23" grpId="0"/>
      <p:bldP spid="24" grpId="0"/>
      <p:bldP spid="25" grpId="0"/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2" grpId="0"/>
      <p:bldP spid="33" grpId="0" animBg="1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6788F-22D1-F809-1B72-270EAD418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Acknowledgements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4207EE-3309-F89E-0FBE-54AE19EB1D16}"/>
              </a:ext>
            </a:extLst>
          </p:cNvPr>
          <p:cNvSpPr txBox="1"/>
          <p:nvPr/>
        </p:nvSpPr>
        <p:spPr>
          <a:xfrm>
            <a:off x="838200" y="1348486"/>
            <a:ext cx="6097348" cy="6263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Zachary Smith and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Bluma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Lesch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900" b="0" dirty="0">
                <a:effectLst/>
              </a:rPr>
              <a:t> </a:t>
            </a:r>
            <a:br>
              <a:rPr lang="en-US" b="0" dirty="0">
                <a:effectLst/>
              </a:rPr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Smith Lab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Nicolas Dias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Kevin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Tse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effectLst/>
              </a:rPr>
              <a:t>Jason Hou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JoAnne </a:t>
            </a:r>
            <a:r>
              <a:rPr lang="en-US" dirty="0" err="1"/>
              <a:t>Villagrana</a:t>
            </a:r>
            <a:endParaRPr lang="en-US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b="0" dirty="0" err="1">
                <a:effectLst/>
              </a:rPr>
              <a:t>Minming</a:t>
            </a:r>
            <a:r>
              <a:rPr lang="en-US" b="0" dirty="0">
                <a:effectLst/>
              </a:rPr>
              <a:t> Wang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Meiying Cui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Maximillian Carlino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Jennifer Wang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800" b="0" dirty="0">
                <a:effectLst/>
              </a:rPr>
              <a:t> </a:t>
            </a:r>
            <a:br>
              <a:rPr lang="en-US" b="0" dirty="0">
                <a:effectLst/>
              </a:rPr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Thesis Committee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Lynn Cooley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Josien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van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Wolfswinkel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Denny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Sakkas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1" i="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Kaelyn </a:t>
            </a:r>
            <a:r>
              <a:rPr lang="en-US" sz="1800" b="1" i="0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Sumigray</a:t>
            </a:r>
            <a:endParaRPr lang="en-US" sz="1800" b="1" i="0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Lilian </a:t>
            </a:r>
            <a:r>
              <a:rPr lang="en-US" b="1" dirty="0" err="1">
                <a:solidFill>
                  <a:srgbClr val="000000"/>
                </a:solidFill>
                <a:latin typeface="Calibri" panose="020F0502020204030204" pitchFamily="34" charset="0"/>
              </a:rPr>
              <a:t>Kabeche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1" i="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Binyam </a:t>
            </a:r>
            <a:r>
              <a:rPr lang="en-US" sz="1800" b="1" i="0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Mogessie</a:t>
            </a:r>
            <a:endParaRPr lang="en-US" sz="1800" b="1" i="0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b="0" dirty="0">
              <a:effectLst/>
            </a:endParaRPr>
          </a:p>
          <a:p>
            <a:endParaRPr lang="en-US" sz="800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82198D-C130-7F3B-EB79-09C2857FE530}"/>
              </a:ext>
            </a:extLst>
          </p:cNvPr>
          <p:cNvSpPr txBox="1"/>
          <p:nvPr/>
        </p:nvSpPr>
        <p:spPr>
          <a:xfrm>
            <a:off x="3325826" y="1833276"/>
            <a:ext cx="2222147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</a:t>
            </a:r>
            <a:r>
              <a:rPr lang="en-US" sz="1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Lesch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Lab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Kira Marshall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Delaney Farris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Ben Walters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Haoming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Yu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Rachel Heuer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Shubhangini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Kataruka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Yuanyuan Huang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Hannah Yin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b="1" i="0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b="1" i="0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02ABCD-1F7D-97BE-FC39-5EB10E7C0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375" y="3403343"/>
            <a:ext cx="4369025" cy="33466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56A9F2-8870-1E47-F880-E955AD5EF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817" y="261023"/>
            <a:ext cx="4353835" cy="3032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25CE38-BB04-061C-94AC-FB032AAFCFE8}"/>
              </a:ext>
            </a:extLst>
          </p:cNvPr>
          <p:cNvSpPr txBox="1"/>
          <p:nvPr/>
        </p:nvSpPr>
        <p:spPr>
          <a:xfrm>
            <a:off x="3176574" y="5509514"/>
            <a:ext cx="304878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shannon.rainsford@yale.edu</a:t>
            </a:r>
          </a:p>
        </p:txBody>
      </p:sp>
    </p:spTree>
    <p:extLst>
      <p:ext uri="{BB962C8B-B14F-4D97-AF65-F5344CB8AC3E}">
        <p14:creationId xmlns:p14="http://schemas.microsoft.com/office/powerpoint/2010/main" val="2945520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DA479-CBDA-82E1-81E6-A6E84313E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EC11E-1531-20CA-E39D-F6862D303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N/A</a:t>
            </a:r>
          </a:p>
        </p:txBody>
      </p:sp>
    </p:spTree>
    <p:extLst>
      <p:ext uri="{BB962C8B-B14F-4D97-AF65-F5344CB8AC3E}">
        <p14:creationId xmlns:p14="http://schemas.microsoft.com/office/powerpoint/2010/main" val="1039273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E7503-BB6D-6AD4-B21A-CD3E470E6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78" y="4767870"/>
            <a:ext cx="10515600" cy="71300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dirty="0"/>
              <a:t>What are the molecular drivers of infertility?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4161D-6E61-F2FF-7133-77F4DFC31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37" y="1205203"/>
            <a:ext cx="10844538" cy="30629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93A6C0-7DDB-31A2-B69D-31587350A4A9}"/>
              </a:ext>
            </a:extLst>
          </p:cNvPr>
          <p:cNvSpPr txBox="1"/>
          <p:nvPr/>
        </p:nvSpPr>
        <p:spPr>
          <a:xfrm>
            <a:off x="10056510" y="6596390"/>
            <a:ext cx="21916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</a:rPr>
              <a:t>World Health Organization 2023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30416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2021C92-C75D-3DAA-2FA9-311488A6B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379" y="1449875"/>
            <a:ext cx="4785360" cy="475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91C9B7-B82B-44A9-BBD8-13687D5A3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74" y="2436158"/>
            <a:ext cx="4383210" cy="314676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75193FA-4284-411D-8584-DC0DEFA5201F}"/>
              </a:ext>
            </a:extLst>
          </p:cNvPr>
          <p:cNvSpPr txBox="1">
            <a:spLocks/>
          </p:cNvSpPr>
          <p:nvPr/>
        </p:nvSpPr>
        <p:spPr>
          <a:xfrm>
            <a:off x="693272" y="495740"/>
            <a:ext cx="10702522" cy="1075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err="1"/>
              <a:t>Protamines</a:t>
            </a:r>
            <a:r>
              <a:rPr lang="en-US" sz="4400" dirty="0"/>
              <a:t> 1 and 2 organize DNA in sperm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03305E-DA21-4020-8D06-819F8EA0936B}"/>
              </a:ext>
            </a:extLst>
          </p:cNvPr>
          <p:cNvSpPr txBox="1"/>
          <p:nvPr/>
        </p:nvSpPr>
        <p:spPr>
          <a:xfrm>
            <a:off x="6919403" y="6519658"/>
            <a:ext cx="52725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Guo et al 2020, 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</a:rPr>
              <a:t>Inoue and Zhang 2014, Inoue and Zhang 2011, </a:t>
            </a: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Santos et al 2005</a:t>
            </a:r>
            <a:endParaRPr lang="en-US" sz="1100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476D729-3138-C171-5018-30AEE7604586}"/>
              </a:ext>
            </a:extLst>
          </p:cNvPr>
          <p:cNvSpPr/>
          <p:nvPr/>
        </p:nvSpPr>
        <p:spPr>
          <a:xfrm>
            <a:off x="3952919" y="2436158"/>
            <a:ext cx="2966484" cy="17492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Fertilization</a:t>
            </a:r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F94ACD09-DB7B-6E94-EFA2-74AA6D550619}"/>
              </a:ext>
            </a:extLst>
          </p:cNvPr>
          <p:cNvSpPr/>
          <p:nvPr/>
        </p:nvSpPr>
        <p:spPr>
          <a:xfrm>
            <a:off x="795179" y="3454468"/>
            <a:ext cx="3306638" cy="2907792"/>
          </a:xfrm>
          <a:prstGeom prst="mathMultiply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08BBDC-5CC1-564D-3204-A6D5888E378F}"/>
              </a:ext>
            </a:extLst>
          </p:cNvPr>
          <p:cNvSpPr txBox="1"/>
          <p:nvPr/>
        </p:nvSpPr>
        <p:spPr>
          <a:xfrm>
            <a:off x="4682532" y="3423258"/>
            <a:ext cx="1180131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b="1" dirty="0"/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0CC267-EBA6-B365-A32E-6B503DE7D7BE}"/>
              </a:ext>
            </a:extLst>
          </p:cNvPr>
          <p:cNvSpPr/>
          <p:nvPr/>
        </p:nvSpPr>
        <p:spPr>
          <a:xfrm>
            <a:off x="643806" y="587791"/>
            <a:ext cx="9893808" cy="977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287C7A0-1F36-03DB-D42F-F7DECCD90A6E}"/>
              </a:ext>
            </a:extLst>
          </p:cNvPr>
          <p:cNvSpPr txBox="1">
            <a:spLocks/>
          </p:cNvSpPr>
          <p:nvPr/>
        </p:nvSpPr>
        <p:spPr>
          <a:xfrm>
            <a:off x="796206" y="492456"/>
            <a:ext cx="10702522" cy="1075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What happens when Protamine 2 is removed?</a:t>
            </a:r>
          </a:p>
        </p:txBody>
      </p:sp>
    </p:spTree>
    <p:extLst>
      <p:ext uri="{BB962C8B-B14F-4D97-AF65-F5344CB8AC3E}">
        <p14:creationId xmlns:p14="http://schemas.microsoft.com/office/powerpoint/2010/main" val="124852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A981D-28BD-798A-C61A-C5AB226F2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A6DDBD-749D-9D52-E34B-84F5CE27B973}"/>
              </a:ext>
            </a:extLst>
          </p:cNvPr>
          <p:cNvSpPr txBox="1"/>
          <p:nvPr/>
        </p:nvSpPr>
        <p:spPr>
          <a:xfrm>
            <a:off x="4545228" y="6550223"/>
            <a:ext cx="7402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Takeda et al 2016, Merges et al 2022, Schneider et al 2016, Schneider et al 2020, </a:t>
            </a:r>
            <a:r>
              <a:rPr lang="en-US" sz="1400" b="0" i="0" u="none" strike="noStrike" dirty="0" err="1">
                <a:effectLst/>
              </a:rPr>
              <a:t>Arévalo</a:t>
            </a:r>
            <a:r>
              <a:rPr lang="en-US" sz="1400" b="0" i="0" u="none" strike="noStrike" dirty="0">
                <a:effectLst/>
              </a:rPr>
              <a:t> et al 2022</a:t>
            </a:r>
            <a:endParaRPr lang="en-US" sz="1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F142AF-B440-FDC1-04F9-34D91F206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221" y="2197333"/>
            <a:ext cx="6149211" cy="27441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4BB240-A5B8-E644-28C7-AFB120450B5D}"/>
              </a:ext>
            </a:extLst>
          </p:cNvPr>
          <p:cNvSpPr txBox="1"/>
          <p:nvPr/>
        </p:nvSpPr>
        <p:spPr>
          <a:xfrm>
            <a:off x="433699" y="2936121"/>
            <a:ext cx="56897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WT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C0AA6A-8CB9-7931-21AE-19E75802F25E}"/>
              </a:ext>
            </a:extLst>
          </p:cNvPr>
          <p:cNvSpPr txBox="1"/>
          <p:nvPr/>
        </p:nvSpPr>
        <p:spPr>
          <a:xfrm>
            <a:off x="55500" y="4394555"/>
            <a:ext cx="11105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Prm2KO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BB6D2A-1BBA-62A4-1DF6-4E50E752C3B2}"/>
              </a:ext>
            </a:extLst>
          </p:cNvPr>
          <p:cNvGrpSpPr/>
          <p:nvPr/>
        </p:nvGrpSpPr>
        <p:grpSpPr>
          <a:xfrm>
            <a:off x="914400" y="2407890"/>
            <a:ext cx="4395301" cy="3380261"/>
            <a:chOff x="8089316" y="3668101"/>
            <a:chExt cx="4115332" cy="31649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E6E2E71-AC43-1DBC-033A-0B2C449C93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25" t="48296"/>
            <a:stretch/>
          </p:blipFill>
          <p:spPr>
            <a:xfrm>
              <a:off x="8089316" y="3668101"/>
              <a:ext cx="4102684" cy="150936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7A4BBC-AD70-CC97-49F8-65C7D5875F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563" t="43087"/>
            <a:stretch/>
          </p:blipFill>
          <p:spPr>
            <a:xfrm>
              <a:off x="8094240" y="5247584"/>
              <a:ext cx="4110408" cy="1585464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9C3114D-F17F-80EB-7CE3-C6E64FEB989D}"/>
              </a:ext>
            </a:extLst>
          </p:cNvPr>
          <p:cNvSpPr txBox="1"/>
          <p:nvPr/>
        </p:nvSpPr>
        <p:spPr>
          <a:xfrm>
            <a:off x="1431725" y="2060350"/>
            <a:ext cx="7452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DAPI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04C146-22BB-AA71-1600-006F34AB04A4}"/>
              </a:ext>
            </a:extLst>
          </p:cNvPr>
          <p:cNvSpPr txBox="1"/>
          <p:nvPr/>
        </p:nvSpPr>
        <p:spPr>
          <a:xfrm>
            <a:off x="2775193" y="2028715"/>
            <a:ext cx="95088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TUNEL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8CE001-4F4A-CAFD-65EC-543A51533B18}"/>
              </a:ext>
            </a:extLst>
          </p:cNvPr>
          <p:cNvSpPr txBox="1"/>
          <p:nvPr/>
        </p:nvSpPr>
        <p:spPr>
          <a:xfrm>
            <a:off x="3879103" y="2028715"/>
            <a:ext cx="141709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Composite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0AF6025-73A0-A573-62E8-B20FBA6D433F}"/>
              </a:ext>
            </a:extLst>
          </p:cNvPr>
          <p:cNvSpPr txBox="1">
            <a:spLocks/>
          </p:cNvSpPr>
          <p:nvPr/>
        </p:nvSpPr>
        <p:spPr>
          <a:xfrm>
            <a:off x="914400" y="365125"/>
            <a:ext cx="10315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Protamine 2 deficiency in mouse sperm leads to DNA damage and immotility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7EC7B-A30C-3C70-C93F-913EB7287FA8}"/>
              </a:ext>
            </a:extLst>
          </p:cNvPr>
          <p:cNvSpPr txBox="1"/>
          <p:nvPr/>
        </p:nvSpPr>
        <p:spPr>
          <a:xfrm>
            <a:off x="6072187" y="5132295"/>
            <a:ext cx="548440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/>
              <a:t>Bypass ‘infertility’ with ICSI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14E784-1DF5-2BBA-9DE8-E99F360C164A}"/>
              </a:ext>
            </a:extLst>
          </p:cNvPr>
          <p:cNvSpPr txBox="1"/>
          <p:nvPr/>
        </p:nvSpPr>
        <p:spPr>
          <a:xfrm>
            <a:off x="914400" y="5737341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0.5 </a:t>
            </a:r>
            <a:r>
              <a:rPr lang="en-US" dirty="0" err="1"/>
              <a:t>hpf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6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419C9-A84F-872F-66FA-205075BF9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80904" cy="1325563"/>
          </a:xfrm>
        </p:spPr>
        <p:txBody>
          <a:bodyPr>
            <a:normAutofit/>
          </a:bodyPr>
          <a:lstStyle/>
          <a:p>
            <a:r>
              <a:rPr lang="en-US" dirty="0"/>
              <a:t>Prm2KO-derived zygotes show abnormal cleavage and arrest at the 2-cell stage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D5AAD7-DBB9-2BFE-FF7F-EA25DCFD8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41" y="1772984"/>
            <a:ext cx="10720215" cy="46278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77BBB1-350E-1176-3B5C-281951D6028C}"/>
              </a:ext>
            </a:extLst>
          </p:cNvPr>
          <p:cNvSpPr/>
          <p:nvPr/>
        </p:nvSpPr>
        <p:spPr>
          <a:xfrm>
            <a:off x="7020560" y="1690688"/>
            <a:ext cx="4919599" cy="49234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8392C1-562F-3553-8A6F-348C2D59C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500" y="1865059"/>
            <a:ext cx="4464181" cy="46278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1BEFD0-67C6-6F61-610E-DA24575686B6}"/>
              </a:ext>
            </a:extLst>
          </p:cNvPr>
          <p:cNvSpPr txBox="1"/>
          <p:nvPr/>
        </p:nvSpPr>
        <p:spPr>
          <a:xfrm>
            <a:off x="9977120" y="1690688"/>
            <a:ext cx="1955501" cy="49234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A3B57D-7BCA-C787-B246-FB8727024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500" y="1865059"/>
            <a:ext cx="4464181" cy="462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7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rm2KOFAST">
            <a:hlinkClick r:id="" action="ppaction://media"/>
            <a:extLst>
              <a:ext uri="{FF2B5EF4-FFF2-40B4-BE49-F238E27FC236}">
                <a16:creationId xmlns:a16="http://schemas.microsoft.com/office/drawing/2014/main" id="{E39B899E-EF95-9EFC-AC8C-408E1DCC91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79592"/>
          <a:stretch/>
        </p:blipFill>
        <p:spPr>
          <a:xfrm>
            <a:off x="-120317" y="1688804"/>
            <a:ext cx="14455604" cy="319451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0C582C-7169-478A-A04C-A5162A917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54056" cy="1325563"/>
          </a:xfrm>
        </p:spPr>
        <p:txBody>
          <a:bodyPr/>
          <a:lstStyle/>
          <a:p>
            <a:r>
              <a:rPr lang="en-US" dirty="0"/>
              <a:t>Prm2KO-derived embryos have a disorganized first cleavage division</a:t>
            </a:r>
          </a:p>
        </p:txBody>
      </p:sp>
      <p:pic>
        <p:nvPicPr>
          <p:cNvPr id="7" name="Prm2KOFAST">
            <a:hlinkClick r:id="" action="ppaction://media"/>
            <a:extLst>
              <a:ext uri="{FF2B5EF4-FFF2-40B4-BE49-F238E27FC236}">
                <a16:creationId xmlns:a16="http://schemas.microsoft.com/office/drawing/2014/main" id="{AB6023F2-612D-0584-9B02-9D1D20CD5A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2077" y="1768139"/>
            <a:ext cx="7836573" cy="4408072"/>
          </a:xfrm>
          <a:prstGeom prst="rect">
            <a:avLst/>
          </a:prstGeom>
        </p:spPr>
      </p:pic>
      <p:pic>
        <p:nvPicPr>
          <p:cNvPr id="6" name="WTFAST">
            <a:hlinkClick r:id="" action="ppaction://media"/>
            <a:extLst>
              <a:ext uri="{FF2B5EF4-FFF2-40B4-BE49-F238E27FC236}">
                <a16:creationId xmlns:a16="http://schemas.microsoft.com/office/drawing/2014/main" id="{A800C623-FF7C-67D5-AAEF-870920519EE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2294" y="1736055"/>
            <a:ext cx="4408072" cy="44080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B70DD7-16CE-7FAF-B322-168E5DEA474C}"/>
              </a:ext>
            </a:extLst>
          </p:cNvPr>
          <p:cNvSpPr txBox="1"/>
          <p:nvPr/>
        </p:nvSpPr>
        <p:spPr>
          <a:xfrm>
            <a:off x="6473072" y="6294204"/>
            <a:ext cx="1825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Prm2KO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39BA0F-E424-5522-E512-3B2A06888C44}"/>
              </a:ext>
            </a:extLst>
          </p:cNvPr>
          <p:cNvSpPr txBox="1"/>
          <p:nvPr/>
        </p:nvSpPr>
        <p:spPr>
          <a:xfrm>
            <a:off x="2005644" y="6278628"/>
            <a:ext cx="824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WT</a:t>
            </a:r>
          </a:p>
        </p:txBody>
      </p:sp>
    </p:spTree>
    <p:extLst>
      <p:ext uri="{BB962C8B-B14F-4D97-AF65-F5344CB8AC3E}">
        <p14:creationId xmlns:p14="http://schemas.microsoft.com/office/powerpoint/2010/main" val="26619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8B9CA-390B-111B-37B5-43937538B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B6BD5-C046-1AC7-4B57-470BF494D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80904" cy="1325563"/>
          </a:xfrm>
        </p:spPr>
        <p:txBody>
          <a:bodyPr>
            <a:normAutofit/>
          </a:bodyPr>
          <a:lstStyle/>
          <a:p>
            <a:r>
              <a:rPr lang="en-US" dirty="0"/>
              <a:t>What are the molecular differences that lead to these abnormalities?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C74B735-5AFD-231C-69E2-DAFE30FF7D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9" b="28046"/>
          <a:stretch/>
        </p:blipFill>
        <p:spPr>
          <a:xfrm>
            <a:off x="406400" y="2116884"/>
            <a:ext cx="4211801" cy="32915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89BA0B3-0094-29BC-D972-6C28234A7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0154" y="2116883"/>
            <a:ext cx="3794843" cy="329150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3FE9A7B-897E-B1CD-F113-39C0342371C5}"/>
              </a:ext>
            </a:extLst>
          </p:cNvPr>
          <p:cNvSpPr txBox="1"/>
          <p:nvPr/>
        </p:nvSpPr>
        <p:spPr>
          <a:xfrm>
            <a:off x="1488166" y="5466530"/>
            <a:ext cx="3369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Fertilization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B02BDD-2FE0-A6AA-17E9-6AE7712739D6}"/>
              </a:ext>
            </a:extLst>
          </p:cNvPr>
          <p:cNvSpPr txBox="1"/>
          <p:nvPr/>
        </p:nvSpPr>
        <p:spPr>
          <a:xfrm>
            <a:off x="4602302" y="5475239"/>
            <a:ext cx="32144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Pronuclear</a:t>
            </a:r>
          </a:p>
          <a:p>
            <a:pPr algn="ctr"/>
            <a:r>
              <a:rPr lang="en-US" sz="3200" dirty="0"/>
              <a:t>Stage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E7D97DD-38AE-3E11-ADFA-0339C1EA8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8616" y="2147316"/>
            <a:ext cx="3250138" cy="3230637"/>
          </a:xfrm>
          <a:prstGeom prst="rect">
            <a:avLst/>
          </a:prstGeom>
        </p:spPr>
      </p:pic>
      <p:sp>
        <p:nvSpPr>
          <p:cNvPr id="27" name="Arrow: Right 26">
            <a:extLst>
              <a:ext uri="{FF2B5EF4-FFF2-40B4-BE49-F238E27FC236}">
                <a16:creationId xmlns:a16="http://schemas.microsoft.com/office/drawing/2014/main" id="{17D51419-2629-056A-E8D4-FA7EB8931418}"/>
              </a:ext>
            </a:extLst>
          </p:cNvPr>
          <p:cNvSpPr/>
          <p:nvPr/>
        </p:nvSpPr>
        <p:spPr>
          <a:xfrm>
            <a:off x="4124960" y="3583961"/>
            <a:ext cx="416560" cy="357346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77DBB8F6-A4F7-A683-7C8A-69D084460427}"/>
              </a:ext>
            </a:extLst>
          </p:cNvPr>
          <p:cNvSpPr/>
          <p:nvPr/>
        </p:nvSpPr>
        <p:spPr>
          <a:xfrm>
            <a:off x="7816795" y="3583961"/>
            <a:ext cx="416560" cy="357346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19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6F5BD3-44DF-18B6-5121-41CDB8557A22}"/>
              </a:ext>
            </a:extLst>
          </p:cNvPr>
          <p:cNvSpPr/>
          <p:nvPr/>
        </p:nvSpPr>
        <p:spPr>
          <a:xfrm>
            <a:off x="635726" y="1569884"/>
            <a:ext cx="10903131" cy="508298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rm2KO_video_timed">
            <a:hlinkClick r:id="" action="ppaction://media"/>
            <a:extLst>
              <a:ext uri="{FF2B5EF4-FFF2-40B4-BE49-F238E27FC236}">
                <a16:creationId xmlns:a16="http://schemas.microsoft.com/office/drawing/2014/main" id="{99AA4655-93F8-71EA-0F2F-5EEC3DB155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2432" t="8598" r="24783" b="9798"/>
          <a:stretch/>
        </p:blipFill>
        <p:spPr>
          <a:xfrm>
            <a:off x="6145303" y="1646098"/>
            <a:ext cx="4479154" cy="5021842"/>
          </a:xfrm>
          <a:prstGeom prst="rect">
            <a:avLst/>
          </a:prstGeom>
        </p:spPr>
      </p:pic>
      <p:pic>
        <p:nvPicPr>
          <p:cNvPr id="15" name="WT_video_shortened">
            <a:hlinkClick r:id="" action="ppaction://media"/>
            <a:extLst>
              <a:ext uri="{FF2B5EF4-FFF2-40B4-BE49-F238E27FC236}">
                <a16:creationId xmlns:a16="http://schemas.microsoft.com/office/drawing/2014/main" id="{4844A9DE-9CAA-1B79-7D49-B5841F52E4E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10504" t="13426" r="11299" b="14193"/>
          <a:stretch/>
        </p:blipFill>
        <p:spPr>
          <a:xfrm>
            <a:off x="801187" y="1946800"/>
            <a:ext cx="4812200" cy="44542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234003-3AA8-22D1-C87D-EFBAF05A5C8B}"/>
              </a:ext>
            </a:extLst>
          </p:cNvPr>
          <p:cNvSpPr txBox="1"/>
          <p:nvPr/>
        </p:nvSpPr>
        <p:spPr>
          <a:xfrm>
            <a:off x="635726" y="5840090"/>
            <a:ext cx="2541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Live DNA dye</a:t>
            </a:r>
          </a:p>
          <a:p>
            <a:r>
              <a:rPr lang="en-US" dirty="0">
                <a:solidFill>
                  <a:srgbClr val="FF99FF"/>
                </a:solidFill>
              </a:rPr>
              <a:t>Tubulin-</a:t>
            </a:r>
            <a:r>
              <a:rPr lang="en-US" dirty="0" err="1">
                <a:solidFill>
                  <a:srgbClr val="FF99FF"/>
                </a:solidFill>
              </a:rPr>
              <a:t>mScarlet</a:t>
            </a:r>
            <a:endParaRPr lang="en-US" dirty="0">
              <a:solidFill>
                <a:srgbClr val="FF99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D4E730-3C2A-7BCF-D6C5-540352CD7F4C}"/>
              </a:ext>
            </a:extLst>
          </p:cNvPr>
          <p:cNvSpPr txBox="1"/>
          <p:nvPr/>
        </p:nvSpPr>
        <p:spPr>
          <a:xfrm>
            <a:off x="4320592" y="3228945"/>
            <a:ext cx="681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91E80-8213-F6B2-6904-F463B9A5EF11}"/>
              </a:ext>
            </a:extLst>
          </p:cNvPr>
          <p:cNvSpPr txBox="1"/>
          <p:nvPr/>
        </p:nvSpPr>
        <p:spPr>
          <a:xfrm>
            <a:off x="3177158" y="4539495"/>
            <a:ext cx="681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743BA9-CA37-7295-B483-64D84C422B0A}"/>
              </a:ext>
            </a:extLst>
          </p:cNvPr>
          <p:cNvSpPr txBox="1"/>
          <p:nvPr/>
        </p:nvSpPr>
        <p:spPr>
          <a:xfrm>
            <a:off x="8063602" y="4067209"/>
            <a:ext cx="681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0741C9-2E29-5604-F30B-3E27C5DCA61B}"/>
              </a:ext>
            </a:extLst>
          </p:cNvPr>
          <p:cNvSpPr txBox="1"/>
          <p:nvPr/>
        </p:nvSpPr>
        <p:spPr>
          <a:xfrm>
            <a:off x="8180636" y="2937055"/>
            <a:ext cx="681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5D25FE-4802-C098-28A7-1575C76EE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41613"/>
            <a:ext cx="9947148" cy="1325563"/>
          </a:xfrm>
        </p:spPr>
        <p:txBody>
          <a:bodyPr>
            <a:normAutofit/>
          </a:bodyPr>
          <a:lstStyle/>
          <a:p>
            <a:r>
              <a:rPr lang="en-US" sz="4000" dirty="0"/>
              <a:t>Prm2KO sperm degrades during maternal anaphase II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1B445-FBE7-26A3-4468-3CF7FE1F0854}"/>
              </a:ext>
            </a:extLst>
          </p:cNvPr>
          <p:cNvSpPr txBox="1"/>
          <p:nvPr/>
        </p:nvSpPr>
        <p:spPr>
          <a:xfrm>
            <a:off x="4647802" y="1989631"/>
            <a:ext cx="921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720D09-E4B0-8BA9-913A-82DFECAD2CA8}"/>
              </a:ext>
            </a:extLst>
          </p:cNvPr>
          <p:cNvSpPr txBox="1"/>
          <p:nvPr/>
        </p:nvSpPr>
        <p:spPr>
          <a:xfrm>
            <a:off x="9415926" y="1924783"/>
            <a:ext cx="1864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PRM2KO</a:t>
            </a:r>
          </a:p>
        </p:txBody>
      </p:sp>
    </p:spTree>
    <p:extLst>
      <p:ext uri="{BB962C8B-B14F-4D97-AF65-F5344CB8AC3E}">
        <p14:creationId xmlns:p14="http://schemas.microsoft.com/office/powerpoint/2010/main" val="379203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3502</TotalTime>
  <Words>615</Words>
  <Application>Microsoft Office PowerPoint</Application>
  <PresentationFormat>Widescreen</PresentationFormat>
  <Paragraphs>156</Paragraphs>
  <Slides>14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Office Theme</vt:lpstr>
      <vt:lpstr>Protamine 2 deficient sperm cause abnormal embryogenesis in mice</vt:lpstr>
      <vt:lpstr>Disclosures</vt:lpstr>
      <vt:lpstr>PowerPoint Presentation</vt:lpstr>
      <vt:lpstr>PowerPoint Presentation</vt:lpstr>
      <vt:lpstr>PowerPoint Presentation</vt:lpstr>
      <vt:lpstr>Prm2KO-derived zygotes show abnormal cleavage and arrest at the 2-cell stage</vt:lpstr>
      <vt:lpstr>Prm2KO-derived embryos have a disorganized first cleavage division</vt:lpstr>
      <vt:lpstr>What are the molecular differences that lead to these abnormalities?</vt:lpstr>
      <vt:lpstr>Prm2KO sperm degrades during maternal anaphase II</vt:lpstr>
      <vt:lpstr>Prm2KO sperm degrades during maternal anaphase II</vt:lpstr>
      <vt:lpstr>PRM2KO-derived embryos have one pronucleus with less Lamin A/C than WT-derived embryos</vt:lpstr>
      <vt:lpstr>Epididymal PRM2KO sperm do not produce a functional zygote</vt:lpstr>
      <vt:lpstr>“Blue Skies” Next Steps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Rainsford, Shannon</dc:creator>
  <cp:lastModifiedBy>Rainsford, Shannon</cp:lastModifiedBy>
  <cp:revision>16</cp:revision>
  <dcterms:created xsi:type="dcterms:W3CDTF">2025-02-27T00:32:36Z</dcterms:created>
  <dcterms:modified xsi:type="dcterms:W3CDTF">2025-03-11T19:04:10Z</dcterms:modified>
</cp:coreProperties>
</file>