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7"/>
  </p:notesMasterIdLst>
  <p:sldIdLst>
    <p:sldId id="256" r:id="rId3"/>
    <p:sldId id="257" r:id="rId4"/>
    <p:sldId id="258" r:id="rId5"/>
    <p:sldId id="259" r:id="rId6"/>
    <p:sldId id="260" r:id="rId7"/>
    <p:sldId id="261" r:id="rId8"/>
    <p:sldId id="262" r:id="rId9"/>
    <p:sldId id="263" r:id="rId10"/>
    <p:sldId id="266" r:id="rId11"/>
    <p:sldId id="272" r:id="rId12"/>
    <p:sldId id="268" r:id="rId13"/>
    <p:sldId id="269" r:id="rId14"/>
    <p:sldId id="270" r:id="rId15"/>
    <p:sldId id="273"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in4XL8wZdyRBtwXq+MA1zPJmvmk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1096"/>
  </p:normalViewPr>
  <p:slideViewPr>
    <p:cSldViewPr snapToGrid="0">
      <p:cViewPr varScale="1">
        <p:scale>
          <a:sx n="103" d="100"/>
          <a:sy n="103" d="100"/>
        </p:scale>
        <p:origin x="89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2" name="Google Shape;16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19" name="Google Shape;219;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u="none" strike="noStrike" cap="none">
                <a:solidFill>
                  <a:srgbClr val="000000"/>
                </a:solidFill>
              </a:rPr>
              <a:t>10</a:t>
            </a:fld>
            <a:endParaRPr sz="1200" u="none" strike="noStrike" cap="none">
              <a:solidFill>
                <a:srgbClr val="000000"/>
              </a:solidFill>
            </a:endParaRPr>
          </a:p>
        </p:txBody>
      </p:sp>
    </p:spTree>
    <p:extLst>
      <p:ext uri="{BB962C8B-B14F-4D97-AF65-F5344CB8AC3E}">
        <p14:creationId xmlns:p14="http://schemas.microsoft.com/office/powerpoint/2010/main" val="426599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3" name="Google Shape;25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dk1"/>
                </a:solidFill>
              </a:rPr>
              <a:t>Any eventual solution to this problem will depend on its exact nature.</a:t>
            </a:r>
            <a:endParaRPr/>
          </a:p>
        </p:txBody>
      </p:sp>
      <p:sp>
        <p:nvSpPr>
          <p:cNvPr id="254" name="Google Shape;254;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9" name="Google Shape;169;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3951d6b25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g33951d6b25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r>
              <a:rPr lang="en-US" dirty="0"/>
              <a:t>Avoid reading the slides, especially the intro slides.</a:t>
            </a:r>
            <a:endParaRPr dirty="0"/>
          </a:p>
          <a:p>
            <a:pPr marL="0" lvl="0" indent="0" algn="l" rtl="0">
              <a:spcBef>
                <a:spcPts val="0"/>
              </a:spcBef>
              <a:spcAft>
                <a:spcPts val="0"/>
              </a:spcAft>
              <a:buClr>
                <a:schemeClr val="dk1"/>
              </a:buClr>
              <a:buSzPts val="1200"/>
              <a:buFont typeface="Arial"/>
              <a:buNone/>
            </a:pPr>
            <a:r>
              <a:rPr lang="en-US" dirty="0"/>
              <a:t>placental hormone initially secreted by cells (</a:t>
            </a:r>
            <a:r>
              <a:rPr lang="en-US" dirty="0" err="1"/>
              <a:t>syncitiotrophoblasts</a:t>
            </a:r>
            <a:r>
              <a:rPr lang="en-US" dirty="0"/>
              <a:t>) from the implanting conceptus during week 2, supporting the ovarian </a:t>
            </a:r>
            <a:r>
              <a:rPr lang="en-US" b="1" dirty="0"/>
              <a:t>corpus luteum</a:t>
            </a:r>
            <a:r>
              <a:rPr lang="en-US" dirty="0"/>
              <a:t>, which in turn supports the endometrial lining and therefore maintains pregnancy.</a:t>
            </a:r>
            <a:endParaRPr dirty="0"/>
          </a:p>
          <a:p>
            <a:pPr marL="0" lvl="0" indent="0" algn="l" rtl="0">
              <a:spcBef>
                <a:spcPts val="0"/>
              </a:spcBef>
              <a:spcAft>
                <a:spcPts val="0"/>
              </a:spcAft>
              <a:buNone/>
            </a:pPr>
            <a:endParaRPr dirty="0"/>
          </a:p>
        </p:txBody>
      </p:sp>
      <p:sp>
        <p:nvSpPr>
          <p:cNvPr id="176" name="Google Shape;176;g33951d6b259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3951d6b259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g33951d6b259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US" dirty="0"/>
              <a:t>HCG detection in serum about 10-12 days after transfer is used for confirmation of pregnancy and it’s serial measurement helps to differentiate between normal and abnormal pregnancies. In 1999, Wilcox et al showed that for natural conceptions delayed </a:t>
            </a:r>
            <a:r>
              <a:rPr lang="en-US" dirty="0" err="1"/>
              <a:t>hcg</a:t>
            </a:r>
            <a:r>
              <a:rPr lang="en-US" dirty="0"/>
              <a:t> detection in urine was associated with increased risk of pregnancy loss.</a:t>
            </a:r>
            <a:endParaRPr dirty="0"/>
          </a:p>
          <a:p>
            <a:pPr marL="0" lvl="0" indent="0" algn="l" rtl="0">
              <a:spcBef>
                <a:spcPts val="0"/>
              </a:spcBef>
              <a:spcAft>
                <a:spcPts val="0"/>
              </a:spcAft>
              <a:buNone/>
            </a:pPr>
            <a:endParaRPr dirty="0"/>
          </a:p>
        </p:txBody>
      </p:sp>
      <p:sp>
        <p:nvSpPr>
          <p:cNvPr id="183" name="Google Shape;183;g33951d6b259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3951d6b259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33951d6b259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g33951d6b259_0_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3951d6b259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g33951d6b259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US" dirty="0"/>
              <a:t>Because HCG is produced by trophoblasts and because trophoblast invasion is underway 5 days after blastocyst transfer, day 5 serum </a:t>
            </a:r>
            <a:r>
              <a:rPr lang="en-US" dirty="0" err="1"/>
              <a:t>hcg</a:t>
            </a:r>
            <a:r>
              <a:rPr lang="en-US" dirty="0"/>
              <a:t> may be reflective of early developmental events and thus serve as a predictor of pregnancy outcomes</a:t>
            </a:r>
          </a:p>
          <a:p>
            <a:pPr marL="0" lvl="0" indent="0" algn="l" rtl="0">
              <a:spcBef>
                <a:spcPts val="0"/>
              </a:spcBef>
              <a:spcAft>
                <a:spcPts val="0"/>
              </a:spcAft>
              <a:buClr>
                <a:schemeClr val="dk1"/>
              </a:buClr>
              <a:buFont typeface="Arial"/>
              <a:buNone/>
            </a:pPr>
            <a:endParaRPr lang="en-US" dirty="0"/>
          </a:p>
          <a:p>
            <a:pPr marL="0" lvl="0" indent="0" algn="l" rtl="0">
              <a:spcBef>
                <a:spcPts val="0"/>
              </a:spcBef>
              <a:spcAft>
                <a:spcPts val="0"/>
              </a:spcAft>
              <a:buClr>
                <a:schemeClr val="dk1"/>
              </a:buClr>
              <a:buFont typeface="Arial"/>
              <a:buNone/>
            </a:pPr>
            <a:r>
              <a:rPr lang="en-US" dirty="0"/>
              <a:t>What was the grade of blastocysts transferred??</a:t>
            </a:r>
            <a:endParaRPr dirty="0"/>
          </a:p>
        </p:txBody>
      </p:sp>
      <p:sp>
        <p:nvSpPr>
          <p:cNvPr id="197" name="Google Shape;197;g33951d6b259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Do I include TE count and </a:t>
            </a:r>
            <a:endParaRPr dirty="0"/>
          </a:p>
        </p:txBody>
      </p:sp>
      <p:sp>
        <p:nvSpPr>
          <p:cNvPr id="205" name="Google Shape;20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1" name="Google Shape;21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3" name="Google Shape;233;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u="none" strike="noStrike" cap="none">
                <a:solidFill>
                  <a:srgbClr val="000000"/>
                </a:solidFill>
              </a:rPr>
              <a:t>9</a:t>
            </a:fld>
            <a:endParaRPr sz="1200" u="none" strike="noStrike" cap="none">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813916" y="3835400"/>
            <a:ext cx="10057285" cy="812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45B72"/>
              </a:buClr>
              <a:buSzPts val="6000"/>
              <a:buFont typeface="Arial"/>
              <a:buNone/>
              <a:defRPr sz="6000">
                <a:solidFill>
                  <a:srgbClr val="045B7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813917" y="4648199"/>
            <a:ext cx="10057283" cy="787400"/>
          </a:xfrm>
          <a:prstGeom prst="rect">
            <a:avLst/>
          </a:prstGeom>
          <a:noFill/>
          <a:ln>
            <a:noFill/>
          </a:ln>
        </p:spPr>
        <p:txBody>
          <a:bodyPr spcFirstLastPara="1" wrap="square" lIns="91425" tIns="45700" rIns="91425" bIns="45700" anchor="t" anchorCtr="0">
            <a:noAutofit/>
          </a:bodyPr>
          <a:lstStyle>
            <a:lvl1pPr lvl="0" algn="l">
              <a:spcBef>
                <a:spcPts val="400"/>
              </a:spcBef>
              <a:spcAft>
                <a:spcPts val="0"/>
              </a:spcAft>
              <a:buClr>
                <a:srgbClr val="595959"/>
              </a:buClr>
              <a:buSzPts val="2000"/>
              <a:buNone/>
              <a:defRPr sz="2000" i="0">
                <a:solidFill>
                  <a:srgbClr val="595959"/>
                </a:solidFill>
              </a:defRPr>
            </a:lvl1pPr>
            <a:lvl2pPr lvl="1" algn="ctr">
              <a:spcBef>
                <a:spcPts val="480"/>
              </a:spcBef>
              <a:spcAft>
                <a:spcPts val="0"/>
              </a:spcAft>
              <a:buClr>
                <a:srgbClr val="888888"/>
              </a:buClr>
              <a:buSzPts val="2400"/>
              <a:buNone/>
              <a:defRPr>
                <a:solidFill>
                  <a:srgbClr val="888888"/>
                </a:solidFill>
              </a:defRPr>
            </a:lvl2pPr>
            <a:lvl3pPr lvl="2" algn="ctr">
              <a:spcBef>
                <a:spcPts val="400"/>
              </a:spcBef>
              <a:spcAft>
                <a:spcPts val="0"/>
              </a:spcAft>
              <a:buClr>
                <a:srgbClr val="888888"/>
              </a:buClr>
              <a:buSzPts val="20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17"/>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8"/>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8"/>
          <p:cNvSpPr txBox="1">
            <a:spLocks noGrp="1"/>
          </p:cNvSpPr>
          <p:nvPr>
            <p:ph type="body" idx="1"/>
          </p:nvPr>
        </p:nvSpPr>
        <p:spPr>
          <a:xfrm rot="5400000">
            <a:off x="3657600" y="-1651000"/>
            <a:ext cx="4876800"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8"/>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8"/>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8"/>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9"/>
          <p:cNvSpPr txBox="1">
            <a:spLocks noGrp="1"/>
          </p:cNvSpPr>
          <p:nvPr>
            <p:ph type="title"/>
          </p:nvPr>
        </p:nvSpPr>
        <p:spPr>
          <a:xfrm rot="5400000">
            <a:off x="7366000" y="2057400"/>
            <a:ext cx="5689600"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5400"/>
              <a:buFont typeface="Arial"/>
              <a:buNone/>
              <a:defRPr sz="5400" b="0" i="0">
                <a:solidFill>
                  <a:srgbClr val="1597B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9"/>
          <p:cNvSpPr txBox="1">
            <a:spLocks noGrp="1"/>
          </p:cNvSpPr>
          <p:nvPr>
            <p:ph type="body" idx="1"/>
          </p:nvPr>
        </p:nvSpPr>
        <p:spPr>
          <a:xfrm rot="5400000">
            <a:off x="1778000" y="-584200"/>
            <a:ext cx="5689600"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9"/>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9"/>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9"/>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20"/>
          <p:cNvSpPr txBox="1">
            <a:spLocks noGrp="1"/>
          </p:cNvSpPr>
          <p:nvPr>
            <p:ph type="body" idx="1"/>
          </p:nvPr>
        </p:nvSpPr>
        <p:spPr>
          <a:xfrm>
            <a:off x="609600" y="1397000"/>
            <a:ext cx="10972800" cy="4876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3" name="Google Shape;93;p20"/>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0"/>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0"/>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2"/>
        <p:cNvGrpSpPr/>
        <p:nvPr/>
      </p:nvGrpSpPr>
      <p:grpSpPr>
        <a:xfrm>
          <a:off x="0" y="0"/>
          <a:ext cx="0" cy="0"/>
          <a:chOff x="0" y="0"/>
          <a:chExt cx="0" cy="0"/>
        </a:xfrm>
      </p:grpSpPr>
      <p:sp>
        <p:nvSpPr>
          <p:cNvPr id="103" name="Google Shape;103;p31"/>
          <p:cNvSpPr txBox="1">
            <a:spLocks noGrp="1"/>
          </p:cNvSpPr>
          <p:nvPr>
            <p:ph type="title"/>
          </p:nvPr>
        </p:nvSpPr>
        <p:spPr>
          <a:xfrm>
            <a:off x="2438403" y="4406908"/>
            <a:ext cx="8887884" cy="1562099"/>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Clr>
                <a:srgbClr val="1597B9"/>
              </a:buClr>
              <a:buSzPts val="4000"/>
              <a:buFont typeface="Arial"/>
              <a:buNone/>
              <a:defRPr sz="4000" b="0" i="0">
                <a:solidFill>
                  <a:srgbClr val="1597B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31"/>
          <p:cNvSpPr txBox="1">
            <a:spLocks noGrp="1"/>
          </p:cNvSpPr>
          <p:nvPr>
            <p:ph type="body" idx="1"/>
          </p:nvPr>
        </p:nvSpPr>
        <p:spPr>
          <a:xfrm>
            <a:off x="2438403" y="2906713"/>
            <a:ext cx="8887884" cy="1500187"/>
          </a:xfrm>
          <a:prstGeom prst="rect">
            <a:avLst/>
          </a:prstGeom>
          <a:noFill/>
          <a:ln>
            <a:noFill/>
          </a:ln>
        </p:spPr>
        <p:txBody>
          <a:bodyPr spcFirstLastPara="1" wrap="square" lIns="91425" tIns="45700" rIns="91425" bIns="45700" anchor="b" anchorCtr="0">
            <a:normAutofit/>
          </a:bodyPr>
          <a:lstStyle>
            <a:lvl1pPr marL="457200" lvl="0" indent="-228600" algn="r">
              <a:spcBef>
                <a:spcPts val="400"/>
              </a:spcBef>
              <a:spcAft>
                <a:spcPts val="0"/>
              </a:spcAft>
              <a:buClr>
                <a:srgbClr val="595959"/>
              </a:buClr>
              <a:buSzPts val="2000"/>
              <a:buNone/>
              <a:defRPr sz="2000" i="0">
                <a:solidFill>
                  <a:srgbClr val="595959"/>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05" name="Google Shape;105;p31"/>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1"/>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31"/>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8"/>
        <p:cNvGrpSpPr/>
        <p:nvPr/>
      </p:nvGrpSpPr>
      <p:grpSpPr>
        <a:xfrm>
          <a:off x="0" y="0"/>
          <a:ext cx="0" cy="0"/>
          <a:chOff x="0" y="0"/>
          <a:chExt cx="0" cy="0"/>
        </a:xfrm>
      </p:grpSpPr>
      <p:sp>
        <p:nvSpPr>
          <p:cNvPr id="109" name="Google Shape;109;p32"/>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32"/>
          <p:cNvSpPr txBox="1">
            <a:spLocks noGrp="1"/>
          </p:cNvSpPr>
          <p:nvPr>
            <p:ph type="body" idx="1"/>
          </p:nvPr>
        </p:nvSpPr>
        <p:spPr>
          <a:xfrm>
            <a:off x="609600" y="1397001"/>
            <a:ext cx="5384800" cy="4876799"/>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11" name="Google Shape;111;p32"/>
          <p:cNvSpPr txBox="1">
            <a:spLocks noGrp="1"/>
          </p:cNvSpPr>
          <p:nvPr>
            <p:ph type="body" idx="2"/>
          </p:nvPr>
        </p:nvSpPr>
        <p:spPr>
          <a:xfrm>
            <a:off x="6197600" y="1397001"/>
            <a:ext cx="5384800" cy="4876799"/>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12" name="Google Shape;112;p32"/>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2"/>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32"/>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5"/>
        <p:cNvGrpSpPr/>
        <p:nvPr/>
      </p:nvGrpSpPr>
      <p:grpSpPr>
        <a:xfrm>
          <a:off x="0" y="0"/>
          <a:ext cx="0" cy="0"/>
          <a:chOff x="0" y="0"/>
          <a:chExt cx="0" cy="0"/>
        </a:xfrm>
      </p:grpSpPr>
      <p:sp>
        <p:nvSpPr>
          <p:cNvPr id="116" name="Google Shape;116;p33"/>
          <p:cNvSpPr txBox="1">
            <a:spLocks noGrp="1"/>
          </p:cNvSpPr>
          <p:nvPr>
            <p:ph type="title"/>
          </p:nvPr>
        </p:nvSpPr>
        <p:spPr>
          <a:xfrm>
            <a:off x="609600" y="506984"/>
            <a:ext cx="10972800" cy="89001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5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7" name="Google Shape;117;p33"/>
          <p:cNvSpPr txBox="1">
            <a:spLocks noGrp="1"/>
          </p:cNvSpPr>
          <p:nvPr>
            <p:ph type="body" idx="1"/>
          </p:nvPr>
        </p:nvSpPr>
        <p:spPr>
          <a:xfrm>
            <a:off x="609600" y="1498603"/>
            <a:ext cx="5386917" cy="639763"/>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rgbClr val="595959"/>
              </a:buClr>
              <a:buSzPts val="2400"/>
              <a:buNone/>
              <a:defRPr sz="2400" b="1"/>
            </a:lvl1pPr>
            <a:lvl2pPr marL="914400" lvl="1" indent="-228600" algn="l">
              <a:spcBef>
                <a:spcPts val="400"/>
              </a:spcBef>
              <a:spcAft>
                <a:spcPts val="0"/>
              </a:spcAft>
              <a:buClr>
                <a:srgbClr val="595959"/>
              </a:buClr>
              <a:buSzPts val="2000"/>
              <a:buNone/>
              <a:defRPr sz="2000" b="1"/>
            </a:lvl2pPr>
            <a:lvl3pPr marL="1371600" lvl="2" indent="-228600" algn="l">
              <a:spcBef>
                <a:spcPts val="360"/>
              </a:spcBef>
              <a:spcAft>
                <a:spcPts val="0"/>
              </a:spcAft>
              <a:buClr>
                <a:srgbClr val="595959"/>
              </a:buClr>
              <a:buSzPts val="1800"/>
              <a:buNone/>
              <a:defRPr sz="1800" b="1"/>
            </a:lvl3pPr>
            <a:lvl4pPr marL="1828800" lvl="3" indent="-228600" algn="l">
              <a:spcBef>
                <a:spcPts val="320"/>
              </a:spcBef>
              <a:spcAft>
                <a:spcPts val="0"/>
              </a:spcAft>
              <a:buClr>
                <a:srgbClr val="595959"/>
              </a:buClr>
              <a:buSzPts val="1600"/>
              <a:buNone/>
              <a:defRPr sz="1600" b="1"/>
            </a:lvl4pPr>
            <a:lvl5pPr marL="2286000" lvl="4" indent="-228600" algn="l">
              <a:spcBef>
                <a:spcPts val="32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18" name="Google Shape;118;p33"/>
          <p:cNvSpPr txBox="1">
            <a:spLocks noGrp="1"/>
          </p:cNvSpPr>
          <p:nvPr>
            <p:ph type="body" idx="2"/>
          </p:nvPr>
        </p:nvSpPr>
        <p:spPr>
          <a:xfrm>
            <a:off x="609600" y="2209800"/>
            <a:ext cx="5386917" cy="40640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19" name="Google Shape;119;p33"/>
          <p:cNvSpPr txBox="1">
            <a:spLocks noGrp="1"/>
          </p:cNvSpPr>
          <p:nvPr>
            <p:ph type="body" idx="3"/>
          </p:nvPr>
        </p:nvSpPr>
        <p:spPr>
          <a:xfrm>
            <a:off x="6193374" y="1498603"/>
            <a:ext cx="5389033" cy="639763"/>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rgbClr val="595959"/>
              </a:buClr>
              <a:buSzPts val="2400"/>
              <a:buNone/>
              <a:defRPr sz="2400" b="1"/>
            </a:lvl1pPr>
            <a:lvl2pPr marL="914400" lvl="1" indent="-228600" algn="l">
              <a:spcBef>
                <a:spcPts val="400"/>
              </a:spcBef>
              <a:spcAft>
                <a:spcPts val="0"/>
              </a:spcAft>
              <a:buClr>
                <a:srgbClr val="595959"/>
              </a:buClr>
              <a:buSzPts val="2000"/>
              <a:buNone/>
              <a:defRPr sz="2000" b="1"/>
            </a:lvl2pPr>
            <a:lvl3pPr marL="1371600" lvl="2" indent="-228600" algn="l">
              <a:spcBef>
                <a:spcPts val="360"/>
              </a:spcBef>
              <a:spcAft>
                <a:spcPts val="0"/>
              </a:spcAft>
              <a:buClr>
                <a:srgbClr val="595959"/>
              </a:buClr>
              <a:buSzPts val="1800"/>
              <a:buNone/>
              <a:defRPr sz="1800" b="1"/>
            </a:lvl3pPr>
            <a:lvl4pPr marL="1828800" lvl="3" indent="-228600" algn="l">
              <a:spcBef>
                <a:spcPts val="320"/>
              </a:spcBef>
              <a:spcAft>
                <a:spcPts val="0"/>
              </a:spcAft>
              <a:buClr>
                <a:srgbClr val="595959"/>
              </a:buClr>
              <a:buSzPts val="1600"/>
              <a:buNone/>
              <a:defRPr sz="1600" b="1"/>
            </a:lvl4pPr>
            <a:lvl5pPr marL="2286000" lvl="4" indent="-228600" algn="l">
              <a:spcBef>
                <a:spcPts val="32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20" name="Google Shape;120;p33"/>
          <p:cNvSpPr txBox="1">
            <a:spLocks noGrp="1"/>
          </p:cNvSpPr>
          <p:nvPr>
            <p:ph type="body" idx="4"/>
          </p:nvPr>
        </p:nvSpPr>
        <p:spPr>
          <a:xfrm>
            <a:off x="6193374" y="2209800"/>
            <a:ext cx="5389033" cy="40640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21" name="Google Shape;121;p33"/>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3"/>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3"/>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4"/>
        <p:cNvGrpSpPr/>
        <p:nvPr/>
      </p:nvGrpSpPr>
      <p:grpSpPr>
        <a:xfrm>
          <a:off x="0" y="0"/>
          <a:ext cx="0" cy="0"/>
          <a:chOff x="0" y="0"/>
          <a:chExt cx="0" cy="0"/>
        </a:xfrm>
      </p:grpSpPr>
      <p:sp>
        <p:nvSpPr>
          <p:cNvPr id="125" name="Google Shape;125;p34"/>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6" name="Google Shape;126;p34"/>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34"/>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34"/>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9"/>
        <p:cNvGrpSpPr/>
        <p:nvPr/>
      </p:nvGrpSpPr>
      <p:grpSpPr>
        <a:xfrm>
          <a:off x="0" y="0"/>
          <a:ext cx="0" cy="0"/>
          <a:chOff x="0" y="0"/>
          <a:chExt cx="0" cy="0"/>
        </a:xfrm>
      </p:grpSpPr>
      <p:sp>
        <p:nvSpPr>
          <p:cNvPr id="130" name="Google Shape;130;p35"/>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5"/>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5"/>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3"/>
        <p:cNvGrpSpPr/>
        <p:nvPr/>
      </p:nvGrpSpPr>
      <p:grpSpPr>
        <a:xfrm>
          <a:off x="0" y="0"/>
          <a:ext cx="0" cy="0"/>
          <a:chOff x="0" y="0"/>
          <a:chExt cx="0" cy="0"/>
        </a:xfrm>
      </p:grpSpPr>
      <p:sp>
        <p:nvSpPr>
          <p:cNvPr id="134" name="Google Shape;134;p36"/>
          <p:cNvSpPr txBox="1">
            <a:spLocks noGrp="1"/>
          </p:cNvSpPr>
          <p:nvPr>
            <p:ph type="title"/>
          </p:nvPr>
        </p:nvSpPr>
        <p:spPr>
          <a:xfrm>
            <a:off x="609603" y="1295403"/>
            <a:ext cx="4011084" cy="11620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595959"/>
              </a:buClr>
              <a:buSzPts val="2000"/>
              <a:buFont typeface="Arial"/>
              <a:buNone/>
              <a:defRPr sz="2000" b="1">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5" name="Google Shape;135;p36"/>
          <p:cNvSpPr txBox="1">
            <a:spLocks noGrp="1"/>
          </p:cNvSpPr>
          <p:nvPr>
            <p:ph type="body" idx="1"/>
          </p:nvPr>
        </p:nvSpPr>
        <p:spPr>
          <a:xfrm>
            <a:off x="4766733" y="1295401"/>
            <a:ext cx="6815667" cy="4830764"/>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rgbClr val="595959"/>
              </a:buClr>
              <a:buSzPts val="3200"/>
              <a:buChar char="•"/>
              <a:defRPr sz="3200"/>
            </a:lvl1pPr>
            <a:lvl2pPr marL="914400" lvl="1" indent="-406400" algn="l">
              <a:spcBef>
                <a:spcPts val="560"/>
              </a:spcBef>
              <a:spcAft>
                <a:spcPts val="0"/>
              </a:spcAft>
              <a:buClr>
                <a:srgbClr val="595959"/>
              </a:buClr>
              <a:buSzPts val="2800"/>
              <a:buChar char="–"/>
              <a:defRPr sz="2800"/>
            </a:lvl2pPr>
            <a:lvl3pPr marL="1371600" lvl="2" indent="-381000" algn="l">
              <a:spcBef>
                <a:spcPts val="480"/>
              </a:spcBef>
              <a:spcAft>
                <a:spcPts val="0"/>
              </a:spcAft>
              <a:buClr>
                <a:srgbClr val="595959"/>
              </a:buClr>
              <a:buSzPts val="2400"/>
              <a:buChar char="•"/>
              <a:defRPr sz="2400"/>
            </a:lvl3pPr>
            <a:lvl4pPr marL="1828800" lvl="3" indent="-355600" algn="l">
              <a:spcBef>
                <a:spcPts val="400"/>
              </a:spcBef>
              <a:spcAft>
                <a:spcPts val="0"/>
              </a:spcAft>
              <a:buClr>
                <a:srgbClr val="595959"/>
              </a:buClr>
              <a:buSzPts val="2000"/>
              <a:buChar char="–"/>
              <a:defRPr sz="2000"/>
            </a:lvl4pPr>
            <a:lvl5pPr marL="2286000" lvl="4" indent="-355600" algn="l">
              <a:spcBef>
                <a:spcPts val="400"/>
              </a:spcBef>
              <a:spcAft>
                <a:spcPts val="0"/>
              </a:spcAft>
              <a:buClr>
                <a:srgbClr val="595959"/>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36" name="Google Shape;136;p36"/>
          <p:cNvSpPr txBox="1">
            <a:spLocks noGrp="1"/>
          </p:cNvSpPr>
          <p:nvPr>
            <p:ph type="body" idx="2"/>
          </p:nvPr>
        </p:nvSpPr>
        <p:spPr>
          <a:xfrm>
            <a:off x="609603" y="2514601"/>
            <a:ext cx="4011084" cy="3611564"/>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595959"/>
              </a:buClr>
              <a:buSzPts val="1400"/>
              <a:buNone/>
              <a:defRPr sz="1400"/>
            </a:lvl1pPr>
            <a:lvl2pPr marL="914400" lvl="1" indent="-228600" algn="l">
              <a:spcBef>
                <a:spcPts val="240"/>
              </a:spcBef>
              <a:spcAft>
                <a:spcPts val="0"/>
              </a:spcAft>
              <a:buClr>
                <a:srgbClr val="595959"/>
              </a:buClr>
              <a:buSzPts val="1200"/>
              <a:buNone/>
              <a:defRPr sz="1200"/>
            </a:lvl2pPr>
            <a:lvl3pPr marL="1371600" lvl="2" indent="-228600" algn="l">
              <a:spcBef>
                <a:spcPts val="200"/>
              </a:spcBef>
              <a:spcAft>
                <a:spcPts val="0"/>
              </a:spcAft>
              <a:buClr>
                <a:srgbClr val="595959"/>
              </a:buClr>
              <a:buSzPts val="1000"/>
              <a:buNone/>
              <a:defRPr sz="1000"/>
            </a:lvl3pPr>
            <a:lvl4pPr marL="1828800" lvl="3" indent="-228600" algn="l">
              <a:spcBef>
                <a:spcPts val="180"/>
              </a:spcBef>
              <a:spcAft>
                <a:spcPts val="0"/>
              </a:spcAft>
              <a:buClr>
                <a:srgbClr val="595959"/>
              </a:buClr>
              <a:buSzPts val="900"/>
              <a:buNone/>
              <a:defRPr sz="900"/>
            </a:lvl4pPr>
            <a:lvl5pPr marL="2286000" lvl="4" indent="-228600" algn="l">
              <a:spcBef>
                <a:spcPts val="18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37" name="Google Shape;137;p36"/>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6"/>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36"/>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40"/>
        <p:cNvGrpSpPr/>
        <p:nvPr/>
      </p:nvGrpSpPr>
      <p:grpSpPr>
        <a:xfrm>
          <a:off x="0" y="0"/>
          <a:ext cx="0" cy="0"/>
          <a:chOff x="0" y="0"/>
          <a:chExt cx="0" cy="0"/>
        </a:xfrm>
      </p:grpSpPr>
      <p:sp>
        <p:nvSpPr>
          <p:cNvPr id="141" name="Google Shape;141;p37"/>
          <p:cNvSpPr txBox="1">
            <a:spLocks noGrp="1"/>
          </p:cNvSpPr>
          <p:nvPr>
            <p:ph type="title"/>
          </p:nvPr>
        </p:nvSpPr>
        <p:spPr>
          <a:xfrm>
            <a:off x="1499661" y="4183070"/>
            <a:ext cx="9192683" cy="56673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595959"/>
              </a:buClr>
              <a:buSzPts val="2000"/>
              <a:buFont typeface="Arial"/>
              <a:buNone/>
              <a:defRPr sz="2000" b="1">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37"/>
          <p:cNvSpPr>
            <a:spLocks noGrp="1"/>
          </p:cNvSpPr>
          <p:nvPr>
            <p:ph type="pic" idx="2"/>
          </p:nvPr>
        </p:nvSpPr>
        <p:spPr>
          <a:xfrm>
            <a:off x="1499661" y="889000"/>
            <a:ext cx="9192683" cy="3251200"/>
          </a:xfrm>
          <a:prstGeom prst="rect">
            <a:avLst/>
          </a:prstGeom>
          <a:noFill/>
          <a:ln>
            <a:noFill/>
          </a:ln>
        </p:spPr>
      </p:sp>
      <p:sp>
        <p:nvSpPr>
          <p:cNvPr id="143" name="Google Shape;143;p37"/>
          <p:cNvSpPr txBox="1">
            <a:spLocks noGrp="1"/>
          </p:cNvSpPr>
          <p:nvPr>
            <p:ph type="body" idx="1"/>
          </p:nvPr>
        </p:nvSpPr>
        <p:spPr>
          <a:xfrm>
            <a:off x="1499661" y="4749808"/>
            <a:ext cx="9192683" cy="8048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595959"/>
              </a:buClr>
              <a:buSzPts val="1400"/>
              <a:buNone/>
              <a:defRPr sz="1400"/>
            </a:lvl1pPr>
            <a:lvl2pPr marL="914400" lvl="1" indent="-228600" algn="l">
              <a:spcBef>
                <a:spcPts val="240"/>
              </a:spcBef>
              <a:spcAft>
                <a:spcPts val="0"/>
              </a:spcAft>
              <a:buClr>
                <a:srgbClr val="595959"/>
              </a:buClr>
              <a:buSzPts val="1200"/>
              <a:buNone/>
              <a:defRPr sz="1200"/>
            </a:lvl2pPr>
            <a:lvl3pPr marL="1371600" lvl="2" indent="-228600" algn="l">
              <a:spcBef>
                <a:spcPts val="200"/>
              </a:spcBef>
              <a:spcAft>
                <a:spcPts val="0"/>
              </a:spcAft>
              <a:buClr>
                <a:srgbClr val="595959"/>
              </a:buClr>
              <a:buSzPts val="1000"/>
              <a:buNone/>
              <a:defRPr sz="1000"/>
            </a:lvl3pPr>
            <a:lvl4pPr marL="1828800" lvl="3" indent="-228600" algn="l">
              <a:spcBef>
                <a:spcPts val="180"/>
              </a:spcBef>
              <a:spcAft>
                <a:spcPts val="0"/>
              </a:spcAft>
              <a:buClr>
                <a:srgbClr val="595959"/>
              </a:buClr>
              <a:buSzPts val="900"/>
              <a:buNone/>
              <a:defRPr sz="900"/>
            </a:lvl4pPr>
            <a:lvl5pPr marL="2286000" lvl="4" indent="-228600" algn="l">
              <a:spcBef>
                <a:spcPts val="18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44" name="Google Shape;144;p37"/>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37"/>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37"/>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609600" y="1397000"/>
            <a:ext cx="10972800" cy="4876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7"/>
        <p:cNvGrpSpPr/>
        <p:nvPr/>
      </p:nvGrpSpPr>
      <p:grpSpPr>
        <a:xfrm>
          <a:off x="0" y="0"/>
          <a:ext cx="0" cy="0"/>
          <a:chOff x="0" y="0"/>
          <a:chExt cx="0" cy="0"/>
        </a:xfrm>
      </p:grpSpPr>
      <p:sp>
        <p:nvSpPr>
          <p:cNvPr id="148" name="Google Shape;148;p38"/>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9" name="Google Shape;149;p38"/>
          <p:cNvSpPr txBox="1">
            <a:spLocks noGrp="1"/>
          </p:cNvSpPr>
          <p:nvPr>
            <p:ph type="body" idx="1"/>
          </p:nvPr>
        </p:nvSpPr>
        <p:spPr>
          <a:xfrm rot="5400000">
            <a:off x="3657600" y="-1651000"/>
            <a:ext cx="4876800"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0" name="Google Shape;150;p38"/>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8"/>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8"/>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39"/>
          <p:cNvSpPr txBox="1">
            <a:spLocks noGrp="1"/>
          </p:cNvSpPr>
          <p:nvPr>
            <p:ph type="title"/>
          </p:nvPr>
        </p:nvSpPr>
        <p:spPr>
          <a:xfrm rot="5400000">
            <a:off x="7366000" y="2057400"/>
            <a:ext cx="5689600"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5400"/>
              <a:buFont typeface="Arial"/>
              <a:buNone/>
              <a:defRPr sz="5400" b="0" i="0">
                <a:solidFill>
                  <a:srgbClr val="1597B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5" name="Google Shape;155;p39"/>
          <p:cNvSpPr txBox="1">
            <a:spLocks noGrp="1"/>
          </p:cNvSpPr>
          <p:nvPr>
            <p:ph type="body" idx="1"/>
          </p:nvPr>
        </p:nvSpPr>
        <p:spPr>
          <a:xfrm rot="5400000">
            <a:off x="1778000" y="-584200"/>
            <a:ext cx="5689600"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595959"/>
              </a:buClr>
              <a:buSzPts val="1800"/>
              <a:buChar char="•"/>
              <a:defRPr/>
            </a:lvl1pPr>
            <a:lvl2pPr marL="914400" lvl="1" indent="-342900" algn="l">
              <a:spcBef>
                <a:spcPts val="360"/>
              </a:spcBef>
              <a:spcAft>
                <a:spcPts val="0"/>
              </a:spcAft>
              <a:buClr>
                <a:srgbClr val="595959"/>
              </a:buClr>
              <a:buSzPts val="1800"/>
              <a:buChar char="–"/>
              <a:defRPr/>
            </a:lvl2pPr>
            <a:lvl3pPr marL="1371600" lvl="2" indent="-342900" algn="l">
              <a:spcBef>
                <a:spcPts val="360"/>
              </a:spcBef>
              <a:spcAft>
                <a:spcPts val="0"/>
              </a:spcAft>
              <a:buClr>
                <a:srgbClr val="595959"/>
              </a:buClr>
              <a:buSzPts val="1800"/>
              <a:buChar char="•"/>
              <a:defRPr/>
            </a:lvl3pPr>
            <a:lvl4pPr marL="1828800" lvl="3" indent="-342900" algn="l">
              <a:spcBef>
                <a:spcPts val="360"/>
              </a:spcBef>
              <a:spcAft>
                <a:spcPts val="0"/>
              </a:spcAft>
              <a:buClr>
                <a:srgbClr val="595959"/>
              </a:buClr>
              <a:buSzPts val="1800"/>
              <a:buChar char="–"/>
              <a:defRPr/>
            </a:lvl4pPr>
            <a:lvl5pPr marL="2286000" lvl="4" indent="-342900" algn="l">
              <a:spcBef>
                <a:spcPts val="36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6" name="Google Shape;156;p39"/>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9"/>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9"/>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1"/>
          <p:cNvSpPr txBox="1">
            <a:spLocks noGrp="1"/>
          </p:cNvSpPr>
          <p:nvPr>
            <p:ph type="title"/>
          </p:nvPr>
        </p:nvSpPr>
        <p:spPr>
          <a:xfrm>
            <a:off x="2438403" y="4406908"/>
            <a:ext cx="8887884" cy="1562099"/>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Clr>
                <a:srgbClr val="1597B9"/>
              </a:buClr>
              <a:buSzPts val="4000"/>
              <a:buFont typeface="Arial"/>
              <a:buNone/>
              <a:defRPr sz="4000" b="0" i="0">
                <a:solidFill>
                  <a:srgbClr val="1597B9"/>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1"/>
          <p:cNvSpPr txBox="1">
            <a:spLocks noGrp="1"/>
          </p:cNvSpPr>
          <p:nvPr>
            <p:ph type="body" idx="1"/>
          </p:nvPr>
        </p:nvSpPr>
        <p:spPr>
          <a:xfrm>
            <a:off x="2438403" y="2906713"/>
            <a:ext cx="8887884" cy="1500187"/>
          </a:xfrm>
          <a:prstGeom prst="rect">
            <a:avLst/>
          </a:prstGeom>
          <a:noFill/>
          <a:ln>
            <a:noFill/>
          </a:ln>
        </p:spPr>
        <p:txBody>
          <a:bodyPr spcFirstLastPara="1" wrap="square" lIns="91425" tIns="45700" rIns="91425" bIns="45700" anchor="b" anchorCtr="0">
            <a:normAutofit/>
          </a:bodyPr>
          <a:lstStyle>
            <a:lvl1pPr marL="457200" lvl="0" indent="-228600" algn="r">
              <a:spcBef>
                <a:spcPts val="400"/>
              </a:spcBef>
              <a:spcAft>
                <a:spcPts val="0"/>
              </a:spcAft>
              <a:buClr>
                <a:srgbClr val="595959"/>
              </a:buClr>
              <a:buSzPts val="2000"/>
              <a:buNone/>
              <a:defRPr sz="2000" i="0">
                <a:solidFill>
                  <a:srgbClr val="595959"/>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21"/>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1"/>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1"/>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2"/>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2"/>
          <p:cNvSpPr txBox="1">
            <a:spLocks noGrp="1"/>
          </p:cNvSpPr>
          <p:nvPr>
            <p:ph type="body" idx="1"/>
          </p:nvPr>
        </p:nvSpPr>
        <p:spPr>
          <a:xfrm>
            <a:off x="609600" y="1397001"/>
            <a:ext cx="5384800" cy="4876799"/>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22"/>
          <p:cNvSpPr txBox="1">
            <a:spLocks noGrp="1"/>
          </p:cNvSpPr>
          <p:nvPr>
            <p:ph type="body" idx="2"/>
          </p:nvPr>
        </p:nvSpPr>
        <p:spPr>
          <a:xfrm>
            <a:off x="6197600" y="1397001"/>
            <a:ext cx="5384800" cy="4876799"/>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22"/>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2"/>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609600" y="506984"/>
            <a:ext cx="10972800" cy="89001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5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609600" y="1498603"/>
            <a:ext cx="5386917" cy="639763"/>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rgbClr val="595959"/>
              </a:buClr>
              <a:buSzPts val="2400"/>
              <a:buNone/>
              <a:defRPr sz="2400" b="1"/>
            </a:lvl1pPr>
            <a:lvl2pPr marL="914400" lvl="1" indent="-228600" algn="l">
              <a:spcBef>
                <a:spcPts val="400"/>
              </a:spcBef>
              <a:spcAft>
                <a:spcPts val="0"/>
              </a:spcAft>
              <a:buClr>
                <a:srgbClr val="595959"/>
              </a:buClr>
              <a:buSzPts val="2000"/>
              <a:buNone/>
              <a:defRPr sz="2000" b="1"/>
            </a:lvl2pPr>
            <a:lvl3pPr marL="1371600" lvl="2" indent="-228600" algn="l">
              <a:spcBef>
                <a:spcPts val="360"/>
              </a:spcBef>
              <a:spcAft>
                <a:spcPts val="0"/>
              </a:spcAft>
              <a:buClr>
                <a:srgbClr val="595959"/>
              </a:buClr>
              <a:buSzPts val="1800"/>
              <a:buNone/>
              <a:defRPr sz="1800" b="1"/>
            </a:lvl3pPr>
            <a:lvl4pPr marL="1828800" lvl="3" indent="-228600" algn="l">
              <a:spcBef>
                <a:spcPts val="320"/>
              </a:spcBef>
              <a:spcAft>
                <a:spcPts val="0"/>
              </a:spcAft>
              <a:buClr>
                <a:srgbClr val="595959"/>
              </a:buClr>
              <a:buSzPts val="1600"/>
              <a:buNone/>
              <a:defRPr sz="1600" b="1"/>
            </a:lvl4pPr>
            <a:lvl5pPr marL="2286000" lvl="4" indent="-228600" algn="l">
              <a:spcBef>
                <a:spcPts val="32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23"/>
          <p:cNvSpPr txBox="1">
            <a:spLocks noGrp="1"/>
          </p:cNvSpPr>
          <p:nvPr>
            <p:ph type="body" idx="2"/>
          </p:nvPr>
        </p:nvSpPr>
        <p:spPr>
          <a:xfrm>
            <a:off x="609600" y="2209800"/>
            <a:ext cx="5386917" cy="40640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23"/>
          <p:cNvSpPr txBox="1">
            <a:spLocks noGrp="1"/>
          </p:cNvSpPr>
          <p:nvPr>
            <p:ph type="body" idx="3"/>
          </p:nvPr>
        </p:nvSpPr>
        <p:spPr>
          <a:xfrm>
            <a:off x="6193374" y="1498603"/>
            <a:ext cx="5389033" cy="639763"/>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rgbClr val="595959"/>
              </a:buClr>
              <a:buSzPts val="2400"/>
              <a:buNone/>
              <a:defRPr sz="2400" b="1"/>
            </a:lvl1pPr>
            <a:lvl2pPr marL="914400" lvl="1" indent="-228600" algn="l">
              <a:spcBef>
                <a:spcPts val="400"/>
              </a:spcBef>
              <a:spcAft>
                <a:spcPts val="0"/>
              </a:spcAft>
              <a:buClr>
                <a:srgbClr val="595959"/>
              </a:buClr>
              <a:buSzPts val="2000"/>
              <a:buNone/>
              <a:defRPr sz="2000" b="1"/>
            </a:lvl2pPr>
            <a:lvl3pPr marL="1371600" lvl="2" indent="-228600" algn="l">
              <a:spcBef>
                <a:spcPts val="360"/>
              </a:spcBef>
              <a:spcAft>
                <a:spcPts val="0"/>
              </a:spcAft>
              <a:buClr>
                <a:srgbClr val="595959"/>
              </a:buClr>
              <a:buSzPts val="1800"/>
              <a:buNone/>
              <a:defRPr sz="1800" b="1"/>
            </a:lvl3pPr>
            <a:lvl4pPr marL="1828800" lvl="3" indent="-228600" algn="l">
              <a:spcBef>
                <a:spcPts val="320"/>
              </a:spcBef>
              <a:spcAft>
                <a:spcPts val="0"/>
              </a:spcAft>
              <a:buClr>
                <a:srgbClr val="595959"/>
              </a:buClr>
              <a:buSzPts val="1600"/>
              <a:buNone/>
              <a:defRPr sz="1600" b="1"/>
            </a:lvl4pPr>
            <a:lvl5pPr marL="2286000" lvl="4" indent="-228600" algn="l">
              <a:spcBef>
                <a:spcPts val="32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23"/>
          <p:cNvSpPr txBox="1">
            <a:spLocks noGrp="1"/>
          </p:cNvSpPr>
          <p:nvPr>
            <p:ph type="body" idx="4"/>
          </p:nvPr>
        </p:nvSpPr>
        <p:spPr>
          <a:xfrm>
            <a:off x="6193374" y="2209800"/>
            <a:ext cx="5389033" cy="4064000"/>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rgbClr val="595959"/>
              </a:buClr>
              <a:buSzPts val="2400"/>
              <a:buChar char="•"/>
              <a:defRPr sz="2400"/>
            </a:lvl1pPr>
            <a:lvl2pPr marL="914400" lvl="1" indent="-355600" algn="l">
              <a:spcBef>
                <a:spcPts val="400"/>
              </a:spcBef>
              <a:spcAft>
                <a:spcPts val="0"/>
              </a:spcAft>
              <a:buClr>
                <a:srgbClr val="595959"/>
              </a:buClr>
              <a:buSzPts val="2000"/>
              <a:buChar char="–"/>
              <a:defRPr sz="2000"/>
            </a:lvl2pPr>
            <a:lvl3pPr marL="1371600" lvl="2" indent="-342900" algn="l">
              <a:spcBef>
                <a:spcPts val="360"/>
              </a:spcBef>
              <a:spcAft>
                <a:spcPts val="0"/>
              </a:spcAft>
              <a:buClr>
                <a:srgbClr val="595959"/>
              </a:buClr>
              <a:buSzPts val="1800"/>
              <a:buChar char="•"/>
              <a:defRPr sz="1800"/>
            </a:lvl3pPr>
            <a:lvl4pPr marL="1828800" lvl="3" indent="-330200" algn="l">
              <a:spcBef>
                <a:spcPts val="320"/>
              </a:spcBef>
              <a:spcAft>
                <a:spcPts val="0"/>
              </a:spcAft>
              <a:buClr>
                <a:srgbClr val="595959"/>
              </a:buClr>
              <a:buSzPts val="1600"/>
              <a:buChar char="–"/>
              <a:defRPr sz="1600"/>
            </a:lvl4pPr>
            <a:lvl5pPr marL="2286000" lvl="4" indent="-330200" algn="l">
              <a:spcBef>
                <a:spcPts val="32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23"/>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4"/>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1597B9"/>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4"/>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609603" y="1295403"/>
            <a:ext cx="4011084" cy="11620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595959"/>
              </a:buClr>
              <a:buSzPts val="2000"/>
              <a:buFont typeface="Arial"/>
              <a:buNone/>
              <a:defRPr sz="2000" b="1">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4766733" y="1295401"/>
            <a:ext cx="6815667" cy="4830764"/>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rgbClr val="595959"/>
              </a:buClr>
              <a:buSzPts val="3200"/>
              <a:buChar char="•"/>
              <a:defRPr sz="3200"/>
            </a:lvl1pPr>
            <a:lvl2pPr marL="914400" lvl="1" indent="-406400" algn="l">
              <a:spcBef>
                <a:spcPts val="560"/>
              </a:spcBef>
              <a:spcAft>
                <a:spcPts val="0"/>
              </a:spcAft>
              <a:buClr>
                <a:srgbClr val="595959"/>
              </a:buClr>
              <a:buSzPts val="2800"/>
              <a:buChar char="–"/>
              <a:defRPr sz="2800"/>
            </a:lvl2pPr>
            <a:lvl3pPr marL="1371600" lvl="2" indent="-381000" algn="l">
              <a:spcBef>
                <a:spcPts val="480"/>
              </a:spcBef>
              <a:spcAft>
                <a:spcPts val="0"/>
              </a:spcAft>
              <a:buClr>
                <a:srgbClr val="595959"/>
              </a:buClr>
              <a:buSzPts val="2400"/>
              <a:buChar char="•"/>
              <a:defRPr sz="2400"/>
            </a:lvl3pPr>
            <a:lvl4pPr marL="1828800" lvl="3" indent="-355600" algn="l">
              <a:spcBef>
                <a:spcPts val="400"/>
              </a:spcBef>
              <a:spcAft>
                <a:spcPts val="0"/>
              </a:spcAft>
              <a:buClr>
                <a:srgbClr val="595959"/>
              </a:buClr>
              <a:buSzPts val="2000"/>
              <a:buChar char="–"/>
              <a:defRPr sz="2000"/>
            </a:lvl4pPr>
            <a:lvl5pPr marL="2286000" lvl="4" indent="-355600" algn="l">
              <a:spcBef>
                <a:spcPts val="400"/>
              </a:spcBef>
              <a:spcAft>
                <a:spcPts val="0"/>
              </a:spcAft>
              <a:buClr>
                <a:srgbClr val="595959"/>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26"/>
          <p:cNvSpPr txBox="1">
            <a:spLocks noGrp="1"/>
          </p:cNvSpPr>
          <p:nvPr>
            <p:ph type="body" idx="2"/>
          </p:nvPr>
        </p:nvSpPr>
        <p:spPr>
          <a:xfrm>
            <a:off x="609603" y="2514601"/>
            <a:ext cx="4011084" cy="3611564"/>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595959"/>
              </a:buClr>
              <a:buSzPts val="1400"/>
              <a:buNone/>
              <a:defRPr sz="1400"/>
            </a:lvl1pPr>
            <a:lvl2pPr marL="914400" lvl="1" indent="-228600" algn="l">
              <a:spcBef>
                <a:spcPts val="240"/>
              </a:spcBef>
              <a:spcAft>
                <a:spcPts val="0"/>
              </a:spcAft>
              <a:buClr>
                <a:srgbClr val="595959"/>
              </a:buClr>
              <a:buSzPts val="1200"/>
              <a:buNone/>
              <a:defRPr sz="1200"/>
            </a:lvl2pPr>
            <a:lvl3pPr marL="1371600" lvl="2" indent="-228600" algn="l">
              <a:spcBef>
                <a:spcPts val="200"/>
              </a:spcBef>
              <a:spcAft>
                <a:spcPts val="0"/>
              </a:spcAft>
              <a:buClr>
                <a:srgbClr val="595959"/>
              </a:buClr>
              <a:buSzPts val="1000"/>
              <a:buNone/>
              <a:defRPr sz="1000"/>
            </a:lvl3pPr>
            <a:lvl4pPr marL="1828800" lvl="3" indent="-228600" algn="l">
              <a:spcBef>
                <a:spcPts val="180"/>
              </a:spcBef>
              <a:spcAft>
                <a:spcPts val="0"/>
              </a:spcAft>
              <a:buClr>
                <a:srgbClr val="595959"/>
              </a:buClr>
              <a:buSzPts val="900"/>
              <a:buNone/>
              <a:defRPr sz="900"/>
            </a:lvl4pPr>
            <a:lvl5pPr marL="2286000" lvl="4" indent="-228600" algn="l">
              <a:spcBef>
                <a:spcPts val="18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26"/>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6"/>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6"/>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7"/>
          <p:cNvSpPr txBox="1">
            <a:spLocks noGrp="1"/>
          </p:cNvSpPr>
          <p:nvPr>
            <p:ph type="title"/>
          </p:nvPr>
        </p:nvSpPr>
        <p:spPr>
          <a:xfrm>
            <a:off x="1499661" y="4183070"/>
            <a:ext cx="9192683" cy="56673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595959"/>
              </a:buClr>
              <a:buSzPts val="2000"/>
              <a:buFont typeface="Arial"/>
              <a:buNone/>
              <a:defRPr sz="2000" b="1">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7"/>
          <p:cNvSpPr>
            <a:spLocks noGrp="1"/>
          </p:cNvSpPr>
          <p:nvPr>
            <p:ph type="pic" idx="2"/>
          </p:nvPr>
        </p:nvSpPr>
        <p:spPr>
          <a:xfrm>
            <a:off x="1499661" y="889000"/>
            <a:ext cx="9192683" cy="3251200"/>
          </a:xfrm>
          <a:prstGeom prst="rect">
            <a:avLst/>
          </a:prstGeom>
          <a:noFill/>
          <a:ln>
            <a:noFill/>
          </a:ln>
        </p:spPr>
      </p:sp>
      <p:sp>
        <p:nvSpPr>
          <p:cNvPr id="68" name="Google Shape;68;p27"/>
          <p:cNvSpPr txBox="1">
            <a:spLocks noGrp="1"/>
          </p:cNvSpPr>
          <p:nvPr>
            <p:ph type="body" idx="1"/>
          </p:nvPr>
        </p:nvSpPr>
        <p:spPr>
          <a:xfrm>
            <a:off x="1499661" y="4749808"/>
            <a:ext cx="9192683" cy="8048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595959"/>
              </a:buClr>
              <a:buSzPts val="1400"/>
              <a:buNone/>
              <a:defRPr sz="1400"/>
            </a:lvl1pPr>
            <a:lvl2pPr marL="914400" lvl="1" indent="-228600" algn="l">
              <a:spcBef>
                <a:spcPts val="240"/>
              </a:spcBef>
              <a:spcAft>
                <a:spcPts val="0"/>
              </a:spcAft>
              <a:buClr>
                <a:srgbClr val="595959"/>
              </a:buClr>
              <a:buSzPts val="1200"/>
              <a:buNone/>
              <a:defRPr sz="1200"/>
            </a:lvl2pPr>
            <a:lvl3pPr marL="1371600" lvl="2" indent="-228600" algn="l">
              <a:spcBef>
                <a:spcPts val="200"/>
              </a:spcBef>
              <a:spcAft>
                <a:spcPts val="0"/>
              </a:spcAft>
              <a:buClr>
                <a:srgbClr val="595959"/>
              </a:buClr>
              <a:buSzPts val="1000"/>
              <a:buNone/>
              <a:defRPr sz="1000"/>
            </a:lvl3pPr>
            <a:lvl4pPr marL="1828800" lvl="3" indent="-228600" algn="l">
              <a:spcBef>
                <a:spcPts val="180"/>
              </a:spcBef>
              <a:spcAft>
                <a:spcPts val="0"/>
              </a:spcAft>
              <a:buClr>
                <a:srgbClr val="595959"/>
              </a:buClr>
              <a:buSzPts val="900"/>
              <a:buNone/>
              <a:defRPr sz="900"/>
            </a:lvl4pPr>
            <a:lvl5pPr marL="2286000" lvl="4" indent="-228600" algn="l">
              <a:spcBef>
                <a:spcPts val="18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27"/>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7"/>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4F8FB"/>
            </a:gs>
            <a:gs pos="74000">
              <a:srgbClr val="AEC5E1"/>
            </a:gs>
            <a:gs pos="83000">
              <a:srgbClr val="AEC5E1"/>
            </a:gs>
            <a:gs pos="100000">
              <a:srgbClr val="C8D8EB"/>
            </a:gs>
          </a:gsLst>
          <a:lin ang="2700000" scaled="0"/>
        </a:gra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1597B9"/>
              </a:buClr>
              <a:buSzPts val="5400"/>
              <a:buFont typeface="Arial"/>
              <a:buNone/>
              <a:defRPr sz="5400" b="0" i="0" u="none" strike="noStrike" cap="none">
                <a:solidFill>
                  <a:srgbClr val="1597B9"/>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6"/>
          <p:cNvSpPr txBox="1">
            <a:spLocks noGrp="1"/>
          </p:cNvSpPr>
          <p:nvPr>
            <p:ph type="body" idx="1"/>
          </p:nvPr>
        </p:nvSpPr>
        <p:spPr>
          <a:xfrm>
            <a:off x="609600" y="1397000"/>
            <a:ext cx="10972800" cy="4876800"/>
          </a:xfrm>
          <a:prstGeom prst="rect">
            <a:avLst/>
          </a:prstGeom>
          <a:noFill/>
          <a:ln>
            <a:noFill/>
          </a:ln>
        </p:spPr>
        <p:txBody>
          <a:bodyPr spcFirstLastPara="1" wrap="square" lIns="91425" tIns="45700" rIns="91425" bIns="45700" anchor="t" anchorCtr="0">
            <a:normAutofit/>
          </a:bodyPr>
          <a:lstStyle>
            <a:lvl1pPr marL="457200" marR="0" lvl="0"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1pPr>
            <a:lvl2pPr marL="914400" marR="0" lvl="1"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4pPr>
            <a:lvl5pPr marL="2286000" marR="0" lvl="4"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6"/>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59595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6"/>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59595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6"/>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Arial"/>
                <a:ea typeface="Arial"/>
                <a:cs typeface="Arial"/>
                <a:sym typeface="Arial"/>
              </a:defRPr>
            </a:lvl1pPr>
            <a:lvl2pPr marL="0" marR="0" lvl="1" indent="0" algn="r" rtl="0">
              <a:spcBef>
                <a:spcPts val="0"/>
              </a:spcBef>
              <a:buNone/>
              <a:defRPr sz="1200" b="0" i="0" u="none" strike="noStrike" cap="none">
                <a:solidFill>
                  <a:srgbClr val="595959"/>
                </a:solidFill>
                <a:latin typeface="Arial"/>
                <a:ea typeface="Arial"/>
                <a:cs typeface="Arial"/>
                <a:sym typeface="Arial"/>
              </a:defRPr>
            </a:lvl2pPr>
            <a:lvl3pPr marL="0" marR="0" lvl="2" indent="0" algn="r" rtl="0">
              <a:spcBef>
                <a:spcPts val="0"/>
              </a:spcBef>
              <a:buNone/>
              <a:defRPr sz="1200" b="0" i="0" u="none" strike="noStrike" cap="none">
                <a:solidFill>
                  <a:srgbClr val="595959"/>
                </a:solidFill>
                <a:latin typeface="Arial"/>
                <a:ea typeface="Arial"/>
                <a:cs typeface="Arial"/>
                <a:sym typeface="Arial"/>
              </a:defRPr>
            </a:lvl3pPr>
            <a:lvl4pPr marL="0" marR="0" lvl="3" indent="0" algn="r" rtl="0">
              <a:spcBef>
                <a:spcPts val="0"/>
              </a:spcBef>
              <a:buNone/>
              <a:defRPr sz="1200" b="0" i="0" u="none" strike="noStrike" cap="none">
                <a:solidFill>
                  <a:srgbClr val="595959"/>
                </a:solidFill>
                <a:latin typeface="Arial"/>
                <a:ea typeface="Arial"/>
                <a:cs typeface="Arial"/>
                <a:sym typeface="Arial"/>
              </a:defRPr>
            </a:lvl4pPr>
            <a:lvl5pPr marL="0" marR="0" lvl="4" indent="0" algn="r" rtl="0">
              <a:spcBef>
                <a:spcPts val="0"/>
              </a:spcBef>
              <a:buNone/>
              <a:defRPr sz="1200" b="0" i="0" u="none" strike="noStrike" cap="none">
                <a:solidFill>
                  <a:srgbClr val="595959"/>
                </a:solidFill>
                <a:latin typeface="Arial"/>
                <a:ea typeface="Arial"/>
                <a:cs typeface="Arial"/>
                <a:sym typeface="Arial"/>
              </a:defRPr>
            </a:lvl5pPr>
            <a:lvl6pPr marL="0" marR="0" lvl="5" indent="0" algn="r" rtl="0">
              <a:spcBef>
                <a:spcPts val="0"/>
              </a:spcBef>
              <a:buNone/>
              <a:defRPr sz="1200" b="0" i="0" u="none" strike="noStrike" cap="none">
                <a:solidFill>
                  <a:srgbClr val="595959"/>
                </a:solidFill>
                <a:latin typeface="Arial"/>
                <a:ea typeface="Arial"/>
                <a:cs typeface="Arial"/>
                <a:sym typeface="Arial"/>
              </a:defRPr>
            </a:lvl6pPr>
            <a:lvl7pPr marL="0" marR="0" lvl="6" indent="0" algn="r" rtl="0">
              <a:spcBef>
                <a:spcPts val="0"/>
              </a:spcBef>
              <a:buNone/>
              <a:defRPr sz="1200" b="0" i="0" u="none" strike="noStrike" cap="none">
                <a:solidFill>
                  <a:srgbClr val="595959"/>
                </a:solidFill>
                <a:latin typeface="Arial"/>
                <a:ea typeface="Arial"/>
                <a:cs typeface="Arial"/>
                <a:sym typeface="Arial"/>
              </a:defRPr>
            </a:lvl7pPr>
            <a:lvl8pPr marL="0" marR="0" lvl="7" indent="0" algn="r" rtl="0">
              <a:spcBef>
                <a:spcPts val="0"/>
              </a:spcBef>
              <a:buNone/>
              <a:defRPr sz="1200" b="0" i="0" u="none" strike="noStrike" cap="none">
                <a:solidFill>
                  <a:srgbClr val="595959"/>
                </a:solidFill>
                <a:latin typeface="Arial"/>
                <a:ea typeface="Arial"/>
                <a:cs typeface="Arial"/>
                <a:sym typeface="Arial"/>
              </a:defRPr>
            </a:lvl8pPr>
            <a:lvl9pPr marL="0" marR="0" lvl="8" indent="0" algn="r" rtl="0">
              <a:spcBef>
                <a:spcPts val="0"/>
              </a:spcBef>
              <a:buNone/>
              <a:defRPr sz="1200" b="0" i="0" u="none" strike="noStrike" cap="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4F8FB"/>
            </a:gs>
            <a:gs pos="74000">
              <a:srgbClr val="AEC5E1"/>
            </a:gs>
            <a:gs pos="83000">
              <a:srgbClr val="AEC5E1"/>
            </a:gs>
            <a:gs pos="100000">
              <a:srgbClr val="C8D8EB"/>
            </a:gs>
          </a:gsLst>
          <a:lin ang="2700000" scaled="0"/>
        </a:gradFill>
        <a:effectLst/>
      </p:bgPr>
    </p:bg>
    <p:spTree>
      <p:nvGrpSpPr>
        <p:cNvPr id="1" name="Shape 84"/>
        <p:cNvGrpSpPr/>
        <p:nvPr/>
      </p:nvGrpSpPr>
      <p:grpSpPr>
        <a:xfrm>
          <a:off x="0" y="0"/>
          <a:ext cx="0" cy="0"/>
          <a:chOff x="0" y="0"/>
          <a:chExt cx="0" cy="0"/>
        </a:xfrm>
      </p:grpSpPr>
      <p:sp>
        <p:nvSpPr>
          <p:cNvPr id="85" name="Google Shape;85;p19"/>
          <p:cNvSpPr txBox="1">
            <a:spLocks noGrp="1"/>
          </p:cNvSpPr>
          <p:nvPr>
            <p:ph type="title"/>
          </p:nvPr>
        </p:nvSpPr>
        <p:spPr>
          <a:xfrm>
            <a:off x="609600" y="482600"/>
            <a:ext cx="10972800" cy="787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1597B9"/>
              </a:buClr>
              <a:buSzPts val="5400"/>
              <a:buFont typeface="Arial"/>
              <a:buNone/>
              <a:defRPr sz="5400" b="0" i="0" u="none" strike="noStrike" cap="none">
                <a:solidFill>
                  <a:srgbClr val="1597B9"/>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9"/>
          <p:cNvSpPr txBox="1">
            <a:spLocks noGrp="1"/>
          </p:cNvSpPr>
          <p:nvPr>
            <p:ph type="body" idx="1"/>
          </p:nvPr>
        </p:nvSpPr>
        <p:spPr>
          <a:xfrm>
            <a:off x="609600" y="1397000"/>
            <a:ext cx="10972800" cy="4876800"/>
          </a:xfrm>
          <a:prstGeom prst="rect">
            <a:avLst/>
          </a:prstGeom>
          <a:noFill/>
          <a:ln>
            <a:noFill/>
          </a:ln>
        </p:spPr>
        <p:txBody>
          <a:bodyPr spcFirstLastPara="1" wrap="square" lIns="91425" tIns="45700" rIns="91425" bIns="45700" anchor="t" anchorCtr="0">
            <a:normAutofit/>
          </a:bodyPr>
          <a:lstStyle>
            <a:lvl1pPr marL="457200" marR="0" lvl="0"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1pPr>
            <a:lvl2pPr marL="914400" marR="0" lvl="1"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4pPr>
            <a:lvl5pPr marL="2286000" marR="0" lvl="4"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7" name="Google Shape;87;p19"/>
          <p:cNvSpPr txBox="1">
            <a:spLocks noGrp="1"/>
          </p:cNvSpPr>
          <p:nvPr>
            <p:ph type="dt" idx="10"/>
          </p:nvPr>
        </p:nvSpPr>
        <p:spPr>
          <a:xfrm>
            <a:off x="609600" y="6477007"/>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a:solidFill>
                  <a:srgbClr val="59595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9"/>
          <p:cNvSpPr txBox="1">
            <a:spLocks noGrp="1"/>
          </p:cNvSpPr>
          <p:nvPr>
            <p:ph type="ftr" idx="11"/>
          </p:nvPr>
        </p:nvSpPr>
        <p:spPr>
          <a:xfrm>
            <a:off x="4165600" y="6477007"/>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a:solidFill>
                  <a:srgbClr val="59595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19"/>
          <p:cNvSpPr txBox="1">
            <a:spLocks noGrp="1"/>
          </p:cNvSpPr>
          <p:nvPr>
            <p:ph type="sldNum" idx="12"/>
          </p:nvPr>
        </p:nvSpPr>
        <p:spPr>
          <a:xfrm>
            <a:off x="8737600" y="6477007"/>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a:solidFill>
                  <a:srgbClr val="595959"/>
                </a:solidFill>
                <a:latin typeface="Arial"/>
                <a:ea typeface="Arial"/>
                <a:cs typeface="Arial"/>
                <a:sym typeface="Arial"/>
              </a:defRPr>
            </a:lvl1pPr>
            <a:lvl2pPr marL="0" marR="0" lvl="1" indent="0" algn="r" rtl="0">
              <a:spcBef>
                <a:spcPts val="0"/>
              </a:spcBef>
              <a:buNone/>
              <a:defRPr sz="1200" b="0" i="0">
                <a:solidFill>
                  <a:srgbClr val="595959"/>
                </a:solidFill>
                <a:latin typeface="Arial"/>
                <a:ea typeface="Arial"/>
                <a:cs typeface="Arial"/>
                <a:sym typeface="Arial"/>
              </a:defRPr>
            </a:lvl2pPr>
            <a:lvl3pPr marL="0" marR="0" lvl="2" indent="0" algn="r" rtl="0">
              <a:spcBef>
                <a:spcPts val="0"/>
              </a:spcBef>
              <a:buNone/>
              <a:defRPr sz="1200" b="0" i="0">
                <a:solidFill>
                  <a:srgbClr val="595959"/>
                </a:solidFill>
                <a:latin typeface="Arial"/>
                <a:ea typeface="Arial"/>
                <a:cs typeface="Arial"/>
                <a:sym typeface="Arial"/>
              </a:defRPr>
            </a:lvl3pPr>
            <a:lvl4pPr marL="0" marR="0" lvl="3" indent="0" algn="r" rtl="0">
              <a:spcBef>
                <a:spcPts val="0"/>
              </a:spcBef>
              <a:buNone/>
              <a:defRPr sz="1200" b="0" i="0">
                <a:solidFill>
                  <a:srgbClr val="595959"/>
                </a:solidFill>
                <a:latin typeface="Arial"/>
                <a:ea typeface="Arial"/>
                <a:cs typeface="Arial"/>
                <a:sym typeface="Arial"/>
              </a:defRPr>
            </a:lvl4pPr>
            <a:lvl5pPr marL="0" marR="0" lvl="4" indent="0" algn="r" rtl="0">
              <a:spcBef>
                <a:spcPts val="0"/>
              </a:spcBef>
              <a:buNone/>
              <a:defRPr sz="1200" b="0" i="0">
                <a:solidFill>
                  <a:srgbClr val="595959"/>
                </a:solidFill>
                <a:latin typeface="Arial"/>
                <a:ea typeface="Arial"/>
                <a:cs typeface="Arial"/>
                <a:sym typeface="Arial"/>
              </a:defRPr>
            </a:lvl5pPr>
            <a:lvl6pPr marL="0" marR="0" lvl="5" indent="0" algn="r" rtl="0">
              <a:spcBef>
                <a:spcPts val="0"/>
              </a:spcBef>
              <a:buNone/>
              <a:defRPr sz="1200" b="0" i="0">
                <a:solidFill>
                  <a:srgbClr val="595959"/>
                </a:solidFill>
                <a:latin typeface="Arial"/>
                <a:ea typeface="Arial"/>
                <a:cs typeface="Arial"/>
                <a:sym typeface="Arial"/>
              </a:defRPr>
            </a:lvl6pPr>
            <a:lvl7pPr marL="0" marR="0" lvl="6" indent="0" algn="r" rtl="0">
              <a:spcBef>
                <a:spcPts val="0"/>
              </a:spcBef>
              <a:buNone/>
              <a:defRPr sz="1200" b="0" i="0">
                <a:solidFill>
                  <a:srgbClr val="595959"/>
                </a:solidFill>
                <a:latin typeface="Arial"/>
                <a:ea typeface="Arial"/>
                <a:cs typeface="Arial"/>
                <a:sym typeface="Arial"/>
              </a:defRPr>
            </a:lvl7pPr>
            <a:lvl8pPr marL="0" marR="0" lvl="7" indent="0" algn="r" rtl="0">
              <a:spcBef>
                <a:spcPts val="0"/>
              </a:spcBef>
              <a:buNone/>
              <a:defRPr sz="1200" b="0" i="0">
                <a:solidFill>
                  <a:srgbClr val="595959"/>
                </a:solidFill>
                <a:latin typeface="Arial"/>
                <a:ea typeface="Arial"/>
                <a:cs typeface="Arial"/>
                <a:sym typeface="Arial"/>
              </a:defRPr>
            </a:lvl8pPr>
            <a:lvl9pPr marL="0" marR="0" lvl="8" indent="0" algn="r" rtl="0">
              <a:spcBef>
                <a:spcPts val="0"/>
              </a:spcBef>
              <a:buNone/>
              <a:defRPr sz="1200" b="0" i="0">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p:nvPr/>
        </p:nvSpPr>
        <p:spPr>
          <a:xfrm>
            <a:off x="671650" y="417525"/>
            <a:ext cx="10994100" cy="2755500"/>
          </a:xfrm>
          <a:prstGeom prst="rect">
            <a:avLst/>
          </a:prstGeom>
          <a:noFill/>
          <a:ln>
            <a:noFill/>
          </a:ln>
        </p:spPr>
        <p:txBody>
          <a:bodyPr spcFirstLastPara="1" wrap="square" lIns="91425" tIns="45700" rIns="91425" bIns="45700" anchor="b" anchorCtr="0">
            <a:noAutofit/>
          </a:bodyPr>
          <a:lstStyle/>
          <a:p>
            <a:pPr marL="0" marR="0" lvl="0" indent="0" algn="ctr" rtl="0">
              <a:lnSpc>
                <a:spcPct val="115000"/>
              </a:lnSpc>
              <a:spcBef>
                <a:spcPts val="0"/>
              </a:spcBef>
              <a:spcAft>
                <a:spcPts val="0"/>
              </a:spcAft>
              <a:buClr>
                <a:srgbClr val="366092"/>
              </a:buClr>
              <a:buSzPts val="3600"/>
              <a:buFont typeface="Calibri"/>
              <a:buNone/>
            </a:pPr>
            <a:r>
              <a:rPr lang="en-US" sz="3500" b="1" i="0" u="none" strike="noStrike" cap="none" dirty="0">
                <a:solidFill>
                  <a:srgbClr val="366092"/>
                </a:solidFill>
              </a:rPr>
              <a:t>Em</a:t>
            </a:r>
            <a:r>
              <a:rPr lang="en-US" sz="3500" b="1" dirty="0">
                <a:solidFill>
                  <a:srgbClr val="366092"/>
                </a:solidFill>
              </a:rPr>
              <a:t>bryo Morphology, Early Serum hCG Level</a:t>
            </a:r>
            <a:r>
              <a:rPr lang="en-US" sz="3500" b="1" i="0" u="none" strike="noStrike" cap="none" dirty="0">
                <a:solidFill>
                  <a:srgbClr val="366092"/>
                </a:solidFill>
              </a:rPr>
              <a:t>, </a:t>
            </a:r>
            <a:r>
              <a:rPr lang="en-US" sz="3500" b="1" dirty="0">
                <a:solidFill>
                  <a:srgbClr val="366092"/>
                </a:solidFill>
              </a:rPr>
              <a:t>&amp; First Trimester Ultrasound Measurements Predict Perinatal Outcomes Following Single Thawed Blastocyst Transfer</a:t>
            </a:r>
            <a:endParaRPr sz="3500" b="1" i="0" u="none" strike="noStrike" cap="none" dirty="0">
              <a:solidFill>
                <a:srgbClr val="366092"/>
              </a:solidFill>
            </a:endParaRPr>
          </a:p>
        </p:txBody>
      </p:sp>
      <p:sp>
        <p:nvSpPr>
          <p:cNvPr id="165" name="Google Shape;165;p1"/>
          <p:cNvSpPr txBox="1">
            <a:spLocks noGrp="1"/>
          </p:cNvSpPr>
          <p:nvPr>
            <p:ph type="subTitle" idx="1"/>
          </p:nvPr>
        </p:nvSpPr>
        <p:spPr>
          <a:xfrm>
            <a:off x="0" y="3275865"/>
            <a:ext cx="12192000" cy="29301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70C0"/>
              </a:buClr>
              <a:buSzPts val="2800"/>
              <a:buNone/>
            </a:pPr>
            <a:r>
              <a:rPr lang="en-US" sz="2500" b="1" dirty="0">
                <a:solidFill>
                  <a:srgbClr val="0070C0"/>
                </a:solidFill>
              </a:rPr>
              <a:t>Masumi Padhye, MD </a:t>
            </a:r>
            <a:r>
              <a:rPr lang="en-US" sz="2500" b="1" baseline="30000" dirty="0">
                <a:solidFill>
                  <a:srgbClr val="0070C0"/>
                </a:solidFill>
              </a:rPr>
              <a:t>1</a:t>
            </a:r>
            <a:r>
              <a:rPr lang="en-US" sz="2500" b="1" dirty="0">
                <a:solidFill>
                  <a:srgbClr val="0070C0"/>
                </a:solidFill>
              </a:rPr>
              <a:t>, Leah Kaye, MD </a:t>
            </a:r>
            <a:r>
              <a:rPr lang="en-US" sz="2500" b="1" baseline="30000" dirty="0">
                <a:solidFill>
                  <a:srgbClr val="0070C0"/>
                </a:solidFill>
              </a:rPr>
              <a:t>2, 3</a:t>
            </a:r>
            <a:r>
              <a:rPr lang="en-US" sz="2500" b="1" dirty="0">
                <a:solidFill>
                  <a:srgbClr val="0070C0"/>
                </a:solidFill>
              </a:rPr>
              <a:t>, Carrie Bedient, MD </a:t>
            </a:r>
            <a:r>
              <a:rPr lang="en-US" sz="2500" b="1" baseline="30000" dirty="0">
                <a:solidFill>
                  <a:srgbClr val="0070C0"/>
                </a:solidFill>
              </a:rPr>
              <a:t>2, 3</a:t>
            </a:r>
            <a:r>
              <a:rPr lang="en-US" sz="2500" b="1" dirty="0">
                <a:solidFill>
                  <a:srgbClr val="0070C0"/>
                </a:solidFill>
              </a:rPr>
              <a:t>,</a:t>
            </a:r>
            <a:endParaRPr sz="1700" b="1" dirty="0"/>
          </a:p>
          <a:p>
            <a:pPr marL="0" lvl="0" indent="0" algn="ctr" rtl="0">
              <a:spcBef>
                <a:spcPts val="560"/>
              </a:spcBef>
              <a:spcAft>
                <a:spcPts val="0"/>
              </a:spcAft>
              <a:buClr>
                <a:srgbClr val="0070C0"/>
              </a:buClr>
              <a:buSzPts val="2800"/>
              <a:buNone/>
            </a:pPr>
            <a:r>
              <a:rPr lang="en-US" sz="2500" b="1" dirty="0">
                <a:solidFill>
                  <a:srgbClr val="0070C0"/>
                </a:solidFill>
              </a:rPr>
              <a:t>Forest Garner, PhD </a:t>
            </a:r>
            <a:r>
              <a:rPr lang="en-US" sz="2500" b="1" baseline="30000" dirty="0">
                <a:solidFill>
                  <a:srgbClr val="0070C0"/>
                </a:solidFill>
              </a:rPr>
              <a:t>2, 3</a:t>
            </a:r>
            <a:r>
              <a:rPr lang="en-US" sz="2500" b="1" dirty="0">
                <a:solidFill>
                  <a:srgbClr val="0070C0"/>
                </a:solidFill>
              </a:rPr>
              <a:t>, Bruce Shapiro, MD </a:t>
            </a:r>
            <a:r>
              <a:rPr lang="en-US" sz="2500" b="1" baseline="30000" dirty="0">
                <a:solidFill>
                  <a:srgbClr val="0070C0"/>
                </a:solidFill>
              </a:rPr>
              <a:t>2, 3</a:t>
            </a:r>
            <a:endParaRPr sz="1800" baseline="30000" dirty="0">
              <a:solidFill>
                <a:srgbClr val="0070C0"/>
              </a:solidFill>
            </a:endParaRPr>
          </a:p>
          <a:p>
            <a:pPr marL="0" lvl="0" indent="0" algn="ctr" rtl="0">
              <a:spcBef>
                <a:spcPts val="480"/>
              </a:spcBef>
              <a:spcAft>
                <a:spcPts val="0"/>
              </a:spcAft>
              <a:buClr>
                <a:srgbClr val="0070C0"/>
              </a:buClr>
              <a:buSzPts val="2400"/>
              <a:buNone/>
            </a:pPr>
            <a:r>
              <a:rPr lang="en-US" sz="1300" dirty="0">
                <a:solidFill>
                  <a:srgbClr val="0070C0"/>
                </a:solidFill>
              </a:rPr>
              <a:t>1. Dept of Ob/Gyn, Sunrise Health GME Consortium, Las Vegas, NV</a:t>
            </a:r>
            <a:endParaRPr sz="900" dirty="0"/>
          </a:p>
          <a:p>
            <a:pPr marL="0" lvl="0" indent="0" algn="ctr" rtl="0">
              <a:spcBef>
                <a:spcPts val="480"/>
              </a:spcBef>
              <a:spcAft>
                <a:spcPts val="0"/>
              </a:spcAft>
              <a:buClr>
                <a:srgbClr val="0070C0"/>
              </a:buClr>
              <a:buSzPts val="2400"/>
              <a:buNone/>
            </a:pPr>
            <a:r>
              <a:rPr lang="en-US" sz="1300" dirty="0">
                <a:solidFill>
                  <a:srgbClr val="0070C0"/>
                </a:solidFill>
              </a:rPr>
              <a:t>2. Fertility Center of Las Vegas, Las Vegas, NV</a:t>
            </a:r>
            <a:endParaRPr sz="900" dirty="0"/>
          </a:p>
          <a:p>
            <a:pPr marL="0" lvl="0" indent="0" algn="ctr" rtl="0">
              <a:spcBef>
                <a:spcPts val="480"/>
              </a:spcBef>
              <a:spcAft>
                <a:spcPts val="0"/>
              </a:spcAft>
              <a:buClr>
                <a:srgbClr val="0070C0"/>
              </a:buClr>
              <a:buSzPts val="2400"/>
              <a:buNone/>
            </a:pPr>
            <a:r>
              <a:rPr lang="en-US" sz="1300" dirty="0">
                <a:solidFill>
                  <a:srgbClr val="0070C0"/>
                </a:solidFill>
              </a:rPr>
              <a:t>3. Kirk Kerkorian School of Medicine, Las Vegas, NV</a:t>
            </a:r>
            <a:endParaRPr sz="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9"/>
          <p:cNvSpPr txBox="1">
            <a:spLocks noGrp="1"/>
          </p:cNvSpPr>
          <p:nvPr>
            <p:ph type="title"/>
          </p:nvPr>
        </p:nvSpPr>
        <p:spPr>
          <a:xfrm>
            <a:off x="609600" y="365858"/>
            <a:ext cx="10972800" cy="83831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597B9"/>
              </a:buClr>
              <a:buSzPts val="4000"/>
              <a:buFont typeface="Arial"/>
              <a:buNone/>
            </a:pPr>
            <a:r>
              <a:rPr lang="en-US" sz="4000">
                <a:latin typeface="Arial"/>
                <a:ea typeface="Arial"/>
                <a:cs typeface="Arial"/>
                <a:sym typeface="Arial"/>
              </a:rPr>
              <a:t>Results</a:t>
            </a:r>
            <a:endParaRPr sz="4000">
              <a:latin typeface="Arial"/>
              <a:ea typeface="Arial"/>
              <a:cs typeface="Arial"/>
              <a:sym typeface="Arial"/>
            </a:endParaRPr>
          </a:p>
        </p:txBody>
      </p:sp>
      <p:sp>
        <p:nvSpPr>
          <p:cNvPr id="222" name="Google Shape;222;p9"/>
          <p:cNvSpPr txBox="1"/>
          <p:nvPr/>
        </p:nvSpPr>
        <p:spPr>
          <a:xfrm>
            <a:off x="609600" y="1443841"/>
            <a:ext cx="11201400" cy="8017539"/>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600"/>
              </a:spcAft>
              <a:buClr>
                <a:schemeClr val="dk1"/>
              </a:buClr>
              <a:buSzPts val="2800"/>
            </a:pPr>
            <a:r>
              <a:rPr lang="en-US" sz="2800" dirty="0">
                <a:solidFill>
                  <a:schemeClr val="dk1"/>
                </a:solidFill>
                <a:latin typeface="Arial"/>
                <a:ea typeface="Arial"/>
                <a:cs typeface="Arial"/>
                <a:sym typeface="Arial"/>
              </a:rPr>
              <a:t>Blastocyst morphology &amp; hCG</a:t>
            </a:r>
          </a:p>
          <a:p>
            <a:pPr marL="285750" indent="-285750" algn="just">
              <a:spcAft>
                <a:spcPts val="600"/>
              </a:spcAft>
              <a:buClr>
                <a:schemeClr val="dk1"/>
              </a:buClr>
              <a:buSzPts val="2800"/>
              <a:buFont typeface="Arial"/>
              <a:buChar char="•"/>
            </a:pPr>
            <a:r>
              <a:rPr lang="en-US" sz="2800" dirty="0">
                <a:solidFill>
                  <a:schemeClr val="dk1"/>
                </a:solidFill>
              </a:rPr>
              <a:t>T</a:t>
            </a:r>
            <a:r>
              <a:rPr lang="en-US" sz="2800" dirty="0">
                <a:solidFill>
                  <a:schemeClr val="dk1"/>
                </a:solidFill>
                <a:latin typeface="Arial"/>
                <a:ea typeface="Arial"/>
                <a:cs typeface="Arial"/>
                <a:sym typeface="Arial"/>
              </a:rPr>
              <a:t>rophectoderm cell count and day 5 hCG (P&lt;0.0001) and day 10 hCG (P=0.0086)</a:t>
            </a:r>
          </a:p>
          <a:p>
            <a:pPr marL="285750" indent="-285750" algn="just">
              <a:spcAft>
                <a:spcPts val="600"/>
              </a:spcAft>
              <a:buClr>
                <a:schemeClr val="dk1"/>
              </a:buClr>
              <a:buSzPts val="2800"/>
              <a:buFont typeface="Arial"/>
              <a:buChar char="•"/>
            </a:pPr>
            <a:r>
              <a:rPr lang="en-US" sz="2800" dirty="0">
                <a:solidFill>
                  <a:schemeClr val="dk1"/>
                </a:solidFill>
              </a:rPr>
              <a:t>B</a:t>
            </a:r>
            <a:r>
              <a:rPr lang="en-US" sz="2800" dirty="0">
                <a:solidFill>
                  <a:schemeClr val="dk1"/>
                </a:solidFill>
                <a:latin typeface="Arial"/>
                <a:ea typeface="Arial"/>
                <a:cs typeface="Arial"/>
                <a:sym typeface="Arial"/>
              </a:rPr>
              <a:t>lastocyst diameter</a:t>
            </a:r>
            <a:r>
              <a:rPr lang="en-US" sz="2800" dirty="0">
                <a:solidFill>
                  <a:schemeClr val="dk1"/>
                </a:solidFill>
              </a:rPr>
              <a:t> and day 5 hCG </a:t>
            </a:r>
            <a:r>
              <a:rPr lang="en-US" sz="2800" dirty="0">
                <a:solidFill>
                  <a:schemeClr val="dk1"/>
                </a:solidFill>
                <a:latin typeface="Arial"/>
                <a:ea typeface="Arial"/>
                <a:cs typeface="Arial"/>
                <a:sym typeface="Arial"/>
              </a:rPr>
              <a:t>(P=0.0008)</a:t>
            </a:r>
          </a:p>
          <a:p>
            <a:pPr algn="just">
              <a:buClr>
                <a:schemeClr val="dk1"/>
              </a:buClr>
              <a:buSzPts val="2800"/>
            </a:pPr>
            <a:endParaRPr lang="en-US" sz="2800" dirty="0">
              <a:solidFill>
                <a:schemeClr val="dk1"/>
              </a:solidFill>
            </a:endParaRPr>
          </a:p>
          <a:p>
            <a:pPr algn="just">
              <a:spcAft>
                <a:spcPts val="600"/>
              </a:spcAft>
              <a:buClr>
                <a:schemeClr val="dk1"/>
              </a:buClr>
              <a:buSzPts val="2800"/>
            </a:pPr>
            <a:r>
              <a:rPr lang="en-US" sz="2800" dirty="0">
                <a:solidFill>
                  <a:schemeClr val="dk1"/>
                </a:solidFill>
                <a:latin typeface="Arial"/>
                <a:ea typeface="Arial"/>
                <a:cs typeface="Arial"/>
                <a:sym typeface="Arial"/>
              </a:rPr>
              <a:t>hCG &amp; early ultrasound findings </a:t>
            </a:r>
          </a:p>
          <a:p>
            <a:pPr marL="285750" indent="-285750" algn="just">
              <a:spcAft>
                <a:spcPts val="600"/>
              </a:spcAft>
              <a:buClr>
                <a:schemeClr val="dk1"/>
              </a:buClr>
              <a:buSzPts val="2800"/>
              <a:buFont typeface="Arial"/>
              <a:buChar char="•"/>
            </a:pPr>
            <a:r>
              <a:rPr lang="en-US" sz="2800" dirty="0">
                <a:solidFill>
                  <a:schemeClr val="dk1"/>
                </a:solidFill>
              </a:rPr>
              <a:t>Day 5 hCG and CRL at 10 weeks </a:t>
            </a:r>
            <a:r>
              <a:rPr lang="en-US" sz="2800" dirty="0">
                <a:solidFill>
                  <a:schemeClr val="dk1"/>
                </a:solidFill>
                <a:latin typeface="Arial"/>
                <a:ea typeface="Arial"/>
                <a:cs typeface="Arial"/>
                <a:sym typeface="Arial"/>
              </a:rPr>
              <a:t>(P=0.0032) and gestational sac diameter at 10 weeks (0.0017) </a:t>
            </a:r>
          </a:p>
          <a:p>
            <a:pPr marL="285750" indent="-285750" algn="just">
              <a:spcAft>
                <a:spcPts val="600"/>
              </a:spcAft>
              <a:buClr>
                <a:schemeClr val="dk1"/>
              </a:buClr>
              <a:buSzPts val="2800"/>
              <a:buFont typeface="Arial"/>
              <a:buChar char="•"/>
            </a:pPr>
            <a:r>
              <a:rPr lang="en-US" sz="2800" dirty="0">
                <a:solidFill>
                  <a:schemeClr val="dk1"/>
                </a:solidFill>
              </a:rPr>
              <a:t>Day 10 hCG and CRL at 10 weeks </a:t>
            </a:r>
            <a:r>
              <a:rPr lang="en-US" sz="2800" dirty="0">
                <a:solidFill>
                  <a:schemeClr val="dk1"/>
                </a:solidFill>
                <a:latin typeface="Arial"/>
                <a:ea typeface="Arial"/>
                <a:cs typeface="Arial"/>
                <a:sym typeface="Arial"/>
              </a:rPr>
              <a:t>(P=0.0102) and gestational sac diameter at 10 weeks (P&lt;0.0001) </a:t>
            </a:r>
            <a:endParaRPr lang="en-US" sz="2800" dirty="0"/>
          </a:p>
          <a:p>
            <a:pPr marL="285750" marR="0" lvl="0" indent="-285750" algn="l" rtl="0">
              <a:spcBef>
                <a:spcPts val="0"/>
              </a:spcBef>
              <a:spcAft>
                <a:spcPts val="0"/>
              </a:spcAft>
              <a:buClr>
                <a:schemeClr val="dk1"/>
              </a:buClr>
              <a:buSzPts val="2800"/>
              <a:buFont typeface="Arial"/>
              <a:buChar char="•"/>
            </a:pPr>
            <a:endParaRPr lang="en-US" sz="2800" dirty="0">
              <a:solidFill>
                <a:schemeClr val="dk1"/>
              </a:solidFill>
              <a:latin typeface="Arial"/>
              <a:ea typeface="Arial"/>
              <a:cs typeface="Arial"/>
              <a:sym typeface="Arial"/>
            </a:endParaRPr>
          </a:p>
          <a:p>
            <a:pPr marR="0" lvl="0" algn="l" rtl="0">
              <a:spcBef>
                <a:spcPts val="0"/>
              </a:spcBef>
              <a:spcAft>
                <a:spcPts val="0"/>
              </a:spcAft>
              <a:buClr>
                <a:schemeClr val="dk1"/>
              </a:buClr>
              <a:buSzPts val="2800"/>
            </a:pPr>
            <a:endParaRPr lang="en-US" sz="2800" dirty="0">
              <a:solidFill>
                <a:schemeClr val="dk1"/>
              </a:solidFill>
            </a:endParaRPr>
          </a:p>
          <a:p>
            <a:pPr algn="just">
              <a:buClr>
                <a:schemeClr val="dk1"/>
              </a:buClr>
              <a:buSzPts val="2800"/>
            </a:pPr>
            <a:endParaRPr lang="en-US" sz="2800" dirty="0"/>
          </a:p>
          <a:p>
            <a:pPr algn="just">
              <a:buClr>
                <a:schemeClr val="dk1"/>
              </a:buClr>
              <a:buSzPts val="2800"/>
            </a:pPr>
            <a:endParaRPr lang="en-US" sz="2800" b="1" dirty="0">
              <a:solidFill>
                <a:schemeClr val="dk1"/>
              </a:solidFill>
              <a:latin typeface="Arial"/>
              <a:ea typeface="Arial"/>
              <a:cs typeface="Arial"/>
              <a:sym typeface="Arial"/>
            </a:endParaRPr>
          </a:p>
          <a:p>
            <a:pPr marL="285750" indent="-285750">
              <a:buClr>
                <a:schemeClr val="dk1"/>
              </a:buClr>
              <a:buSzPts val="2800"/>
              <a:buFont typeface="Arial"/>
              <a:buChar char="•"/>
            </a:pPr>
            <a:endParaRPr lang="en-US" sz="2800" dirty="0">
              <a:solidFill>
                <a:schemeClr val="dk1"/>
              </a:solidFill>
            </a:endParaRPr>
          </a:p>
          <a:p>
            <a:pPr marL="285750" indent="-285750">
              <a:buClr>
                <a:schemeClr val="dk1"/>
              </a:buClr>
              <a:buSzPts val="2800"/>
              <a:buFont typeface="Arial"/>
              <a:buChar char="•"/>
            </a:pPr>
            <a:endParaRPr lang="en-US" sz="2800" dirty="0">
              <a:solidFill>
                <a:schemeClr val="dk1"/>
              </a:solidFill>
              <a:latin typeface="Arial"/>
              <a:ea typeface="Arial"/>
              <a:cs typeface="Arial"/>
              <a:sym typeface="Arial"/>
            </a:endParaRPr>
          </a:p>
          <a:p>
            <a:pPr marL="285750" indent="-285750">
              <a:buClr>
                <a:schemeClr val="dk1"/>
              </a:buClr>
              <a:buSzPts val="2800"/>
              <a:buFont typeface="Arial"/>
              <a:buChar char="•"/>
            </a:pPr>
            <a:endParaRPr lang="en-US" sz="2800" dirty="0">
              <a:solidFill>
                <a:schemeClr val="dk1"/>
              </a:solidFill>
            </a:endParaRPr>
          </a:p>
          <a:p>
            <a:pPr marL="285750" indent="-285750">
              <a:buClr>
                <a:schemeClr val="dk1"/>
              </a:buClr>
              <a:buSzPts val="2800"/>
              <a:buFont typeface="Arial"/>
              <a:buChar char="•"/>
            </a:pPr>
            <a:endParaRPr dirty="0"/>
          </a:p>
        </p:txBody>
      </p:sp>
    </p:spTree>
    <p:extLst>
      <p:ext uri="{BB962C8B-B14F-4D97-AF65-F5344CB8AC3E}">
        <p14:creationId xmlns:p14="http://schemas.microsoft.com/office/powerpoint/2010/main" val="2909705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3"/>
          <p:cNvSpPr txBox="1">
            <a:spLocks noGrp="1"/>
          </p:cNvSpPr>
          <p:nvPr>
            <p:ph type="title"/>
          </p:nvPr>
        </p:nvSpPr>
        <p:spPr>
          <a:xfrm>
            <a:off x="609600" y="228600"/>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597B9"/>
              </a:buClr>
              <a:buSzPts val="4000"/>
              <a:buFont typeface="Arial"/>
              <a:buNone/>
            </a:pPr>
            <a:r>
              <a:rPr lang="en-US" sz="4000"/>
              <a:t>Conclusions</a:t>
            </a:r>
            <a:endParaRPr/>
          </a:p>
        </p:txBody>
      </p:sp>
      <p:sp>
        <p:nvSpPr>
          <p:cNvPr id="250" name="Google Shape;250;p13"/>
          <p:cNvSpPr txBox="1">
            <a:spLocks noGrp="1"/>
          </p:cNvSpPr>
          <p:nvPr>
            <p:ph type="body" idx="1"/>
          </p:nvPr>
        </p:nvSpPr>
        <p:spPr>
          <a:xfrm>
            <a:off x="609600" y="1524000"/>
            <a:ext cx="11049000" cy="4876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solidFill>
                  <a:schemeClr val="dk1"/>
                </a:solidFill>
              </a:rPr>
              <a:t>Larger blastocysts, greater early serum hCG levels, and greater early ultrasound measurements are associated with increased gestational age at birth and birthweight in singleton births following single thawed blastocyst transfer.</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14"/>
          <p:cNvSpPr txBox="1">
            <a:spLocks noGrp="1"/>
          </p:cNvSpPr>
          <p:nvPr>
            <p:ph type="title"/>
          </p:nvPr>
        </p:nvSpPr>
        <p:spPr>
          <a:xfrm>
            <a:off x="609600" y="317553"/>
            <a:ext cx="10972800" cy="88889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597B9"/>
              </a:buClr>
              <a:buSzPts val="4000"/>
              <a:buFont typeface="Arial"/>
              <a:buNone/>
            </a:pPr>
            <a:r>
              <a:rPr lang="en-US" sz="4000"/>
              <a:t>Discussion</a:t>
            </a:r>
            <a:endParaRPr sz="4000"/>
          </a:p>
        </p:txBody>
      </p:sp>
      <p:sp>
        <p:nvSpPr>
          <p:cNvPr id="257" name="Google Shape;257;p14"/>
          <p:cNvSpPr txBox="1">
            <a:spLocks noGrp="1"/>
          </p:cNvSpPr>
          <p:nvPr>
            <p:ph type="body" idx="1"/>
          </p:nvPr>
        </p:nvSpPr>
        <p:spPr>
          <a:xfrm>
            <a:off x="609600" y="1600200"/>
            <a:ext cx="10972800" cy="4495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None/>
            </a:pPr>
            <a:r>
              <a:rPr lang="en-US" dirty="0">
                <a:solidFill>
                  <a:schemeClr val="dk1"/>
                </a:solidFill>
                <a:latin typeface="Arial"/>
                <a:ea typeface="Arial"/>
                <a:cs typeface="Arial"/>
                <a:sym typeface="Arial"/>
              </a:rPr>
              <a:t>The results of this study provide new context regarding a sequence of effects of pre-transfer embryo growth, early placentation, early fetal growth, and perinatal outcome.</a:t>
            </a:r>
            <a:endParaRPr dirty="0">
              <a:solidFill>
                <a:schemeClr val="dk1"/>
              </a:solidFill>
              <a:latin typeface="Arial"/>
              <a:ea typeface="Arial"/>
              <a:cs typeface="Arial"/>
              <a:sym typeface="Arial"/>
            </a:endParaRPr>
          </a:p>
          <a:p>
            <a:pPr marL="342891" marR="0" lvl="0" indent="0" algn="l" rtl="0">
              <a:spcBef>
                <a:spcPts val="0"/>
              </a:spcBef>
              <a:spcAft>
                <a:spcPts val="0"/>
              </a:spcAft>
              <a:buNone/>
            </a:pPr>
            <a:endParaRPr dirty="0">
              <a:solidFill>
                <a:schemeClr val="dk1"/>
              </a:solidFill>
            </a:endParaRPr>
          </a:p>
          <a:p>
            <a:pPr marL="0" marR="0" lvl="0" indent="0" algn="l" rtl="0">
              <a:spcBef>
                <a:spcPts val="0"/>
              </a:spcBef>
              <a:spcAft>
                <a:spcPts val="0"/>
              </a:spcAft>
              <a:buClr>
                <a:schemeClr val="dk1"/>
              </a:buClr>
              <a:buSzPts val="2800"/>
              <a:buNone/>
            </a:pPr>
            <a:r>
              <a:rPr lang="en-US" dirty="0">
                <a:solidFill>
                  <a:schemeClr val="dk1"/>
                </a:solidFill>
                <a:latin typeface="Arial"/>
                <a:ea typeface="Arial"/>
                <a:cs typeface="Arial"/>
                <a:sym typeface="Arial"/>
              </a:rPr>
              <a:t>This might give insight into the timing and cause of certain effects on perinatal outcome.</a:t>
            </a:r>
            <a:endParaRPr dirty="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5"/>
          <p:cNvSpPr txBox="1">
            <a:spLocks noGrp="1"/>
          </p:cNvSpPr>
          <p:nvPr>
            <p:ph type="title"/>
          </p:nvPr>
        </p:nvSpPr>
        <p:spPr>
          <a:xfrm>
            <a:off x="1752600" y="609600"/>
            <a:ext cx="8229600" cy="787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597B9"/>
              </a:buClr>
              <a:buSzPts val="5400"/>
              <a:buFont typeface="Arial"/>
              <a:buNone/>
            </a:pPr>
            <a:r>
              <a:rPr lang="en-US" sz="4000"/>
              <a:t>References</a:t>
            </a:r>
            <a:endParaRPr sz="4000"/>
          </a:p>
        </p:txBody>
      </p:sp>
      <p:sp>
        <p:nvSpPr>
          <p:cNvPr id="263" name="Google Shape;263;p15"/>
          <p:cNvSpPr txBox="1"/>
          <p:nvPr/>
        </p:nvSpPr>
        <p:spPr>
          <a:xfrm>
            <a:off x="609600" y="1648525"/>
            <a:ext cx="10972800" cy="4555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Font typeface="Arial"/>
              <a:buNone/>
            </a:pPr>
            <a:r>
              <a:rPr lang="en-US" sz="2100" dirty="0">
                <a:solidFill>
                  <a:schemeClr val="tx1"/>
                </a:solidFill>
              </a:rPr>
              <a:t>Morse CB, Barnhart KT, Senapati S, Sammel MD, Prochaska EC, Dokras A, Chatzicharalampous C, Coutifaris C.  Association of the very early rise of human chorionic gonadotropin with adverse outcomes in singleton pregnancies after in vitro fertilization. Fertil Steril. 2016;105:1208-1214.</a:t>
            </a:r>
          </a:p>
          <a:p>
            <a:pPr marL="0" lvl="0" indent="0" algn="l" rtl="0">
              <a:spcBef>
                <a:spcPts val="0"/>
              </a:spcBef>
              <a:spcAft>
                <a:spcPts val="0"/>
              </a:spcAft>
              <a:buClr>
                <a:schemeClr val="dk1"/>
              </a:buClr>
              <a:buFont typeface="Arial"/>
              <a:buNone/>
            </a:pPr>
            <a:endParaRPr lang="en-US" sz="2100" dirty="0">
              <a:solidFill>
                <a:srgbClr val="366092"/>
              </a:solidFill>
            </a:endParaRPr>
          </a:p>
          <a:p>
            <a:pPr marL="0" lvl="0" indent="0" algn="l" rtl="0">
              <a:spcBef>
                <a:spcPts val="0"/>
              </a:spcBef>
              <a:spcAft>
                <a:spcPts val="0"/>
              </a:spcAft>
              <a:buClr>
                <a:schemeClr val="dk1"/>
              </a:buClr>
              <a:buFont typeface="Arial"/>
              <a:buNone/>
            </a:pPr>
            <a:endParaRPr lang="en-US" sz="2100" dirty="0">
              <a:solidFill>
                <a:srgbClr val="366092"/>
              </a:solidFill>
            </a:endParaRPr>
          </a:p>
          <a:p>
            <a:pPr marL="0" lvl="0" indent="0" algn="l" rtl="0">
              <a:spcBef>
                <a:spcPts val="0"/>
              </a:spcBef>
              <a:spcAft>
                <a:spcPts val="0"/>
              </a:spcAft>
              <a:buClr>
                <a:schemeClr val="dk1"/>
              </a:buClr>
              <a:buFont typeface="Arial"/>
              <a:buNone/>
            </a:pPr>
            <a:endParaRPr sz="2500" dirty="0">
              <a:solidFill>
                <a:srgbClr val="59595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FDE3E-2E4C-5AB3-BBFE-5C57AC3B4384}"/>
              </a:ext>
            </a:extLst>
          </p:cNvPr>
          <p:cNvSpPr>
            <a:spLocks noGrp="1"/>
          </p:cNvSpPr>
          <p:nvPr>
            <p:ph type="title"/>
          </p:nvPr>
        </p:nvSpPr>
        <p:spPr>
          <a:xfrm>
            <a:off x="609600" y="2904525"/>
            <a:ext cx="10972800" cy="787400"/>
          </a:xfrm>
        </p:spPr>
        <p:txBody>
          <a:bodyPr/>
          <a:lstStyle/>
          <a:p>
            <a:r>
              <a:rPr lang="en-US" dirty="0"/>
              <a:t>Thank you!</a:t>
            </a:r>
          </a:p>
        </p:txBody>
      </p:sp>
    </p:spTree>
    <p:extLst>
      <p:ext uri="{BB962C8B-B14F-4D97-AF65-F5344CB8AC3E}">
        <p14:creationId xmlns:p14="http://schemas.microsoft.com/office/powerpoint/2010/main" val="253899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
          <p:cNvSpPr txBox="1">
            <a:spLocks noGrp="1"/>
          </p:cNvSpPr>
          <p:nvPr>
            <p:ph type="title"/>
          </p:nvPr>
        </p:nvSpPr>
        <p:spPr>
          <a:xfrm>
            <a:off x="919125" y="533400"/>
            <a:ext cx="10499100" cy="762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1597B9"/>
              </a:buClr>
              <a:buSzPct val="100000"/>
              <a:buFont typeface="Arial"/>
              <a:buNone/>
            </a:pPr>
            <a:r>
              <a:rPr lang="en-US" sz="4800"/>
              <a:t>Disclosures</a:t>
            </a:r>
            <a:endParaRPr/>
          </a:p>
        </p:txBody>
      </p:sp>
      <p:sp>
        <p:nvSpPr>
          <p:cNvPr id="172" name="Google Shape;172;p2"/>
          <p:cNvSpPr txBox="1">
            <a:spLocks noGrp="1"/>
          </p:cNvSpPr>
          <p:nvPr>
            <p:ph type="body" idx="1"/>
          </p:nvPr>
        </p:nvSpPr>
        <p:spPr>
          <a:xfrm>
            <a:off x="609600" y="1524000"/>
            <a:ext cx="10972800" cy="4800600"/>
          </a:xfrm>
          <a:prstGeom prst="rect">
            <a:avLst/>
          </a:prstGeom>
          <a:noFill/>
          <a:ln>
            <a:noFill/>
          </a:ln>
        </p:spPr>
        <p:txBody>
          <a:bodyPr spcFirstLastPara="1" wrap="square" lIns="91425" tIns="45700" rIns="91425" bIns="45700" anchor="t" anchorCtr="0">
            <a:normAutofit/>
          </a:bodyPr>
          <a:lstStyle/>
          <a:p>
            <a:pPr marL="342891" lvl="0" indent="-342891" algn="l" rtl="0">
              <a:spcBef>
                <a:spcPts val="0"/>
              </a:spcBef>
              <a:spcAft>
                <a:spcPts val="0"/>
              </a:spcAft>
              <a:buClr>
                <a:schemeClr val="dk1"/>
              </a:buClr>
              <a:buSzPts val="2800"/>
              <a:buChar char="•"/>
            </a:pPr>
            <a:r>
              <a:rPr lang="en-US" dirty="0">
                <a:solidFill>
                  <a:schemeClr val="dk1"/>
                </a:solidFill>
              </a:rPr>
              <a:t>The authors have no financial relationships or commercial interests relevant to this presentation.</a:t>
            </a:r>
            <a:endParaRPr dirty="0">
              <a:solidFill>
                <a:schemeClr val="dk1"/>
              </a:solidFill>
            </a:endParaRPr>
          </a:p>
          <a:p>
            <a:pPr marL="342891" lvl="0" indent="0" algn="l" rtl="0">
              <a:spcBef>
                <a:spcPts val="0"/>
              </a:spcBef>
              <a:spcAft>
                <a:spcPts val="0"/>
              </a:spcAft>
              <a:buNone/>
            </a:pPr>
            <a:endParaRPr dirty="0">
              <a:solidFill>
                <a:schemeClr val="dk1"/>
              </a:solidFill>
            </a:endParaRPr>
          </a:p>
          <a:p>
            <a:pPr marL="342891" lvl="0" indent="-342891" algn="l" rtl="0">
              <a:spcBef>
                <a:spcPts val="560"/>
              </a:spcBef>
              <a:spcAft>
                <a:spcPts val="0"/>
              </a:spcAft>
              <a:buClr>
                <a:schemeClr val="dk1"/>
              </a:buClr>
              <a:buSzPts val="2800"/>
              <a:buChar char="•"/>
            </a:pPr>
            <a:r>
              <a:rPr lang="en-US" dirty="0">
                <a:solidFill>
                  <a:schemeClr val="dk1"/>
                </a:solidFill>
              </a:rPr>
              <a:t>Any off-label uses of medications are identified as such.</a:t>
            </a:r>
          </a:p>
          <a:p>
            <a:pPr marL="342891" lvl="0" indent="-342891" algn="l" rtl="0">
              <a:spcBef>
                <a:spcPts val="560"/>
              </a:spcBef>
              <a:spcAft>
                <a:spcPts val="0"/>
              </a:spcAft>
              <a:buClr>
                <a:schemeClr val="dk1"/>
              </a:buClr>
              <a:buSzPts val="2800"/>
              <a:buChar char="•"/>
            </a:pPr>
            <a:endParaRPr lang="en-US" dirty="0">
              <a:solidFill>
                <a:schemeClr val="dk1"/>
              </a:solidFill>
            </a:endParaRPr>
          </a:p>
          <a:p>
            <a:pPr marL="342891" lvl="0" indent="-342891" algn="l" rtl="0">
              <a:spcBef>
                <a:spcPts val="560"/>
              </a:spcBef>
              <a:spcAft>
                <a:spcPts val="0"/>
              </a:spcAft>
              <a:buClr>
                <a:schemeClr val="dk1"/>
              </a:buClr>
              <a:buSzPts val="2800"/>
              <a:buChar char="•"/>
            </a:pPr>
            <a:r>
              <a:rPr lang="en-US" dirty="0">
                <a:solidFill>
                  <a:schemeClr val="dk1"/>
                </a:solidFill>
              </a:rPr>
              <a:t>IRB approved study.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g33951d6b259_0_0"/>
          <p:cNvSpPr txBox="1">
            <a:spLocks noGrp="1"/>
          </p:cNvSpPr>
          <p:nvPr>
            <p:ph type="title"/>
          </p:nvPr>
        </p:nvSpPr>
        <p:spPr>
          <a:xfrm>
            <a:off x="609600" y="533400"/>
            <a:ext cx="10972800" cy="762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1597B9"/>
              </a:buClr>
              <a:buSzPct val="100000"/>
              <a:buFont typeface="Arial"/>
              <a:buNone/>
            </a:pPr>
            <a:r>
              <a:rPr lang="en-US" sz="4800" dirty="0"/>
              <a:t>Background</a:t>
            </a:r>
            <a:endParaRPr dirty="0"/>
          </a:p>
        </p:txBody>
      </p:sp>
      <p:sp>
        <p:nvSpPr>
          <p:cNvPr id="179" name="Google Shape;179;g33951d6b259_0_0"/>
          <p:cNvSpPr txBox="1">
            <a:spLocks noGrp="1"/>
          </p:cNvSpPr>
          <p:nvPr>
            <p:ph type="body" idx="1"/>
          </p:nvPr>
        </p:nvSpPr>
        <p:spPr>
          <a:xfrm>
            <a:off x="609600" y="1524000"/>
            <a:ext cx="10972800" cy="4800600"/>
          </a:xfrm>
          <a:prstGeom prst="rect">
            <a:avLst/>
          </a:prstGeom>
          <a:noFill/>
          <a:ln>
            <a:noFill/>
          </a:ln>
        </p:spPr>
        <p:txBody>
          <a:bodyPr spcFirstLastPara="1" wrap="square" lIns="91425" tIns="45700" rIns="91425" bIns="45700" anchor="t" anchorCtr="0">
            <a:normAutofit/>
          </a:bodyPr>
          <a:lstStyle/>
          <a:p>
            <a:pPr indent="-457200">
              <a:spcBef>
                <a:spcPts val="0"/>
              </a:spcBef>
              <a:buClr>
                <a:schemeClr val="dk1"/>
              </a:buClr>
            </a:pPr>
            <a:r>
              <a:rPr lang="en-US" dirty="0">
                <a:solidFill>
                  <a:schemeClr val="dk1"/>
                </a:solidFill>
              </a:rPr>
              <a:t>Many studies on implantation success rates, few on perinatal outcomes</a:t>
            </a:r>
          </a:p>
          <a:p>
            <a:pPr marL="0" indent="0">
              <a:spcBef>
                <a:spcPts val="0"/>
              </a:spcBef>
              <a:buClr>
                <a:schemeClr val="dk1"/>
              </a:buClr>
              <a:buNone/>
            </a:pPr>
            <a:endParaRPr lang="en-US" dirty="0">
              <a:solidFill>
                <a:schemeClr val="dk1"/>
              </a:solidFill>
            </a:endParaRPr>
          </a:p>
          <a:p>
            <a:pPr indent="-457200">
              <a:spcBef>
                <a:spcPts val="0"/>
              </a:spcBef>
              <a:buClr>
                <a:schemeClr val="dk1"/>
              </a:buClr>
            </a:pPr>
            <a:r>
              <a:rPr lang="en-US" dirty="0">
                <a:solidFill>
                  <a:schemeClr val="dk1"/>
                </a:solidFill>
              </a:rPr>
              <a:t>Some studies demonstrate a positive correlation between early hCG level with birthweight, suggesting an observable relationship between putative early placentation markers and perinatal outcome.</a:t>
            </a:r>
          </a:p>
          <a:p>
            <a:pPr indent="-457200">
              <a:spcBef>
                <a:spcPts val="0"/>
              </a:spcBef>
              <a:buClr>
                <a:schemeClr val="dk1"/>
              </a:buClr>
            </a:pPr>
            <a:endParaRPr lang="en-US" dirty="0">
              <a:solidFill>
                <a:schemeClr val="dk1"/>
              </a:solidFill>
            </a:endParaRPr>
          </a:p>
          <a:p>
            <a:pPr indent="-457200">
              <a:spcBef>
                <a:spcPts val="0"/>
              </a:spcBef>
              <a:buClr>
                <a:schemeClr val="dk1"/>
              </a:buClr>
            </a:pPr>
            <a:r>
              <a:rPr lang="en-US" dirty="0">
                <a:solidFill>
                  <a:schemeClr val="dk1"/>
                </a:solidFill>
              </a:rPr>
              <a:t>Limited studies that correlate blastocyst morphology with perinatal outcomes </a:t>
            </a:r>
          </a:p>
          <a:p>
            <a:pPr marL="342891" lvl="0" indent="-342891" algn="l" rtl="0">
              <a:spcBef>
                <a:spcPts val="0"/>
              </a:spcBef>
              <a:spcAft>
                <a:spcPts val="0"/>
              </a:spcAft>
              <a:buClr>
                <a:schemeClr val="dk1"/>
              </a:buClr>
              <a:buSzPts val="1800"/>
              <a:buChar char="•"/>
            </a:pPr>
            <a:endParaRPr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33951d6b259_0_6"/>
          <p:cNvSpPr txBox="1">
            <a:spLocks noGrp="1"/>
          </p:cNvSpPr>
          <p:nvPr>
            <p:ph type="title"/>
          </p:nvPr>
        </p:nvSpPr>
        <p:spPr>
          <a:xfrm>
            <a:off x="609600" y="533400"/>
            <a:ext cx="10972800" cy="762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1597B9"/>
              </a:buClr>
              <a:buSzPct val="100000"/>
              <a:buFont typeface="Arial"/>
              <a:buNone/>
            </a:pPr>
            <a:r>
              <a:rPr lang="en-US" sz="4800"/>
              <a:t>Study question</a:t>
            </a:r>
            <a:endParaRPr/>
          </a:p>
        </p:txBody>
      </p:sp>
      <p:sp>
        <p:nvSpPr>
          <p:cNvPr id="186" name="Google Shape;186;g33951d6b259_0_6"/>
          <p:cNvSpPr txBox="1">
            <a:spLocks noGrp="1"/>
          </p:cNvSpPr>
          <p:nvPr>
            <p:ph type="body" idx="1"/>
          </p:nvPr>
        </p:nvSpPr>
        <p:spPr>
          <a:xfrm>
            <a:off x="609600" y="1524000"/>
            <a:ext cx="10972800" cy="4800600"/>
          </a:xfrm>
          <a:prstGeom prst="rect">
            <a:avLst/>
          </a:prstGeom>
          <a:noFill/>
          <a:ln>
            <a:noFill/>
          </a:ln>
        </p:spPr>
        <p:txBody>
          <a:bodyPr spcFirstLastPara="1" wrap="square" lIns="91425" tIns="45700" rIns="91425" bIns="45700" anchor="t" anchorCtr="0">
            <a:normAutofit/>
          </a:bodyPr>
          <a:lstStyle/>
          <a:p>
            <a:pPr marL="0" lvl="0" indent="0" rtl="0">
              <a:spcBef>
                <a:spcPts val="0"/>
              </a:spcBef>
              <a:spcAft>
                <a:spcPts val="0"/>
              </a:spcAft>
              <a:buNone/>
            </a:pPr>
            <a:r>
              <a:rPr lang="en-US" dirty="0">
                <a:solidFill>
                  <a:schemeClr val="dk1"/>
                </a:solidFill>
              </a:rPr>
              <a:t>Do blastocyst morphology, early hCG levels, and early fetal development predict perinatal outcomes following transfer of single thawed blastocysts?</a:t>
            </a: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33951d6b259_0_12"/>
          <p:cNvSpPr txBox="1">
            <a:spLocks noGrp="1"/>
          </p:cNvSpPr>
          <p:nvPr>
            <p:ph type="title"/>
          </p:nvPr>
        </p:nvSpPr>
        <p:spPr>
          <a:xfrm>
            <a:off x="609600" y="533400"/>
            <a:ext cx="10972800" cy="762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597B9"/>
              </a:buClr>
              <a:buSzPts val="4000"/>
              <a:buFont typeface="Arial"/>
              <a:buNone/>
            </a:pPr>
            <a:r>
              <a:rPr lang="en-US" sz="4000"/>
              <a:t>Methods</a:t>
            </a:r>
            <a:endParaRPr/>
          </a:p>
        </p:txBody>
      </p:sp>
      <p:sp>
        <p:nvSpPr>
          <p:cNvPr id="193" name="Google Shape;193;g33951d6b259_0_12"/>
          <p:cNvSpPr txBox="1">
            <a:spLocks noGrp="1"/>
          </p:cNvSpPr>
          <p:nvPr>
            <p:ph type="body" idx="1"/>
          </p:nvPr>
        </p:nvSpPr>
        <p:spPr>
          <a:xfrm>
            <a:off x="609600" y="1524000"/>
            <a:ext cx="10972800" cy="4800600"/>
          </a:xfrm>
          <a:prstGeom prst="rect">
            <a:avLst/>
          </a:prstGeom>
          <a:noFill/>
          <a:ln>
            <a:noFill/>
          </a:ln>
        </p:spPr>
        <p:txBody>
          <a:bodyPr spcFirstLastPara="1" wrap="square" lIns="91425" tIns="45700" rIns="91425" bIns="45700" anchor="t" anchorCtr="0">
            <a:normAutofit/>
          </a:bodyPr>
          <a:lstStyle/>
          <a:p>
            <a:pPr marL="508000" indent="-457200">
              <a:spcBef>
                <a:spcPts val="560"/>
              </a:spcBef>
              <a:buClr>
                <a:schemeClr val="dk1"/>
              </a:buClr>
              <a:buSzPts val="2800"/>
            </a:pPr>
            <a:r>
              <a:rPr lang="en-US" dirty="0">
                <a:solidFill>
                  <a:schemeClr val="dk1"/>
                </a:solidFill>
              </a:rPr>
              <a:t>Blastocysts were morphologically assessed and measured after thaw and transferred in artificially prepared cycles.</a:t>
            </a:r>
          </a:p>
          <a:p>
            <a:pPr marL="50800" indent="0">
              <a:spcBef>
                <a:spcPts val="560"/>
              </a:spcBef>
              <a:buClr>
                <a:schemeClr val="dk1"/>
              </a:buClr>
              <a:buSzPts val="2800"/>
              <a:buNone/>
            </a:pPr>
            <a:endParaRPr lang="en-US" dirty="0">
              <a:solidFill>
                <a:schemeClr val="dk1"/>
              </a:solidFill>
            </a:endParaRPr>
          </a:p>
          <a:p>
            <a:pPr indent="-406400">
              <a:spcBef>
                <a:spcPts val="560"/>
              </a:spcBef>
              <a:buClr>
                <a:schemeClr val="dk1"/>
              </a:buClr>
              <a:buSzPts val="2800"/>
            </a:pPr>
            <a:r>
              <a:rPr lang="en-US" dirty="0">
                <a:solidFill>
                  <a:schemeClr val="dk1"/>
                </a:solidFill>
              </a:rPr>
              <a:t>Artificial cycle endometrial preparation with exogenous estradiol and IM progesterone </a:t>
            </a:r>
            <a:r>
              <a:rPr lang="en-US" baseline="30000" dirty="0">
                <a:solidFill>
                  <a:schemeClr val="dk1"/>
                </a:solidFill>
              </a:rPr>
              <a:t>A</a:t>
            </a:r>
            <a:r>
              <a:rPr lang="en-US" dirty="0">
                <a:solidFill>
                  <a:schemeClr val="dk1"/>
                </a:solidFill>
              </a:rPr>
              <a:t>.</a:t>
            </a:r>
          </a:p>
          <a:p>
            <a:pPr marL="50800" lvl="0" indent="0" algn="l" rtl="0">
              <a:spcBef>
                <a:spcPts val="0"/>
              </a:spcBef>
              <a:spcAft>
                <a:spcPts val="0"/>
              </a:spcAft>
              <a:buClr>
                <a:schemeClr val="dk1"/>
              </a:buClr>
              <a:buSzPts val="2800"/>
              <a:buNone/>
            </a:pPr>
            <a:endParaRPr lang="en-US" dirty="0"/>
          </a:p>
          <a:p>
            <a:pPr marL="457200" lvl="0" indent="-406400" algn="l" rtl="0">
              <a:spcBef>
                <a:spcPts val="640"/>
              </a:spcBef>
              <a:spcAft>
                <a:spcPts val="0"/>
              </a:spcAft>
              <a:buClr>
                <a:schemeClr val="dk1"/>
              </a:buClr>
              <a:buSzPts val="2800"/>
              <a:buChar char="•"/>
            </a:pPr>
            <a:r>
              <a:rPr lang="en-US" dirty="0">
                <a:solidFill>
                  <a:schemeClr val="dk1"/>
                </a:solidFill>
              </a:rPr>
              <a:t>Single blastocysts transferred on 6</a:t>
            </a:r>
            <a:r>
              <a:rPr lang="en-US" baseline="30000" dirty="0">
                <a:solidFill>
                  <a:schemeClr val="dk1"/>
                </a:solidFill>
              </a:rPr>
              <a:t>th</a:t>
            </a:r>
            <a:r>
              <a:rPr lang="en-US" dirty="0">
                <a:solidFill>
                  <a:schemeClr val="dk1"/>
                </a:solidFill>
              </a:rPr>
              <a:t> day of progesterone exposure (~120 hours after progesterone start).</a:t>
            </a:r>
          </a:p>
          <a:p>
            <a:pPr marL="457200" lvl="0" indent="-406400" algn="l" rtl="0">
              <a:spcBef>
                <a:spcPts val="640"/>
              </a:spcBef>
              <a:spcAft>
                <a:spcPts val="0"/>
              </a:spcAft>
              <a:buClr>
                <a:schemeClr val="dk1"/>
              </a:buClr>
              <a:buSzPts val="2800"/>
              <a:buChar char="•"/>
            </a:pPr>
            <a:endParaRPr lang="en-US" dirty="0">
              <a:solidFill>
                <a:schemeClr val="dk1"/>
              </a:solidFill>
            </a:endParaRPr>
          </a:p>
          <a:p>
            <a:pPr marL="457200" lvl="0" indent="-406400" algn="l" rtl="0">
              <a:spcBef>
                <a:spcPts val="640"/>
              </a:spcBef>
              <a:spcAft>
                <a:spcPts val="0"/>
              </a:spcAft>
              <a:buClr>
                <a:schemeClr val="dk1"/>
              </a:buClr>
              <a:buSzPts val="2800"/>
              <a:buChar char="•"/>
            </a:pPr>
            <a:endParaRPr lang="en-US" dirty="0">
              <a:solidFill>
                <a:schemeClr val="dk1"/>
              </a:solidFill>
            </a:endParaRPr>
          </a:p>
          <a:p>
            <a:pPr marL="50800" indent="0">
              <a:spcBef>
                <a:spcPts val="560"/>
              </a:spcBef>
              <a:buClr>
                <a:schemeClr val="dk1"/>
              </a:buClr>
              <a:buSzPts val="2800"/>
              <a:buNone/>
            </a:pPr>
            <a:endParaRPr lang="en-US" dirty="0">
              <a:solidFill>
                <a:schemeClr val="dk1"/>
              </a:solidFill>
            </a:endParaRPr>
          </a:p>
          <a:p>
            <a:pPr marL="457200" lvl="0" indent="-406400" algn="l" rtl="0">
              <a:spcBef>
                <a:spcPts val="560"/>
              </a:spcBef>
              <a:spcAft>
                <a:spcPts val="0"/>
              </a:spcAft>
              <a:buClr>
                <a:schemeClr val="dk1"/>
              </a:buClr>
              <a:buSzPts val="2800"/>
              <a:buChar char="•"/>
            </a:pPr>
            <a:endParaRPr lang="en-US" dirty="0">
              <a:solidFill>
                <a:schemeClr val="dk1"/>
              </a:solidFill>
            </a:endParaRPr>
          </a:p>
        </p:txBody>
      </p:sp>
      <p:sp>
        <p:nvSpPr>
          <p:cNvPr id="2" name="Google Shape;201;g33951d6b259_0_18">
            <a:extLst>
              <a:ext uri="{FF2B5EF4-FFF2-40B4-BE49-F238E27FC236}">
                <a16:creationId xmlns:a16="http://schemas.microsoft.com/office/drawing/2014/main" id="{E870DF73-2DA4-37F6-5095-122B9DB47C1E}"/>
              </a:ext>
            </a:extLst>
          </p:cNvPr>
          <p:cNvSpPr txBox="1"/>
          <p:nvPr/>
        </p:nvSpPr>
        <p:spPr>
          <a:xfrm>
            <a:off x="795400" y="5770500"/>
            <a:ext cx="3000000" cy="46163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dirty="0">
                <a:solidFill>
                  <a:schemeClr val="dk1"/>
                </a:solidFill>
              </a:rPr>
              <a:t>A = Off-label use</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33951d6b259_0_18"/>
          <p:cNvSpPr txBox="1">
            <a:spLocks noGrp="1"/>
          </p:cNvSpPr>
          <p:nvPr>
            <p:ph type="title"/>
          </p:nvPr>
        </p:nvSpPr>
        <p:spPr>
          <a:xfrm>
            <a:off x="609600" y="533400"/>
            <a:ext cx="10972800" cy="762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597B9"/>
              </a:buClr>
              <a:buSzPts val="4000"/>
              <a:buFont typeface="Arial"/>
              <a:buNone/>
            </a:pPr>
            <a:r>
              <a:rPr lang="en-US" sz="4000"/>
              <a:t>Methods</a:t>
            </a:r>
            <a:endParaRPr/>
          </a:p>
        </p:txBody>
      </p:sp>
      <p:sp>
        <p:nvSpPr>
          <p:cNvPr id="200" name="Google Shape;200;g33951d6b259_0_18"/>
          <p:cNvSpPr txBox="1">
            <a:spLocks noGrp="1"/>
          </p:cNvSpPr>
          <p:nvPr>
            <p:ph type="body" idx="1"/>
          </p:nvPr>
        </p:nvSpPr>
        <p:spPr>
          <a:xfrm>
            <a:off x="609600" y="1524000"/>
            <a:ext cx="10972800" cy="4800600"/>
          </a:xfrm>
          <a:prstGeom prst="rect">
            <a:avLst/>
          </a:prstGeom>
          <a:noFill/>
          <a:ln>
            <a:noFill/>
          </a:ln>
        </p:spPr>
        <p:txBody>
          <a:bodyPr spcFirstLastPara="1" wrap="square" lIns="91425" tIns="45700" rIns="91425" bIns="45700" anchor="t" anchorCtr="0">
            <a:normAutofit/>
          </a:bodyPr>
          <a:lstStyle/>
          <a:p>
            <a:pPr marL="508000" indent="-457200">
              <a:spcBef>
                <a:spcPts val="640"/>
              </a:spcBef>
              <a:buClr>
                <a:schemeClr val="dk1"/>
              </a:buClr>
              <a:buSzPts val="2800"/>
            </a:pPr>
            <a:r>
              <a:rPr lang="en-US" dirty="0">
                <a:solidFill>
                  <a:schemeClr val="dk1"/>
                </a:solidFill>
              </a:rPr>
              <a:t>Routine early hCG and sonographic measurements were performed in one center.</a:t>
            </a:r>
            <a:r>
              <a:rPr lang="en-US" sz="1400" dirty="0">
                <a:solidFill>
                  <a:schemeClr val="dk1"/>
                </a:solidFill>
              </a:rPr>
              <a:t> </a:t>
            </a:r>
          </a:p>
          <a:p>
            <a:pPr marL="50800" indent="0">
              <a:spcBef>
                <a:spcPts val="640"/>
              </a:spcBef>
              <a:buClr>
                <a:schemeClr val="dk1"/>
              </a:buClr>
              <a:buSzPts val="2800"/>
              <a:buNone/>
            </a:pPr>
            <a:endParaRPr lang="en-US" sz="1400" dirty="0">
              <a:solidFill>
                <a:schemeClr val="dk1"/>
              </a:solidFill>
            </a:endParaRPr>
          </a:p>
          <a:p>
            <a:pPr indent="-406400">
              <a:spcBef>
                <a:spcPts val="600"/>
              </a:spcBef>
              <a:buClr>
                <a:schemeClr val="dk1"/>
              </a:buClr>
              <a:buSzPts val="2800"/>
            </a:pPr>
            <a:r>
              <a:rPr lang="en-US" dirty="0">
                <a:solidFill>
                  <a:schemeClr val="dk1"/>
                </a:solidFill>
              </a:rPr>
              <a:t>To avoid any potential effect of vanished twins, this study included only single thawed blastocyst transfers that resulting in a single sac, single fetal heart, and singleton live birth.</a:t>
            </a:r>
          </a:p>
          <a:p>
            <a:pPr indent="-406400">
              <a:spcBef>
                <a:spcPts val="600"/>
              </a:spcBef>
              <a:buClr>
                <a:schemeClr val="dk1"/>
              </a:buClr>
              <a:buSzPts val="2800"/>
            </a:pPr>
            <a:endParaRPr lang="en-US" dirty="0">
              <a:solidFill>
                <a:schemeClr val="dk1"/>
              </a:solidFill>
            </a:endParaRPr>
          </a:p>
          <a:p>
            <a:pPr indent="-406400">
              <a:spcBef>
                <a:spcPts val="640"/>
              </a:spcBef>
              <a:buClr>
                <a:schemeClr val="dk1"/>
              </a:buClr>
              <a:buSzPts val="2800"/>
            </a:pPr>
            <a:r>
              <a:rPr lang="en-US" dirty="0">
                <a:solidFill>
                  <a:schemeClr val="dk1"/>
                </a:solidFill>
              </a:rPr>
              <a:t>Retrospective correlation study </a:t>
            </a:r>
          </a:p>
          <a:p>
            <a:pPr marL="457200" lvl="0" indent="-406400" algn="l" rtl="0">
              <a:spcBef>
                <a:spcPts val="640"/>
              </a:spcBef>
              <a:spcAft>
                <a:spcPts val="0"/>
              </a:spcAft>
              <a:buClr>
                <a:schemeClr val="dk1"/>
              </a:buClr>
              <a:buSzPts val="2800"/>
              <a:buChar char="•"/>
            </a:pPr>
            <a:endParaRPr lang="en-US" sz="1400" dirty="0">
              <a:solidFill>
                <a:schemeClr val="dk1"/>
              </a:solidFill>
            </a:endParaRPr>
          </a:p>
          <a:p>
            <a:pPr marL="50800" lvl="0" indent="0" algn="l" rtl="0">
              <a:spcBef>
                <a:spcPts val="640"/>
              </a:spcBef>
              <a:spcAft>
                <a:spcPts val="0"/>
              </a:spcAft>
              <a:buClr>
                <a:schemeClr val="dk1"/>
              </a:buClr>
              <a:buSzPts val="2800"/>
              <a:buNone/>
            </a:pPr>
            <a:endParaRPr dirty="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7"/>
          <p:cNvSpPr txBox="1">
            <a:spLocks noGrp="1"/>
          </p:cNvSpPr>
          <p:nvPr>
            <p:ph type="title"/>
          </p:nvPr>
        </p:nvSpPr>
        <p:spPr>
          <a:xfrm>
            <a:off x="609600" y="228600"/>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597B9"/>
              </a:buClr>
              <a:buSzPts val="4000"/>
              <a:buFont typeface="Arial"/>
              <a:buNone/>
            </a:pPr>
            <a:r>
              <a:rPr lang="en-US" sz="4000"/>
              <a:t>Outcome Measures</a:t>
            </a:r>
            <a:endParaRPr sz="4000"/>
          </a:p>
        </p:txBody>
      </p:sp>
      <p:sp>
        <p:nvSpPr>
          <p:cNvPr id="208" name="Google Shape;208;p7"/>
          <p:cNvSpPr txBox="1">
            <a:spLocks noGrp="1"/>
          </p:cNvSpPr>
          <p:nvPr>
            <p:ph type="body" idx="1"/>
          </p:nvPr>
        </p:nvSpPr>
        <p:spPr>
          <a:xfrm>
            <a:off x="609600" y="1524000"/>
            <a:ext cx="10972800" cy="4953000"/>
          </a:xfrm>
          <a:prstGeom prst="rect">
            <a:avLst/>
          </a:prstGeom>
          <a:noFill/>
          <a:ln>
            <a:noFill/>
          </a:ln>
        </p:spPr>
        <p:txBody>
          <a:bodyPr spcFirstLastPara="1" wrap="square" lIns="91425" tIns="45700" rIns="91425" bIns="45700" anchor="t" anchorCtr="0">
            <a:normAutofit/>
          </a:bodyPr>
          <a:lstStyle/>
          <a:p>
            <a:pPr marL="342891" lvl="0" indent="-342891" algn="l" rtl="0">
              <a:spcBef>
                <a:spcPts val="0"/>
              </a:spcBef>
              <a:spcAft>
                <a:spcPts val="0"/>
              </a:spcAft>
              <a:buClr>
                <a:schemeClr val="dk1"/>
              </a:buClr>
              <a:buSzPts val="2100"/>
              <a:buChar char="•"/>
            </a:pPr>
            <a:r>
              <a:rPr lang="en-US" dirty="0">
                <a:solidFill>
                  <a:schemeClr val="dk1"/>
                </a:solidFill>
              </a:rPr>
              <a:t>Early serum hCG levels were measured per clinic routine</a:t>
            </a:r>
            <a:endParaRPr dirty="0"/>
          </a:p>
          <a:p>
            <a:pPr marL="742932" lvl="1" indent="-285744" algn="l" rtl="0">
              <a:spcBef>
                <a:spcPts val="560"/>
              </a:spcBef>
              <a:spcAft>
                <a:spcPts val="0"/>
              </a:spcAft>
              <a:buClr>
                <a:schemeClr val="dk1"/>
              </a:buClr>
              <a:buSzPts val="2100"/>
              <a:buChar char="–"/>
            </a:pPr>
            <a:r>
              <a:rPr lang="en-US" sz="2800" dirty="0">
                <a:solidFill>
                  <a:schemeClr val="dk1"/>
                </a:solidFill>
              </a:rPr>
              <a:t>Day 5 post-transfer</a:t>
            </a:r>
            <a:endParaRPr dirty="0"/>
          </a:p>
          <a:p>
            <a:pPr marL="742932" lvl="1" indent="-285744" algn="l" rtl="0">
              <a:spcBef>
                <a:spcPts val="560"/>
              </a:spcBef>
              <a:spcAft>
                <a:spcPts val="0"/>
              </a:spcAft>
              <a:buClr>
                <a:schemeClr val="dk1"/>
              </a:buClr>
              <a:buSzPts val="2100"/>
              <a:buChar char="–"/>
            </a:pPr>
            <a:r>
              <a:rPr lang="en-US" sz="2800" dirty="0">
                <a:solidFill>
                  <a:schemeClr val="dk1"/>
                </a:solidFill>
              </a:rPr>
              <a:t>Day 10 post-transfer</a:t>
            </a:r>
          </a:p>
          <a:p>
            <a:pPr marL="457188" lvl="1" indent="0" algn="l" rtl="0">
              <a:spcBef>
                <a:spcPts val="560"/>
              </a:spcBef>
              <a:spcAft>
                <a:spcPts val="0"/>
              </a:spcAft>
              <a:buClr>
                <a:schemeClr val="dk1"/>
              </a:buClr>
              <a:buSzPts val="2100"/>
              <a:buNone/>
            </a:pPr>
            <a:endParaRPr dirty="0"/>
          </a:p>
          <a:p>
            <a:pPr marL="342891" lvl="0" indent="-342891" algn="l" rtl="0">
              <a:spcBef>
                <a:spcPts val="560"/>
              </a:spcBef>
              <a:spcAft>
                <a:spcPts val="0"/>
              </a:spcAft>
              <a:buClr>
                <a:schemeClr val="dk1"/>
              </a:buClr>
              <a:buSzPts val="2100"/>
              <a:buChar char="•"/>
            </a:pPr>
            <a:r>
              <a:rPr lang="en-US" dirty="0">
                <a:solidFill>
                  <a:schemeClr val="dk1"/>
                </a:solidFill>
              </a:rPr>
              <a:t>Birthweight </a:t>
            </a:r>
          </a:p>
          <a:p>
            <a:pPr marL="0" lvl="0" indent="0" algn="l" rtl="0">
              <a:spcBef>
                <a:spcPts val="560"/>
              </a:spcBef>
              <a:spcAft>
                <a:spcPts val="0"/>
              </a:spcAft>
              <a:buClr>
                <a:schemeClr val="dk1"/>
              </a:buClr>
              <a:buSzPts val="2100"/>
              <a:buNone/>
            </a:pPr>
            <a:endParaRPr lang="en-US" dirty="0">
              <a:solidFill>
                <a:schemeClr val="dk1"/>
              </a:solidFill>
            </a:endParaRPr>
          </a:p>
          <a:p>
            <a:pPr marL="342891" lvl="0" indent="-342891" algn="l" rtl="0">
              <a:spcBef>
                <a:spcPts val="560"/>
              </a:spcBef>
              <a:spcAft>
                <a:spcPts val="0"/>
              </a:spcAft>
              <a:buClr>
                <a:schemeClr val="dk1"/>
              </a:buClr>
              <a:buSzPts val="2100"/>
              <a:buChar char="•"/>
            </a:pPr>
            <a:r>
              <a:rPr lang="en-US" dirty="0">
                <a:solidFill>
                  <a:schemeClr val="dk1"/>
                </a:solidFill>
              </a:rPr>
              <a:t>Gestational age at birth</a:t>
            </a:r>
            <a:endParaRPr dirty="0">
              <a:solidFill>
                <a:schemeClr val="dk1"/>
              </a:solidFill>
            </a:endParaRPr>
          </a:p>
          <a:p>
            <a:pPr marL="342891" lvl="0" indent="-209540" algn="l" rtl="0">
              <a:spcBef>
                <a:spcPts val="560"/>
              </a:spcBef>
              <a:spcAft>
                <a:spcPts val="0"/>
              </a:spcAft>
              <a:buClr>
                <a:srgbClr val="595959"/>
              </a:buClr>
              <a:buSzPts val="2100"/>
              <a:buNone/>
            </a:pPr>
            <a:endParaRPr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8"/>
          <p:cNvSpPr txBox="1"/>
          <p:nvPr/>
        </p:nvSpPr>
        <p:spPr>
          <a:xfrm>
            <a:off x="685800" y="152400"/>
            <a:ext cx="10972800" cy="1143000"/>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rgbClr val="1597B9"/>
              </a:buClr>
              <a:buSzPts val="4000"/>
              <a:buFont typeface="Arial"/>
              <a:buNone/>
            </a:pPr>
            <a:r>
              <a:rPr lang="en-US" sz="4000" b="0" i="0">
                <a:solidFill>
                  <a:srgbClr val="1597B9"/>
                </a:solidFill>
                <a:latin typeface="Arial"/>
                <a:ea typeface="Arial"/>
                <a:cs typeface="Arial"/>
                <a:sym typeface="Arial"/>
              </a:rPr>
              <a:t>Statistical Analyses</a:t>
            </a:r>
            <a:endParaRPr/>
          </a:p>
        </p:txBody>
      </p:sp>
      <p:sp>
        <p:nvSpPr>
          <p:cNvPr id="215" name="Google Shape;215;p8"/>
          <p:cNvSpPr txBox="1"/>
          <p:nvPr/>
        </p:nvSpPr>
        <p:spPr>
          <a:xfrm>
            <a:off x="838200" y="1447800"/>
            <a:ext cx="10744200" cy="3785611"/>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2800"/>
              <a:buFont typeface="Arial"/>
              <a:buChar char="•"/>
            </a:pPr>
            <a:r>
              <a:rPr lang="en-US" sz="2800" dirty="0">
                <a:solidFill>
                  <a:schemeClr val="dk1"/>
                </a:solidFill>
                <a:latin typeface="Arial"/>
                <a:ea typeface="Arial"/>
                <a:cs typeface="Arial"/>
                <a:sym typeface="Arial"/>
              </a:rPr>
              <a:t>Linear regression was used to investigate relationships between numeric variables</a:t>
            </a:r>
            <a:endParaRPr dirty="0"/>
          </a:p>
          <a:p>
            <a:pPr marL="285750" marR="0" lvl="0" indent="-107950" algn="l" rtl="0">
              <a:spcBef>
                <a:spcPts val="0"/>
              </a:spcBef>
              <a:spcAft>
                <a:spcPts val="0"/>
              </a:spcAft>
              <a:buClr>
                <a:schemeClr val="dk1"/>
              </a:buClr>
              <a:buSzPts val="2800"/>
              <a:buFont typeface="Arial"/>
              <a:buNone/>
            </a:pPr>
            <a:endParaRPr sz="2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800"/>
              <a:buFont typeface="Arial"/>
              <a:buChar char="•"/>
            </a:pPr>
            <a:r>
              <a:rPr lang="en-US" sz="2800" dirty="0">
                <a:solidFill>
                  <a:schemeClr val="dk1"/>
                </a:solidFill>
                <a:latin typeface="Arial"/>
                <a:ea typeface="Arial"/>
                <a:cs typeface="Arial"/>
                <a:sym typeface="Arial"/>
              </a:rPr>
              <a:t>A P-value &lt;0.05 was considered statistically significant</a:t>
            </a:r>
          </a:p>
          <a:p>
            <a:pPr marR="0" lvl="0" algn="l" rtl="0">
              <a:spcBef>
                <a:spcPts val="0"/>
              </a:spcBef>
              <a:spcAft>
                <a:spcPts val="0"/>
              </a:spcAft>
              <a:buClr>
                <a:schemeClr val="dk1"/>
              </a:buClr>
              <a:buSzPts val="2800"/>
            </a:pPr>
            <a:endParaRPr lang="en-US" sz="2800" dirty="0">
              <a:solidFill>
                <a:schemeClr val="dk1"/>
              </a:solidFill>
              <a:latin typeface="Arial"/>
              <a:ea typeface="Arial"/>
              <a:cs typeface="Arial"/>
              <a:sym typeface="Arial"/>
            </a:endParaRPr>
          </a:p>
          <a:p>
            <a:pPr marL="285750" indent="-285750">
              <a:buClr>
                <a:schemeClr val="dk1"/>
              </a:buClr>
              <a:buSzPts val="2800"/>
              <a:buFont typeface="Arial"/>
              <a:buChar char="•"/>
            </a:pPr>
            <a:r>
              <a:rPr lang="en-US" sz="2800" dirty="0">
                <a:solidFill>
                  <a:schemeClr val="dk1"/>
                </a:solidFill>
                <a:latin typeface="Arial"/>
                <a:ea typeface="Arial"/>
                <a:cs typeface="Arial"/>
                <a:sym typeface="Arial"/>
              </a:rPr>
              <a:t>791 singleton livebirths met inclusion criteria</a:t>
            </a:r>
          </a:p>
          <a:p>
            <a:pPr marR="0" lvl="0" algn="l" rtl="0">
              <a:spcBef>
                <a:spcPts val="0"/>
              </a:spcBef>
              <a:spcAft>
                <a:spcPts val="0"/>
              </a:spcAft>
              <a:buClr>
                <a:schemeClr val="dk1"/>
              </a:buClr>
              <a:buSzPts val="2800"/>
            </a:pPr>
            <a:endParaRPr lang="en-US" sz="2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800"/>
              <a:buFont typeface="Arial"/>
              <a:buChar char="•"/>
            </a:pPr>
            <a:endParaRPr lang="en-US" sz="4400" dirty="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1"/>
          <p:cNvSpPr txBox="1">
            <a:spLocks noGrp="1"/>
          </p:cNvSpPr>
          <p:nvPr>
            <p:ph type="title"/>
          </p:nvPr>
        </p:nvSpPr>
        <p:spPr>
          <a:xfrm>
            <a:off x="609600" y="365858"/>
            <a:ext cx="10972800" cy="83831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597B9"/>
              </a:buClr>
              <a:buSzPts val="4000"/>
              <a:buFont typeface="Arial"/>
              <a:buNone/>
            </a:pPr>
            <a:r>
              <a:rPr lang="en-US" sz="4000" dirty="0">
                <a:latin typeface="Arial"/>
                <a:ea typeface="Arial"/>
                <a:cs typeface="Arial"/>
                <a:sym typeface="Arial"/>
              </a:rPr>
              <a:t>Results</a:t>
            </a:r>
            <a:endParaRPr sz="4000" dirty="0">
              <a:latin typeface="Arial"/>
              <a:ea typeface="Arial"/>
              <a:cs typeface="Arial"/>
              <a:sym typeface="Arial"/>
            </a:endParaRPr>
          </a:p>
        </p:txBody>
      </p:sp>
      <p:sp>
        <p:nvSpPr>
          <p:cNvPr id="236" name="Google Shape;236;p11"/>
          <p:cNvSpPr txBox="1"/>
          <p:nvPr/>
        </p:nvSpPr>
        <p:spPr>
          <a:xfrm>
            <a:off x="609600" y="1443841"/>
            <a:ext cx="11201400" cy="4785885"/>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chemeClr val="dk1"/>
              </a:buClr>
              <a:buSzPts val="2800"/>
            </a:pPr>
            <a:r>
              <a:rPr lang="en-US" sz="2800" dirty="0">
                <a:solidFill>
                  <a:schemeClr val="dk1"/>
                </a:solidFill>
                <a:latin typeface="Arial"/>
                <a:ea typeface="Arial"/>
                <a:cs typeface="Arial"/>
                <a:sym typeface="Arial"/>
              </a:rPr>
              <a:t>Positive correlation between:</a:t>
            </a:r>
          </a:p>
          <a:p>
            <a:pPr marR="0" lvl="0" algn="l" rtl="0">
              <a:spcBef>
                <a:spcPts val="0"/>
              </a:spcBef>
              <a:spcAft>
                <a:spcPts val="0"/>
              </a:spcAft>
              <a:buClr>
                <a:schemeClr val="dk1"/>
              </a:buClr>
              <a:buSzPts val="2800"/>
            </a:pPr>
            <a:endParaRPr lang="en-US" sz="2800" dirty="0">
              <a:solidFill>
                <a:schemeClr val="dk1"/>
              </a:solidFill>
              <a:latin typeface="Arial"/>
              <a:ea typeface="Arial"/>
              <a:cs typeface="Arial"/>
              <a:sym typeface="Arial"/>
            </a:endParaRPr>
          </a:p>
          <a:p>
            <a:pPr marL="457200" marR="0" lvl="0" indent="-457200" algn="l" rtl="0">
              <a:spcBef>
                <a:spcPts val="0"/>
              </a:spcBef>
              <a:spcAft>
                <a:spcPts val="600"/>
              </a:spcAft>
              <a:buClr>
                <a:schemeClr val="dk1"/>
              </a:buClr>
              <a:buSzPts val="2800"/>
              <a:buFont typeface="Arial" panose="020B0604020202020204" pitchFamily="34" charset="0"/>
              <a:buChar char="•"/>
            </a:pPr>
            <a:r>
              <a:rPr lang="en-US" sz="2800" dirty="0">
                <a:solidFill>
                  <a:schemeClr val="dk1"/>
                </a:solidFill>
                <a:latin typeface="Arial"/>
                <a:ea typeface="Arial"/>
                <a:cs typeface="Arial"/>
                <a:sym typeface="Arial"/>
              </a:rPr>
              <a:t>TE cell count and gestational age at birth (P=0.0320) and birthweight (P=0.0344)</a:t>
            </a:r>
          </a:p>
          <a:p>
            <a:pPr marL="457200" indent="-457200">
              <a:spcAft>
                <a:spcPts val="600"/>
              </a:spcAft>
              <a:buClr>
                <a:schemeClr val="dk1"/>
              </a:buClr>
              <a:buSzPts val="2800"/>
              <a:buFont typeface="Arial" panose="020B0604020202020204" pitchFamily="34" charset="0"/>
              <a:buChar char="•"/>
            </a:pPr>
            <a:r>
              <a:rPr lang="en-US" sz="2800" dirty="0">
                <a:solidFill>
                  <a:schemeClr val="dk1"/>
                </a:solidFill>
              </a:rPr>
              <a:t>B</a:t>
            </a:r>
            <a:r>
              <a:rPr lang="en-US" sz="2800" dirty="0">
                <a:solidFill>
                  <a:schemeClr val="dk1"/>
                </a:solidFill>
                <a:latin typeface="Arial"/>
                <a:ea typeface="Arial"/>
                <a:cs typeface="Arial"/>
                <a:sym typeface="Arial"/>
              </a:rPr>
              <a:t>lastocyst diameter and birthweight (P=0.0011)</a:t>
            </a:r>
          </a:p>
          <a:p>
            <a:pPr marL="457200" marR="0" lvl="0" indent="-457200" algn="l" rtl="0">
              <a:spcBef>
                <a:spcPts val="0"/>
              </a:spcBef>
              <a:spcAft>
                <a:spcPts val="600"/>
              </a:spcAft>
              <a:buClr>
                <a:schemeClr val="dk1"/>
              </a:buClr>
              <a:buSzPts val="2800"/>
              <a:buFont typeface="Arial" panose="020B0604020202020204" pitchFamily="34" charset="0"/>
              <a:buChar char="•"/>
            </a:pPr>
            <a:r>
              <a:rPr lang="en-US" sz="2800" dirty="0">
                <a:solidFill>
                  <a:schemeClr val="dk1"/>
                </a:solidFill>
                <a:latin typeface="Arial"/>
                <a:ea typeface="Arial"/>
                <a:cs typeface="Arial"/>
                <a:sym typeface="Arial"/>
              </a:rPr>
              <a:t>Day 10 hCG level and gestational age at birth (P=0.0195)</a:t>
            </a:r>
          </a:p>
          <a:p>
            <a:pPr marL="457200" indent="-457200">
              <a:spcAft>
                <a:spcPts val="600"/>
              </a:spcAft>
              <a:buClr>
                <a:schemeClr val="dk1"/>
              </a:buClr>
              <a:buSzPts val="2800"/>
              <a:buFont typeface="Arial" panose="020B0604020202020204" pitchFamily="34" charset="0"/>
              <a:buChar char="•"/>
            </a:pPr>
            <a:r>
              <a:rPr lang="en-US" sz="2800" dirty="0">
                <a:solidFill>
                  <a:schemeClr val="dk1"/>
                </a:solidFill>
                <a:latin typeface="Arial"/>
                <a:ea typeface="Arial"/>
                <a:cs typeface="Arial"/>
                <a:sym typeface="Arial"/>
              </a:rPr>
              <a:t>Crown-rump length at 10 weeks and gestational age at birth (P=0.0022) and birthweight (P&lt;0.0001)</a:t>
            </a:r>
          </a:p>
          <a:p>
            <a:pPr marL="457200" marR="0" lvl="0" indent="-457200" algn="l" rtl="0">
              <a:spcBef>
                <a:spcPts val="0"/>
              </a:spcBef>
              <a:spcAft>
                <a:spcPts val="600"/>
              </a:spcAft>
              <a:buClr>
                <a:schemeClr val="dk1"/>
              </a:buClr>
              <a:buSzPts val="2800"/>
              <a:buFont typeface="Arial" panose="020B0604020202020204" pitchFamily="34" charset="0"/>
              <a:buChar char="•"/>
            </a:pPr>
            <a:r>
              <a:rPr lang="en-US" sz="2800" dirty="0">
                <a:solidFill>
                  <a:schemeClr val="dk1"/>
                </a:solidFill>
              </a:rPr>
              <a:t>Gestational </a:t>
            </a:r>
            <a:r>
              <a:rPr lang="en-US" sz="2800" dirty="0">
                <a:solidFill>
                  <a:schemeClr val="dk1"/>
                </a:solidFill>
                <a:latin typeface="Arial"/>
                <a:ea typeface="Arial"/>
                <a:cs typeface="Arial"/>
                <a:sym typeface="Arial"/>
              </a:rPr>
              <a:t>sac diameter at 10 weeks and gestational age at birth (P=0.0003) and birthweight (P&lt;0.0001)</a:t>
            </a:r>
            <a:endParaRPr lang="en-US" sz="2800" dirty="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Formal Theme 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ormal Theme 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836</Words>
  <Application>Microsoft Macintosh PowerPoint</Application>
  <PresentationFormat>Widescreen</PresentationFormat>
  <Paragraphs>101</Paragraphs>
  <Slides>14</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Formal Theme 1</vt:lpstr>
      <vt:lpstr>1_Formal Theme 1</vt:lpstr>
      <vt:lpstr>PowerPoint Presentation</vt:lpstr>
      <vt:lpstr>Disclosures</vt:lpstr>
      <vt:lpstr>Background</vt:lpstr>
      <vt:lpstr>Study question</vt:lpstr>
      <vt:lpstr>Methods</vt:lpstr>
      <vt:lpstr>Methods</vt:lpstr>
      <vt:lpstr>Outcome Measures</vt:lpstr>
      <vt:lpstr>PowerPoint Presentation</vt:lpstr>
      <vt:lpstr>Results</vt:lpstr>
      <vt:lpstr>Results</vt:lpstr>
      <vt:lpstr>Conclusions</vt:lpstr>
      <vt:lpstr>Discussion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Forest Garner</dc:creator>
  <cp:lastModifiedBy>Nikhil Padhye</cp:lastModifiedBy>
  <cp:revision>7</cp:revision>
  <dcterms:created xsi:type="dcterms:W3CDTF">2012-11-22T11:43:17Z</dcterms:created>
  <dcterms:modified xsi:type="dcterms:W3CDTF">2025-03-21T06:09:53Z</dcterms:modified>
</cp:coreProperties>
</file>