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6" r:id="rId2"/>
    <p:sldId id="2774" r:id="rId3"/>
    <p:sldId id="2581" r:id="rId4"/>
    <p:sldId id="257" r:id="rId5"/>
    <p:sldId id="2783" r:id="rId6"/>
    <p:sldId id="308" r:id="rId7"/>
    <p:sldId id="2784" r:id="rId8"/>
    <p:sldId id="2931" r:id="rId9"/>
    <p:sldId id="2789" r:id="rId10"/>
    <p:sldId id="2786" r:id="rId11"/>
    <p:sldId id="2785" r:id="rId12"/>
    <p:sldId id="2787" r:id="rId13"/>
    <p:sldId id="2788" r:id="rId14"/>
    <p:sldId id="2790" r:id="rId15"/>
    <p:sldId id="264" r:id="rId16"/>
    <p:sldId id="30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741"/>
  </p:normalViewPr>
  <p:slideViewPr>
    <p:cSldViewPr snapToGrid="0" snapToObjects="1">
      <p:cViewPr varScale="1">
        <p:scale>
          <a:sx n="92" d="100"/>
          <a:sy n="92" d="100"/>
        </p:scale>
        <p:origin x="1864" y="4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BLASTOCYST FORMATION</c:v>
                </c:pt>
              </c:strCache>
            </c:strRef>
          </c:tx>
          <c:spPr>
            <a:solidFill>
              <a:schemeClr val="accent6"/>
            </a:solidFill>
            <a:ln>
              <a:solidFill>
                <a:schemeClr val="accent6"/>
              </a:solidFill>
            </a:ln>
            <a:effectLst/>
          </c:spPr>
          <c:invertIfNegative val="0"/>
          <c:dPt>
            <c:idx val="0"/>
            <c:invertIfNegative val="0"/>
            <c:bubble3D val="0"/>
            <c:spPr>
              <a:solidFill>
                <a:schemeClr val="accent2"/>
              </a:solidFill>
              <a:ln>
                <a:solidFill>
                  <a:schemeClr val="accent6"/>
                </a:solidFill>
              </a:ln>
              <a:effectLst/>
            </c:spPr>
            <c:extLst>
              <c:ext xmlns:c16="http://schemas.microsoft.com/office/drawing/2014/chart" uri="{C3380CC4-5D6E-409C-BE32-E72D297353CC}">
                <c16:uniqueId val="{00000007-25ED-4740-ACB3-110F2CFB2FD8}"/>
              </c:ext>
            </c:extLst>
          </c:dPt>
          <c:dPt>
            <c:idx val="1"/>
            <c:invertIfNegative val="0"/>
            <c:bubble3D val="0"/>
            <c:spPr>
              <a:solidFill>
                <a:schemeClr val="accent1"/>
              </a:solidFill>
              <a:ln>
                <a:solidFill>
                  <a:schemeClr val="accent6"/>
                </a:solidFill>
              </a:ln>
              <a:effectLst/>
            </c:spPr>
            <c:extLst>
              <c:ext xmlns:c16="http://schemas.microsoft.com/office/drawing/2014/chart" uri="{C3380CC4-5D6E-409C-BE32-E72D297353CC}">
                <c16:uniqueId val="{00000006-25ED-4740-ACB3-110F2CFB2FD8}"/>
              </c:ext>
            </c:extLst>
          </c:dPt>
          <c:dPt>
            <c:idx val="2"/>
            <c:invertIfNegative val="0"/>
            <c:bubble3D val="0"/>
            <c:spPr>
              <a:solidFill>
                <a:schemeClr val="accent4"/>
              </a:solidFill>
              <a:ln>
                <a:solidFill>
                  <a:schemeClr val="accent6"/>
                </a:solidFill>
              </a:ln>
              <a:effectLst/>
            </c:spPr>
            <c:extLst>
              <c:ext xmlns:c16="http://schemas.microsoft.com/office/drawing/2014/chart" uri="{C3380CC4-5D6E-409C-BE32-E72D297353CC}">
                <c16:uniqueId val="{00000005-25ED-4740-ACB3-110F2CFB2FD8}"/>
              </c:ext>
            </c:extLst>
          </c:dPt>
          <c:dPt>
            <c:idx val="3"/>
            <c:invertIfNegative val="0"/>
            <c:bubble3D val="0"/>
            <c:spPr>
              <a:solidFill>
                <a:schemeClr val="accent3"/>
              </a:solidFill>
              <a:ln>
                <a:solidFill>
                  <a:schemeClr val="accent6"/>
                </a:solidFill>
              </a:ln>
              <a:effectLst/>
            </c:spPr>
            <c:extLst>
              <c:ext xmlns:c16="http://schemas.microsoft.com/office/drawing/2014/chart" uri="{C3380CC4-5D6E-409C-BE32-E72D297353CC}">
                <c16:uniqueId val="{00000004-25ED-4740-ACB3-110F2CFB2FD8}"/>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DAY 6+/DAY 7 (&gt;= 140 HPI)</c:v>
                </c:pt>
                <c:pt idx="1">
                  <c:v>DAY 6- (130-139 HPI)</c:v>
                </c:pt>
                <c:pt idx="2">
                  <c:v>DAY 5+ (120-129 HPI)</c:v>
                </c:pt>
                <c:pt idx="3">
                  <c:v>DAY 5- (110-119 HPI)</c:v>
                </c:pt>
                <c:pt idx="4">
                  <c:v>DAY 4+ (90-109 HPI)</c:v>
                </c:pt>
              </c:strCache>
            </c:strRef>
          </c:cat>
          <c:val>
            <c:numRef>
              <c:f>Sheet1!$B$2:$B$6</c:f>
              <c:numCache>
                <c:formatCode>0%</c:formatCode>
                <c:ptCount val="5"/>
                <c:pt idx="0">
                  <c:v>0.06</c:v>
                </c:pt>
                <c:pt idx="1">
                  <c:v>0.17</c:v>
                </c:pt>
                <c:pt idx="2">
                  <c:v>0.28999999999999998</c:v>
                </c:pt>
                <c:pt idx="3">
                  <c:v>0.39</c:v>
                </c:pt>
                <c:pt idx="4">
                  <c:v>0.09</c:v>
                </c:pt>
              </c:numCache>
            </c:numRef>
          </c:val>
          <c:extLst>
            <c:ext xmlns:c16="http://schemas.microsoft.com/office/drawing/2014/chart" uri="{C3380CC4-5D6E-409C-BE32-E72D297353CC}">
              <c16:uniqueId val="{00000000-25ED-4740-ACB3-110F2CFB2FD8}"/>
            </c:ext>
          </c:extLst>
        </c:ser>
        <c:dLbls>
          <c:dLblPos val="outEnd"/>
          <c:showLegendKey val="0"/>
          <c:showVal val="1"/>
          <c:showCatName val="0"/>
          <c:showSerName val="0"/>
          <c:showPercent val="0"/>
          <c:showBubbleSize val="0"/>
        </c:dLbls>
        <c:gapWidth val="182"/>
        <c:axId val="999906719"/>
        <c:axId val="999908431"/>
      </c:barChart>
      <c:catAx>
        <c:axId val="999906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99908431"/>
        <c:crosses val="autoZero"/>
        <c:auto val="1"/>
        <c:lblAlgn val="ctr"/>
        <c:lblOffset val="100"/>
        <c:noMultiLvlLbl val="0"/>
      </c:catAx>
      <c:valAx>
        <c:axId val="9999084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99906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BLASTOCYST FORMATION</c:v>
                </c:pt>
              </c:strCache>
            </c:strRef>
          </c:tx>
          <c:spPr>
            <a:solidFill>
              <a:schemeClr val="accent6"/>
            </a:solidFill>
            <a:ln>
              <a:solidFill>
                <a:schemeClr val="accent6"/>
              </a:solidFill>
            </a:ln>
            <a:effectLst/>
          </c:spPr>
          <c:invertIfNegative val="0"/>
          <c:dPt>
            <c:idx val="0"/>
            <c:invertIfNegative val="0"/>
            <c:bubble3D val="0"/>
            <c:spPr>
              <a:solidFill>
                <a:schemeClr val="accent2"/>
              </a:solidFill>
              <a:ln>
                <a:solidFill>
                  <a:schemeClr val="accent6"/>
                </a:solidFill>
              </a:ln>
              <a:effectLst/>
            </c:spPr>
            <c:extLst>
              <c:ext xmlns:c16="http://schemas.microsoft.com/office/drawing/2014/chart" uri="{C3380CC4-5D6E-409C-BE32-E72D297353CC}">
                <c16:uniqueId val="{00000007-25ED-4740-ACB3-110F2CFB2FD8}"/>
              </c:ext>
            </c:extLst>
          </c:dPt>
          <c:dPt>
            <c:idx val="1"/>
            <c:invertIfNegative val="0"/>
            <c:bubble3D val="0"/>
            <c:spPr>
              <a:solidFill>
                <a:schemeClr val="accent1"/>
              </a:solidFill>
              <a:ln>
                <a:solidFill>
                  <a:schemeClr val="accent6"/>
                </a:solidFill>
              </a:ln>
              <a:effectLst/>
            </c:spPr>
            <c:extLst>
              <c:ext xmlns:c16="http://schemas.microsoft.com/office/drawing/2014/chart" uri="{C3380CC4-5D6E-409C-BE32-E72D297353CC}">
                <c16:uniqueId val="{00000006-25ED-4740-ACB3-110F2CFB2FD8}"/>
              </c:ext>
            </c:extLst>
          </c:dPt>
          <c:dPt>
            <c:idx val="2"/>
            <c:invertIfNegative val="0"/>
            <c:bubble3D val="0"/>
            <c:spPr>
              <a:solidFill>
                <a:schemeClr val="accent4"/>
              </a:solidFill>
              <a:ln>
                <a:solidFill>
                  <a:schemeClr val="accent6"/>
                </a:solidFill>
              </a:ln>
              <a:effectLst/>
            </c:spPr>
            <c:extLst>
              <c:ext xmlns:c16="http://schemas.microsoft.com/office/drawing/2014/chart" uri="{C3380CC4-5D6E-409C-BE32-E72D297353CC}">
                <c16:uniqueId val="{00000005-25ED-4740-ACB3-110F2CFB2FD8}"/>
              </c:ext>
            </c:extLst>
          </c:dPt>
          <c:dPt>
            <c:idx val="3"/>
            <c:invertIfNegative val="0"/>
            <c:bubble3D val="0"/>
            <c:spPr>
              <a:solidFill>
                <a:schemeClr val="accent3"/>
              </a:solidFill>
              <a:ln>
                <a:solidFill>
                  <a:schemeClr val="accent6"/>
                </a:solidFill>
              </a:ln>
              <a:effectLst/>
            </c:spPr>
            <c:extLst>
              <c:ext xmlns:c16="http://schemas.microsoft.com/office/drawing/2014/chart" uri="{C3380CC4-5D6E-409C-BE32-E72D297353CC}">
                <c16:uniqueId val="{00000004-25ED-4740-ACB3-110F2CFB2FD8}"/>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DAY 6+/DAY 7 (&gt;= 140 HPI)</c:v>
                </c:pt>
                <c:pt idx="1">
                  <c:v>DAY 6- (130-139 HPI)</c:v>
                </c:pt>
                <c:pt idx="2">
                  <c:v>DAY 5+ (120-129 HPI)</c:v>
                </c:pt>
                <c:pt idx="3">
                  <c:v>DAY 5- (110-119 HPI)</c:v>
                </c:pt>
                <c:pt idx="4">
                  <c:v>DAY 4+ (90-109 HPI)</c:v>
                </c:pt>
              </c:strCache>
            </c:strRef>
          </c:cat>
          <c:val>
            <c:numRef>
              <c:f>Sheet1!$B$2:$B$6</c:f>
              <c:numCache>
                <c:formatCode>0%</c:formatCode>
                <c:ptCount val="5"/>
                <c:pt idx="0">
                  <c:v>0.21</c:v>
                </c:pt>
                <c:pt idx="1">
                  <c:v>0.28000000000000003</c:v>
                </c:pt>
                <c:pt idx="2">
                  <c:v>0.39</c:v>
                </c:pt>
                <c:pt idx="3">
                  <c:v>0.52</c:v>
                </c:pt>
                <c:pt idx="4">
                  <c:v>0.62</c:v>
                </c:pt>
              </c:numCache>
            </c:numRef>
          </c:val>
          <c:extLst>
            <c:ext xmlns:c16="http://schemas.microsoft.com/office/drawing/2014/chart" uri="{C3380CC4-5D6E-409C-BE32-E72D297353CC}">
              <c16:uniqueId val="{00000000-25ED-4740-ACB3-110F2CFB2FD8}"/>
            </c:ext>
          </c:extLst>
        </c:ser>
        <c:dLbls>
          <c:dLblPos val="outEnd"/>
          <c:showLegendKey val="0"/>
          <c:showVal val="1"/>
          <c:showCatName val="0"/>
          <c:showSerName val="0"/>
          <c:showPercent val="0"/>
          <c:showBubbleSize val="0"/>
        </c:dLbls>
        <c:gapWidth val="182"/>
        <c:axId val="999906719"/>
        <c:axId val="999908431"/>
      </c:barChart>
      <c:catAx>
        <c:axId val="999906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99908431"/>
        <c:crosses val="autoZero"/>
        <c:auto val="1"/>
        <c:lblAlgn val="ctr"/>
        <c:lblOffset val="100"/>
        <c:noMultiLvlLbl val="0"/>
      </c:catAx>
      <c:valAx>
        <c:axId val="9999084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99906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90-109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A</c:v>
                </c:pt>
                <c:pt idx="1">
                  <c:v>B</c:v>
                </c:pt>
                <c:pt idx="2">
                  <c:v>C</c:v>
                </c:pt>
              </c:strCache>
            </c:strRef>
          </c:cat>
          <c:val>
            <c:numRef>
              <c:f>Sheet2!$B$2:$B$4</c:f>
              <c:numCache>
                <c:formatCode>0%</c:formatCode>
                <c:ptCount val="3"/>
                <c:pt idx="0">
                  <c:v>0.39610000000000001</c:v>
                </c:pt>
                <c:pt idx="1">
                  <c:v>0.54120000000000001</c:v>
                </c:pt>
                <c:pt idx="2">
                  <c:v>6.2700000000000006E-2</c:v>
                </c:pt>
              </c:numCache>
            </c:numRef>
          </c:val>
          <c:extLst>
            <c:ext xmlns:c16="http://schemas.microsoft.com/office/drawing/2014/chart" uri="{C3380CC4-5D6E-409C-BE32-E72D297353CC}">
              <c16:uniqueId val="{00000000-E31F-F74F-B124-761C673DEF2D}"/>
            </c:ext>
          </c:extLst>
        </c:ser>
        <c:ser>
          <c:idx val="1"/>
          <c:order val="1"/>
          <c:tx>
            <c:strRef>
              <c:f>Sheet2!$C$1</c:f>
              <c:strCache>
                <c:ptCount val="1"/>
                <c:pt idx="0">
                  <c:v>110-119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A</c:v>
                </c:pt>
                <c:pt idx="1">
                  <c:v>B</c:v>
                </c:pt>
                <c:pt idx="2">
                  <c:v>C</c:v>
                </c:pt>
              </c:strCache>
            </c:strRef>
          </c:cat>
          <c:val>
            <c:numRef>
              <c:f>Sheet2!$C$2:$C$4</c:f>
              <c:numCache>
                <c:formatCode>0%</c:formatCode>
                <c:ptCount val="3"/>
                <c:pt idx="0">
                  <c:v>0.30969999999999998</c:v>
                </c:pt>
                <c:pt idx="1">
                  <c:v>0.6149</c:v>
                </c:pt>
                <c:pt idx="2">
                  <c:v>7.5399999999999995E-2</c:v>
                </c:pt>
              </c:numCache>
            </c:numRef>
          </c:val>
          <c:extLst>
            <c:ext xmlns:c16="http://schemas.microsoft.com/office/drawing/2014/chart" uri="{C3380CC4-5D6E-409C-BE32-E72D297353CC}">
              <c16:uniqueId val="{00000001-E31F-F74F-B124-761C673DEF2D}"/>
            </c:ext>
          </c:extLst>
        </c:ser>
        <c:ser>
          <c:idx val="2"/>
          <c:order val="2"/>
          <c:tx>
            <c:strRef>
              <c:f>Sheet2!$D$1</c:f>
              <c:strCache>
                <c:ptCount val="1"/>
                <c:pt idx="0">
                  <c:v>120-129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A</c:v>
                </c:pt>
                <c:pt idx="1">
                  <c:v>B</c:v>
                </c:pt>
                <c:pt idx="2">
                  <c:v>C</c:v>
                </c:pt>
              </c:strCache>
            </c:strRef>
          </c:cat>
          <c:val>
            <c:numRef>
              <c:f>Sheet2!$D$2:$D$4</c:f>
              <c:numCache>
                <c:formatCode>0%</c:formatCode>
                <c:ptCount val="3"/>
                <c:pt idx="0">
                  <c:v>0.1918</c:v>
                </c:pt>
                <c:pt idx="1">
                  <c:v>0.64749999999999996</c:v>
                </c:pt>
                <c:pt idx="2">
                  <c:v>0.16070000000000001</c:v>
                </c:pt>
              </c:numCache>
            </c:numRef>
          </c:val>
          <c:extLst>
            <c:ext xmlns:c16="http://schemas.microsoft.com/office/drawing/2014/chart" uri="{C3380CC4-5D6E-409C-BE32-E72D297353CC}">
              <c16:uniqueId val="{00000002-E31F-F74F-B124-761C673DEF2D}"/>
            </c:ext>
          </c:extLst>
        </c:ser>
        <c:ser>
          <c:idx val="3"/>
          <c:order val="3"/>
          <c:tx>
            <c:strRef>
              <c:f>Sheet2!$E$1</c:f>
              <c:strCache>
                <c:ptCount val="1"/>
                <c:pt idx="0">
                  <c:v>130-139</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A</c:v>
                </c:pt>
                <c:pt idx="1">
                  <c:v>B</c:v>
                </c:pt>
                <c:pt idx="2">
                  <c:v>C</c:v>
                </c:pt>
              </c:strCache>
            </c:strRef>
          </c:cat>
          <c:val>
            <c:numRef>
              <c:f>Sheet2!$E$2:$E$4</c:f>
              <c:numCache>
                <c:formatCode>0%</c:formatCode>
                <c:ptCount val="3"/>
                <c:pt idx="0">
                  <c:v>6.1499999999999999E-2</c:v>
                </c:pt>
                <c:pt idx="1">
                  <c:v>0.71519999999999995</c:v>
                </c:pt>
                <c:pt idx="2">
                  <c:v>0.22339999999999999</c:v>
                </c:pt>
              </c:numCache>
            </c:numRef>
          </c:val>
          <c:extLst>
            <c:ext xmlns:c16="http://schemas.microsoft.com/office/drawing/2014/chart" uri="{C3380CC4-5D6E-409C-BE32-E72D297353CC}">
              <c16:uniqueId val="{00000003-E31F-F74F-B124-761C673DEF2D}"/>
            </c:ext>
          </c:extLst>
        </c:ser>
        <c:ser>
          <c:idx val="4"/>
          <c:order val="4"/>
          <c:tx>
            <c:strRef>
              <c:f>Sheet2!$F$1</c:f>
              <c:strCache>
                <c:ptCount val="1"/>
                <c:pt idx="0">
                  <c:v>140-169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A</c:v>
                </c:pt>
                <c:pt idx="1">
                  <c:v>B</c:v>
                </c:pt>
                <c:pt idx="2">
                  <c:v>C</c:v>
                </c:pt>
              </c:strCache>
            </c:strRef>
          </c:cat>
          <c:val>
            <c:numRef>
              <c:f>Sheet2!$F$2:$F$4</c:f>
              <c:numCache>
                <c:formatCode>0%</c:formatCode>
                <c:ptCount val="3"/>
                <c:pt idx="0">
                  <c:v>3.1099999999999999E-2</c:v>
                </c:pt>
                <c:pt idx="1">
                  <c:v>0.64600000000000002</c:v>
                </c:pt>
                <c:pt idx="2">
                  <c:v>0.32300000000000001</c:v>
                </c:pt>
              </c:numCache>
            </c:numRef>
          </c:val>
          <c:extLst>
            <c:ext xmlns:c16="http://schemas.microsoft.com/office/drawing/2014/chart" uri="{C3380CC4-5D6E-409C-BE32-E72D297353CC}">
              <c16:uniqueId val="{00000004-E31F-F74F-B124-761C673DEF2D}"/>
            </c:ext>
          </c:extLst>
        </c:ser>
        <c:dLbls>
          <c:showLegendKey val="0"/>
          <c:showVal val="1"/>
          <c:showCatName val="0"/>
          <c:showSerName val="0"/>
          <c:showPercent val="0"/>
          <c:showBubbleSize val="0"/>
        </c:dLbls>
        <c:gapWidth val="75"/>
        <c:axId val="1030582911"/>
        <c:axId val="1366652303"/>
      </c:barChart>
      <c:catAx>
        <c:axId val="103058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6652303"/>
        <c:crosses val="autoZero"/>
        <c:auto val="1"/>
        <c:lblAlgn val="ctr"/>
        <c:lblOffset val="100"/>
        <c:noMultiLvlLbl val="0"/>
      </c:catAx>
      <c:valAx>
        <c:axId val="1366652303"/>
        <c:scaling>
          <c:orientation val="minMax"/>
        </c:scaling>
        <c:delete val="1"/>
        <c:axPos val="l"/>
        <c:numFmt formatCode="0%" sourceLinked="1"/>
        <c:majorTickMark val="none"/>
        <c:minorTickMark val="none"/>
        <c:tickLblPos val="nextTo"/>
        <c:crossAx val="1030582911"/>
        <c:crosses val="autoZero"/>
        <c:crossBetween val="between"/>
      </c:valAx>
      <c:spPr>
        <a:noFill/>
        <a:ln>
          <a:noFill/>
        </a:ln>
        <a:effectLst/>
      </c:spPr>
    </c:plotArea>
    <c:legend>
      <c:legendPos val="b"/>
      <c:layout>
        <c:manualLayout>
          <c:xMode val="edge"/>
          <c:yMode val="edge"/>
          <c:x val="0.18022915404805168"/>
          <c:y val="0.9060774511425167"/>
          <c:w val="0.6438150279292012"/>
          <c:h val="6.520239089661450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90-109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A</c:v>
                </c:pt>
                <c:pt idx="1">
                  <c:v>B</c:v>
                </c:pt>
                <c:pt idx="2">
                  <c:v>C</c:v>
                </c:pt>
              </c:strCache>
            </c:strRef>
          </c:cat>
          <c:val>
            <c:numRef>
              <c:f>Sheet3!$B$2:$B$4</c:f>
              <c:numCache>
                <c:formatCode>0%</c:formatCode>
                <c:ptCount val="3"/>
                <c:pt idx="0">
                  <c:v>0.52939999999999998</c:v>
                </c:pt>
                <c:pt idx="1">
                  <c:v>0.43140000000000001</c:v>
                </c:pt>
                <c:pt idx="2">
                  <c:v>3.9199999999999999E-2</c:v>
                </c:pt>
              </c:numCache>
            </c:numRef>
          </c:val>
          <c:extLst>
            <c:ext xmlns:c16="http://schemas.microsoft.com/office/drawing/2014/chart" uri="{C3380CC4-5D6E-409C-BE32-E72D297353CC}">
              <c16:uniqueId val="{00000000-8285-EC44-A219-6D407DB3B456}"/>
            </c:ext>
          </c:extLst>
        </c:ser>
        <c:ser>
          <c:idx val="1"/>
          <c:order val="1"/>
          <c:tx>
            <c:strRef>
              <c:f>Sheet3!$C$1</c:f>
              <c:strCache>
                <c:ptCount val="1"/>
                <c:pt idx="0">
                  <c:v>110-119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A</c:v>
                </c:pt>
                <c:pt idx="1">
                  <c:v>B</c:v>
                </c:pt>
                <c:pt idx="2">
                  <c:v>C</c:v>
                </c:pt>
              </c:strCache>
            </c:strRef>
          </c:cat>
          <c:val>
            <c:numRef>
              <c:f>Sheet3!$C$2:$C$4</c:f>
              <c:numCache>
                <c:formatCode>0%</c:formatCode>
                <c:ptCount val="3"/>
                <c:pt idx="0">
                  <c:v>0.41139999999999999</c:v>
                </c:pt>
                <c:pt idx="1">
                  <c:v>0.48409999999999997</c:v>
                </c:pt>
                <c:pt idx="2">
                  <c:v>0.1045</c:v>
                </c:pt>
              </c:numCache>
            </c:numRef>
          </c:val>
          <c:extLst>
            <c:ext xmlns:c16="http://schemas.microsoft.com/office/drawing/2014/chart" uri="{C3380CC4-5D6E-409C-BE32-E72D297353CC}">
              <c16:uniqueId val="{00000001-8285-EC44-A219-6D407DB3B456}"/>
            </c:ext>
          </c:extLst>
        </c:ser>
        <c:ser>
          <c:idx val="2"/>
          <c:order val="2"/>
          <c:tx>
            <c:strRef>
              <c:f>Sheet3!$D$1</c:f>
              <c:strCache>
                <c:ptCount val="1"/>
                <c:pt idx="0">
                  <c:v>120-129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A</c:v>
                </c:pt>
                <c:pt idx="1">
                  <c:v>B</c:v>
                </c:pt>
                <c:pt idx="2">
                  <c:v>C</c:v>
                </c:pt>
              </c:strCache>
            </c:strRef>
          </c:cat>
          <c:val>
            <c:numRef>
              <c:f>Sheet3!$D$2:$D$4</c:f>
              <c:numCache>
                <c:formatCode>0%</c:formatCode>
                <c:ptCount val="3"/>
                <c:pt idx="0">
                  <c:v>0.193</c:v>
                </c:pt>
                <c:pt idx="1">
                  <c:v>0.59230000000000005</c:v>
                </c:pt>
                <c:pt idx="2">
                  <c:v>0.21460000000000001</c:v>
                </c:pt>
              </c:numCache>
            </c:numRef>
          </c:val>
          <c:extLst>
            <c:ext xmlns:c16="http://schemas.microsoft.com/office/drawing/2014/chart" uri="{C3380CC4-5D6E-409C-BE32-E72D297353CC}">
              <c16:uniqueId val="{00000002-8285-EC44-A219-6D407DB3B456}"/>
            </c:ext>
          </c:extLst>
        </c:ser>
        <c:ser>
          <c:idx val="3"/>
          <c:order val="3"/>
          <c:tx>
            <c:strRef>
              <c:f>Sheet3!$E$1</c:f>
              <c:strCache>
                <c:ptCount val="1"/>
                <c:pt idx="0">
                  <c:v>130-139</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A</c:v>
                </c:pt>
                <c:pt idx="1">
                  <c:v>B</c:v>
                </c:pt>
                <c:pt idx="2">
                  <c:v>C</c:v>
                </c:pt>
              </c:strCache>
            </c:strRef>
          </c:cat>
          <c:val>
            <c:numRef>
              <c:f>Sheet3!$E$2:$E$4</c:f>
              <c:numCache>
                <c:formatCode>0%</c:formatCode>
                <c:ptCount val="3"/>
                <c:pt idx="0">
                  <c:v>8.4199999999999997E-2</c:v>
                </c:pt>
                <c:pt idx="1">
                  <c:v>0.57909999999999995</c:v>
                </c:pt>
                <c:pt idx="2">
                  <c:v>0.33679999999999999</c:v>
                </c:pt>
              </c:numCache>
            </c:numRef>
          </c:val>
          <c:extLst>
            <c:ext xmlns:c16="http://schemas.microsoft.com/office/drawing/2014/chart" uri="{C3380CC4-5D6E-409C-BE32-E72D297353CC}">
              <c16:uniqueId val="{00000003-8285-EC44-A219-6D407DB3B456}"/>
            </c:ext>
          </c:extLst>
        </c:ser>
        <c:ser>
          <c:idx val="4"/>
          <c:order val="4"/>
          <c:tx>
            <c:strRef>
              <c:f>Sheet3!$F$1</c:f>
              <c:strCache>
                <c:ptCount val="1"/>
                <c:pt idx="0">
                  <c:v>140-169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A</c:v>
                </c:pt>
                <c:pt idx="1">
                  <c:v>B</c:v>
                </c:pt>
                <c:pt idx="2">
                  <c:v>C</c:v>
                </c:pt>
              </c:strCache>
            </c:strRef>
          </c:cat>
          <c:val>
            <c:numRef>
              <c:f>Sheet3!$F$2:$F$4</c:f>
              <c:numCache>
                <c:formatCode>0%</c:formatCode>
                <c:ptCount val="3"/>
                <c:pt idx="0">
                  <c:v>3.73E-2</c:v>
                </c:pt>
                <c:pt idx="1">
                  <c:v>0.49690000000000001</c:v>
                </c:pt>
                <c:pt idx="2">
                  <c:v>0.46579999999999999</c:v>
                </c:pt>
              </c:numCache>
            </c:numRef>
          </c:val>
          <c:extLst>
            <c:ext xmlns:c16="http://schemas.microsoft.com/office/drawing/2014/chart" uri="{C3380CC4-5D6E-409C-BE32-E72D297353CC}">
              <c16:uniqueId val="{00000004-8285-EC44-A219-6D407DB3B456}"/>
            </c:ext>
          </c:extLst>
        </c:ser>
        <c:dLbls>
          <c:showLegendKey val="0"/>
          <c:showVal val="1"/>
          <c:showCatName val="0"/>
          <c:showSerName val="0"/>
          <c:showPercent val="0"/>
          <c:showBubbleSize val="0"/>
        </c:dLbls>
        <c:gapWidth val="75"/>
        <c:axId val="1034740335"/>
        <c:axId val="1663857999"/>
      </c:barChart>
      <c:catAx>
        <c:axId val="103474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3857999"/>
        <c:crosses val="autoZero"/>
        <c:auto val="1"/>
        <c:lblAlgn val="ctr"/>
        <c:lblOffset val="100"/>
        <c:noMultiLvlLbl val="0"/>
      </c:catAx>
      <c:valAx>
        <c:axId val="1663857999"/>
        <c:scaling>
          <c:orientation val="minMax"/>
        </c:scaling>
        <c:delete val="1"/>
        <c:axPos val="l"/>
        <c:numFmt formatCode="0%" sourceLinked="1"/>
        <c:majorTickMark val="none"/>
        <c:minorTickMark val="none"/>
        <c:tickLblPos val="nextTo"/>
        <c:crossAx val="103474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0.87121</cdr:x>
      <cdr:y>0.88321</cdr:y>
    </cdr:from>
    <cdr:to>
      <cdr:x>1</cdr:x>
      <cdr:y>1</cdr:y>
    </cdr:to>
    <cdr:sp macro="" textlink="">
      <cdr:nvSpPr>
        <cdr:cNvPr id="3" name="TextBox 2">
          <a:extLst xmlns:a="http://schemas.openxmlformats.org/drawingml/2006/main">
            <a:ext uri="{FF2B5EF4-FFF2-40B4-BE49-F238E27FC236}">
              <a16:creationId xmlns:a16="http://schemas.microsoft.com/office/drawing/2014/main" id="{76BAADC6-D33F-F02C-5C93-8677B3DE482C}"/>
            </a:ext>
          </a:extLst>
        </cdr:cNvPr>
        <cdr:cNvSpPr txBox="1"/>
      </cdr:nvSpPr>
      <cdr:spPr>
        <a:xfrm xmlns:a="http://schemas.openxmlformats.org/drawingml/2006/main">
          <a:off x="9559637" y="4191000"/>
          <a:ext cx="1413163" cy="554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0" kern="1200" dirty="0"/>
            <a:t>P&lt;0.001</a:t>
          </a:r>
        </a:p>
      </cdr:txBody>
    </cdr:sp>
  </cdr:relSizeAnchor>
</c:userShapes>
</file>

<file path=ppt/drawings/drawing2.xml><?xml version="1.0" encoding="utf-8"?>
<c:userShapes xmlns:c="http://schemas.openxmlformats.org/drawingml/2006/chart">
  <cdr:relSizeAnchor xmlns:cdr="http://schemas.openxmlformats.org/drawingml/2006/chartDrawing">
    <cdr:from>
      <cdr:x>0.87121</cdr:x>
      <cdr:y>0.88321</cdr:y>
    </cdr:from>
    <cdr:to>
      <cdr:x>1</cdr:x>
      <cdr:y>1</cdr:y>
    </cdr:to>
    <cdr:sp macro="" textlink="">
      <cdr:nvSpPr>
        <cdr:cNvPr id="3" name="TextBox 2">
          <a:extLst xmlns:a="http://schemas.openxmlformats.org/drawingml/2006/main">
            <a:ext uri="{FF2B5EF4-FFF2-40B4-BE49-F238E27FC236}">
              <a16:creationId xmlns:a16="http://schemas.microsoft.com/office/drawing/2014/main" id="{76BAADC6-D33F-F02C-5C93-8677B3DE482C}"/>
            </a:ext>
          </a:extLst>
        </cdr:cNvPr>
        <cdr:cNvSpPr txBox="1"/>
      </cdr:nvSpPr>
      <cdr:spPr>
        <a:xfrm xmlns:a="http://schemas.openxmlformats.org/drawingml/2006/main">
          <a:off x="9559637" y="4191000"/>
          <a:ext cx="1413163" cy="554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0" kern="1200" dirty="0"/>
            <a:t>P&lt;</a:t>
          </a:r>
          <a:r>
            <a:rPr lang="en-US" sz="2000" b="0" kern="1200" dirty="0"/>
            <a:t>0.001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0FA4F-7DB5-E248-BA96-AD4D8AE081AB}" type="datetimeFigureOut">
              <a:rPr lang="en-US" smtClean="0"/>
              <a:t>3/3/25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C06CC-7B00-CD4E-A3EB-CE47F8638DC7}" type="slidenum">
              <a:rPr lang="en-US" smtClean="0"/>
              <a:t>‹#›</a:t>
            </a:fld>
            <a:endParaRPr lang="en-US"/>
          </a:p>
        </p:txBody>
      </p:sp>
    </p:spTree>
    <p:extLst>
      <p:ext uri="{BB962C8B-B14F-4D97-AF65-F5344CB8AC3E}">
        <p14:creationId xmlns:p14="http://schemas.microsoft.com/office/powerpoint/2010/main" val="389311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381000" y="685800"/>
            <a:ext cx="6096000" cy="3429000"/>
          </a:xfrm>
          <a:prstGeom prst="rect">
            <a:avLst/>
          </a:prstGeom>
          <a:ln/>
        </p:spPr>
      </p:sp>
      <p:sp>
        <p:nvSpPr>
          <p:cNvPr id="2560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altLang="en-US" dirty="0">
              <a:latin typeface="Calibri" charset="0"/>
              <a:ea typeface="ＭＳ Ｐゴシック" charset="-128"/>
            </a:endParaRPr>
          </a:p>
        </p:txBody>
      </p:sp>
    </p:spTree>
    <p:extLst>
      <p:ext uri="{BB962C8B-B14F-4D97-AF65-F5344CB8AC3E}">
        <p14:creationId xmlns:p14="http://schemas.microsoft.com/office/powerpoint/2010/main" val="4027937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68D53-256F-18BF-8FDC-D344A4863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16468-5EB8-9F58-6A20-72D79D054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E54EE-0C62-CD20-E8D2-27668C5668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625AB29-DC7F-DEAC-DE73-F4F8D57BEB4C}"/>
              </a:ext>
            </a:extLst>
          </p:cNvPr>
          <p:cNvSpPr>
            <a:spLocks noGrp="1"/>
          </p:cNvSpPr>
          <p:nvPr>
            <p:ph type="sldNum" sz="quarter" idx="5"/>
          </p:nvPr>
        </p:nvSpPr>
        <p:spPr/>
        <p:txBody>
          <a:bodyPr/>
          <a:lstStyle/>
          <a:p>
            <a:fld id="{7FAC06CC-7B00-CD4E-A3EB-CE47F8638DC7}" type="slidenum">
              <a:rPr lang="en-US" smtClean="0"/>
              <a:t>12</a:t>
            </a:fld>
            <a:endParaRPr lang="en-US"/>
          </a:p>
        </p:txBody>
      </p:sp>
    </p:spTree>
    <p:extLst>
      <p:ext uri="{BB962C8B-B14F-4D97-AF65-F5344CB8AC3E}">
        <p14:creationId xmlns:p14="http://schemas.microsoft.com/office/powerpoint/2010/main" val="313265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AC06CC-7B00-CD4E-A3EB-CE47F8638DC7}" type="slidenum">
              <a:rPr lang="en-US" smtClean="0"/>
              <a:t>13</a:t>
            </a:fld>
            <a:endParaRPr lang="en-US"/>
          </a:p>
        </p:txBody>
      </p:sp>
    </p:spTree>
    <p:extLst>
      <p:ext uri="{BB962C8B-B14F-4D97-AF65-F5344CB8AC3E}">
        <p14:creationId xmlns:p14="http://schemas.microsoft.com/office/powerpoint/2010/main" val="292798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FEAC0-5E2B-A789-323C-C2B1BF17B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70E97-586E-3A24-8F8D-68726FF12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4A8AD-02BF-51D5-4952-96B51FE0C0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220746-0182-B83D-BDF5-7D25B928354C}"/>
              </a:ext>
            </a:extLst>
          </p:cNvPr>
          <p:cNvSpPr>
            <a:spLocks noGrp="1"/>
          </p:cNvSpPr>
          <p:nvPr>
            <p:ph type="sldNum" sz="quarter" idx="5"/>
          </p:nvPr>
        </p:nvSpPr>
        <p:spPr/>
        <p:txBody>
          <a:bodyPr/>
          <a:lstStyle/>
          <a:p>
            <a:fld id="{7FAC06CC-7B00-CD4E-A3EB-CE47F8638DC7}" type="slidenum">
              <a:rPr lang="en-US" smtClean="0"/>
              <a:t>14</a:t>
            </a:fld>
            <a:endParaRPr lang="en-US"/>
          </a:p>
        </p:txBody>
      </p:sp>
    </p:spTree>
    <p:extLst>
      <p:ext uri="{BB962C8B-B14F-4D97-AF65-F5344CB8AC3E}">
        <p14:creationId xmlns:p14="http://schemas.microsoft.com/office/powerpoint/2010/main" val="420721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44E80-5A16-A64F-A240-3F1E93E61124}" type="slidenum">
              <a:rPr lang="en-US" smtClean="0"/>
              <a:t>16</a:t>
            </a:fld>
            <a:endParaRPr lang="en-US"/>
          </a:p>
        </p:txBody>
      </p:sp>
    </p:spTree>
    <p:extLst>
      <p:ext uri="{BB962C8B-B14F-4D97-AF65-F5344CB8AC3E}">
        <p14:creationId xmlns:p14="http://schemas.microsoft.com/office/powerpoint/2010/main" val="283406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AC06CC-7B00-CD4E-A3EB-CE47F8638DC7}" type="slidenum">
              <a:rPr lang="en-US" smtClean="0"/>
              <a:t>4</a:t>
            </a:fld>
            <a:endParaRPr lang="en-US"/>
          </a:p>
        </p:txBody>
      </p:sp>
    </p:spTree>
    <p:extLst>
      <p:ext uri="{BB962C8B-B14F-4D97-AF65-F5344CB8AC3E}">
        <p14:creationId xmlns:p14="http://schemas.microsoft.com/office/powerpoint/2010/main" val="228616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F158-2894-D3E5-6238-820DE06CA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82C09-A0FF-CC85-7051-FEB2ED0F56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3953C-C146-95CB-B186-74D95B2D51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C382E2-1BDD-F16F-A350-297E1D45D8AB}"/>
              </a:ext>
            </a:extLst>
          </p:cNvPr>
          <p:cNvSpPr>
            <a:spLocks noGrp="1"/>
          </p:cNvSpPr>
          <p:nvPr>
            <p:ph type="sldNum" sz="quarter" idx="5"/>
          </p:nvPr>
        </p:nvSpPr>
        <p:spPr/>
        <p:txBody>
          <a:bodyPr/>
          <a:lstStyle/>
          <a:p>
            <a:fld id="{7FAC06CC-7B00-CD4E-A3EB-CE47F8638DC7}" type="slidenum">
              <a:rPr lang="en-US" smtClean="0"/>
              <a:t>5</a:t>
            </a:fld>
            <a:endParaRPr lang="en-US"/>
          </a:p>
        </p:txBody>
      </p:sp>
    </p:spTree>
    <p:extLst>
      <p:ext uri="{BB962C8B-B14F-4D97-AF65-F5344CB8AC3E}">
        <p14:creationId xmlns:p14="http://schemas.microsoft.com/office/powerpoint/2010/main" val="138138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44E80-5A16-A64F-A240-3F1E93E61124}" type="slidenum">
              <a:rPr lang="en-US" smtClean="0"/>
              <a:t>6</a:t>
            </a:fld>
            <a:endParaRPr lang="en-US"/>
          </a:p>
        </p:txBody>
      </p:sp>
    </p:spTree>
    <p:extLst>
      <p:ext uri="{BB962C8B-B14F-4D97-AF65-F5344CB8AC3E}">
        <p14:creationId xmlns:p14="http://schemas.microsoft.com/office/powerpoint/2010/main" val="214775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F6C76-5A00-C43D-FAF0-405459851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2446A-50C0-BF54-DD66-FCFBCE49A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F9CA8-59C9-BC71-627E-A37D49D793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F223AD-3427-2E64-C40F-9CF29E6998D5}"/>
              </a:ext>
            </a:extLst>
          </p:cNvPr>
          <p:cNvSpPr>
            <a:spLocks noGrp="1"/>
          </p:cNvSpPr>
          <p:nvPr>
            <p:ph type="sldNum" sz="quarter" idx="5"/>
          </p:nvPr>
        </p:nvSpPr>
        <p:spPr/>
        <p:txBody>
          <a:bodyPr/>
          <a:lstStyle/>
          <a:p>
            <a:fld id="{9B844E80-5A16-A64F-A240-3F1E93E61124}" type="slidenum">
              <a:rPr lang="en-US" smtClean="0"/>
              <a:t>7</a:t>
            </a:fld>
            <a:endParaRPr lang="en-US"/>
          </a:p>
        </p:txBody>
      </p:sp>
    </p:spTree>
    <p:extLst>
      <p:ext uri="{BB962C8B-B14F-4D97-AF65-F5344CB8AC3E}">
        <p14:creationId xmlns:p14="http://schemas.microsoft.com/office/powerpoint/2010/main" val="315767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eaLnBrk="0" hangingPunct="0">
              <a:defRPr sz="2400">
                <a:solidFill>
                  <a:schemeClr val="tx1"/>
                </a:solidFill>
                <a:latin typeface="Times New Roman" charset="0"/>
                <a:ea typeface="ＭＳ Ｐゴシック" charset="-128"/>
              </a:defRPr>
            </a:lvl1pPr>
            <a:lvl2pPr marL="742950" indent="-285750" defTabSz="931863" eaLnBrk="0" hangingPunct="0">
              <a:defRPr sz="2400">
                <a:solidFill>
                  <a:schemeClr val="tx1"/>
                </a:solidFill>
                <a:latin typeface="Times New Roman" charset="0"/>
                <a:ea typeface="ＭＳ Ｐゴシック" charset="-128"/>
              </a:defRPr>
            </a:lvl2pPr>
            <a:lvl3pPr marL="1143000" indent="-228600" defTabSz="931863" eaLnBrk="0" hangingPunct="0">
              <a:defRPr sz="2400">
                <a:solidFill>
                  <a:schemeClr val="tx1"/>
                </a:solidFill>
                <a:latin typeface="Times New Roman" charset="0"/>
                <a:ea typeface="ＭＳ Ｐゴシック" charset="-128"/>
              </a:defRPr>
            </a:lvl3pPr>
            <a:lvl4pPr marL="1600200" indent="-228600" defTabSz="931863" eaLnBrk="0" hangingPunct="0">
              <a:defRPr sz="2400">
                <a:solidFill>
                  <a:schemeClr val="tx1"/>
                </a:solidFill>
                <a:latin typeface="Times New Roman" charset="0"/>
                <a:ea typeface="ＭＳ Ｐゴシック" charset="-128"/>
              </a:defRPr>
            </a:lvl4pPr>
            <a:lvl5pPr marL="2057400" indent="-228600" defTabSz="931863" eaLnBrk="0" hangingPunct="0">
              <a:defRPr sz="2400">
                <a:solidFill>
                  <a:schemeClr val="tx1"/>
                </a:solidFill>
                <a:latin typeface="Times New Roman" charset="0"/>
                <a:ea typeface="ＭＳ Ｐゴシック" charset="-128"/>
              </a:defRPr>
            </a:lvl5pPr>
            <a:lvl6pPr marL="2514600" indent="-228600" defTabSz="93186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3186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3186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31863"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F32191C-C478-FF4D-866F-2B2672AF046B}" type="slidenum">
              <a:rPr lang="en-US" altLang="en-US" sz="1200"/>
              <a:pPr eaLnBrk="1" hangingPunct="1"/>
              <a:t>8</a:t>
            </a:fld>
            <a:endParaRPr lang="en-US" altLang="en-US" sz="1200"/>
          </a:p>
        </p:txBody>
      </p:sp>
      <p:sp>
        <p:nvSpPr>
          <p:cNvPr id="1287170" name="Rectangle 2"/>
          <p:cNvSpPr>
            <a:spLocks noGrp="1" noRot="1" noChangeAspect="1" noChangeArrowheads="1" noTextEdit="1"/>
          </p:cNvSpPr>
          <p:nvPr>
            <p:ph type="sldImg"/>
          </p:nvPr>
        </p:nvSpPr>
        <p:spPr>
          <a:xfrm>
            <a:off x="381000" y="685800"/>
            <a:ext cx="6096000" cy="3429000"/>
          </a:xfrm>
          <a:prstGeom prst="rect">
            <a:avLst/>
          </a:prstGeom>
          <a:ln/>
          <a:extLst>
            <a:ext uri="{FAA26D3D-D897-4be2-8F04-BA451C77F1D7}">
              <ma14:placeholderFlag xmlns="" xmlns:ma14="http://schemas.microsoft.com/office/mac/drawingml/2011/main" val="1"/>
            </a:ext>
          </a:extLst>
        </p:spPr>
      </p:sp>
      <p:sp>
        <p:nvSpPr>
          <p:cNvPr id="1287171" name="Rectangle 3"/>
          <p:cNvSpPr>
            <a:spLocks noGrp="1" noChangeArrowheads="1"/>
          </p:cNvSpPr>
          <p:nvPr>
            <p:ph type="body" idx="1"/>
          </p:nvPr>
        </p:nvSpPr>
        <p:spPr>
          <a:xfrm>
            <a:off x="685800" y="4343400"/>
            <a:ext cx="5486400" cy="411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0" i="0" kern="1200" dirty="0">
                <a:solidFill>
                  <a:schemeClr val="tx1"/>
                </a:solidFill>
                <a:effectLst/>
                <a:latin typeface="Avenir Book" panose="02000503020000020003" pitchFamily="2" charset="0"/>
                <a:ea typeface="ＭＳ Ｐゴシック" charset="-128"/>
                <a:cs typeface="ＭＳ Ｐゴシック" charset="-128"/>
              </a:rPr>
              <a:t>The majority of blastocyst grading schemes today are based on the Gardner system which introduced individual grades (A, B, C) for the inner cell mass (ICM) and trophectoderm (TE) in addition to degree of blastocyst expansion (score 1–6).  </a:t>
            </a:r>
            <a:r>
              <a:rPr lang="en-US" sz="1400" kern="1200" dirty="0">
                <a:solidFill>
                  <a:schemeClr val="tx1"/>
                </a:solidFill>
                <a:effectLst/>
                <a:latin typeface="Avenir Book" panose="02000503020000020003" pitchFamily="2" charset="0"/>
                <a:ea typeface="ＭＳ Ｐゴシック" charset="-128"/>
                <a:cs typeface="ＭＳ Ｐゴシック" charset="-128"/>
              </a:rPr>
              <a:t>The blastocyst development rate is an objective parameter, but dependent on the assessment of blas</a:t>
            </a:r>
            <a:r>
              <a:rPr lang="en-US" sz="1400" dirty="0">
                <a:latin typeface="Avenir Book" panose="02000503020000020003" pitchFamily="2" charset="0"/>
                <a:ea typeface="ＭＳ Ｐゴシック" charset="-128"/>
                <a:cs typeface="ＭＳ Ｐゴシック" charset="-128"/>
              </a:rPr>
              <a:t>t</a:t>
            </a:r>
            <a:r>
              <a:rPr lang="en-US" sz="1400" kern="1200" dirty="0">
                <a:solidFill>
                  <a:schemeClr val="tx1"/>
                </a:solidFill>
                <a:effectLst/>
                <a:latin typeface="Avenir Book" panose="02000503020000020003" pitchFamily="2" charset="0"/>
                <a:ea typeface="ＭＳ Ｐゴシック" charset="-128"/>
                <a:cs typeface="ＭＳ Ｐゴシック" charset="-128"/>
              </a:rPr>
              <a:t>ocyst morphology, which is straightforward in the case of good quality blastocysts, but can be challenging for embryos showing an attempted cavitation. </a:t>
            </a:r>
            <a:endParaRPr lang="en-US" sz="1400" dirty="0">
              <a:latin typeface="Avenir Book" panose="02000503020000020003" pitchFamily="2" charset="0"/>
            </a:endParaRPr>
          </a:p>
          <a:p>
            <a:pPr eaLnBrk="1" hangingPunct="1">
              <a:defRPr/>
            </a:pPr>
            <a:endParaRPr lang="en-US" sz="1400" b="0" i="0" kern="1200" dirty="0">
              <a:solidFill>
                <a:schemeClr val="tx1"/>
              </a:solidFill>
              <a:effectLst/>
              <a:latin typeface="Avenir Book" panose="02000503020000020003" pitchFamily="2" charset="0"/>
              <a:ea typeface="ＭＳ Ｐゴシック" charset="-128"/>
              <a:cs typeface="ＭＳ Ｐゴシック"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0" i="0" kern="1200" dirty="0">
                <a:solidFill>
                  <a:schemeClr val="tx1"/>
                </a:solidFill>
                <a:effectLst/>
                <a:latin typeface="Avenir Book" panose="02000503020000020003" pitchFamily="2" charset="0"/>
                <a:ea typeface="ＭＳ Ｐゴシック" charset="-128"/>
                <a:cs typeface="ＭＳ Ｐゴシック" charset="-128"/>
              </a:rPr>
              <a:t>. </a:t>
            </a:r>
          </a:p>
          <a:p>
            <a:pPr eaLnBrk="1" hangingPunct="1">
              <a:defRPr/>
            </a:pPr>
            <a:endParaRPr lang="en-US" sz="1200" b="0" i="0" kern="1200" dirty="0">
              <a:solidFill>
                <a:schemeClr val="tx1"/>
              </a:solidFill>
              <a:effectLst/>
              <a:latin typeface="Times New Roman" pitchFamily="18" charset="0"/>
              <a:ea typeface="ＭＳ Ｐゴシック" charset="-128"/>
            </a:endParaRPr>
          </a:p>
          <a:p>
            <a:pPr eaLnBrk="1" hangingPunct="1">
              <a:defRPr/>
            </a:pPr>
            <a:endParaRPr lang="en-US" dirty="0"/>
          </a:p>
        </p:txBody>
      </p:sp>
    </p:spTree>
    <p:extLst>
      <p:ext uri="{BB962C8B-B14F-4D97-AF65-F5344CB8AC3E}">
        <p14:creationId xmlns:p14="http://schemas.microsoft.com/office/powerpoint/2010/main" val="38254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07CF5-2FA1-E0C1-FC90-72CD95934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17689-7B7C-635C-0BAC-EDC27EE56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3FA1E-61D7-28EA-7BCA-ED06845BC4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572EB-E5B2-E86A-A16A-FC4C32D7EFC9}"/>
              </a:ext>
            </a:extLst>
          </p:cNvPr>
          <p:cNvSpPr>
            <a:spLocks noGrp="1"/>
          </p:cNvSpPr>
          <p:nvPr>
            <p:ph type="sldNum" sz="quarter" idx="5"/>
          </p:nvPr>
        </p:nvSpPr>
        <p:spPr/>
        <p:txBody>
          <a:bodyPr/>
          <a:lstStyle/>
          <a:p>
            <a:fld id="{9B844E80-5A16-A64F-A240-3F1E93E61124}" type="slidenum">
              <a:rPr lang="en-US" smtClean="0"/>
              <a:t>9</a:t>
            </a:fld>
            <a:endParaRPr lang="en-US"/>
          </a:p>
        </p:txBody>
      </p:sp>
    </p:spTree>
    <p:extLst>
      <p:ext uri="{BB962C8B-B14F-4D97-AF65-F5344CB8AC3E}">
        <p14:creationId xmlns:p14="http://schemas.microsoft.com/office/powerpoint/2010/main" val="1434606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AC06CC-7B00-CD4E-A3EB-CE47F8638DC7}" type="slidenum">
              <a:rPr lang="en-US" smtClean="0"/>
              <a:t>10</a:t>
            </a:fld>
            <a:endParaRPr lang="en-US"/>
          </a:p>
        </p:txBody>
      </p:sp>
    </p:spTree>
    <p:extLst>
      <p:ext uri="{BB962C8B-B14F-4D97-AF65-F5344CB8AC3E}">
        <p14:creationId xmlns:p14="http://schemas.microsoft.com/office/powerpoint/2010/main" val="28294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AC06CC-7B00-CD4E-A3EB-CE47F8638DC7}" type="slidenum">
              <a:rPr lang="en-US" smtClean="0"/>
              <a:t>11</a:t>
            </a:fld>
            <a:endParaRPr lang="en-US"/>
          </a:p>
        </p:txBody>
      </p:sp>
    </p:spTree>
    <p:extLst>
      <p:ext uri="{BB962C8B-B14F-4D97-AF65-F5344CB8AC3E}">
        <p14:creationId xmlns:p14="http://schemas.microsoft.com/office/powerpoint/2010/main" val="365245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3/3/25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9D4D4-503C-F2A4-6EDA-637D3532E3D2}"/>
              </a:ext>
            </a:extLst>
          </p:cNvPr>
          <p:cNvSpPr>
            <a:spLocks noGrp="1"/>
          </p:cNvSpPr>
          <p:nvPr>
            <p:ph type="ctrTitle"/>
          </p:nvPr>
        </p:nvSpPr>
        <p:spPr>
          <a:xfrm>
            <a:off x="630936" y="640823"/>
            <a:ext cx="3419856" cy="5583148"/>
          </a:xfrm>
        </p:spPr>
        <p:txBody>
          <a:bodyPr vert="horz" lIns="91440" tIns="45720" rIns="91440" bIns="45720" rtlCol="0" anchor="ctr">
            <a:normAutofit/>
          </a:bodyPr>
          <a:lstStyle/>
          <a:p>
            <a:pPr algn="l" defTabSz="914400">
              <a:lnSpc>
                <a:spcPct val="90000"/>
              </a:lnSpc>
            </a:pPr>
            <a:r>
              <a:rPr lang="en-US" sz="3800" kern="1200">
                <a:solidFill>
                  <a:schemeClr val="tx1"/>
                </a:solidFill>
                <a:latin typeface="+mj-lt"/>
                <a:ea typeface="+mj-ea"/>
                <a:cs typeface="+mj-cs"/>
              </a:rPr>
              <a:t>Racing to Day 4: </a:t>
            </a:r>
            <a:r>
              <a:rPr lang="en-US" sz="3800" i="1" kern="1200">
                <a:solidFill>
                  <a:schemeClr val="tx1"/>
                </a:solidFill>
                <a:latin typeface="+mj-lt"/>
                <a:ea typeface="+mj-ea"/>
                <a:cs typeface="+mj-cs"/>
              </a:rPr>
              <a:t>Early Blastocyst Formation Is Linked to Superior Embryo Quality and Higher Euploidy Rates</a:t>
            </a:r>
          </a:p>
        </p:txBody>
      </p:sp>
      <p:sp>
        <p:nvSpPr>
          <p:cNvPr id="3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cells&#10;&#10;Description automatically generated">
            <a:extLst>
              <a:ext uri="{FF2B5EF4-FFF2-40B4-BE49-F238E27FC236}">
                <a16:creationId xmlns:a16="http://schemas.microsoft.com/office/drawing/2014/main" id="{27226C11-4161-60DA-A113-309D896931D6}"/>
              </a:ext>
            </a:extLst>
          </p:cNvPr>
          <p:cNvPicPr>
            <a:picLocks noChangeAspect="1"/>
          </p:cNvPicPr>
          <p:nvPr/>
        </p:nvPicPr>
        <p:blipFill rotWithShape="1">
          <a:blip r:embed="rId2"/>
          <a:srcRect t="13572" b="25615"/>
          <a:stretch/>
        </p:blipFill>
        <p:spPr>
          <a:xfrm>
            <a:off x="4654296" y="630937"/>
            <a:ext cx="6894576" cy="3705536"/>
          </a:xfrm>
          <a:prstGeom prst="rect">
            <a:avLst/>
          </a:prstGeom>
        </p:spPr>
      </p:pic>
      <p:sp>
        <p:nvSpPr>
          <p:cNvPr id="3" name="Subtitle 2">
            <a:extLst>
              <a:ext uri="{FF2B5EF4-FFF2-40B4-BE49-F238E27FC236}">
                <a16:creationId xmlns:a16="http://schemas.microsoft.com/office/drawing/2014/main" id="{75435169-A07A-104B-39B1-6E208D6CE26D}"/>
              </a:ext>
            </a:extLst>
          </p:cNvPr>
          <p:cNvSpPr txBox="1">
            <a:spLocks/>
          </p:cNvSpPr>
          <p:nvPr/>
        </p:nvSpPr>
        <p:spPr>
          <a:xfrm>
            <a:off x="4410179" y="4655127"/>
            <a:ext cx="7528006" cy="184265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spcBef>
                <a:spcPts val="600"/>
              </a:spcBef>
              <a:spcAft>
                <a:spcPts val="600"/>
              </a:spcAft>
              <a:buNone/>
            </a:pPr>
            <a:r>
              <a:rPr lang="en-US" sz="2800" dirty="0"/>
              <a:t>Kathleen A. Miller, Arielle Freedman, Luis R. Hoyos</a:t>
            </a:r>
          </a:p>
          <a:p>
            <a:pPr marL="0" indent="0" algn="ctr" defTabSz="914400">
              <a:lnSpc>
                <a:spcPct val="90000"/>
              </a:lnSpc>
              <a:spcBef>
                <a:spcPts val="600"/>
              </a:spcBef>
              <a:spcAft>
                <a:spcPts val="600"/>
              </a:spcAft>
              <a:buNone/>
            </a:pPr>
            <a:r>
              <a:rPr lang="en-US" sz="2200" dirty="0"/>
              <a:t>IVF Florida Reproductive Associates</a:t>
            </a:r>
          </a:p>
          <a:p>
            <a:pPr marL="0" indent="0" algn="ctr" defTabSz="914400">
              <a:lnSpc>
                <a:spcPct val="90000"/>
              </a:lnSpc>
              <a:spcBef>
                <a:spcPts val="600"/>
              </a:spcBef>
              <a:spcAft>
                <a:spcPts val="600"/>
              </a:spcAft>
              <a:buNone/>
            </a:pPr>
            <a:r>
              <a:rPr lang="en-US" sz="2200" dirty="0"/>
              <a:t>Margate, Florida</a:t>
            </a:r>
          </a:p>
        </p:txBody>
      </p:sp>
    </p:spTree>
    <p:extLst>
      <p:ext uri="{BB962C8B-B14F-4D97-AF65-F5344CB8AC3E}">
        <p14:creationId xmlns:p14="http://schemas.microsoft.com/office/powerpoint/2010/main" val="1297195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2853-CC8A-57C9-876F-F7DB134B6772}"/>
              </a:ext>
            </a:extLst>
          </p:cNvPr>
          <p:cNvSpPr>
            <a:spLocks noGrp="1"/>
          </p:cNvSpPr>
          <p:nvPr>
            <p:ph type="title"/>
          </p:nvPr>
        </p:nvSpPr>
        <p:spPr>
          <a:xfrm>
            <a:off x="838200" y="365125"/>
            <a:ext cx="10515600" cy="1325563"/>
          </a:xfrm>
        </p:spPr>
        <p:txBody>
          <a:bodyPr>
            <a:normAutofit/>
          </a:bodyPr>
          <a:lstStyle/>
          <a:p>
            <a:r>
              <a:rPr lang="en-US" sz="4800" dirty="0"/>
              <a:t>Blastocyst Formation Distribution</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801AE42-59D4-915A-9A4E-76300D87FCE9}"/>
              </a:ext>
            </a:extLst>
          </p:cNvPr>
          <p:cNvGraphicFramePr>
            <a:graphicFrameLocks noGrp="1"/>
          </p:cNvGraphicFramePr>
          <p:nvPr>
            <p:ph idx="1"/>
            <p:extLst>
              <p:ext uri="{D42A27DB-BD31-4B8C-83A1-F6EECF244321}">
                <p14:modId xmlns:p14="http://schemas.microsoft.com/office/powerpoint/2010/main" val="450613897"/>
              </p:ext>
            </p:extLst>
          </p:nvPr>
        </p:nvGraphicFramePr>
        <p:xfrm>
          <a:off x="526473" y="2141950"/>
          <a:ext cx="10827327" cy="4264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394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3B823D8-60B4-E427-51FC-279F285FF45E}"/>
              </a:ext>
            </a:extLst>
          </p:cNvPr>
          <p:cNvGraphicFramePr>
            <a:graphicFrameLocks noGrp="1"/>
          </p:cNvGraphicFramePr>
          <p:nvPr>
            <p:extLst>
              <p:ext uri="{D42A27DB-BD31-4B8C-83A1-F6EECF244321}">
                <p14:modId xmlns:p14="http://schemas.microsoft.com/office/powerpoint/2010/main" val="111148549"/>
              </p:ext>
            </p:extLst>
          </p:nvPr>
        </p:nvGraphicFramePr>
        <p:xfrm>
          <a:off x="643467" y="803563"/>
          <a:ext cx="10790555" cy="5398931"/>
        </p:xfrm>
        <a:graphic>
          <a:graphicData uri="http://schemas.openxmlformats.org/drawingml/2006/table">
            <a:tbl>
              <a:tblPr firstRow="1" firstCol="1" bandRow="1"/>
              <a:tblGrid>
                <a:gridCol w="1652078">
                  <a:extLst>
                    <a:ext uri="{9D8B030D-6E8A-4147-A177-3AD203B41FA5}">
                      <a16:colId xmlns:a16="http://schemas.microsoft.com/office/drawing/2014/main" val="3031881505"/>
                    </a:ext>
                  </a:extLst>
                </a:gridCol>
                <a:gridCol w="1636478">
                  <a:extLst>
                    <a:ext uri="{9D8B030D-6E8A-4147-A177-3AD203B41FA5}">
                      <a16:colId xmlns:a16="http://schemas.microsoft.com/office/drawing/2014/main" val="623400209"/>
                    </a:ext>
                  </a:extLst>
                </a:gridCol>
                <a:gridCol w="1636478">
                  <a:extLst>
                    <a:ext uri="{9D8B030D-6E8A-4147-A177-3AD203B41FA5}">
                      <a16:colId xmlns:a16="http://schemas.microsoft.com/office/drawing/2014/main" val="2902481422"/>
                    </a:ext>
                  </a:extLst>
                </a:gridCol>
                <a:gridCol w="1636478">
                  <a:extLst>
                    <a:ext uri="{9D8B030D-6E8A-4147-A177-3AD203B41FA5}">
                      <a16:colId xmlns:a16="http://schemas.microsoft.com/office/drawing/2014/main" val="3177843275"/>
                    </a:ext>
                  </a:extLst>
                </a:gridCol>
                <a:gridCol w="1636478">
                  <a:extLst>
                    <a:ext uri="{9D8B030D-6E8A-4147-A177-3AD203B41FA5}">
                      <a16:colId xmlns:a16="http://schemas.microsoft.com/office/drawing/2014/main" val="1409639342"/>
                    </a:ext>
                  </a:extLst>
                </a:gridCol>
                <a:gridCol w="1456761">
                  <a:extLst>
                    <a:ext uri="{9D8B030D-6E8A-4147-A177-3AD203B41FA5}">
                      <a16:colId xmlns:a16="http://schemas.microsoft.com/office/drawing/2014/main" val="4206481234"/>
                    </a:ext>
                  </a:extLst>
                </a:gridCol>
                <a:gridCol w="1135804">
                  <a:extLst>
                    <a:ext uri="{9D8B030D-6E8A-4147-A177-3AD203B41FA5}">
                      <a16:colId xmlns:a16="http://schemas.microsoft.com/office/drawing/2014/main" val="2071623997"/>
                    </a:ext>
                  </a:extLst>
                </a:gridCol>
              </a:tblGrid>
              <a:tr h="841180">
                <a:tc gridSpan="7">
                  <a:txBody>
                    <a:bodyPr/>
                    <a:lstStyle/>
                    <a:p>
                      <a:pPr marL="0" marR="0" algn="ctr" fontAlgn="ctr">
                        <a:lnSpc>
                          <a:spcPct val="150000"/>
                        </a:lnSpc>
                        <a:spcAft>
                          <a:spcPts val="800"/>
                        </a:spcAft>
                        <a:buNone/>
                      </a:pPr>
                      <a:r>
                        <a:rPr lang="en-US" sz="19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Table 1. Distribution rates of expanded blastocyst formation based on age</a:t>
                      </a:r>
                      <a:endParaRPr lang="en-US" sz="3100" b="0" i="0" u="none" strike="noStrike">
                        <a:effectLst/>
                        <a:latin typeface="Arial" panose="020B0604020202020204" pitchFamily="34" charset="0"/>
                      </a:endParaRPr>
                    </a:p>
                  </a:txBody>
                  <a:tcPr marL="156526" marR="156526" marT="78263" marB="78263">
                    <a:lnL>
                      <a:noFill/>
                    </a:lnL>
                    <a:lnR>
                      <a:noFill/>
                    </a:lnR>
                    <a:lnT>
                      <a:noFill/>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9165170"/>
                  </a:ext>
                </a:extLst>
              </a:tr>
              <a:tr h="567310">
                <a:tc rowSpan="2">
                  <a:txBody>
                    <a:bodyPr/>
                    <a:lstStyle/>
                    <a:p>
                      <a:pPr marL="0" marR="0" algn="ctr" fontAlgn="ctr">
                        <a:lnSpc>
                          <a:spcPct val="150000"/>
                        </a:lnSpc>
                        <a:spcAft>
                          <a:spcPts val="0"/>
                        </a:spcAft>
                        <a:buNone/>
                      </a:pPr>
                      <a:r>
                        <a:rPr lang="en-US" sz="19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SART Age</a:t>
                      </a:r>
                      <a:endParaRPr lang="en-US" sz="3100" b="0" i="0" u="none" strike="noStrike" dirty="0">
                        <a:effectLst/>
                        <a:latin typeface="Arial" panose="020B0604020202020204" pitchFamily="34" charset="0"/>
                      </a:endParaRPr>
                    </a:p>
                    <a:p>
                      <a:pPr marL="0" marR="0" algn="ctr" fontAlgn="ctr">
                        <a:lnSpc>
                          <a:spcPct val="150000"/>
                        </a:lnSpc>
                        <a:spcAft>
                          <a:spcPts val="0"/>
                        </a:spcAft>
                        <a:buNone/>
                      </a:pPr>
                      <a:r>
                        <a:rPr lang="en-US" sz="19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Groups</a:t>
                      </a:r>
                      <a:endParaRPr lang="en-US" sz="3100" b="0" i="0" u="none" strike="noStrike" dirty="0">
                        <a:effectLst/>
                        <a:latin typeface="Arial" panose="020B0604020202020204" pitchFamily="34" charset="0"/>
                      </a:endParaRPr>
                    </a:p>
                  </a:txBody>
                  <a:tcPr marL="156526" marR="156526" marT="78263" marB="78263">
                    <a:lnL>
                      <a:noFill/>
                    </a:lnL>
                    <a:lnR>
                      <a:noFill/>
                    </a:lnR>
                    <a:lnT w="12700" cap="flat" cmpd="sng" algn="ctr">
                      <a:solidFill>
                        <a:srgbClr val="000000"/>
                      </a:solidFill>
                      <a:prstDash val="solid"/>
                      <a:round/>
                      <a:headEnd type="none" w="med" len="med"/>
                      <a:tailEnd type="none" w="med" len="med"/>
                    </a:lnT>
                    <a:lnB>
                      <a:noFill/>
                    </a:lnB>
                    <a:solidFill>
                      <a:srgbClr val="DCE6F1"/>
                    </a:solidFill>
                  </a:tcPr>
                </a:tc>
                <a:tc gridSpan="5">
                  <a:txBody>
                    <a:bodyPr/>
                    <a:lstStyle/>
                    <a:p>
                      <a:pPr marL="0" marR="0" algn="ctr" fontAlgn="ctr">
                        <a:lnSpc>
                          <a:spcPct val="107000"/>
                        </a:lnSpc>
                        <a:spcAft>
                          <a:spcPts val="0"/>
                        </a:spcAft>
                        <a:buNone/>
                      </a:pPr>
                      <a:r>
                        <a:rPr lang="en-US" sz="19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Timing</a:t>
                      </a:r>
                      <a:endParaRPr lang="en-US" sz="3100" b="0" i="0" u="none" strike="noStrike" dirty="0">
                        <a:effectLst/>
                        <a:latin typeface="Arial" panose="020B0604020202020204" pitchFamily="34" charset="0"/>
                      </a:endParaRPr>
                    </a:p>
                  </a:txBody>
                  <a:tcPr marL="156526" marR="156526" marT="78263" marB="78263">
                    <a:lnL>
                      <a:noFill/>
                    </a:lnL>
                    <a:lnR>
                      <a:noFill/>
                    </a:lnR>
                    <a:lnT w="1270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fontAlgn="ctr">
                        <a:lnSpc>
                          <a:spcPct val="107000"/>
                        </a:lnSpc>
                        <a:spcAft>
                          <a:spcPts val="0"/>
                        </a:spcAft>
                        <a:buNone/>
                      </a:pPr>
                      <a:r>
                        <a:rPr lang="en-US" sz="19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count</a:t>
                      </a:r>
                      <a:endParaRPr lang="en-US" sz="3100" b="0" i="0" u="none" strike="noStrike" dirty="0">
                        <a:effectLst/>
                        <a:latin typeface="Arial" panose="020B0604020202020204" pitchFamily="34" charset="0"/>
                      </a:endParaRPr>
                    </a:p>
                  </a:txBody>
                  <a:tcPr marL="156526" marR="156526" marT="78263" marB="78263">
                    <a:lnL>
                      <a:noFill/>
                    </a:lnL>
                    <a:lnR>
                      <a:noFill/>
                    </a:lnR>
                    <a:lnT w="1270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1794821004"/>
                  </a:ext>
                </a:extLst>
              </a:tr>
              <a:tr h="586871">
                <a:tc vMerge="1">
                  <a:txBody>
                    <a:bodyPr/>
                    <a:lstStyle/>
                    <a:p>
                      <a:endParaRPr lang="en-US"/>
                    </a:p>
                  </a:txBody>
                  <a:tcPr/>
                </a:tc>
                <a:tc>
                  <a:txBody>
                    <a:bodyPr/>
                    <a:lstStyle/>
                    <a:p>
                      <a:pPr marL="0" marR="0" algn="ctr" fontAlgn="ctr">
                        <a:lnSpc>
                          <a:spcPct val="107000"/>
                        </a:lnSpc>
                        <a:spcAft>
                          <a:spcPts val="0"/>
                        </a:spcAft>
                        <a:buNone/>
                      </a:pPr>
                      <a:r>
                        <a:rPr lang="en-US" sz="19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D4+</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a:noFill/>
                    </a:lnB>
                    <a:solidFill>
                      <a:srgbClr val="DCE6F1"/>
                    </a:solidFill>
                  </a:tcPr>
                </a:tc>
                <a:tc>
                  <a:txBody>
                    <a:bodyPr/>
                    <a:lstStyle/>
                    <a:p>
                      <a:pPr marL="0" marR="0" algn="ctr" fontAlgn="ctr">
                        <a:lnSpc>
                          <a:spcPct val="107000"/>
                        </a:lnSpc>
                        <a:spcAft>
                          <a:spcPts val="0"/>
                        </a:spcAft>
                        <a:buNone/>
                      </a:pPr>
                      <a:r>
                        <a:rPr lang="en-US" sz="19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D5-</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a:noFill/>
                    </a:lnB>
                    <a:solidFill>
                      <a:srgbClr val="DCE6F1"/>
                    </a:solidFill>
                  </a:tcPr>
                </a:tc>
                <a:tc>
                  <a:txBody>
                    <a:bodyPr/>
                    <a:lstStyle/>
                    <a:p>
                      <a:pPr marL="0" marR="0" algn="ctr" fontAlgn="ctr">
                        <a:lnSpc>
                          <a:spcPct val="107000"/>
                        </a:lnSpc>
                        <a:spcAft>
                          <a:spcPts val="0"/>
                        </a:spcAft>
                        <a:buNone/>
                      </a:pPr>
                      <a:r>
                        <a:rPr lang="en-US" sz="19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D5+</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a:noFill/>
                    </a:lnB>
                    <a:solidFill>
                      <a:srgbClr val="DCE6F1"/>
                    </a:solidFill>
                  </a:tcPr>
                </a:tc>
                <a:tc>
                  <a:txBody>
                    <a:bodyPr/>
                    <a:lstStyle/>
                    <a:p>
                      <a:pPr marL="0" marR="0" algn="ctr" fontAlgn="ctr">
                        <a:lnSpc>
                          <a:spcPct val="107000"/>
                        </a:lnSpc>
                        <a:spcAft>
                          <a:spcPts val="0"/>
                        </a:spcAft>
                        <a:buNone/>
                      </a:pPr>
                      <a:r>
                        <a:rPr lang="en-US" sz="19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D6-</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a:noFill/>
                    </a:lnB>
                    <a:solidFill>
                      <a:srgbClr val="DCE6F1"/>
                    </a:solidFill>
                  </a:tcPr>
                </a:tc>
                <a:tc>
                  <a:txBody>
                    <a:bodyPr/>
                    <a:lstStyle/>
                    <a:p>
                      <a:pPr marL="0" marR="0" algn="ctr" fontAlgn="ctr">
                        <a:lnSpc>
                          <a:spcPct val="107000"/>
                        </a:lnSpc>
                        <a:spcAft>
                          <a:spcPts val="0"/>
                        </a:spcAft>
                        <a:buNone/>
                      </a:pPr>
                      <a:r>
                        <a:rPr lang="en-US" sz="19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D6+/7</a:t>
                      </a:r>
                      <a:endParaRPr lang="en-US" sz="3100" b="0" i="0" u="none" strike="noStrike" dirty="0">
                        <a:effectLst/>
                        <a:latin typeface="Arial" panose="020B0604020202020204" pitchFamily="34" charset="0"/>
                      </a:endParaRPr>
                    </a:p>
                  </a:txBody>
                  <a:tcPr marL="117394" marR="117394" marT="16305" marB="16305" anchor="ctr">
                    <a:lnL>
                      <a:noFill/>
                    </a:lnL>
                    <a:lnR>
                      <a:noFill/>
                    </a:lnR>
                    <a:lnT>
                      <a:noFill/>
                    </a:lnT>
                    <a:lnB>
                      <a:noFill/>
                    </a:lnB>
                    <a:solidFill>
                      <a:srgbClr val="DCE6F1"/>
                    </a:solidFill>
                  </a:tcPr>
                </a:tc>
                <a:tc vMerge="1">
                  <a:txBody>
                    <a:bodyPr/>
                    <a:lstStyle/>
                    <a:p>
                      <a:endParaRPr lang="en-US"/>
                    </a:p>
                  </a:txBody>
                  <a:tcPr/>
                </a:tc>
                <a:extLst>
                  <a:ext uri="{0D108BD9-81ED-4DB2-BD59-A6C34878D82A}">
                    <a16:rowId xmlns:a16="http://schemas.microsoft.com/office/drawing/2014/main" val="4032270928"/>
                  </a:ext>
                </a:extLst>
              </a:tr>
              <a:tr h="680714">
                <a:tc>
                  <a:txBody>
                    <a:bodyPr/>
                    <a:lstStyle/>
                    <a:p>
                      <a:pPr marL="0" marR="0" algn="l" fontAlgn="ctr">
                        <a:lnSpc>
                          <a:spcPct val="150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&lt;35</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dirty="0">
                          <a:effectLst/>
                          <a:latin typeface="Arial" panose="020B0604020202020204" pitchFamily="34" charset="0"/>
                          <a:ea typeface="Calibri" panose="020F0502020204030204" pitchFamily="34" charset="0"/>
                          <a:cs typeface="Times New Roman" panose="02020603050405020304" pitchFamily="18" charset="0"/>
                        </a:rPr>
                        <a:t>13% (130)*</a:t>
                      </a:r>
                      <a:endParaRPr lang="en-US" sz="3100" b="0" i="0" u="none" strike="noStrike" dirty="0">
                        <a:effectLst/>
                        <a:latin typeface="Arial" panose="020B0604020202020204" pitchFamily="34" charset="0"/>
                      </a:endParaRPr>
                    </a:p>
                  </a:txBody>
                  <a:tcPr marL="117394" marR="117394" marT="16305" marB="16305"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43% (446)</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25% (260)</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15% (153)</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4% (37)</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1026</a:t>
                      </a:r>
                      <a:endParaRPr lang="en-US" sz="3100" b="0" i="0" u="none" strike="noStrike">
                        <a:effectLst/>
                        <a:latin typeface="Arial" panose="020B0604020202020204" pitchFamily="34" charset="0"/>
                      </a:endParaRPr>
                    </a:p>
                  </a:txBody>
                  <a:tcPr marL="117394" marR="117394" marT="16305" marB="16305"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0838023"/>
                  </a:ext>
                </a:extLst>
              </a:tr>
              <a:tr h="680714">
                <a:tc>
                  <a:txBody>
                    <a:bodyPr/>
                    <a:lstStyle/>
                    <a:p>
                      <a:pPr marL="0" marR="0" algn="l" fontAlgn="ctr">
                        <a:lnSpc>
                          <a:spcPct val="150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35-37</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8% (61)</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39% (283)</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30% (217)</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16% (119)</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6% (42)</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722</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1335843"/>
                  </a:ext>
                </a:extLst>
              </a:tr>
              <a:tr h="680714">
                <a:tc>
                  <a:txBody>
                    <a:bodyPr/>
                    <a:lstStyle/>
                    <a:p>
                      <a:pPr marL="0" marR="0" algn="l" fontAlgn="ctr">
                        <a:lnSpc>
                          <a:spcPct val="150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38-40</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5% (33)</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34% (217)</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32% (204)</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21% (135)</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8% (51)</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640</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5908370"/>
                  </a:ext>
                </a:extLst>
              </a:tr>
              <a:tr h="680714">
                <a:tc>
                  <a:txBody>
                    <a:bodyPr/>
                    <a:lstStyle/>
                    <a:p>
                      <a:pPr marL="0" marR="0" algn="l" fontAlgn="ctr">
                        <a:lnSpc>
                          <a:spcPct val="150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41-42</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8% (20)</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35% (92)</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36% (95)</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17% (44)</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 (9)</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260</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2873909"/>
                  </a:ext>
                </a:extLst>
              </a:tr>
              <a:tr h="680714">
                <a:tc>
                  <a:txBody>
                    <a:bodyPr/>
                    <a:lstStyle/>
                    <a:p>
                      <a:pPr marL="0" marR="0" algn="l" fontAlgn="ctr">
                        <a:lnSpc>
                          <a:spcPct val="150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&gt;43</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6% (11)</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33% (63)</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30% (58)</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19% (37)</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lnSpc>
                          <a:spcPct val="107000"/>
                        </a:lnSpc>
                        <a:spcAft>
                          <a:spcPts val="800"/>
                        </a:spcAft>
                        <a:buNone/>
                      </a:pPr>
                      <a:r>
                        <a:rPr lang="en-US" sz="1900" b="0" i="0" u="none" strike="noStrike">
                          <a:effectLst/>
                          <a:latin typeface="Arial" panose="020B0604020202020204" pitchFamily="34" charset="0"/>
                          <a:ea typeface="Calibri" panose="020F0502020204030204" pitchFamily="34" charset="0"/>
                          <a:cs typeface="Times New Roman" panose="02020603050405020304" pitchFamily="18" charset="0"/>
                        </a:rPr>
                        <a:t>11% (22)</a:t>
                      </a:r>
                      <a:endParaRPr lang="en-US" sz="3100" b="0" i="0" u="none" strike="noStrike">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lnSpc>
                          <a:spcPct val="107000"/>
                        </a:lnSpc>
                        <a:spcAft>
                          <a:spcPts val="800"/>
                        </a:spcAft>
                        <a:buNone/>
                      </a:pPr>
                      <a:r>
                        <a:rPr lang="en-US" sz="1900" b="0" i="0" u="none" strike="noStrike" dirty="0">
                          <a:effectLst/>
                          <a:latin typeface="Arial" panose="020B0604020202020204" pitchFamily="34" charset="0"/>
                          <a:ea typeface="Calibri" panose="020F0502020204030204" pitchFamily="34" charset="0"/>
                          <a:cs typeface="Times New Roman" panose="02020603050405020304" pitchFamily="18" charset="0"/>
                        </a:rPr>
                        <a:t>191</a:t>
                      </a:r>
                      <a:endParaRPr lang="en-US" sz="3100" b="0" i="0" u="none" strike="noStrike" dirty="0">
                        <a:effectLst/>
                        <a:latin typeface="Arial" panose="020B0604020202020204" pitchFamily="34" charset="0"/>
                      </a:endParaRPr>
                    </a:p>
                  </a:txBody>
                  <a:tcPr marL="117394" marR="117394" marT="16305" marB="16305"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45366692"/>
                  </a:ext>
                </a:extLst>
              </a:tr>
            </a:tbl>
          </a:graphicData>
        </a:graphic>
      </p:graphicFrame>
    </p:spTree>
    <p:extLst>
      <p:ext uri="{BB962C8B-B14F-4D97-AF65-F5344CB8AC3E}">
        <p14:creationId xmlns:p14="http://schemas.microsoft.com/office/powerpoint/2010/main" val="335524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70F47C-7A5F-0E87-400E-FC898D3324D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DA2CD-A069-D81B-D507-95CFE8793DFA}"/>
              </a:ext>
            </a:extLst>
          </p:cNvPr>
          <p:cNvSpPr>
            <a:spLocks noGrp="1"/>
          </p:cNvSpPr>
          <p:nvPr>
            <p:ph type="title"/>
          </p:nvPr>
        </p:nvSpPr>
        <p:spPr>
          <a:xfrm>
            <a:off x="838200" y="365125"/>
            <a:ext cx="10515600" cy="1325563"/>
          </a:xfrm>
        </p:spPr>
        <p:txBody>
          <a:bodyPr>
            <a:normAutofit/>
          </a:bodyPr>
          <a:lstStyle/>
          <a:p>
            <a:r>
              <a:rPr lang="en-US" sz="4800" dirty="0"/>
              <a:t>Blastocyst Euploidy Rates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3B788025-91F3-3FAE-62C2-9334B6C6A9FA}"/>
              </a:ext>
            </a:extLst>
          </p:cNvPr>
          <p:cNvGraphicFramePr>
            <a:graphicFrameLocks noGrp="1"/>
          </p:cNvGraphicFramePr>
          <p:nvPr>
            <p:ph idx="1"/>
            <p:extLst>
              <p:ext uri="{D42A27DB-BD31-4B8C-83A1-F6EECF244321}">
                <p14:modId xmlns:p14="http://schemas.microsoft.com/office/powerpoint/2010/main" val="874507291"/>
              </p:ext>
            </p:extLst>
          </p:nvPr>
        </p:nvGraphicFramePr>
        <p:xfrm>
          <a:off x="838200" y="2228087"/>
          <a:ext cx="10515600" cy="3948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521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F9AE-1589-54B3-EDDE-D6C80660BC2B}"/>
              </a:ext>
            </a:extLst>
          </p:cNvPr>
          <p:cNvSpPr>
            <a:spLocks noGrp="1"/>
          </p:cNvSpPr>
          <p:nvPr>
            <p:ph type="title"/>
          </p:nvPr>
        </p:nvSpPr>
        <p:spPr>
          <a:xfrm>
            <a:off x="401782" y="274638"/>
            <a:ext cx="11374582" cy="1143000"/>
          </a:xfrm>
        </p:spPr>
        <p:txBody>
          <a:bodyPr>
            <a:normAutofit fontScale="90000"/>
          </a:bodyPr>
          <a:lstStyle/>
          <a:p>
            <a:r>
              <a:rPr lang="en-US" dirty="0"/>
              <a:t>Distribution of ICM Grade based on Expansion Timing</a:t>
            </a:r>
          </a:p>
        </p:txBody>
      </p:sp>
      <p:graphicFrame>
        <p:nvGraphicFramePr>
          <p:cNvPr id="3" name="Chart 2">
            <a:extLst>
              <a:ext uri="{FF2B5EF4-FFF2-40B4-BE49-F238E27FC236}">
                <a16:creationId xmlns:a16="http://schemas.microsoft.com/office/drawing/2014/main" id="{BEEAA559-7DF7-53A8-DE0D-B608D1997A37}"/>
              </a:ext>
            </a:extLst>
          </p:cNvPr>
          <p:cNvGraphicFramePr/>
          <p:nvPr>
            <p:extLst>
              <p:ext uri="{D42A27DB-BD31-4B8C-83A1-F6EECF244321}">
                <p14:modId xmlns:p14="http://schemas.microsoft.com/office/powerpoint/2010/main" val="2311435932"/>
              </p:ext>
            </p:extLst>
          </p:nvPr>
        </p:nvGraphicFramePr>
        <p:xfrm>
          <a:off x="824345" y="1690255"/>
          <a:ext cx="10543309" cy="4682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002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B645B-1294-FC83-04EA-C370BF09E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D5CE1-32F0-324C-955A-CE7055E76E73}"/>
              </a:ext>
            </a:extLst>
          </p:cNvPr>
          <p:cNvSpPr>
            <a:spLocks noGrp="1"/>
          </p:cNvSpPr>
          <p:nvPr>
            <p:ph type="title"/>
          </p:nvPr>
        </p:nvSpPr>
        <p:spPr>
          <a:xfrm>
            <a:off x="401782" y="274638"/>
            <a:ext cx="11374582" cy="1143000"/>
          </a:xfrm>
        </p:spPr>
        <p:txBody>
          <a:bodyPr>
            <a:normAutofit fontScale="90000"/>
          </a:bodyPr>
          <a:lstStyle/>
          <a:p>
            <a:r>
              <a:rPr lang="en-US" dirty="0"/>
              <a:t>Distribution of TE Grade based on Expansion Timing</a:t>
            </a:r>
          </a:p>
        </p:txBody>
      </p:sp>
      <p:graphicFrame>
        <p:nvGraphicFramePr>
          <p:cNvPr id="4" name="Chart 3">
            <a:extLst>
              <a:ext uri="{FF2B5EF4-FFF2-40B4-BE49-F238E27FC236}">
                <a16:creationId xmlns:a16="http://schemas.microsoft.com/office/drawing/2014/main" id="{3757A8E0-083C-3D4F-BBE4-4E20ACF4A650}"/>
              </a:ext>
            </a:extLst>
          </p:cNvPr>
          <p:cNvGraphicFramePr/>
          <p:nvPr>
            <p:extLst>
              <p:ext uri="{D42A27DB-BD31-4B8C-83A1-F6EECF244321}">
                <p14:modId xmlns:p14="http://schemas.microsoft.com/office/powerpoint/2010/main" val="3095921414"/>
              </p:ext>
            </p:extLst>
          </p:nvPr>
        </p:nvGraphicFramePr>
        <p:xfrm>
          <a:off x="595745" y="1417638"/>
          <a:ext cx="11180619" cy="5165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190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pPr algn="l"/>
            <a:r>
              <a:rPr lang="en-US" sz="5400" dirty="0"/>
              <a:t>Conclusion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6210" y="1911493"/>
            <a:ext cx="7464552" cy="4548145"/>
          </a:xfrm>
        </p:spPr>
        <p:txBody>
          <a:bodyPr anchor="t">
            <a:noAutofit/>
          </a:bodyPr>
          <a:lstStyle/>
          <a:p>
            <a:pPr>
              <a:lnSpc>
                <a:spcPct val="120000"/>
              </a:lnSpc>
              <a:spcBef>
                <a:spcPts val="600"/>
              </a:spcBef>
              <a:spcAft>
                <a:spcPts val="600"/>
              </a:spcAft>
            </a:pPr>
            <a:r>
              <a:rPr lang="en-US" sz="2400" dirty="0">
                <a:effectLst/>
                <a:latin typeface="Calibri" panose="020F0502020204030204" pitchFamily="34" charset="0"/>
                <a:ea typeface="Calibri" panose="020F0502020204030204" pitchFamily="34" charset="0"/>
                <a:cs typeface="Calibri" panose="020F0502020204030204" pitchFamily="34" charset="0"/>
              </a:rPr>
              <a:t>This data illustrates that younger patients have a higher likelihood of earlier expanded blastocyst formation and as maternal age increases a shift toward slower expanded blastocyst formation. </a:t>
            </a:r>
          </a:p>
          <a:p>
            <a:pPr>
              <a:lnSpc>
                <a:spcPct val="120000"/>
              </a:lnSpc>
              <a:spcBef>
                <a:spcPts val="600"/>
              </a:spcBef>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Earlier blastocyst formation is linked to higher embryo quality based on ICM and TE morphology with a lower risk of chromosomal aneuploidies. </a:t>
            </a:r>
          </a:p>
          <a:p>
            <a:pPr>
              <a:lnSpc>
                <a:spcPct val="120000"/>
              </a:lnSpc>
              <a:spcBef>
                <a:spcPts val="600"/>
              </a:spcBef>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These findings highlight the potential advantages of selecting day 4 embryos over later developing embryos. </a:t>
            </a:r>
          </a:p>
          <a:p>
            <a:pPr>
              <a:lnSpc>
                <a:spcPct val="90000"/>
              </a:lnSpc>
            </a:pPr>
            <a:endParaRPr lang="en-US" sz="2800" dirty="0">
              <a:latin typeface="Calibri" panose="020F0502020204030204" pitchFamily="34" charset="0"/>
              <a:cs typeface="Calibri" panose="020F0502020204030204" pitchFamily="34" charset="0"/>
            </a:endParaRPr>
          </a:p>
        </p:txBody>
      </p:sp>
      <p:pic>
        <p:nvPicPr>
          <p:cNvPr id="4" name="Picture 3" descr="A close-up of cells&#10;&#10;Description automatically generated">
            <a:extLst>
              <a:ext uri="{FF2B5EF4-FFF2-40B4-BE49-F238E27FC236}">
                <a16:creationId xmlns:a16="http://schemas.microsoft.com/office/drawing/2014/main" id="{F0D5DE4F-5E25-EF3F-992F-F01FD7DA5F68}"/>
              </a:ext>
            </a:extLst>
          </p:cNvPr>
          <p:cNvPicPr>
            <a:picLocks noChangeAspect="1"/>
          </p:cNvPicPr>
          <p:nvPr/>
        </p:nvPicPr>
        <p:blipFill rotWithShape="1">
          <a:blip r:embed="rId2"/>
          <a:srcRect l="27930" r="16993" b="2"/>
          <a:stretch/>
        </p:blipFill>
        <p:spPr>
          <a:xfrm>
            <a:off x="7857744" y="2024703"/>
            <a:ext cx="3941064" cy="40965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33C1FC2B-C02A-1B6B-3706-FE1463C50411}"/>
              </a:ext>
            </a:extLst>
          </p:cNvPr>
          <p:cNvPicPr>
            <a:picLocks noChangeAspect="1"/>
          </p:cNvPicPr>
          <p:nvPr/>
        </p:nvPicPr>
        <p:blipFill rotWithShape="1">
          <a:blip r:embed="rId3"/>
          <a:srcRect r="4000"/>
          <a:stretch/>
        </p:blipFill>
        <p:spPr>
          <a:xfrm>
            <a:off x="-18998" y="2601516"/>
            <a:ext cx="5290867" cy="2976113"/>
          </a:xfrm>
          <a:prstGeom prst="rect">
            <a:avLst/>
          </a:prstGeom>
        </p:spPr>
      </p:pic>
      <p:pic>
        <p:nvPicPr>
          <p:cNvPr id="6" name="Picture 5" descr="A picture containing indoor, window, floor&#10;&#10;Description automatically generated">
            <a:extLst>
              <a:ext uri="{FF2B5EF4-FFF2-40B4-BE49-F238E27FC236}">
                <a16:creationId xmlns:a16="http://schemas.microsoft.com/office/drawing/2014/main" id="{47B6D4C5-9014-A2A4-DF7B-6BD42164E190}"/>
              </a:ext>
            </a:extLst>
          </p:cNvPr>
          <p:cNvPicPr>
            <a:picLocks noChangeAspect="1"/>
          </p:cNvPicPr>
          <p:nvPr/>
        </p:nvPicPr>
        <p:blipFill rotWithShape="1">
          <a:blip r:embed="rId4">
            <a:extLst>
              <a:ext uri="{28A0092B-C50C-407E-A947-70E740481C1C}">
                <a14:useLocalDpi xmlns:a14="http://schemas.microsoft.com/office/drawing/2010/main" val="0"/>
              </a:ext>
            </a:extLst>
          </a:blip>
          <a:srcRect r="1" b="7710"/>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
        <p:nvSpPr>
          <p:cNvPr id="7" name="TextBox 6">
            <a:extLst>
              <a:ext uri="{FF2B5EF4-FFF2-40B4-BE49-F238E27FC236}">
                <a16:creationId xmlns:a16="http://schemas.microsoft.com/office/drawing/2014/main" id="{E1D1D64B-E867-BDE3-7DE3-1EBB46F48BAB}"/>
              </a:ext>
            </a:extLst>
          </p:cNvPr>
          <p:cNvSpPr txBox="1"/>
          <p:nvPr/>
        </p:nvSpPr>
        <p:spPr>
          <a:xfrm>
            <a:off x="189782" y="767752"/>
            <a:ext cx="5290867" cy="830997"/>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Acknowledgements</a:t>
            </a:r>
          </a:p>
        </p:txBody>
      </p:sp>
    </p:spTree>
    <p:extLst>
      <p:ext uri="{BB962C8B-B14F-4D97-AF65-F5344CB8AC3E}">
        <p14:creationId xmlns:p14="http://schemas.microsoft.com/office/powerpoint/2010/main" val="197746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3928-0DC9-4818-F35F-0FA6072CB8A2}"/>
              </a:ext>
            </a:extLst>
          </p:cNvPr>
          <p:cNvSpPr>
            <a:spLocks noGrp="1"/>
          </p:cNvSpPr>
          <p:nvPr>
            <p:ph type="title"/>
          </p:nvPr>
        </p:nvSpPr>
        <p:spPr>
          <a:xfrm>
            <a:off x="4705884" y="344066"/>
            <a:ext cx="5827643" cy="1433433"/>
          </a:xfrm>
        </p:spPr>
        <p:txBody>
          <a:bodyPr anchor="b">
            <a:normAutofit/>
          </a:bodyPr>
          <a:lstStyle/>
          <a:p>
            <a:r>
              <a:rPr lang="en-US" sz="4800" dirty="0"/>
              <a:t>Disclosures</a:t>
            </a:r>
          </a:p>
        </p:txBody>
      </p:sp>
      <p:pic>
        <p:nvPicPr>
          <p:cNvPr id="8" name="Graphic 7" descr="Atom">
            <a:extLst>
              <a:ext uri="{FF2B5EF4-FFF2-40B4-BE49-F238E27FC236}">
                <a16:creationId xmlns:a16="http://schemas.microsoft.com/office/drawing/2014/main" id="{62CB5349-D82D-BF8A-43D0-023FEC7E8E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770" y="735254"/>
            <a:ext cx="3449030" cy="3449030"/>
          </a:xfrm>
          <a:prstGeom prst="rect">
            <a:avLst/>
          </a:prstGeom>
        </p:spPr>
      </p:pic>
      <p:sp>
        <p:nvSpPr>
          <p:cNvPr id="4" name="Content Placeholder 2">
            <a:extLst>
              <a:ext uri="{FF2B5EF4-FFF2-40B4-BE49-F238E27FC236}">
                <a16:creationId xmlns:a16="http://schemas.microsoft.com/office/drawing/2014/main" id="{CDD18E01-D265-CAA0-36EB-D1A783C1F8AC}"/>
              </a:ext>
            </a:extLst>
          </p:cNvPr>
          <p:cNvSpPr txBox="1">
            <a:spLocks noGrp="1"/>
          </p:cNvSpPr>
          <p:nvPr>
            <p:ph idx="1"/>
          </p:nvPr>
        </p:nvSpPr>
        <p:spPr>
          <a:xfrm>
            <a:off x="4184073" y="2666444"/>
            <a:ext cx="7455212" cy="241405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dirty="0"/>
              <a:t>Genomic Prediction, Scientific Advisory Board</a:t>
            </a:r>
          </a:p>
          <a:p>
            <a:pPr>
              <a:spcBef>
                <a:spcPts val="600"/>
              </a:spcBef>
              <a:spcAft>
                <a:spcPts val="600"/>
              </a:spcAft>
            </a:pPr>
            <a:r>
              <a:rPr lang="en-US" dirty="0" err="1"/>
              <a:t>aLife</a:t>
            </a:r>
            <a:r>
              <a:rPr lang="en-US" dirty="0"/>
              <a:t>, Scientific Advisory Board</a:t>
            </a:r>
          </a:p>
          <a:p>
            <a:pPr>
              <a:spcBef>
                <a:spcPts val="600"/>
              </a:spcBef>
              <a:spcAft>
                <a:spcPts val="600"/>
              </a:spcAft>
            </a:pPr>
            <a:r>
              <a:rPr lang="en-US" dirty="0"/>
              <a:t>Future Fertility, Scientific Advisory Board</a:t>
            </a:r>
          </a:p>
          <a:p>
            <a:pPr>
              <a:spcBef>
                <a:spcPts val="600"/>
              </a:spcBef>
              <a:spcAft>
                <a:spcPts val="600"/>
              </a:spcAft>
            </a:pPr>
            <a:r>
              <a:rPr lang="en-US" dirty="0"/>
              <a:t>Overture, Scientific Advisory Board</a:t>
            </a:r>
          </a:p>
        </p:txBody>
      </p:sp>
    </p:spTree>
    <p:extLst>
      <p:ext uri="{BB962C8B-B14F-4D97-AF65-F5344CB8AC3E}">
        <p14:creationId xmlns:p14="http://schemas.microsoft.com/office/powerpoint/2010/main" val="318795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96" name="Rectangle 24595">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1" name="Rectangle 6"/>
          <p:cNvSpPr>
            <a:spLocks noChangeArrowheads="1"/>
          </p:cNvSpPr>
          <p:nvPr/>
        </p:nvSpPr>
        <p:spPr bwMode="auto">
          <a:xfrm>
            <a:off x="530352" y="640823"/>
            <a:ext cx="3520440" cy="55831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b="1">
                <a:solidFill>
                  <a:schemeClr val="bg1"/>
                </a:solidFill>
                <a:latin typeface="Berlin Sans FB Demi" charset="0"/>
                <a:ea typeface="ＭＳ Ｐゴシック" charset="-128"/>
                <a:sym typeface="Gill Sans Light" charset="0"/>
              </a:defRPr>
            </a:lvl1pPr>
            <a:lvl2pPr marL="742950" indent="-285750" eaLnBrk="0" hangingPunct="0">
              <a:defRPr sz="2400" b="1">
                <a:solidFill>
                  <a:schemeClr val="bg1"/>
                </a:solidFill>
                <a:latin typeface="Berlin Sans FB Demi" charset="0"/>
                <a:ea typeface="ＭＳ Ｐゴシック" charset="-128"/>
                <a:sym typeface="Gill Sans Light" charset="0"/>
              </a:defRPr>
            </a:lvl2pPr>
            <a:lvl3pPr marL="1143000" indent="-228600" eaLnBrk="0" hangingPunct="0">
              <a:defRPr sz="2400" b="1">
                <a:solidFill>
                  <a:schemeClr val="bg1"/>
                </a:solidFill>
                <a:latin typeface="Berlin Sans FB Demi" charset="0"/>
                <a:ea typeface="ＭＳ Ｐゴシック" charset="-128"/>
                <a:sym typeface="Gill Sans Light" charset="0"/>
              </a:defRPr>
            </a:lvl3pPr>
            <a:lvl4pPr marL="1600200" indent="-228600" eaLnBrk="0" hangingPunct="0">
              <a:defRPr sz="2400" b="1">
                <a:solidFill>
                  <a:schemeClr val="bg1"/>
                </a:solidFill>
                <a:latin typeface="Berlin Sans FB Demi" charset="0"/>
                <a:ea typeface="ＭＳ Ｐゴシック" charset="-128"/>
                <a:sym typeface="Gill Sans Light" charset="0"/>
              </a:defRPr>
            </a:lvl4pPr>
            <a:lvl5pPr marL="2057400" indent="-228600" eaLnBrk="0" hangingPunct="0">
              <a:defRPr sz="2400" b="1">
                <a:solidFill>
                  <a:schemeClr val="bg1"/>
                </a:solidFill>
                <a:latin typeface="Berlin Sans FB Demi" charset="0"/>
                <a:ea typeface="ＭＳ Ｐゴシック" charset="-128"/>
                <a:sym typeface="Gill Sans Light" charset="0"/>
              </a:defRPr>
            </a:lvl5pPr>
            <a:lvl6pPr marL="2514600" indent="-228600" eaLnBrk="0" fontAlgn="base" hangingPunct="0">
              <a:spcBef>
                <a:spcPct val="0"/>
              </a:spcBef>
              <a:spcAft>
                <a:spcPct val="0"/>
              </a:spcAft>
              <a:defRPr sz="2400" b="1">
                <a:solidFill>
                  <a:schemeClr val="bg1"/>
                </a:solidFill>
                <a:latin typeface="Berlin Sans FB Demi" charset="0"/>
                <a:ea typeface="ＭＳ Ｐゴシック" charset="-128"/>
                <a:sym typeface="Gill Sans Light" charset="0"/>
              </a:defRPr>
            </a:lvl6pPr>
            <a:lvl7pPr marL="2971800" indent="-228600" eaLnBrk="0" fontAlgn="base" hangingPunct="0">
              <a:spcBef>
                <a:spcPct val="0"/>
              </a:spcBef>
              <a:spcAft>
                <a:spcPct val="0"/>
              </a:spcAft>
              <a:defRPr sz="2400" b="1">
                <a:solidFill>
                  <a:schemeClr val="bg1"/>
                </a:solidFill>
                <a:latin typeface="Berlin Sans FB Demi" charset="0"/>
                <a:ea typeface="ＭＳ Ｐゴシック" charset="-128"/>
                <a:sym typeface="Gill Sans Light" charset="0"/>
              </a:defRPr>
            </a:lvl7pPr>
            <a:lvl8pPr marL="3429000" indent="-228600" eaLnBrk="0" fontAlgn="base" hangingPunct="0">
              <a:spcBef>
                <a:spcPct val="0"/>
              </a:spcBef>
              <a:spcAft>
                <a:spcPct val="0"/>
              </a:spcAft>
              <a:defRPr sz="2400" b="1">
                <a:solidFill>
                  <a:schemeClr val="bg1"/>
                </a:solidFill>
                <a:latin typeface="Berlin Sans FB Demi" charset="0"/>
                <a:ea typeface="ＭＳ Ｐゴシック" charset="-128"/>
                <a:sym typeface="Gill Sans Light" charset="0"/>
              </a:defRPr>
            </a:lvl8pPr>
            <a:lvl9pPr marL="3886200" indent="-228600" eaLnBrk="0" fontAlgn="base" hangingPunct="0">
              <a:spcBef>
                <a:spcPct val="0"/>
              </a:spcBef>
              <a:spcAft>
                <a:spcPct val="0"/>
              </a:spcAft>
              <a:defRPr sz="2400" b="1">
                <a:solidFill>
                  <a:schemeClr val="bg1"/>
                </a:solidFill>
                <a:latin typeface="Berlin Sans FB Demi" charset="0"/>
                <a:ea typeface="ＭＳ Ｐゴシック" charset="-128"/>
                <a:sym typeface="Gill Sans Light" charset="0"/>
              </a:defRPr>
            </a:lvl9pPr>
          </a:lstStyle>
          <a:p>
            <a:pPr defTabSz="914400" eaLnBrk="1" hangingPunct="1">
              <a:lnSpc>
                <a:spcPct val="90000"/>
              </a:lnSpc>
              <a:spcBef>
                <a:spcPct val="0"/>
              </a:spcBef>
              <a:spcAft>
                <a:spcPts val="600"/>
              </a:spcAft>
            </a:pPr>
            <a:r>
              <a:rPr lang="en-US" sz="5400" b="0" kern="1200" dirty="0">
                <a:solidFill>
                  <a:schemeClr val="tx1"/>
                </a:solidFill>
                <a:latin typeface="+mj-lt"/>
                <a:ea typeface="+mj-ea"/>
                <a:cs typeface="+mj-cs"/>
              </a:rPr>
              <a:t>Background</a:t>
            </a:r>
            <a:endParaRPr lang="en-US" sz="5400" kern="1200" dirty="0">
              <a:solidFill>
                <a:schemeClr val="tx1"/>
              </a:solidFill>
              <a:latin typeface="+mj-lt"/>
              <a:ea typeface="+mj-ea"/>
              <a:cs typeface="+mj-cs"/>
            </a:endParaRPr>
          </a:p>
        </p:txBody>
      </p:sp>
      <p:sp>
        <p:nvSpPr>
          <p:cNvPr id="24598"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54295" y="898580"/>
            <a:ext cx="6989611" cy="4380001"/>
          </a:xfrm>
          <a:prstGeom prst="rect">
            <a:avLst/>
          </a:prstGeom>
        </p:spPr>
      </p:pic>
      <p:sp>
        <p:nvSpPr>
          <p:cNvPr id="2" name="Rectangle 1"/>
          <p:cNvSpPr/>
          <p:nvPr/>
        </p:nvSpPr>
        <p:spPr>
          <a:xfrm>
            <a:off x="4654295" y="5701037"/>
            <a:ext cx="6894576" cy="1040560"/>
          </a:xfrm>
          <a:prstGeom prst="rect">
            <a:avLst/>
          </a:prstGeom>
        </p:spPr>
        <p:txBody>
          <a:bodyPr vert="horz" lIns="91440" tIns="45720" rIns="91440" bIns="45720" rtlCol="0" anchor="t">
            <a:normAutofit/>
          </a:bodyPr>
          <a:lstStyle/>
          <a:p>
            <a:pPr defTabSz="914400">
              <a:lnSpc>
                <a:spcPct val="90000"/>
              </a:lnSpc>
              <a:spcAft>
                <a:spcPts val="600"/>
              </a:spcAft>
            </a:pPr>
            <a:r>
              <a:rPr lang="en-US" sz="2200" i="1" dirty="0"/>
              <a:t>Alpha Scientists in Reproductive Medicine and ESHRE Special Interest Group of Embryology Hum Reprod 2011</a:t>
            </a:r>
          </a:p>
        </p:txBody>
      </p:sp>
      <p:sp>
        <p:nvSpPr>
          <p:cNvPr id="5" name="Rectangle 4"/>
          <p:cNvSpPr/>
          <p:nvPr/>
        </p:nvSpPr>
        <p:spPr bwMode="auto">
          <a:xfrm>
            <a:off x="1756173" y="-2348834"/>
            <a:ext cx="8672154" cy="1242810"/>
          </a:xfrm>
          <a:prstGeom prst="rect">
            <a:avLst/>
          </a:prstGeom>
          <a:solidFill>
            <a:srgbClr val="0066CC">
              <a:alpha val="16000"/>
            </a:srgbClr>
          </a:solidFill>
          <a:ln w="12700" cap="flat" cmpd="sng" algn="ctr">
            <a:solidFill>
              <a:schemeClr val="tx1">
                <a:lumMod val="50000"/>
                <a:lumOff val="50000"/>
              </a:schemeClr>
            </a:solidFill>
            <a:prstDash val="solid"/>
            <a:round/>
            <a:headEnd type="none" w="sm" len="sm"/>
            <a:tailEnd type="none" w="sm" len="sm"/>
          </a:ln>
          <a:effectLst/>
        </p:spPr>
        <p:txBody>
          <a:bodyPr/>
          <a:lstStyle/>
          <a:p>
            <a:pPr algn="ctr">
              <a:defRPr/>
            </a:pPr>
            <a:endParaRPr lang="en-US" sz="2700" b="1">
              <a:effectLst>
                <a:outerShdw blurRad="38100" dist="38100" dir="2700000" algn="tl">
                  <a:srgbClr val="DDDDDD"/>
                </a:outerShdw>
              </a:effectLs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8860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B4565D31-2400-0ADF-F716-2993FC5F5E6E}"/>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gn="l" defTabSz="914400">
              <a:lnSpc>
                <a:spcPct val="90000"/>
              </a:lnSpc>
            </a:pPr>
            <a:r>
              <a:rPr lang="en-US" sz="4800" kern="1200" dirty="0">
                <a:solidFill>
                  <a:schemeClr val="tx1"/>
                </a:solidFill>
                <a:latin typeface="+mj-lt"/>
                <a:ea typeface="+mj-ea"/>
                <a:cs typeface="+mj-cs"/>
              </a:rPr>
              <a:t>Background</a:t>
            </a:r>
          </a:p>
        </p:txBody>
      </p:sp>
      <p:sp>
        <p:nvSpPr>
          <p:cNvPr id="4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84C11CD4-8394-3C6F-4899-12A0FF2C17E9}"/>
              </a:ext>
            </a:extLst>
          </p:cNvPr>
          <p:cNvSpPr txBox="1">
            <a:spLocks/>
          </p:cNvSpPr>
          <p:nvPr/>
        </p:nvSpPr>
        <p:spPr>
          <a:xfrm>
            <a:off x="344385" y="2893210"/>
            <a:ext cx="4197266" cy="341071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2800" dirty="0"/>
              <a:t>Limited research exists on embryos reaching the expanded blastocyst stage by Day 4.</a:t>
            </a:r>
          </a:p>
          <a:p>
            <a:pPr indent="-228600" defTabSz="914400">
              <a:lnSpc>
                <a:spcPct val="90000"/>
              </a:lnSpc>
              <a:buFont typeface="Arial" panose="020B0604020202020204" pitchFamily="34" charset="0"/>
              <a:buChar char="•"/>
            </a:pPr>
            <a:r>
              <a:rPr lang="en-US" sz="2800" b="0" i="0" u="none" strike="noStrike" dirty="0">
                <a:solidFill>
                  <a:srgbClr val="000000"/>
                </a:solidFill>
                <a:effectLst/>
              </a:rPr>
              <a:t>Most embryos reach the expanded blastocyst stage by Day 5 or 6.</a:t>
            </a:r>
            <a:endParaRPr lang="en-US" sz="2800" dirty="0"/>
          </a:p>
        </p:txBody>
      </p:sp>
      <p:pic>
        <p:nvPicPr>
          <p:cNvPr id="18" name="Content Placeholder 17" descr="A screenshot of a computer screen&#10;&#10;AI-generated content may be incorrect.">
            <a:extLst>
              <a:ext uri="{FF2B5EF4-FFF2-40B4-BE49-F238E27FC236}">
                <a16:creationId xmlns:a16="http://schemas.microsoft.com/office/drawing/2014/main" id="{6401AFC0-6EDF-B1D2-FFFF-FFADC5FF7508}"/>
              </a:ext>
            </a:extLst>
          </p:cNvPr>
          <p:cNvPicPr>
            <a:picLocks noGrp="1" noChangeAspect="1"/>
          </p:cNvPicPr>
          <p:nvPr>
            <p:ph idx="1"/>
          </p:nvPr>
        </p:nvPicPr>
        <p:blipFill>
          <a:blip r:embed="rId3"/>
          <a:stretch>
            <a:fillRect/>
          </a:stretch>
        </p:blipFill>
        <p:spPr>
          <a:xfrm>
            <a:off x="4541651" y="639520"/>
            <a:ext cx="7428676" cy="56644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901F0-6094-44F1-33C8-D9DB3E407740}"/>
            </a:ext>
          </a:extLst>
        </p:cNvPr>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A6E1387E-D571-AA0D-464C-AF4E3CCBC95D}"/>
              </a:ext>
            </a:extLst>
          </p:cNvPr>
          <p:cNvSpPr txBox="1">
            <a:spLocks/>
          </p:cNvSpPr>
          <p:nvPr/>
        </p:nvSpPr>
        <p:spPr>
          <a:xfrm>
            <a:off x="306335" y="2453632"/>
            <a:ext cx="4501193" cy="28679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Early Day 4 expanded blastocysts are uncommon; their viability and euploidy rates require further study.</a:t>
            </a:r>
          </a:p>
        </p:txBody>
      </p:sp>
      <p:pic>
        <p:nvPicPr>
          <p:cNvPr id="5" name="Picture 4" descr="A screenshot of a computer screen&#10;&#10;AI-generated content may be incorrect.">
            <a:extLst>
              <a:ext uri="{FF2B5EF4-FFF2-40B4-BE49-F238E27FC236}">
                <a16:creationId xmlns:a16="http://schemas.microsoft.com/office/drawing/2014/main" id="{A84AF025-297C-393B-A0CB-FB47665C1847}"/>
              </a:ext>
            </a:extLst>
          </p:cNvPr>
          <p:cNvPicPr>
            <a:picLocks noChangeAspect="1"/>
          </p:cNvPicPr>
          <p:nvPr/>
        </p:nvPicPr>
        <p:blipFill>
          <a:blip r:embed="rId3"/>
          <a:stretch>
            <a:fillRect/>
          </a:stretch>
        </p:blipFill>
        <p:spPr>
          <a:xfrm>
            <a:off x="5002924" y="706582"/>
            <a:ext cx="7029921" cy="5533943"/>
          </a:xfrm>
          <a:prstGeom prst="rect">
            <a:avLst/>
          </a:prstGeom>
        </p:spPr>
      </p:pic>
    </p:spTree>
    <p:extLst>
      <p:ext uri="{BB962C8B-B14F-4D97-AF65-F5344CB8AC3E}">
        <p14:creationId xmlns:p14="http://schemas.microsoft.com/office/powerpoint/2010/main" val="377201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BA8918-AA29-6808-9941-C99FDCB446CB}"/>
              </a:ext>
            </a:extLst>
          </p:cNvPr>
          <p:cNvSpPr txBox="1"/>
          <p:nvPr/>
        </p:nvSpPr>
        <p:spPr>
          <a:xfrm>
            <a:off x="572493" y="238539"/>
            <a:ext cx="11018520" cy="143441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a:latin typeface="+mj-lt"/>
                <a:ea typeface="+mj-ea"/>
                <a:cs typeface="+mj-cs"/>
              </a:rPr>
              <a:t>Objectives</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136DC7E5-B782-B682-3FFE-E5ABD2E49B42}"/>
              </a:ext>
            </a:extLst>
          </p:cNvPr>
          <p:cNvSpPr txBox="1">
            <a:spLocks/>
          </p:cNvSpPr>
          <p:nvPr/>
        </p:nvSpPr>
        <p:spPr>
          <a:xfrm>
            <a:off x="249382" y="2071316"/>
            <a:ext cx="7036663" cy="411917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spcBef>
                <a:spcPts val="600"/>
              </a:spcBef>
              <a:spcAft>
                <a:spcPts val="600"/>
              </a:spcAft>
              <a:buFont typeface="Arial" panose="020B0604020202020204" pitchFamily="34" charset="0"/>
              <a:buChar char="•"/>
            </a:pPr>
            <a:r>
              <a:rPr lang="en-US" sz="2800" dirty="0"/>
              <a:t>This study aimed to:</a:t>
            </a:r>
          </a:p>
          <a:p>
            <a:pPr lvl="1" indent="-228600" defTabSz="914400">
              <a:lnSpc>
                <a:spcPct val="90000"/>
              </a:lnSpc>
              <a:spcBef>
                <a:spcPts val="600"/>
              </a:spcBef>
              <a:spcAft>
                <a:spcPts val="600"/>
              </a:spcAft>
              <a:buFont typeface="Arial" panose="020B0604020202020204" pitchFamily="34" charset="0"/>
              <a:buChar char="•"/>
            </a:pPr>
            <a:r>
              <a:rPr lang="en-US" dirty="0"/>
              <a:t>Determine the proportion of embryos developing into expanded blastocysts by Day 4.</a:t>
            </a:r>
          </a:p>
          <a:p>
            <a:pPr lvl="1" indent="-228600" defTabSz="914400">
              <a:lnSpc>
                <a:spcPct val="90000"/>
              </a:lnSpc>
              <a:spcBef>
                <a:spcPts val="600"/>
              </a:spcBef>
              <a:spcAft>
                <a:spcPts val="600"/>
              </a:spcAft>
              <a:buFont typeface="Arial" panose="020B0604020202020204" pitchFamily="34" charset="0"/>
              <a:buChar char="•"/>
            </a:pPr>
            <a:r>
              <a:rPr lang="en-US" dirty="0"/>
              <a:t>Compare their developmental quality and euploidy rates with embryos reaching the blastocyst stage on Days 5-7.</a:t>
            </a:r>
          </a:p>
        </p:txBody>
      </p:sp>
      <p:pic>
        <p:nvPicPr>
          <p:cNvPr id="3" name="Picture 2" descr="A close-up of cells&#10;&#10;Description automatically generated">
            <a:extLst>
              <a:ext uri="{FF2B5EF4-FFF2-40B4-BE49-F238E27FC236}">
                <a16:creationId xmlns:a16="http://schemas.microsoft.com/office/drawing/2014/main" id="{1C50BE2F-B966-3E77-C174-16DD60BD8104}"/>
              </a:ext>
            </a:extLst>
          </p:cNvPr>
          <p:cNvPicPr>
            <a:picLocks noChangeAspect="1"/>
          </p:cNvPicPr>
          <p:nvPr/>
        </p:nvPicPr>
        <p:blipFill rotWithShape="1">
          <a:blip r:embed="rId3"/>
          <a:srcRect l="27930" r="16993" b="2"/>
          <a:stretch/>
        </p:blipFill>
        <p:spPr>
          <a:xfrm>
            <a:off x="7675658" y="2093976"/>
            <a:ext cx="3941064" cy="4096512"/>
          </a:xfrm>
          <a:prstGeom prst="rect">
            <a:avLst/>
          </a:prstGeom>
        </p:spPr>
      </p:pic>
    </p:spTree>
    <p:extLst>
      <p:ext uri="{BB962C8B-B14F-4D97-AF65-F5344CB8AC3E}">
        <p14:creationId xmlns:p14="http://schemas.microsoft.com/office/powerpoint/2010/main" val="111470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F149A1-B3EF-3326-036A-2FED7FE9608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CB9CE25-C0C0-A7D7-AB55-99A3B6A3875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5400" kern="1200">
                <a:solidFill>
                  <a:schemeClr val="tx1"/>
                </a:solidFill>
                <a:latin typeface="+mj-lt"/>
                <a:ea typeface="+mj-ea"/>
                <a:cs typeface="+mj-cs"/>
              </a:rPr>
              <a:t>Materials and Methods</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6DDADB8-CC5E-4A4C-BB15-FC2FC986CBDC}"/>
              </a:ext>
            </a:extLst>
          </p:cNvPr>
          <p:cNvSpPr txBox="1">
            <a:spLocks/>
          </p:cNvSpPr>
          <p:nvPr/>
        </p:nvSpPr>
        <p:spPr>
          <a:xfrm>
            <a:off x="568036" y="1929384"/>
            <a:ext cx="10954928" cy="42519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spcBef>
                <a:spcPts val="1200"/>
              </a:spcBef>
              <a:spcAft>
                <a:spcPts val="1200"/>
              </a:spcAft>
              <a:buFont typeface="Arial" panose="020B0604020202020204" pitchFamily="34" charset="0"/>
              <a:buChar char="•"/>
            </a:pPr>
            <a:r>
              <a:rPr lang="en-US" sz="2800" dirty="0"/>
              <a:t>Retrospective study (Nov 2023 – Sep 2024) analyzing 2,839 autologous expanded blastocyst embryos.</a:t>
            </a:r>
          </a:p>
          <a:p>
            <a:pPr indent="-228600" defTabSz="914400">
              <a:lnSpc>
                <a:spcPct val="90000"/>
              </a:lnSpc>
              <a:spcBef>
                <a:spcPts val="1200"/>
              </a:spcBef>
              <a:spcAft>
                <a:spcPts val="1200"/>
              </a:spcAft>
              <a:buFont typeface="Arial" panose="020B0604020202020204" pitchFamily="34" charset="0"/>
              <a:buChar char="•"/>
            </a:pPr>
            <a:r>
              <a:rPr lang="en-US" sz="2800" dirty="0"/>
              <a:t>Embryos were cultured in Global Total media system (Cooper Surgical) and incubated in Embryoscope Plus time-lapse incubators (</a:t>
            </a:r>
            <a:r>
              <a:rPr lang="en-US" sz="2800" dirty="0" err="1"/>
              <a:t>Vitrolife</a:t>
            </a:r>
            <a:r>
              <a:rPr lang="en-US" sz="2800" dirty="0"/>
              <a:t>) post ICSI.</a:t>
            </a:r>
          </a:p>
          <a:p>
            <a:pPr indent="-228600" defTabSz="914400">
              <a:lnSpc>
                <a:spcPct val="90000"/>
              </a:lnSpc>
              <a:spcBef>
                <a:spcPts val="1200"/>
              </a:spcBef>
              <a:spcAft>
                <a:spcPts val="1200"/>
              </a:spcAft>
              <a:buFont typeface="Arial" panose="020B0604020202020204" pitchFamily="34" charset="0"/>
              <a:buChar char="•"/>
            </a:pPr>
            <a:r>
              <a:rPr lang="en-US" sz="2800" dirty="0"/>
              <a:t>Embryos were biopsied for PGT-A analyses when reaching the expanded blastocyst stage as graded by Gardner criteria.</a:t>
            </a:r>
          </a:p>
          <a:p>
            <a:pPr indent="-228600" defTabSz="914400">
              <a:lnSpc>
                <a:spcPct val="90000"/>
              </a:lnSpc>
              <a:spcBef>
                <a:spcPts val="1200"/>
              </a:spcBef>
              <a:spcAft>
                <a:spcPts val="12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263123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1338" name="Rectangle 10"/>
          <p:cNvSpPr>
            <a:spLocks noChangeArrowheads="1"/>
          </p:cNvSpPr>
          <p:nvPr/>
        </p:nvSpPr>
        <p:spPr bwMode="auto">
          <a:xfrm>
            <a:off x="482851" y="315171"/>
            <a:ext cx="94869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4800" dirty="0">
                <a:latin typeface="+mj-lt"/>
                <a:ea typeface="Avenir Book" charset="0"/>
                <a:cs typeface="Avenir Book" charset="0"/>
              </a:rPr>
              <a:t>Gardner Blastocyst Grading Systems </a:t>
            </a:r>
            <a:endParaRPr lang="en-US" sz="4800" dirty="0">
              <a:latin typeface="+mj-lt"/>
              <a:ea typeface="ＭＳ Ｐゴシック" charset="0"/>
            </a:endParaRPr>
          </a:p>
        </p:txBody>
      </p:sp>
      <p:sp>
        <p:nvSpPr>
          <p:cNvPr id="1251341" name="Text Box 13"/>
          <p:cNvSpPr txBox="1">
            <a:spLocks noChangeArrowheads="1"/>
          </p:cNvSpPr>
          <p:nvPr/>
        </p:nvSpPr>
        <p:spPr bwMode="auto">
          <a:xfrm>
            <a:off x="5562600" y="4876800"/>
            <a:ext cx="4572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CCECFF"/>
                </a:solidFill>
                <a:ea typeface="ＭＳ Ｐゴシック" charset="0"/>
              </a:rPr>
              <a:t>*</a:t>
            </a:r>
          </a:p>
        </p:txBody>
      </p:sp>
      <p:sp>
        <p:nvSpPr>
          <p:cNvPr id="1251342" name="Text Box 14"/>
          <p:cNvSpPr txBox="1">
            <a:spLocks noChangeArrowheads="1"/>
          </p:cNvSpPr>
          <p:nvPr/>
        </p:nvSpPr>
        <p:spPr bwMode="auto">
          <a:xfrm>
            <a:off x="9296400" y="3124200"/>
            <a:ext cx="4572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CCECFF"/>
                </a:solidFill>
                <a:ea typeface="ＭＳ Ｐゴシック" charset="0"/>
              </a:rPr>
              <a:t>*</a:t>
            </a:r>
          </a:p>
        </p:txBody>
      </p:sp>
      <p:graphicFrame>
        <p:nvGraphicFramePr>
          <p:cNvPr id="3" name="Table 2">
            <a:extLst>
              <a:ext uri="{FF2B5EF4-FFF2-40B4-BE49-F238E27FC236}">
                <a16:creationId xmlns:a16="http://schemas.microsoft.com/office/drawing/2014/main" id="{874D1059-D499-C1B3-041C-C2D88FD7D9B9}"/>
              </a:ext>
            </a:extLst>
          </p:cNvPr>
          <p:cNvGraphicFramePr>
            <a:graphicFrameLocks noGrp="1"/>
          </p:cNvGraphicFramePr>
          <p:nvPr>
            <p:extLst>
              <p:ext uri="{D42A27DB-BD31-4B8C-83A1-F6EECF244321}">
                <p14:modId xmlns:p14="http://schemas.microsoft.com/office/powerpoint/2010/main" val="3611019837"/>
              </p:ext>
            </p:extLst>
          </p:nvPr>
        </p:nvGraphicFramePr>
        <p:xfrm>
          <a:off x="2070099" y="1385332"/>
          <a:ext cx="9486901" cy="4865852"/>
        </p:xfrm>
        <a:graphic>
          <a:graphicData uri="http://schemas.openxmlformats.org/drawingml/2006/table">
            <a:tbl>
              <a:tblPr>
                <a:tableStyleId>{073A0DAA-6AF3-43AB-8588-CEC1D06C72B9}</a:tableStyleId>
              </a:tblPr>
              <a:tblGrid>
                <a:gridCol w="2234293">
                  <a:extLst>
                    <a:ext uri="{9D8B030D-6E8A-4147-A177-3AD203B41FA5}">
                      <a16:colId xmlns:a16="http://schemas.microsoft.com/office/drawing/2014/main" val="356743470"/>
                    </a:ext>
                  </a:extLst>
                </a:gridCol>
                <a:gridCol w="772325">
                  <a:extLst>
                    <a:ext uri="{9D8B030D-6E8A-4147-A177-3AD203B41FA5}">
                      <a16:colId xmlns:a16="http://schemas.microsoft.com/office/drawing/2014/main" val="2873905353"/>
                    </a:ext>
                  </a:extLst>
                </a:gridCol>
                <a:gridCol w="6480283">
                  <a:extLst>
                    <a:ext uri="{9D8B030D-6E8A-4147-A177-3AD203B41FA5}">
                      <a16:colId xmlns:a16="http://schemas.microsoft.com/office/drawing/2014/main" val="2223776842"/>
                    </a:ext>
                  </a:extLst>
                </a:gridCol>
              </a:tblGrid>
              <a:tr h="612577">
                <a:tc>
                  <a:txBody>
                    <a:bodyPr/>
                    <a:lstStyle/>
                    <a:p>
                      <a:pPr algn="ctr" fontAlgn="ctr"/>
                      <a:r>
                        <a:rPr lang="en-US" sz="2000" u="none" strike="noStrike" dirty="0">
                          <a:effectLst/>
                          <a:latin typeface="Calibri" panose="020F0502020204030204" pitchFamily="34" charset="0"/>
                          <a:cs typeface="Calibri" panose="020F0502020204030204" pitchFamily="34" charset="0"/>
                        </a:rPr>
                        <a:t>Expansion</a:t>
                      </a:r>
                      <a:endParaRPr lang="en-US" sz="200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Grade</a:t>
                      </a:r>
                      <a:endParaRPr lang="en-US" sz="2000" b="1" i="0" u="none" strike="noStrike">
                        <a:solidFill>
                          <a:srgbClr val="FFFFF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Characteristics</a:t>
                      </a:r>
                      <a:endParaRPr lang="en-US" sz="2000" b="1" i="0" u="none" strike="noStrike">
                        <a:solidFill>
                          <a:srgbClr val="FFFFFF"/>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81789333"/>
                  </a:ext>
                </a:extLst>
              </a:tr>
              <a:tr h="363415">
                <a:tc>
                  <a:txBody>
                    <a:bodyPr/>
                    <a:lstStyle/>
                    <a:p>
                      <a:pPr algn="ctr" fontAlgn="ctr"/>
                      <a:r>
                        <a:rPr lang="en-US" sz="2000" u="none" strike="noStrike" dirty="0">
                          <a:effectLst/>
                          <a:latin typeface="Calibri" panose="020F0502020204030204" pitchFamily="34" charset="0"/>
                          <a:cs typeface="Calibri" panose="020F0502020204030204" pitchFamily="34" charset="0"/>
                        </a:rPr>
                        <a:t>Early blastocyst</a:t>
                      </a: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1</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dirty="0">
                          <a:effectLst/>
                          <a:latin typeface="Calibri" panose="020F0502020204030204" pitchFamily="34" charset="0"/>
                          <a:cs typeface="Calibri" panose="020F0502020204030204" pitchFamily="34" charset="0"/>
                        </a:rPr>
                        <a:t>The blastocoele is &lt; half the embryo volume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20315705"/>
                  </a:ext>
                </a:extLst>
              </a:tr>
              <a:tr h="363415">
                <a:tc>
                  <a:txBody>
                    <a:bodyPr/>
                    <a:lstStyle/>
                    <a:p>
                      <a:pPr algn="ctr" fontAlgn="ctr"/>
                      <a:r>
                        <a:rPr lang="en-US" sz="2000" u="none" strike="noStrike">
                          <a:effectLst/>
                          <a:latin typeface="Calibri" panose="020F0502020204030204" pitchFamily="34" charset="0"/>
                          <a:cs typeface="Calibri" panose="020F0502020204030204" pitchFamily="34" charset="0"/>
                        </a:rPr>
                        <a:t>Blastocyst</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dirty="0">
                          <a:effectLst/>
                          <a:latin typeface="Calibri" panose="020F0502020204030204" pitchFamily="34" charset="0"/>
                          <a:cs typeface="Calibri" panose="020F0502020204030204" pitchFamily="34" charset="0"/>
                        </a:rPr>
                        <a:t>2</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dirty="0">
                          <a:effectLst/>
                          <a:latin typeface="Calibri" panose="020F0502020204030204" pitchFamily="34" charset="0"/>
                          <a:cs typeface="Calibri" panose="020F0502020204030204" pitchFamily="34" charset="0"/>
                        </a:rPr>
                        <a:t>Blastocoele is &gt;= to half of the embryo volume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748663487"/>
                  </a:ext>
                </a:extLst>
              </a:tr>
              <a:tr h="363415">
                <a:tc>
                  <a:txBody>
                    <a:bodyPr/>
                    <a:lstStyle/>
                    <a:p>
                      <a:pPr algn="ctr" fontAlgn="ctr"/>
                      <a:r>
                        <a:rPr lang="en-US" sz="2000" u="none" strike="noStrike">
                          <a:effectLst/>
                          <a:latin typeface="Calibri" panose="020F0502020204030204" pitchFamily="34" charset="0"/>
                          <a:cs typeface="Calibri" panose="020F0502020204030204" pitchFamily="34" charset="0"/>
                        </a:rPr>
                        <a:t>Full blastocyst</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3</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The blastocoele completely fills the embryo</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301309410"/>
                  </a:ext>
                </a:extLst>
              </a:tr>
              <a:tr h="363415">
                <a:tc>
                  <a:txBody>
                    <a:bodyPr/>
                    <a:lstStyle/>
                    <a:p>
                      <a:pPr algn="ctr" fontAlgn="ctr"/>
                      <a:r>
                        <a:rPr lang="en-US" sz="2000" u="none" strike="noStrike">
                          <a:effectLst/>
                          <a:latin typeface="Calibri" panose="020F0502020204030204" pitchFamily="34" charset="0"/>
                          <a:cs typeface="Calibri" panose="020F0502020204030204" pitchFamily="34" charset="0"/>
                        </a:rPr>
                        <a:t>Expanded Blastocyst</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4</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dirty="0">
                          <a:effectLst/>
                          <a:latin typeface="Calibri" panose="020F0502020204030204" pitchFamily="34" charset="0"/>
                          <a:cs typeface="Calibri" panose="020F0502020204030204" pitchFamily="34" charset="0"/>
                        </a:rPr>
                        <a:t>The blastocoele volume is larger than than the early embryo and the zona pellucida is thinning</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95132530"/>
                  </a:ext>
                </a:extLst>
              </a:tr>
              <a:tr h="363415">
                <a:tc>
                  <a:txBody>
                    <a:bodyPr/>
                    <a:lstStyle/>
                    <a:p>
                      <a:pPr algn="ctr" fontAlgn="ct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51063327"/>
                  </a:ext>
                </a:extLst>
              </a:tr>
              <a:tr h="363415">
                <a:tc>
                  <a:txBody>
                    <a:bodyPr/>
                    <a:lstStyle/>
                    <a:p>
                      <a:pPr algn="ctr" fontAlgn="ctr"/>
                      <a:r>
                        <a:rPr lang="en-US" sz="2000" u="none" strike="noStrike" dirty="0">
                          <a:effectLst/>
                          <a:latin typeface="Calibri" panose="020F0502020204030204" pitchFamily="34" charset="0"/>
                          <a:cs typeface="Calibri" panose="020F0502020204030204" pitchFamily="34" charset="0"/>
                        </a:rPr>
                        <a:t>Inner cell mass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A</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dirty="0">
                          <a:effectLst/>
                          <a:latin typeface="Calibri" panose="020F0502020204030204" pitchFamily="34" charset="0"/>
                          <a:cs typeface="Calibri" panose="020F0502020204030204" pitchFamily="34" charset="0"/>
                        </a:rPr>
                        <a:t>Tightly packed, many cells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68967312"/>
                  </a:ext>
                </a:extLst>
              </a:tr>
              <a:tr h="363415">
                <a:tc>
                  <a:txBody>
                    <a:bodyPr/>
                    <a:lstStyle/>
                    <a:p>
                      <a:pPr algn="ctr" fontAlgn="ct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B</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Loosely grouped, several cells</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62228239"/>
                  </a:ext>
                </a:extLst>
              </a:tr>
              <a:tr h="363415">
                <a:tc>
                  <a:txBody>
                    <a:bodyPr/>
                    <a:lstStyle/>
                    <a:p>
                      <a:pPr algn="ctr" fontAlgn="ct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C</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Very few cells</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997743450"/>
                  </a:ext>
                </a:extLst>
              </a:tr>
              <a:tr h="363415">
                <a:tc>
                  <a:txBody>
                    <a:bodyPr/>
                    <a:lstStyle/>
                    <a:p>
                      <a:pPr algn="ctr" fontAlgn="ctr"/>
                      <a:r>
                        <a:rPr lang="en-US" sz="2000" u="none" strike="noStrike">
                          <a:effectLst/>
                          <a:latin typeface="Calibri" panose="020F0502020204030204" pitchFamily="34" charset="0"/>
                          <a:cs typeface="Calibri" panose="020F0502020204030204" pitchFamily="34" charset="0"/>
                        </a:rPr>
                        <a:t>Trophectoderm</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A</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Many cells forming a tightly knit epithelium</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99923545"/>
                  </a:ext>
                </a:extLst>
              </a:tr>
              <a:tr h="363415">
                <a:tc>
                  <a:txBody>
                    <a:bodyPr/>
                    <a:lstStyle/>
                    <a:p>
                      <a:pPr algn="ctr" fontAlgn="ct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B</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a:effectLst/>
                          <a:latin typeface="Calibri" panose="020F0502020204030204" pitchFamily="34" charset="0"/>
                          <a:cs typeface="Calibri" panose="020F0502020204030204" pitchFamily="34" charset="0"/>
                        </a:rPr>
                        <a:t>Few cells</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850513295"/>
                  </a:ext>
                </a:extLst>
              </a:tr>
              <a:tr h="363415">
                <a:tc>
                  <a:txBody>
                    <a:bodyPr/>
                    <a:lstStyle/>
                    <a:p>
                      <a:pPr algn="ctr" fontAlgn="ct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dirty="0">
                          <a:effectLst/>
                          <a:latin typeface="Calibri" panose="020F0502020204030204" pitchFamily="34" charset="0"/>
                          <a:cs typeface="Calibri" panose="020F0502020204030204" pitchFamily="34" charset="0"/>
                        </a:rPr>
                        <a:t>C</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2000" u="none" strike="noStrike" dirty="0">
                          <a:effectLst/>
                          <a:latin typeface="Calibri" panose="020F0502020204030204" pitchFamily="34" charset="0"/>
                          <a:cs typeface="Calibri" panose="020F0502020204030204" pitchFamily="34" charset="0"/>
                        </a:rPr>
                        <a:t>Very few cells forming a loose epithelium</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864473780"/>
                  </a:ext>
                </a:extLst>
              </a:tr>
            </a:tbl>
          </a:graphicData>
        </a:graphic>
      </p:graphicFrame>
      <p:pic>
        <p:nvPicPr>
          <p:cNvPr id="5" name="Picture 4" descr="A diagram of a oval shape&#10;&#10;AI-generated content may be incorrect.">
            <a:extLst>
              <a:ext uri="{FF2B5EF4-FFF2-40B4-BE49-F238E27FC236}">
                <a16:creationId xmlns:a16="http://schemas.microsoft.com/office/drawing/2014/main" id="{5D06EC64-0806-DCB7-DF14-077C5A302E36}"/>
              </a:ext>
            </a:extLst>
          </p:cNvPr>
          <p:cNvPicPr>
            <a:picLocks noChangeAspect="1"/>
          </p:cNvPicPr>
          <p:nvPr/>
        </p:nvPicPr>
        <p:blipFill>
          <a:blip r:embed="rId3"/>
          <a:stretch>
            <a:fillRect/>
          </a:stretch>
        </p:blipFill>
        <p:spPr>
          <a:xfrm>
            <a:off x="152399" y="1561804"/>
            <a:ext cx="1917700" cy="4216400"/>
          </a:xfrm>
          <a:prstGeom prst="rect">
            <a:avLst/>
          </a:prstGeom>
        </p:spPr>
      </p:pic>
    </p:spTree>
    <p:extLst>
      <p:ext uri="{BB962C8B-B14F-4D97-AF65-F5344CB8AC3E}">
        <p14:creationId xmlns:p14="http://schemas.microsoft.com/office/powerpoint/2010/main" val="10362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4068DD-73FB-9D77-3CA4-3139BE25469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E40ED9C-85C2-2867-33A2-C2B27AA94A3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5400" kern="1200">
                <a:solidFill>
                  <a:schemeClr val="tx1"/>
                </a:solidFill>
                <a:latin typeface="+mj-lt"/>
                <a:ea typeface="+mj-ea"/>
                <a:cs typeface="+mj-cs"/>
              </a:rPr>
              <a:t>Materials and Methods</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FD5178D-5B64-0F58-F456-FEDEFE01126C}"/>
              </a:ext>
            </a:extLst>
          </p:cNvPr>
          <p:cNvSpPr txBox="1">
            <a:spLocks/>
          </p:cNvSpPr>
          <p:nvPr/>
        </p:nvSpPr>
        <p:spPr>
          <a:xfrm>
            <a:off x="838200" y="1929383"/>
            <a:ext cx="10853928" cy="473448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spcBef>
                <a:spcPts val="600"/>
              </a:spcBef>
              <a:spcAft>
                <a:spcPts val="600"/>
              </a:spcAft>
              <a:buFont typeface="Arial" panose="020B0604020202020204" pitchFamily="34" charset="0"/>
              <a:buChar char="•"/>
            </a:pPr>
            <a:r>
              <a:rPr lang="en-US" sz="3000" dirty="0"/>
              <a:t>Development timings categorized into 5 groups.</a:t>
            </a:r>
          </a:p>
          <a:p>
            <a:pPr lvl="1" indent="-228600" defTabSz="914400">
              <a:lnSpc>
                <a:spcPct val="90000"/>
              </a:lnSpc>
              <a:spcBef>
                <a:spcPts val="600"/>
              </a:spcBef>
              <a:spcAft>
                <a:spcPts val="600"/>
              </a:spcAft>
              <a:buFont typeface="Arial" panose="020B0604020202020204" pitchFamily="34" charset="0"/>
              <a:buChar char="•"/>
            </a:pPr>
            <a:r>
              <a:rPr lang="en-US" sz="2600" dirty="0"/>
              <a:t>Late Day 4 (D4+) 					90–109 HPI</a:t>
            </a:r>
          </a:p>
          <a:p>
            <a:pPr lvl="1" indent="-228600" defTabSz="914400">
              <a:lnSpc>
                <a:spcPct val="90000"/>
              </a:lnSpc>
              <a:spcBef>
                <a:spcPts val="600"/>
              </a:spcBef>
              <a:spcAft>
                <a:spcPts val="600"/>
              </a:spcAft>
              <a:buFont typeface="Arial" panose="020B0604020202020204" pitchFamily="34" charset="0"/>
              <a:buChar char="•"/>
            </a:pPr>
            <a:r>
              <a:rPr lang="en-US" sz="2600" dirty="0"/>
              <a:t>Early Day 5 (D5-) 					110–119 HPI </a:t>
            </a:r>
          </a:p>
          <a:p>
            <a:pPr lvl="1" indent="-228600" defTabSz="914400">
              <a:lnSpc>
                <a:spcPct val="90000"/>
              </a:lnSpc>
              <a:spcBef>
                <a:spcPts val="600"/>
              </a:spcBef>
              <a:spcAft>
                <a:spcPts val="600"/>
              </a:spcAft>
              <a:buFont typeface="Arial" panose="020B0604020202020204" pitchFamily="34" charset="0"/>
              <a:buChar char="•"/>
            </a:pPr>
            <a:r>
              <a:rPr lang="en-US" sz="2600" dirty="0"/>
              <a:t>Late Day 5 (D5+) 					120–129 HPI</a:t>
            </a:r>
          </a:p>
          <a:p>
            <a:pPr lvl="1" indent="-228600" defTabSz="914400">
              <a:lnSpc>
                <a:spcPct val="90000"/>
              </a:lnSpc>
              <a:spcBef>
                <a:spcPts val="600"/>
              </a:spcBef>
              <a:spcAft>
                <a:spcPts val="600"/>
              </a:spcAft>
              <a:buFont typeface="Arial" panose="020B0604020202020204" pitchFamily="34" charset="0"/>
              <a:buChar char="•"/>
            </a:pPr>
            <a:r>
              <a:rPr lang="en-US" sz="2600" dirty="0"/>
              <a:t>Early Day 6 (D6-) 					130–139 HPI </a:t>
            </a:r>
          </a:p>
          <a:p>
            <a:pPr lvl="1" indent="-228600" defTabSz="914400">
              <a:lnSpc>
                <a:spcPct val="90000"/>
              </a:lnSpc>
              <a:spcBef>
                <a:spcPts val="600"/>
              </a:spcBef>
              <a:spcAft>
                <a:spcPts val="600"/>
              </a:spcAft>
              <a:buFont typeface="Arial" panose="020B0604020202020204" pitchFamily="34" charset="0"/>
              <a:buChar char="•"/>
            </a:pPr>
            <a:r>
              <a:rPr lang="en-US" sz="2600" dirty="0"/>
              <a:t>Late Day 6 and Day 7 (D6+/7)				140–169 HPI</a:t>
            </a:r>
          </a:p>
          <a:p>
            <a:pPr indent="-228600" defTabSz="914400">
              <a:lnSpc>
                <a:spcPct val="90000"/>
              </a:lnSpc>
              <a:spcBef>
                <a:spcPts val="1200"/>
              </a:spcBef>
              <a:spcAft>
                <a:spcPts val="1200"/>
              </a:spcAft>
              <a:buFont typeface="Arial" panose="020B0604020202020204" pitchFamily="34" charset="0"/>
              <a:buChar char="•"/>
            </a:pPr>
            <a:r>
              <a:rPr lang="en-US" sz="3000" dirty="0"/>
              <a:t>Comparisons of blastocyst development timing rates, euploidy rates and the quality of inner cell mass (ICM) and trophectoderm (TE) were statistically analyzed using a Chi-squared test and adjusted using a Bonferroni correction.</a:t>
            </a:r>
          </a:p>
          <a:p>
            <a:pPr indent="-228600" defTabSz="914400">
              <a:lnSpc>
                <a:spcPct val="90000"/>
              </a:lnSpc>
              <a:spcBef>
                <a:spcPts val="600"/>
              </a:spcBef>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82276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TotalTime>
  <Words>796</Words>
  <Application>Microsoft Macintosh PowerPoint</Application>
  <PresentationFormat>Widescreen</PresentationFormat>
  <Paragraphs>134</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Aptos</vt:lpstr>
      <vt:lpstr>Arial</vt:lpstr>
      <vt:lpstr>Avenir Book</vt:lpstr>
      <vt:lpstr>Calibri</vt:lpstr>
      <vt:lpstr>Times New Roman</vt:lpstr>
      <vt:lpstr>Office Theme</vt:lpstr>
      <vt:lpstr>Racing to Day 4: Early Blastocyst Formation Is Linked to Superior Embryo Quality and Higher Euploidy Rates</vt:lpstr>
      <vt:lpstr>Disclosures</vt:lpstr>
      <vt:lpstr>PowerPoint Presentation</vt:lpstr>
      <vt:lpstr>Background</vt:lpstr>
      <vt:lpstr>PowerPoint Presentation</vt:lpstr>
      <vt:lpstr>PowerPoint Presentation</vt:lpstr>
      <vt:lpstr>PowerPoint Presentation</vt:lpstr>
      <vt:lpstr>PowerPoint Presentation</vt:lpstr>
      <vt:lpstr>PowerPoint Presentation</vt:lpstr>
      <vt:lpstr>Blastocyst Formation Distribution</vt:lpstr>
      <vt:lpstr>PowerPoint Presentation</vt:lpstr>
      <vt:lpstr>Blastocyst Euploidy Rates</vt:lpstr>
      <vt:lpstr>Distribution of ICM Grade based on Expansion Timing</vt:lpstr>
      <vt:lpstr>Distribution of TE Grade based on Expansion Timing</vt:lpstr>
      <vt:lpstr>Conclusion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K M</cp:lastModifiedBy>
  <cp:revision>17</cp:revision>
  <dcterms:created xsi:type="dcterms:W3CDTF">2013-01-27T09:14:16Z</dcterms:created>
  <dcterms:modified xsi:type="dcterms:W3CDTF">2025-03-04T01:42:53Z</dcterms:modified>
  <cp:category/>
</cp:coreProperties>
</file>