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271" r:id="rId2"/>
    <p:sldId id="304" r:id="rId3"/>
    <p:sldId id="282" r:id="rId4"/>
    <p:sldId id="305" r:id="rId5"/>
    <p:sldId id="283" r:id="rId6"/>
    <p:sldId id="286" r:id="rId7"/>
    <p:sldId id="287" r:id="rId8"/>
    <p:sldId id="307" r:id="rId9"/>
    <p:sldId id="291" r:id="rId10"/>
    <p:sldId id="299" r:id="rId11"/>
    <p:sldId id="292" r:id="rId12"/>
    <p:sldId id="301" r:id="rId13"/>
    <p:sldId id="300" r:id="rId14"/>
    <p:sldId id="297" r:id="rId15"/>
    <p:sldId id="303" r:id="rId16"/>
    <p:sldId id="272" r:id="rId17"/>
  </p:sldIdLst>
  <p:sldSz cx="9372600" cy="6858000"/>
  <p:notesSz cx="6858000" cy="9144000"/>
  <p:defaultTextStyle>
    <a:defPPr>
      <a:defRPr lang="en-US"/>
    </a:defPPr>
    <a:lvl1pPr algn="l" rtl="0" eaLnBrk="0" fontAlgn="base" hangingPunct="0">
      <a:spcBef>
        <a:spcPct val="0"/>
      </a:spcBef>
      <a:spcAft>
        <a:spcPct val="0"/>
      </a:spcAft>
      <a:defRPr sz="8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8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8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8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800" kern="1200">
        <a:solidFill>
          <a:schemeClr val="tx1"/>
        </a:solidFill>
        <a:latin typeface="Verdana" panose="020B0604030504040204" pitchFamily="34" charset="0"/>
        <a:ea typeface="+mn-ea"/>
        <a:cs typeface="+mn-cs"/>
      </a:defRPr>
    </a:lvl5pPr>
    <a:lvl6pPr marL="2286000" algn="l" defTabSz="914400" rtl="0" eaLnBrk="1" latinLnBrk="0" hangingPunct="1">
      <a:defRPr sz="800" kern="1200">
        <a:solidFill>
          <a:schemeClr val="tx1"/>
        </a:solidFill>
        <a:latin typeface="Verdana" panose="020B0604030504040204" pitchFamily="34" charset="0"/>
        <a:ea typeface="+mn-ea"/>
        <a:cs typeface="+mn-cs"/>
      </a:defRPr>
    </a:lvl6pPr>
    <a:lvl7pPr marL="2743200" algn="l" defTabSz="914400" rtl="0" eaLnBrk="1" latinLnBrk="0" hangingPunct="1">
      <a:defRPr sz="800" kern="1200">
        <a:solidFill>
          <a:schemeClr val="tx1"/>
        </a:solidFill>
        <a:latin typeface="Verdana" panose="020B0604030504040204" pitchFamily="34" charset="0"/>
        <a:ea typeface="+mn-ea"/>
        <a:cs typeface="+mn-cs"/>
      </a:defRPr>
    </a:lvl7pPr>
    <a:lvl8pPr marL="3200400" algn="l" defTabSz="914400" rtl="0" eaLnBrk="1" latinLnBrk="0" hangingPunct="1">
      <a:defRPr sz="800" kern="1200">
        <a:solidFill>
          <a:schemeClr val="tx1"/>
        </a:solidFill>
        <a:latin typeface="Verdana" panose="020B0604030504040204" pitchFamily="34" charset="0"/>
        <a:ea typeface="+mn-ea"/>
        <a:cs typeface="+mn-cs"/>
      </a:defRPr>
    </a:lvl8pPr>
    <a:lvl9pPr marL="3657600" algn="l" defTabSz="914400" rtl="0" eaLnBrk="1" latinLnBrk="0" hangingPunct="1">
      <a:defRPr sz="8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1" autoAdjust="0"/>
    <p:restoredTop sz="77472" autoAdjust="0"/>
  </p:normalViewPr>
  <p:slideViewPr>
    <p:cSldViewPr snapToGrid="0">
      <p:cViewPr varScale="1">
        <p:scale>
          <a:sx n="169" d="100"/>
          <a:sy n="169" d="100"/>
        </p:scale>
        <p:origin x="3192" y="192"/>
      </p:cViewPr>
      <p:guideLst>
        <p:guide orient="horz" pos="2160"/>
        <p:guide pos="29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D813EF4-2548-58F1-5612-E4BDFAFAF07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Verdana" pitchFamily="1" charset="0"/>
              </a:defRPr>
            </a:lvl1pPr>
          </a:lstStyle>
          <a:p>
            <a:pPr>
              <a:defRPr/>
            </a:pPr>
            <a:endParaRPr lang="en-US"/>
          </a:p>
        </p:txBody>
      </p:sp>
      <p:sp>
        <p:nvSpPr>
          <p:cNvPr id="36867" name="Rectangle 3">
            <a:extLst>
              <a:ext uri="{FF2B5EF4-FFF2-40B4-BE49-F238E27FC236}">
                <a16:creationId xmlns:a16="http://schemas.microsoft.com/office/drawing/2014/main" id="{ECAD53E2-D7DF-95A2-BC95-9E69344AE4A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itchFamily="1" charset="0"/>
              </a:defRPr>
            </a:lvl1pPr>
          </a:lstStyle>
          <a:p>
            <a:pPr>
              <a:defRPr/>
            </a:pPr>
            <a:endParaRPr lang="en-US"/>
          </a:p>
        </p:txBody>
      </p:sp>
      <p:sp>
        <p:nvSpPr>
          <p:cNvPr id="14340" name="Rectangle 4">
            <a:extLst>
              <a:ext uri="{FF2B5EF4-FFF2-40B4-BE49-F238E27FC236}">
                <a16:creationId xmlns:a16="http://schemas.microsoft.com/office/drawing/2014/main" id="{41BBEA39-124D-70CA-41A7-84EBB3CD7FCC}"/>
              </a:ext>
            </a:extLst>
          </p:cNvPr>
          <p:cNvSpPr>
            <a:spLocks noGrp="1" noRot="1" noChangeAspect="1" noChangeArrowheads="1" noTextEdit="1"/>
          </p:cNvSpPr>
          <p:nvPr>
            <p:ph type="sldImg" idx="2"/>
          </p:nvPr>
        </p:nvSpPr>
        <p:spPr bwMode="auto">
          <a:xfrm>
            <a:off x="1085850" y="685800"/>
            <a:ext cx="46863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a:extLst>
              <a:ext uri="{FF2B5EF4-FFF2-40B4-BE49-F238E27FC236}">
                <a16:creationId xmlns:a16="http://schemas.microsoft.com/office/drawing/2014/main" id="{0E1CD279-06BA-7422-1188-BA04BF6D99E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a:extLst>
              <a:ext uri="{FF2B5EF4-FFF2-40B4-BE49-F238E27FC236}">
                <a16:creationId xmlns:a16="http://schemas.microsoft.com/office/drawing/2014/main" id="{4C6ECDFF-307B-D130-3ECA-D7EACC03133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Verdana" pitchFamily="1" charset="0"/>
              </a:defRPr>
            </a:lvl1pPr>
          </a:lstStyle>
          <a:p>
            <a:pPr>
              <a:defRPr/>
            </a:pPr>
            <a:endParaRPr lang="en-US"/>
          </a:p>
        </p:txBody>
      </p:sp>
      <p:sp>
        <p:nvSpPr>
          <p:cNvPr id="36871" name="Rectangle 7">
            <a:extLst>
              <a:ext uri="{FF2B5EF4-FFF2-40B4-BE49-F238E27FC236}">
                <a16:creationId xmlns:a16="http://schemas.microsoft.com/office/drawing/2014/main" id="{E746D09D-9A2B-04EC-9F37-DE5ADA27A45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192A76A-C676-B549-A40A-D955F8AABC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6CFA1D2-8385-D568-72DF-7E6D87A8DA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22BE938-4607-7B42-927D-282CAB6937B2}" type="slidenum">
              <a:rPr lang="en-US" altLang="en-US"/>
              <a:pPr>
                <a:spcBef>
                  <a:spcPct val="0"/>
                </a:spcBef>
              </a:pPr>
              <a:t>1</a:t>
            </a:fld>
            <a:endParaRPr lang="en-US" altLang="en-US"/>
          </a:p>
        </p:txBody>
      </p:sp>
      <p:sp>
        <p:nvSpPr>
          <p:cNvPr id="16386" name="Rectangle 2">
            <a:extLst>
              <a:ext uri="{FF2B5EF4-FFF2-40B4-BE49-F238E27FC236}">
                <a16:creationId xmlns:a16="http://schemas.microsoft.com/office/drawing/2014/main" id="{FE61F918-2F97-8DC4-C4A4-B2712D9C23BD}"/>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0369276-0855-6C6C-26B7-4718461806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Verdan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40D50681-F8EA-EBC1-6232-0E1231EB8143}"/>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697EC8F1-A511-2DD4-944E-FCEB894545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Next, we wondered whether these ROC curve parameters would differ depending on whether subjects met only 2 or all 3 of the diagnostic criteria. Here you can see that among those who met two criteria, the AUC was 0.8892 while it improved to 0.9223 among those meeting all 3 criteria. The optimal AMH threshold was higher among those meeting just 2 criteria compared to those who met all 3 criteria, at 4.48 ng/mL versus 4.10 ng/mL, respectively. Sensitivity, specificity, positive predictive value and negative predictive value were all improved among those who met all 3 criteria. </a:t>
            </a:r>
          </a:p>
          <a:p>
            <a:endParaRPr lang="en-US" altLang="en-US" dirty="0">
              <a:latin typeface="Verdana" panose="020B0604030504040204" pitchFamily="34" charset="0"/>
            </a:endParaRPr>
          </a:p>
          <a:p>
            <a:r>
              <a:rPr lang="en-US" altLang="en-US" dirty="0">
                <a:latin typeface="Verdana" panose="020B0604030504040204" pitchFamily="34" charset="0"/>
              </a:rPr>
              <a:t>***</a:t>
            </a:r>
          </a:p>
          <a:p>
            <a:r>
              <a:rPr lang="en-US" altLang="en-US" dirty="0">
                <a:latin typeface="Verdana" panose="020B0604030504040204" pitchFamily="34" charset="0"/>
              </a:rPr>
              <a:t>N for 2 criteria: 48</a:t>
            </a:r>
          </a:p>
          <a:p>
            <a:r>
              <a:rPr lang="en-US" altLang="en-US" dirty="0">
                <a:latin typeface="Verdana" panose="020B0604030504040204" pitchFamily="34" charset="0"/>
              </a:rPr>
              <a:t>N for 3 criteria: 115</a:t>
            </a:r>
          </a:p>
          <a:p>
            <a:r>
              <a:rPr lang="en-US" altLang="en-US" dirty="0">
                <a:latin typeface="Verdana" panose="020B0604030504040204" pitchFamily="34" charset="0"/>
              </a:rPr>
              <a:t>Remaining 22 met at least two criteria but documentation unclear as to whether they met 2 or all 3 criteria</a:t>
            </a:r>
          </a:p>
        </p:txBody>
      </p:sp>
      <p:sp>
        <p:nvSpPr>
          <p:cNvPr id="36867" name="Slide Number Placeholder 3">
            <a:extLst>
              <a:ext uri="{FF2B5EF4-FFF2-40B4-BE49-F238E27FC236}">
                <a16:creationId xmlns:a16="http://schemas.microsoft.com/office/drawing/2014/main" id="{560CCD5E-20C1-2E99-295A-811204B0F2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0F023412-8AA3-2948-81A3-2CE98C4FD45C}" type="slidenum">
              <a:rPr lang="en-US" altLang="en-US" sz="1200"/>
              <a:pPr/>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8E9E5AC0-4994-BBB2-C282-9819C3FD152B}"/>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675BECEA-D342-502A-C918-206499AAC5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indent="-285750">
              <a:buFontTx/>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To conclude:</a:t>
            </a:r>
          </a:p>
          <a:p>
            <a:pPr marL="285750" marR="0" indent="-285750">
              <a:buFontTx/>
              <a:buChar char="-"/>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285750" marR="0" indent="-285750">
              <a:buFontTx/>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With use of ROC curves, a serum AMH cutoff value was identified that accurately distinguished between subjects with and without PCOS among our local health system population. </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altLang="en-US" sz="2800" dirty="0"/>
              <a:t>According to the most recent International Guidelines, such clinic-specific cutoff values can be used in place of ultrasound for the PCOM component of PCOS diagnosis if necessary</a:t>
            </a: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285750" marR="0" indent="-285750">
              <a:buFontTx/>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When fewer clinically distinguishing features were present (2 PCOS diagnostic criteria vs. 3) a higher optimal AMH cutoff value was needed to accurately predict PCOS status</a:t>
            </a:r>
          </a:p>
          <a:p>
            <a:pPr marL="285750" marR="0" indent="-285750">
              <a:buFontTx/>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This methodology can be used by other clinicians and health systems to determine AMH cutoffs to aid in PCOS diagnosis in their own local populations. </a:t>
            </a:r>
          </a:p>
          <a:p>
            <a:pPr marL="285750" marR="0" indent="-285750">
              <a:buFontTx/>
              <a:buChar char="-"/>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US" altLang="en-US" dirty="0">
              <a:latin typeface="Verdana" panose="020B0604030504040204" pitchFamily="34" charset="0"/>
            </a:endParaRPr>
          </a:p>
          <a:p>
            <a:r>
              <a:rPr lang="en-US" altLang="en-US" dirty="0">
                <a:latin typeface="Verdana" panose="020B0604030504040204" pitchFamily="34" charset="0"/>
              </a:rPr>
              <a:t>***</a:t>
            </a:r>
          </a:p>
          <a:p>
            <a:endParaRPr lang="en-US" altLang="en-US" dirty="0">
              <a:latin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Consider putting findings as separate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altLang="en-US" dirty="0">
              <a:latin typeface="Verdana" panose="020B0604030504040204" pitchFamily="34" charset="0"/>
            </a:endParaRPr>
          </a:p>
        </p:txBody>
      </p:sp>
      <p:sp>
        <p:nvSpPr>
          <p:cNvPr id="40963" name="Slide Number Placeholder 3">
            <a:extLst>
              <a:ext uri="{FF2B5EF4-FFF2-40B4-BE49-F238E27FC236}">
                <a16:creationId xmlns:a16="http://schemas.microsoft.com/office/drawing/2014/main" id="{11372AA6-DAF6-7224-3AE6-D1D01311C3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4E623AC9-68A5-F443-9D25-0CEF4A25F87C}" type="slidenum">
              <a:rPr lang="en-US" altLang="en-US" sz="1200"/>
              <a:pPr/>
              <a:t>12</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8C4A061-92D9-C536-977D-E30A773C242A}"/>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D0D90314-9127-1E35-4365-AA242CD013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Our strengths included: </a:t>
            </a:r>
          </a:p>
          <a:p>
            <a:pPr marL="171450" indent="-171450">
              <a:buFontTx/>
              <a:buChar char="-"/>
            </a:pPr>
            <a:r>
              <a:rPr lang="en-US" altLang="en-US" dirty="0">
                <a:latin typeface="Verdana" panose="020B0604030504040204" pitchFamily="34" charset="0"/>
              </a:rPr>
              <a:t>We used local clinic population data as a snapshot of our particular region</a:t>
            </a:r>
          </a:p>
          <a:p>
            <a:pPr marL="171450" indent="-171450">
              <a:buFontTx/>
              <a:buChar char="-"/>
            </a:pPr>
            <a:r>
              <a:rPr lang="en-US" altLang="en-US" dirty="0">
                <a:latin typeface="Verdana" panose="020B0604030504040204" pitchFamily="34" charset="0"/>
              </a:rPr>
              <a:t>Methodology could be replicated in straightforward manner by other clinics to use for their own populations</a:t>
            </a:r>
          </a:p>
          <a:p>
            <a:pPr marL="171450" indent="-171450">
              <a:buFontTx/>
              <a:buChar char="-"/>
            </a:pPr>
            <a:r>
              <a:rPr lang="en-US" altLang="en-US" dirty="0">
                <a:latin typeface="Verdana" panose="020B0604030504040204" pitchFamily="34" charset="0"/>
              </a:rPr>
              <a:t>Our analysis was based on data from one consistent AMH Assay (</a:t>
            </a:r>
            <a:r>
              <a:rPr lang="en-US" altLang="en-US" dirty="0" err="1">
                <a:latin typeface="Verdana" panose="020B0604030504040204" pitchFamily="34" charset="0"/>
              </a:rPr>
              <a:t>Elecsys</a:t>
            </a:r>
            <a:r>
              <a:rPr lang="en-US" altLang="en-US" dirty="0">
                <a:latin typeface="Verdana" panose="020B0604030504040204" pitchFamily="34" charset="0"/>
              </a:rPr>
              <a:t>), improving consistency of the lab values themselves</a:t>
            </a:r>
          </a:p>
          <a:p>
            <a:endParaRPr lang="en-US" altLang="en-US" dirty="0">
              <a:latin typeface="Verdana" panose="020B0604030504040204" pitchFamily="34" charset="0"/>
            </a:endParaRPr>
          </a:p>
          <a:p>
            <a:r>
              <a:rPr lang="en-US" altLang="en-US" dirty="0">
                <a:latin typeface="Verdana" panose="020B0604030504040204" pitchFamily="34" charset="0"/>
              </a:rPr>
              <a:t>Limitations include:</a:t>
            </a:r>
          </a:p>
          <a:p>
            <a:r>
              <a:rPr lang="en-US" altLang="en-US" dirty="0">
                <a:latin typeface="Verdana" panose="020B0604030504040204" pitchFamily="34" charset="0"/>
              </a:rPr>
              <a:t>Results not generalizable: region and clinic-specific population and AMH assay system</a:t>
            </a:r>
          </a:p>
          <a:p>
            <a:r>
              <a:rPr lang="en-US" altLang="en-US" dirty="0">
                <a:latin typeface="Verdana" panose="020B0604030504040204" pitchFamily="34" charset="0"/>
              </a:rPr>
              <a:t>AMH cutoff not stratified by age- could be a next step</a:t>
            </a:r>
          </a:p>
          <a:p>
            <a:r>
              <a:rPr lang="en-US" altLang="en-US" dirty="0">
                <a:latin typeface="Verdana" panose="020B0604030504040204" pitchFamily="34" charset="0"/>
              </a:rPr>
              <a:t>Higher BMI among PCOS patients than controls (controlled for with regression analysis)</a:t>
            </a:r>
          </a:p>
          <a:p>
            <a:endParaRPr lang="en-US" altLang="en-US" dirty="0">
              <a:latin typeface="Verdana" panose="020B0604030504040204" pitchFamily="34" charset="0"/>
            </a:endParaRPr>
          </a:p>
          <a:p>
            <a:r>
              <a:rPr lang="en-US" altLang="en-US" dirty="0">
                <a:latin typeface="Verdana" panose="020B0604030504040204" pitchFamily="34" charset="0"/>
              </a:rPr>
              <a:t>***</a:t>
            </a:r>
          </a:p>
          <a:p>
            <a:endParaRPr lang="en-US" altLang="en-US" dirty="0">
              <a:latin typeface="Verdana" panose="020B0604030504040204" pitchFamily="34" charset="0"/>
            </a:endParaRPr>
          </a:p>
          <a:p>
            <a:r>
              <a:rPr lang="en-US" altLang="en-US" dirty="0">
                <a:latin typeface="Verdana" panose="020B0604030504040204" pitchFamily="34" charset="0"/>
              </a:rPr>
              <a:t>looking into contraception with larger study, included these patients on contraception for this study which were small in number, we were trying to replicate a real-world clinic population but numbers are known</a:t>
            </a:r>
          </a:p>
          <a:p>
            <a:endParaRPr lang="en-US" altLang="en-US" dirty="0">
              <a:latin typeface="Verdana" panose="020B0604030504040204" pitchFamily="34" charset="0"/>
            </a:endParaRPr>
          </a:p>
          <a:p>
            <a:r>
              <a:rPr lang="en-US" altLang="en-US" dirty="0">
                <a:latin typeface="Verdana" panose="020B0604030504040204" pitchFamily="34" charset="0"/>
              </a:rPr>
              <a:t>third point- consistent AMH assay run by Roche</a:t>
            </a:r>
          </a:p>
          <a:p>
            <a:endParaRPr lang="en-US" altLang="en-US" dirty="0">
              <a:latin typeface="Verdana" panose="020B0604030504040204" pitchFamily="34" charset="0"/>
            </a:endParaRPr>
          </a:p>
          <a:p>
            <a:r>
              <a:rPr lang="en-US" altLang="en-US" dirty="0">
                <a:latin typeface="Verdana" panose="020B0604030504040204" pitchFamily="34" charset="0"/>
              </a:rPr>
              <a:t>Really stress to patients that this is only one component of PCOS diagnosis, specifically PCOM. Our population was specifically picked because they met guidelines</a:t>
            </a:r>
          </a:p>
        </p:txBody>
      </p:sp>
      <p:sp>
        <p:nvSpPr>
          <p:cNvPr id="45059" name="Slide Number Placeholder 3">
            <a:extLst>
              <a:ext uri="{FF2B5EF4-FFF2-40B4-BE49-F238E27FC236}">
                <a16:creationId xmlns:a16="http://schemas.microsoft.com/office/drawing/2014/main" id="{4B12C1DD-06C8-DD53-4B05-880CCC7674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19456121-A615-9143-9D1D-93788204C1EB}" type="slidenum">
              <a:rPr lang="en-US" altLang="en-US" sz="1200"/>
              <a:pPr/>
              <a:t>13</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98AB12F6-2F91-A323-0B9A-74D010A1F295}"/>
              </a:ext>
            </a:extLst>
          </p:cNvPr>
          <p:cNvSpPr>
            <a:spLocks noGrp="1" noRot="1" noChangeAspect="1" noChangeArrowheads="1" noTextEdit="1"/>
          </p:cNvSpPr>
          <p:nvPr>
            <p:ph type="sldImg"/>
          </p:nvPr>
        </p:nvSpPr>
        <p:spPr>
          <a:ln/>
        </p:spPr>
      </p:sp>
      <p:sp>
        <p:nvSpPr>
          <p:cNvPr id="51202" name="Notes Placeholder 2">
            <a:extLst>
              <a:ext uri="{FF2B5EF4-FFF2-40B4-BE49-F238E27FC236}">
                <a16:creationId xmlns:a16="http://schemas.microsoft.com/office/drawing/2014/main" id="{BE95DDF7-262F-B754-4186-E865321C3C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Here I would like to acknowledge a few more mentors and colleagues who helped me develop this project.</a:t>
            </a:r>
          </a:p>
        </p:txBody>
      </p:sp>
      <p:sp>
        <p:nvSpPr>
          <p:cNvPr id="51203" name="Slide Number Placeholder 3">
            <a:extLst>
              <a:ext uri="{FF2B5EF4-FFF2-40B4-BE49-F238E27FC236}">
                <a16:creationId xmlns:a16="http://schemas.microsoft.com/office/drawing/2014/main" id="{558E15C9-37CA-9F82-5013-6434C0B651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FDCAE872-0545-0648-9381-2BF74E6DD421}" type="slidenum">
              <a:rPr lang="en-US" altLang="en-US" sz="1200"/>
              <a:pPr/>
              <a:t>14</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D327F24D-1CB0-2247-424E-94EBEB3B48F9}"/>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73B56A42-197A-0963-BF53-7B1BA30ED4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Verdana" panose="020B0604030504040204" pitchFamily="34" charset="0"/>
            </a:endParaRPr>
          </a:p>
        </p:txBody>
      </p:sp>
      <p:sp>
        <p:nvSpPr>
          <p:cNvPr id="53251" name="Slide Number Placeholder 3">
            <a:extLst>
              <a:ext uri="{FF2B5EF4-FFF2-40B4-BE49-F238E27FC236}">
                <a16:creationId xmlns:a16="http://schemas.microsoft.com/office/drawing/2014/main" id="{E7F80212-EF4F-5737-4150-3F1FF3CAA9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13870E6B-9BAA-094F-9411-16EFFADBAE98}" type="slidenum">
              <a:rPr lang="en-US" altLang="en-US" sz="1200"/>
              <a:pPr/>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6B371751-2FB8-8016-C90C-F16732B3F29B}"/>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999C2763-B5D1-D934-A753-98DAE54425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PCRS 2025 presentation requirements:</a:t>
            </a:r>
          </a:p>
          <a:p>
            <a:r>
              <a:rPr lang="en-US" altLang="en-US" b="1" dirty="0">
                <a:latin typeface="Verdana" panose="020B0604030504040204" pitchFamily="34" charset="0"/>
              </a:rPr>
              <a:t>Precisely 10 minutes to speak</a:t>
            </a:r>
            <a:endParaRPr lang="en-US" altLang="en-US" dirty="0">
              <a:latin typeface="Verdana" panose="020B0604030504040204" pitchFamily="34" charset="0"/>
            </a:endParaRPr>
          </a:p>
          <a:p>
            <a:r>
              <a:rPr lang="en-US" altLang="en-US" dirty="0">
                <a:latin typeface="Verdana" panose="020B0604030504040204" pitchFamily="34" charset="0"/>
              </a:rPr>
              <a:t>PCRS recommends MAXIMUM 15 slides</a:t>
            </a:r>
          </a:p>
          <a:p>
            <a:r>
              <a:rPr lang="en-US" altLang="en-US" dirty="0">
                <a:latin typeface="Verdana" panose="020B0604030504040204" pitchFamily="34" charset="0"/>
              </a:rPr>
              <a:t>Must be submitted to PCRS by 3/3</a:t>
            </a:r>
          </a:p>
          <a:p>
            <a:r>
              <a:rPr lang="en-US" altLang="en-US" dirty="0">
                <a:latin typeface="Verdana" panose="020B0604030504040204" pitchFamily="34" charset="0"/>
              </a:rPr>
              <a:t>First or second slide must disclose any association, funding or financial/substantive relationships with commercial </a:t>
            </a:r>
            <a:r>
              <a:rPr lang="en-US" altLang="en-US" dirty="0" err="1">
                <a:latin typeface="Verdana" panose="020B0604030504040204" pitchFamily="34" charset="0"/>
              </a:rPr>
              <a:t>entitites</a:t>
            </a:r>
            <a:r>
              <a:rPr lang="en-US" altLang="en-US" dirty="0">
                <a:latin typeface="Verdana" panose="020B0604030504040204" pitchFamily="34" charset="0"/>
              </a:rPr>
              <a:t> that may be COI</a:t>
            </a:r>
          </a:p>
          <a:p>
            <a:r>
              <a:rPr lang="en-US" altLang="en-US" dirty="0">
                <a:latin typeface="Verdana" panose="020B0604030504040204" pitchFamily="34" charset="0"/>
              </a:rPr>
              <a:t>Otherwise must state I have nothing to disclose</a:t>
            </a:r>
          </a:p>
        </p:txBody>
      </p:sp>
      <p:sp>
        <p:nvSpPr>
          <p:cNvPr id="56323" name="Slide Number Placeholder 3">
            <a:extLst>
              <a:ext uri="{FF2B5EF4-FFF2-40B4-BE49-F238E27FC236}">
                <a16:creationId xmlns:a16="http://schemas.microsoft.com/office/drawing/2014/main" id="{44A634C8-D123-3C04-518B-3C04778B23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05B98CC0-BC6E-F44E-A066-98DB180F4E7A}" type="slidenum">
              <a:rPr lang="en-US" altLang="en-US" sz="1200"/>
              <a:pPr/>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15FBB57-1A4C-FD22-56F4-95ABFF441716}"/>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6587986D-B2C0-761C-3F91-17386FBBFD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Polycystic Ovary Syndrome, or PCOS, is a common condition affecting about 10-13% of reproductive-aged women globally. PCOS is well known to have adverse effects on endocrine, reproductive, metabolic, cardiovascular and psychological systems and is a public health concern worldwide.</a:t>
            </a:r>
          </a:p>
          <a:p>
            <a:endParaRPr lang="en-US" altLang="en-US" dirty="0">
              <a:latin typeface="Verdana" panose="020B0604030504040204" pitchFamily="34" charset="0"/>
            </a:endParaRPr>
          </a:p>
          <a:p>
            <a:r>
              <a:rPr lang="en-US" altLang="en-US" dirty="0">
                <a:latin typeface="Verdana" panose="020B0604030504040204" pitchFamily="34" charset="0"/>
              </a:rPr>
              <a:t>Several classification systems have been utilized over the years to diagnose PCOS, with the 2003 Rotterdam Criteria being perhaps the most well-known and widely utilized.</a:t>
            </a:r>
          </a:p>
          <a:p>
            <a:endParaRPr lang="en-US" altLang="en-US" dirty="0">
              <a:latin typeface="Verdana" panose="020B0604030504040204" pitchFamily="34" charset="0"/>
            </a:endParaRPr>
          </a:p>
          <a:p>
            <a:r>
              <a:rPr lang="en-US" altLang="en-US" dirty="0">
                <a:latin typeface="Verdana" panose="020B0604030504040204" pitchFamily="34" charset="0"/>
              </a:rPr>
              <a:t>In 2023, the International Evidence-based Guideline for the Assessment and Management of PCOS was updated to include anti-mullerian hormone (or AMH) as a diagnostic adjunct. AMH is a glycoprotein secreted by granulosa cells of the preantral and small antral follicles and has been long-known to be elevated in those with PCOS.</a:t>
            </a:r>
          </a:p>
          <a:p>
            <a:endParaRPr lang="en-US" altLang="en-US" dirty="0">
              <a:latin typeface="Verdana" panose="020B0604030504040204" pitchFamily="34" charset="0"/>
            </a:endParaRPr>
          </a:p>
          <a:p>
            <a:r>
              <a:rPr lang="en-US" altLang="en-US" dirty="0">
                <a:latin typeface="Verdana" panose="020B0604030504040204" pitchFamily="34" charset="0"/>
              </a:rPr>
              <a:t>***</a:t>
            </a:r>
          </a:p>
          <a:p>
            <a:endParaRPr lang="en-US" altLang="en-US" dirty="0">
              <a:latin typeface="Verdana" panose="020B0604030504040204" pitchFamily="34" charset="0"/>
            </a:endParaRPr>
          </a:p>
          <a:p>
            <a:r>
              <a:rPr lang="en-US" dirty="0">
                <a:solidFill>
                  <a:srgbClr val="000000"/>
                </a:solidFill>
                <a:effectLst/>
                <a:latin typeface="Helvetica" pitchFamily="2" charset="0"/>
              </a:rPr>
              <a:t>Given these ultrasound challenges, </a:t>
            </a:r>
            <a:r>
              <a:rPr lang="en-US" dirty="0" err="1">
                <a:solidFill>
                  <a:srgbClr val="000000"/>
                </a:solidFill>
                <a:effectLst/>
                <a:latin typeface="Helvetica" pitchFamily="2" charset="0"/>
              </a:rPr>
              <a:t>antimullerian</a:t>
            </a:r>
            <a:r>
              <a:rPr lang="en-US" dirty="0">
                <a:solidFill>
                  <a:srgbClr val="000000"/>
                </a:solidFill>
                <a:effectLst/>
                <a:latin typeface="Helvetica" pitchFamily="2" charset="0"/>
              </a:rPr>
              <a:t> hormone (AMH) levels have been proposed as an alternative</a:t>
            </a:r>
          </a:p>
          <a:p>
            <a:r>
              <a:rPr lang="en-US" dirty="0">
                <a:solidFill>
                  <a:srgbClr val="000000"/>
                </a:solidFill>
                <a:effectLst/>
                <a:latin typeface="Helvetica" pitchFamily="2" charset="0"/>
              </a:rPr>
              <a:t>marker for PCOM as well as for diagnosing PCOS. </a:t>
            </a:r>
            <a:r>
              <a:rPr lang="en-US" dirty="0" err="1">
                <a:solidFill>
                  <a:srgbClr val="000000"/>
                </a:solidFill>
                <a:effectLst/>
                <a:latin typeface="Helvetica" pitchFamily="2" charset="0"/>
              </a:rPr>
              <a:t>Antimullerian</a:t>
            </a:r>
            <a:r>
              <a:rPr lang="en-US" dirty="0">
                <a:solidFill>
                  <a:srgbClr val="000000"/>
                </a:solidFill>
                <a:effectLst/>
                <a:latin typeface="Helvetica" pitchFamily="2" charset="0"/>
              </a:rPr>
              <a:t> hormone is a dimeric glycoprotein and predominantly</a:t>
            </a:r>
          </a:p>
          <a:p>
            <a:r>
              <a:rPr lang="en-US" dirty="0">
                <a:solidFill>
                  <a:srgbClr val="000000"/>
                </a:solidFill>
                <a:effectLst/>
                <a:latin typeface="Helvetica" pitchFamily="2" charset="0"/>
              </a:rPr>
              <a:t>secreted by granulosa cells of the preantral and small antral</a:t>
            </a:r>
          </a:p>
          <a:p>
            <a:r>
              <a:rPr lang="en-US" dirty="0">
                <a:solidFill>
                  <a:srgbClr val="000000"/>
                </a:solidFill>
                <a:effectLst/>
                <a:latin typeface="Helvetica" pitchFamily="2" charset="0"/>
              </a:rPr>
              <a:t>ovarian follicles (</a:t>
            </a:r>
            <a:r>
              <a:rPr lang="en-US" dirty="0">
                <a:solidFill>
                  <a:srgbClr val="176287"/>
                </a:solidFill>
                <a:effectLst/>
                <a:latin typeface="Helvetica" pitchFamily="2" charset="0"/>
              </a:rPr>
              <a:t>12</a:t>
            </a:r>
            <a:r>
              <a:rPr lang="en-US" dirty="0">
                <a:solidFill>
                  <a:srgbClr val="000000"/>
                </a:solidFill>
                <a:effectLst/>
                <a:latin typeface="Helvetica" pitchFamily="2" charset="0"/>
              </a:rPr>
              <a:t>). AMH inhibits the recruitment of follicles</a:t>
            </a:r>
          </a:p>
          <a:p>
            <a:r>
              <a:rPr lang="en-US" dirty="0">
                <a:solidFill>
                  <a:srgbClr val="000000"/>
                </a:solidFill>
                <a:effectLst/>
                <a:latin typeface="Helvetica" pitchFamily="2" charset="0"/>
              </a:rPr>
              <a:t>from the primordial follicle pool. It also seems to inhibit aromatase activity, which is responsible for the conversion of androgens into estrogens. Finally, it has an inhibitory effect on</a:t>
            </a:r>
          </a:p>
          <a:p>
            <a:r>
              <a:rPr lang="en-US" dirty="0">
                <a:solidFill>
                  <a:srgbClr val="000000"/>
                </a:solidFill>
                <a:effectLst/>
                <a:latin typeface="Helvetica" pitchFamily="2" charset="0"/>
              </a:rPr>
              <a:t>follicle-stimulating hormone-dependent follicle growth.</a:t>
            </a:r>
          </a:p>
          <a:p>
            <a:r>
              <a:rPr lang="en-US" dirty="0">
                <a:solidFill>
                  <a:srgbClr val="000000"/>
                </a:solidFill>
                <a:effectLst/>
                <a:latin typeface="Helvetica" pitchFamily="2" charset="0"/>
              </a:rPr>
              <a:t>Therefore, increased AMH levels can contribute to ovulatory</a:t>
            </a:r>
          </a:p>
          <a:p>
            <a:r>
              <a:rPr lang="en-US" dirty="0">
                <a:solidFill>
                  <a:srgbClr val="000000"/>
                </a:solidFill>
                <a:effectLst/>
                <a:latin typeface="Helvetica" pitchFamily="2" charset="0"/>
              </a:rPr>
              <a:t>dysfunction because of the accumulation of antral follicles</a:t>
            </a:r>
          </a:p>
          <a:p>
            <a:r>
              <a:rPr lang="en-US" dirty="0">
                <a:solidFill>
                  <a:srgbClr val="000000"/>
                </a:solidFill>
                <a:effectLst/>
                <a:latin typeface="Helvetica" pitchFamily="2" charset="0"/>
              </a:rPr>
              <a:t>and to hyperandrogenism because of aromatase inhibition,</a:t>
            </a:r>
          </a:p>
          <a:p>
            <a:r>
              <a:rPr lang="en-US" dirty="0">
                <a:solidFill>
                  <a:srgbClr val="000000"/>
                </a:solidFill>
                <a:effectLst/>
                <a:latin typeface="Helvetica" pitchFamily="2" charset="0"/>
              </a:rPr>
              <a:t>which are both often observed in women with PCOS (</a:t>
            </a:r>
            <a:r>
              <a:rPr lang="en-US" dirty="0">
                <a:solidFill>
                  <a:srgbClr val="176287"/>
                </a:solidFill>
                <a:effectLst/>
                <a:latin typeface="Helvetica" pitchFamily="2" charset="0"/>
              </a:rPr>
              <a:t>13–</a:t>
            </a:r>
            <a:endParaRPr lang="en-US" dirty="0">
              <a:solidFill>
                <a:srgbClr val="000000"/>
              </a:solidFill>
              <a:effectLst/>
              <a:latin typeface="Helvetica" pitchFamily="2" charset="0"/>
            </a:endParaRPr>
          </a:p>
          <a:p>
            <a:r>
              <a:rPr lang="en-US" dirty="0">
                <a:solidFill>
                  <a:srgbClr val="176287"/>
                </a:solidFill>
                <a:effectLst/>
                <a:latin typeface="Helvetica" pitchFamily="2" charset="0"/>
              </a:rPr>
              <a:t>15</a:t>
            </a:r>
            <a:r>
              <a:rPr lang="en-US" dirty="0">
                <a:solidFill>
                  <a:srgbClr val="000000"/>
                </a:solidFill>
                <a:effectLst/>
                <a:latin typeface="Helvetica" pitchFamily="2" charset="0"/>
              </a:rPr>
              <a:t>). Convincingly, it has been shown that women with</a:t>
            </a:r>
          </a:p>
          <a:p>
            <a:r>
              <a:rPr lang="en-US" dirty="0">
                <a:solidFill>
                  <a:srgbClr val="000000"/>
                </a:solidFill>
                <a:effectLst/>
                <a:latin typeface="Helvetica" pitchFamily="2" charset="0"/>
              </a:rPr>
              <a:t>PCOS have higher levels of AMH compared with ovulatory</a:t>
            </a:r>
          </a:p>
          <a:p>
            <a:r>
              <a:rPr lang="en-US" dirty="0">
                <a:solidFill>
                  <a:srgbClr val="000000"/>
                </a:solidFill>
                <a:effectLst/>
                <a:latin typeface="Helvetica" pitchFamily="2" charset="0"/>
              </a:rPr>
              <a:t>women without PCOS (</a:t>
            </a:r>
            <a:r>
              <a:rPr lang="en-US" dirty="0">
                <a:solidFill>
                  <a:srgbClr val="176287"/>
                </a:solidFill>
                <a:effectLst/>
                <a:latin typeface="Helvetica" pitchFamily="2" charset="0"/>
              </a:rPr>
              <a:t>16</a:t>
            </a:r>
            <a:r>
              <a:rPr lang="en-US" dirty="0">
                <a:solidFill>
                  <a:srgbClr val="000000"/>
                </a:solidFill>
                <a:effectLst/>
                <a:latin typeface="Helvetica" pitchFamily="2" charset="0"/>
              </a:rPr>
              <a:t>, </a:t>
            </a:r>
            <a:r>
              <a:rPr lang="en-US" dirty="0">
                <a:solidFill>
                  <a:srgbClr val="176287"/>
                </a:solidFill>
                <a:effectLst/>
                <a:latin typeface="Helvetica" pitchFamily="2" charset="0"/>
              </a:rPr>
              <a:t>17</a:t>
            </a:r>
            <a:r>
              <a:rPr lang="en-US" dirty="0">
                <a:solidFill>
                  <a:srgbClr val="000000"/>
                </a:solidFill>
                <a:effectLst/>
                <a:latin typeface="Helvetica" pitchFamily="2" charset="0"/>
              </a:rPr>
              <a:t>). In addition, strong</a:t>
            </a:r>
          </a:p>
          <a:p>
            <a:r>
              <a:rPr lang="en-US" dirty="0">
                <a:solidFill>
                  <a:srgbClr val="000000"/>
                </a:solidFill>
                <a:effectLst/>
                <a:latin typeface="Helvetica" pitchFamily="2" charset="0"/>
              </a:rPr>
              <a:t>correlations have been observed between follicle number on</a:t>
            </a:r>
          </a:p>
          <a:p>
            <a:r>
              <a:rPr lang="en-US" dirty="0">
                <a:solidFill>
                  <a:srgbClr val="000000"/>
                </a:solidFill>
                <a:effectLst/>
                <a:latin typeface="Helvetica" pitchFamily="2" charset="0"/>
              </a:rPr>
              <a:t>ultrasound and circulating AMH levels in PCOS (</a:t>
            </a:r>
            <a:r>
              <a:rPr lang="en-US" dirty="0">
                <a:solidFill>
                  <a:srgbClr val="176287"/>
                </a:solidFill>
                <a:effectLst/>
                <a:latin typeface="Helvetica" pitchFamily="2" charset="0"/>
              </a:rPr>
              <a:t>16</a:t>
            </a:r>
            <a:r>
              <a:rPr lang="en-US" dirty="0">
                <a:solidFill>
                  <a:srgbClr val="000000"/>
                </a:solidFill>
                <a:effectLst/>
                <a:latin typeface="Helvetica" pitchFamily="2" charset="0"/>
              </a:rPr>
              <a:t>, </a:t>
            </a:r>
            <a:r>
              <a:rPr lang="en-US" dirty="0">
                <a:solidFill>
                  <a:srgbClr val="176287"/>
                </a:solidFill>
                <a:effectLst/>
                <a:latin typeface="Helvetica" pitchFamily="2" charset="0"/>
              </a:rPr>
              <a:t>18</a:t>
            </a:r>
            <a:r>
              <a:rPr lang="en-US" dirty="0">
                <a:solidFill>
                  <a:srgbClr val="000000"/>
                </a:solidFill>
                <a:effectLst/>
                <a:latin typeface="Helvetica" pitchFamily="2" charset="0"/>
              </a:rPr>
              <a:t>).</a:t>
            </a:r>
          </a:p>
          <a:p>
            <a:r>
              <a:rPr lang="en-US" dirty="0">
                <a:solidFill>
                  <a:srgbClr val="000000"/>
                </a:solidFill>
                <a:effectLst/>
                <a:latin typeface="Helvetica" pitchFamily="2" charset="0"/>
              </a:rPr>
              <a:t>However, significant heterogeneity exists between studies</a:t>
            </a:r>
          </a:p>
          <a:p>
            <a:r>
              <a:rPr lang="en-US" dirty="0">
                <a:solidFill>
                  <a:srgbClr val="000000"/>
                </a:solidFill>
                <a:effectLst/>
                <a:latin typeface="Helvetica" pitchFamily="2" charset="0"/>
              </a:rPr>
              <a:t>addressing the role of AMH levels as a diagnostic marker in</a:t>
            </a:r>
          </a:p>
          <a:p>
            <a:r>
              <a:rPr lang="en-US" dirty="0">
                <a:solidFill>
                  <a:srgbClr val="000000"/>
                </a:solidFill>
                <a:effectLst/>
                <a:latin typeface="Helvetica" pitchFamily="2" charset="0"/>
              </a:rPr>
              <a:t>PCOS, leaving the diagnostic role of this hormone unclear.</a:t>
            </a:r>
          </a:p>
          <a:p>
            <a:r>
              <a:rPr lang="en-US" dirty="0">
                <a:solidFill>
                  <a:srgbClr val="000000"/>
                </a:solidFill>
                <a:effectLst/>
                <a:latin typeface="Helvetica" pitchFamily="2" charset="0"/>
              </a:rPr>
              <a:t>The aim of this study was to assess the diagnostic accuracy</a:t>
            </a:r>
          </a:p>
          <a:p>
            <a:r>
              <a:rPr lang="en-US" dirty="0">
                <a:solidFill>
                  <a:srgbClr val="000000"/>
                </a:solidFill>
                <a:effectLst/>
                <a:latin typeface="Helvetica" pitchFamily="2" charset="0"/>
              </a:rPr>
              <a:t>of AMH for PCOS as well as the accuracy for the detection</a:t>
            </a:r>
          </a:p>
          <a:p>
            <a:r>
              <a:rPr lang="en-US" dirty="0">
                <a:solidFill>
                  <a:srgbClr val="000000"/>
                </a:solidFill>
                <a:effectLst/>
                <a:latin typeface="Helvetica" pitchFamily="2" charset="0"/>
              </a:rPr>
              <a:t>of PCOM. This work was used to update the international</a:t>
            </a:r>
          </a:p>
          <a:p>
            <a:r>
              <a:rPr lang="en-US" dirty="0">
                <a:solidFill>
                  <a:srgbClr val="000000"/>
                </a:solidFill>
                <a:effectLst/>
                <a:latin typeface="Helvetica" pitchFamily="2" charset="0"/>
              </a:rPr>
              <a:t>evidence-based PCOS guideline</a:t>
            </a:r>
          </a:p>
          <a:p>
            <a:endParaRPr lang="en-US" altLang="en-US" dirty="0">
              <a:latin typeface="Verdana" panose="020B0604030504040204" pitchFamily="34" charset="0"/>
            </a:endParaRPr>
          </a:p>
          <a:p>
            <a:endParaRPr lang="en-US" altLang="en-US" dirty="0">
              <a:latin typeface="Verdana" panose="020B0604030504040204" pitchFamily="34" charset="0"/>
            </a:endParaRPr>
          </a:p>
          <a:p>
            <a:endParaRPr lang="en-US" altLang="en-US" dirty="0">
              <a:latin typeface="Verdana" panose="020B0604030504040204" pitchFamily="34" charset="0"/>
            </a:endParaRPr>
          </a:p>
          <a:p>
            <a:r>
              <a:rPr lang="en-US" altLang="en-US" dirty="0">
                <a:latin typeface="Verdana" panose="020B0604030504040204" pitchFamily="34" charset="0"/>
              </a:rPr>
              <a:t>Orient the audience to the problem that will be addressed.   Reference should be included in an abbreviated format in small font at the bottom of the slide.  </a:t>
            </a:r>
          </a:p>
          <a:p>
            <a:endParaRPr lang="en-US" altLang="en-US" dirty="0">
              <a:latin typeface="Verdana" panose="020B0604030504040204" pitchFamily="34" charset="0"/>
            </a:endParaRPr>
          </a:p>
          <a:p>
            <a:r>
              <a:rPr lang="en-US" altLang="en-US" dirty="0">
                <a:latin typeface="Verdana" panose="020B0604030504040204" pitchFamily="34" charset="0"/>
              </a:rPr>
              <a:t>PCOS </a:t>
            </a:r>
            <a:r>
              <a:rPr lang="en-US" altLang="en-US" dirty="0" err="1">
                <a:latin typeface="Verdana" panose="020B0604030504040204" pitchFamily="34" charset="0"/>
              </a:rPr>
              <a:t>prevelance</a:t>
            </a:r>
            <a:endParaRPr lang="en-US" altLang="en-US" dirty="0">
              <a:latin typeface="Verdana" panose="020B0604030504040204" pitchFamily="34" charset="0"/>
            </a:endParaRPr>
          </a:p>
          <a:p>
            <a:r>
              <a:rPr lang="en-US" altLang="en-US" dirty="0">
                <a:latin typeface="Verdana" panose="020B0604030504040204" pitchFamily="34" charset="0"/>
              </a:rPr>
              <a:t>PCOS characteristics</a:t>
            </a:r>
          </a:p>
          <a:p>
            <a:r>
              <a:rPr lang="en-US" altLang="en-US" dirty="0">
                <a:latin typeface="Verdana" panose="020B0604030504040204" pitchFamily="34" charset="0"/>
              </a:rPr>
              <a:t>Diagnostic criteria and 2023 updated </a:t>
            </a:r>
            <a:r>
              <a:rPr lang="en-US" altLang="en-US" dirty="0" err="1">
                <a:latin typeface="Verdana" panose="020B0604030504040204" pitchFamily="34" charset="0"/>
              </a:rPr>
              <a:t>intl</a:t>
            </a:r>
            <a:r>
              <a:rPr lang="en-US" altLang="en-US" dirty="0">
                <a:latin typeface="Verdana" panose="020B0604030504040204" pitchFamily="34" charset="0"/>
              </a:rPr>
              <a:t> guidelines</a:t>
            </a:r>
          </a:p>
          <a:p>
            <a:r>
              <a:rPr lang="en-US" altLang="en-US" dirty="0">
                <a:latin typeface="Verdana" panose="020B0604030504040204" pitchFamily="34" charset="0"/>
              </a:rPr>
              <a:t>AMH as diagnostic component to determine PCOM</a:t>
            </a:r>
          </a:p>
          <a:p>
            <a:r>
              <a:rPr lang="en-US" altLang="en-US" dirty="0">
                <a:latin typeface="Verdana" panose="020B0604030504040204" pitchFamily="34" charset="0"/>
              </a:rPr>
              <a:t>Could include Intl guideline graphic of dx algorithm</a:t>
            </a:r>
          </a:p>
          <a:p>
            <a:endParaRPr lang="en-US" altLang="en-US" dirty="0">
              <a:latin typeface="Verdana" panose="020B0604030504040204" pitchFamily="34" charset="0"/>
            </a:endParaRPr>
          </a:p>
          <a:p>
            <a:r>
              <a:rPr lang="en-US" altLang="en-US" dirty="0">
                <a:latin typeface="Verdana" panose="020B0604030504040204" pitchFamily="34" charset="0"/>
              </a:rPr>
              <a:t>For AMH and PCOS- describe AMH, what it is as a molecule, the degree of elevation in PCOS and why it’s elevated in PCOS patients (read opening paragraph of Seifert piece)</a:t>
            </a:r>
          </a:p>
          <a:p>
            <a:r>
              <a:rPr lang="en-US" altLang="en-US" dirty="0">
                <a:latin typeface="Verdana" panose="020B0604030504040204" pitchFamily="34" charset="0"/>
              </a:rPr>
              <a:t>Look up </a:t>
            </a:r>
            <a:r>
              <a:rPr lang="en-US" altLang="en-US" dirty="0" err="1">
                <a:latin typeface="Verdana" panose="020B0604030504040204" pitchFamily="34" charset="0"/>
              </a:rPr>
              <a:t>metaanalysis</a:t>
            </a:r>
            <a:r>
              <a:rPr lang="en-US" altLang="en-US" dirty="0">
                <a:latin typeface="Verdana" panose="020B0604030504040204" pitchFamily="34" charset="0"/>
              </a:rPr>
              <a:t> Siefert </a:t>
            </a:r>
            <a:r>
              <a:rPr lang="en-US" altLang="en-US" dirty="0" err="1">
                <a:latin typeface="Verdana" panose="020B0604030504040204" pitchFamily="34" charset="0"/>
              </a:rPr>
              <a:t>refereces</a:t>
            </a:r>
            <a:endParaRPr lang="en-US" altLang="en-US" dirty="0">
              <a:latin typeface="Verdana" panose="020B0604030504040204" pitchFamily="34" charset="0"/>
            </a:endParaRPr>
          </a:p>
        </p:txBody>
      </p:sp>
      <p:sp>
        <p:nvSpPr>
          <p:cNvPr id="18435" name="Slide Number Placeholder 3">
            <a:extLst>
              <a:ext uri="{FF2B5EF4-FFF2-40B4-BE49-F238E27FC236}">
                <a16:creationId xmlns:a16="http://schemas.microsoft.com/office/drawing/2014/main" id="{E91966A7-9D97-D345-2824-D44AD268B6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6FEDDD33-AF36-874D-A889-8EAA3A07CCB6}" type="slidenum">
              <a:rPr lang="en-US" altLang="en-US" sz="1200"/>
              <a:pPr/>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Rotterdam Criteria, patients are diagnosed with PCOS if they meet at least two of the three following criteria: oligo-ovulation, clinical or biochemical evidence of hyperandrogenism, or polycystic morphology on ultrasound (that is, a follicle number per ovary of at least 20, or ovarian volume of at least 10mL, in either ovary)</a:t>
            </a:r>
          </a:p>
          <a:p>
            <a:endParaRPr lang="en-US" dirty="0"/>
          </a:p>
          <a:p>
            <a:r>
              <a:rPr lang="en-US" dirty="0"/>
              <a:t>The 2023 International Guidelines retain these criteria, however, the recommended diagnostic approach is stepwise in nature. As you can see in the current slide, if only irregular cycles are present after assessing for clinical and biochemical hyperandrogenism, an ultrasound should be obtained in adults to assess for polycystic ovarian morphology. ALTERNATIVELY, serum AMH can also be used in lieu of ultrasonography to determine polycystic ovarian morphology.</a:t>
            </a:r>
          </a:p>
          <a:p>
            <a:endParaRPr lang="en-US" dirty="0"/>
          </a:p>
          <a:p>
            <a:r>
              <a:rPr lang="en-US" dirty="0"/>
              <a:t>***</a:t>
            </a:r>
          </a:p>
          <a:p>
            <a:r>
              <a:rPr lang="en-US" dirty="0"/>
              <a:t>- Oligo-ovulation: cycles &gt;35 days apart or fewer than 8 menses per year</a:t>
            </a:r>
          </a:p>
          <a:p>
            <a:pPr marL="171450" indent="-171450">
              <a:buFontTx/>
              <a:buChar char="-"/>
            </a:pPr>
            <a:r>
              <a:rPr lang="en-US" dirty="0"/>
              <a:t>International guidelines defines irregular cycles (in adults &gt;3 years post-menarche) as &lt;21 or &gt;35 days or &lt;8 cycles per year, or &gt;90 days in any one cycle</a:t>
            </a:r>
          </a:p>
          <a:p>
            <a:pPr marL="171450" indent="-171450">
              <a:buFontTx/>
              <a:buChar char="-"/>
            </a:pPr>
            <a:r>
              <a:rPr lang="en-US" dirty="0"/>
              <a:t>Clinical hyperandrogenism in adults: acne, female pattern hair loss, </a:t>
            </a:r>
            <a:r>
              <a:rPr lang="en-US" dirty="0" err="1"/>
              <a:t>hirsuitism</a:t>
            </a:r>
            <a:r>
              <a:rPr lang="en-US" dirty="0"/>
              <a:t>, </a:t>
            </a:r>
            <a:r>
              <a:rPr lang="en-US" dirty="0" err="1"/>
              <a:t>mFG</a:t>
            </a:r>
            <a:r>
              <a:rPr lang="en-US" dirty="0"/>
              <a:t> ≥4-6</a:t>
            </a:r>
          </a:p>
          <a:p>
            <a:r>
              <a:rPr lang="en-US" dirty="0"/>
              <a:t>- Biochemical hyperandrogenism is not reliably assessed on hormonal contraception, thus withdrawal for at least 3 months should be considered</a:t>
            </a:r>
          </a:p>
          <a:p>
            <a:r>
              <a:rPr lang="en-US" dirty="0"/>
              <a:t>- 20 FNPO based on TVUS with transducer frequency of at least 8MHz, was previously 12 follicles with older technologies.</a:t>
            </a:r>
          </a:p>
        </p:txBody>
      </p:sp>
      <p:sp>
        <p:nvSpPr>
          <p:cNvPr id="4" name="Slide Number Placeholder 3"/>
          <p:cNvSpPr>
            <a:spLocks noGrp="1"/>
          </p:cNvSpPr>
          <p:nvPr>
            <p:ph type="sldNum" sz="quarter" idx="5"/>
          </p:nvPr>
        </p:nvSpPr>
        <p:spPr/>
        <p:txBody>
          <a:bodyPr/>
          <a:lstStyle/>
          <a:p>
            <a:pPr>
              <a:defRPr/>
            </a:pPr>
            <a:fld id="{4192A76A-C676-B549-A40A-D955F8AABCA5}" type="slidenum">
              <a:rPr lang="en-US" altLang="en-US" smtClean="0"/>
              <a:pPr>
                <a:defRPr/>
              </a:pPr>
              <a:t>4</a:t>
            </a:fld>
            <a:endParaRPr lang="en-US" altLang="en-US"/>
          </a:p>
        </p:txBody>
      </p:sp>
    </p:spTree>
    <p:extLst>
      <p:ext uri="{BB962C8B-B14F-4D97-AF65-F5344CB8AC3E}">
        <p14:creationId xmlns:p14="http://schemas.microsoft.com/office/powerpoint/2010/main" val="182946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2F956FB5-419A-DBB6-3BE2-2D1181E206CA}"/>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80603F63-E527-C9B2-7C8F-8AD8BA44F1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Within this updated diagnostic algorithm AMH can now be used to establish PCOM when ultrasound is unavailable or when patients wish to avoid a transvaginal ultrasound. However, there is no specific serum AMH value that was specified by the Guideline as a diagnostic threshold.</a:t>
            </a:r>
          </a:p>
          <a:p>
            <a:endParaRPr lang="en-US" altLang="en-US" dirty="0">
              <a:latin typeface="Verdana" panose="020B0604030504040204" pitchFamily="34" charset="0"/>
            </a:endParaRPr>
          </a:p>
          <a:p>
            <a:r>
              <a:rPr lang="en-US" altLang="en-US" dirty="0">
                <a:latin typeface="Verdana" panose="020B0604030504040204" pitchFamily="34" charset="0"/>
              </a:rPr>
              <a:t>A large meta-analysis performed to inform these updated AMH recommendations found large heterogeneity among studies, patient populations and AMH assay platform cutoffs; thus, no universal AMH cutoff value could be recommended.</a:t>
            </a:r>
          </a:p>
          <a:p>
            <a:endParaRPr lang="en-US" altLang="en-US" dirty="0">
              <a:latin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Verdana" panose="020B0604030504040204" pitchFamily="34" charset="0"/>
              </a:rPr>
              <a:t>Instead, it is up to individual clinics to determine AMH cutoffs appropriate to their own unique populations. </a:t>
            </a:r>
            <a:r>
              <a:rPr lang="en-US" altLang="en-US" sz="1800" kern="100" dirty="0">
                <a:effectLst/>
                <a:latin typeface="Arial" panose="020B0604020202020204" pitchFamily="34" charset="0"/>
                <a:cs typeface="Times New Roman" panose="02020603050405020304" pitchFamily="18" charset="0"/>
              </a:rPr>
              <a:t>Our objective was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to identify an AMH cutoff within our patient population that can appropriately select for patients with PCOS, through methodology which can be replicated by other clinics for their unique populations.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altLang="en-US" dirty="0">
              <a:latin typeface="Verdana" panose="020B0604030504040204" pitchFamily="34" charset="0"/>
            </a:endParaRPr>
          </a:p>
          <a:p>
            <a:r>
              <a:rPr lang="en-US" altLang="en-US" dirty="0">
                <a:latin typeface="Verdana" panose="020B0604030504040204" pitchFamily="34" charset="0"/>
              </a:rPr>
              <a:t>***</a:t>
            </a:r>
          </a:p>
          <a:p>
            <a:endParaRPr lang="en-US" altLang="en-US" dirty="0">
              <a:latin typeface="Verdana" panose="020B0604030504040204" pitchFamily="34" charset="0"/>
            </a:endParaRPr>
          </a:p>
          <a:p>
            <a:r>
              <a:rPr lang="en-US" altLang="en-US" dirty="0">
                <a:latin typeface="Verdana" panose="020B0604030504040204" pitchFamily="34" charset="0"/>
              </a:rPr>
              <a:t>Highlight objective and physically state this (consider this as a separate slide, make last bullet point as separate slide), rephrase these as bullet points</a:t>
            </a:r>
          </a:p>
        </p:txBody>
      </p:sp>
      <p:sp>
        <p:nvSpPr>
          <p:cNvPr id="20483" name="Slide Number Placeholder 3">
            <a:extLst>
              <a:ext uri="{FF2B5EF4-FFF2-40B4-BE49-F238E27FC236}">
                <a16:creationId xmlns:a16="http://schemas.microsoft.com/office/drawing/2014/main" id="{29A0E3CE-DE69-9EFA-ED36-C8C0BC3793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410006EA-9D6F-064A-985C-6AD245D29727}" type="slidenum">
              <a:rPr lang="en-US" altLang="en-US" sz="120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A3CB826-6280-A77F-84C7-BAC7CF7628D0}"/>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CB0FD5E8-BE73-7191-DE10-7C9C637A0A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Our study was a single-site, retrospective cross-sectional analysis. We focused on adult female patients aged 20-40 who had at least one serum AMH obtained between December 2018 and December 2023 at one of our clinical laboratories.</a:t>
            </a:r>
          </a:p>
          <a:p>
            <a:endParaRPr lang="en-US" altLang="en-US" dirty="0">
              <a:latin typeface="Verdana" panose="020B0604030504040204" pitchFamily="34" charset="0"/>
            </a:endParaRPr>
          </a:p>
          <a:p>
            <a:r>
              <a:rPr lang="en-US" altLang="en-US" dirty="0">
                <a:latin typeface="Verdana" panose="020B0604030504040204" pitchFamily="34" charset="0"/>
              </a:rPr>
              <a:t>ICD-10 codes were utilized as an initial screening tool to identify subjects with specific diagnoses.</a:t>
            </a:r>
          </a:p>
          <a:p>
            <a:endParaRPr lang="en-US" altLang="en-US" dirty="0">
              <a:latin typeface="Verdana" panose="020B0604030504040204" pitchFamily="34" charset="0"/>
            </a:endParaRPr>
          </a:p>
          <a:p>
            <a:r>
              <a:rPr lang="en-US" altLang="en-US" dirty="0">
                <a:latin typeface="Verdana" panose="020B0604030504040204" pitchFamily="34" charset="0"/>
              </a:rPr>
              <a:t>We aimed to compare subjects classified with PCOS versus those without PCOS. We therefore compared 250 records of subjects diagnosed with PCOS with 250 records of those not diagnosed with PCOS, amenorrhea, irregular menses, or female infertility. This was in an effort to exclude those from the control group who may not have been given the PCOS ICD-10 code but were given related diagnoses.</a:t>
            </a:r>
          </a:p>
          <a:p>
            <a:endParaRPr lang="en-US" altLang="en-US" dirty="0">
              <a:latin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Verdana" panose="020B0604030504040204" pitchFamily="34" charset="0"/>
              </a:rPr>
              <a:t>Exclusion criteria included </a:t>
            </a:r>
            <a:r>
              <a:rPr lang="en-US" altLang="en-US" dirty="0" err="1">
                <a:latin typeface="Verdana" panose="020B0604030504040204" pitchFamily="34" charset="0"/>
              </a:rPr>
              <a:t>hyperprolactenemia</a:t>
            </a:r>
            <a:r>
              <a:rPr lang="en-US" altLang="en-US" dirty="0">
                <a:latin typeface="Verdana" panose="020B0604030504040204" pitchFamily="34" charset="0"/>
              </a:rPr>
              <a:t>, congenital adrenal hyperplasia, prior ovarian cystectomy or oophorectomy</a:t>
            </a:r>
          </a:p>
          <a:p>
            <a:endParaRPr lang="en-US" altLang="en-US" dirty="0">
              <a:latin typeface="Verdana" panose="020B0604030504040204" pitchFamily="34" charset="0"/>
            </a:endParaRPr>
          </a:p>
          <a:p>
            <a:r>
              <a:rPr lang="en-US" altLang="en-US" dirty="0">
                <a:latin typeface="Verdana" panose="020B0604030504040204" pitchFamily="34" charset="0"/>
              </a:rPr>
              <a:t>***</a:t>
            </a:r>
          </a:p>
          <a:p>
            <a:endParaRPr lang="en-US" altLang="en-US" dirty="0">
              <a:latin typeface="Verdana" panose="020B0604030504040204" pitchFamily="34" charset="0"/>
            </a:endParaRPr>
          </a:p>
          <a:p>
            <a:r>
              <a:rPr lang="en-US" altLang="en-US" dirty="0">
                <a:latin typeface="Verdana" panose="020B0604030504040204" pitchFamily="34" charset="0"/>
              </a:rPr>
              <a:t>250 based on confounders and number needed for ROC</a:t>
            </a:r>
          </a:p>
          <a:p>
            <a:endParaRPr lang="en-US" altLang="en-US" dirty="0">
              <a:latin typeface="Verdana" panose="020B0604030504040204" pitchFamily="34" charset="0"/>
            </a:endParaRPr>
          </a:p>
          <a:p>
            <a:r>
              <a:rPr lang="en-US" altLang="en-US" dirty="0">
                <a:latin typeface="Verdana" panose="020B0604030504040204" pitchFamily="34" charset="0"/>
              </a:rPr>
              <a:t>Controls were regular ovulatory persons with fertility with no prior surgery (exclude)</a:t>
            </a:r>
          </a:p>
          <a:p>
            <a:endParaRPr lang="en-US" altLang="en-US" dirty="0">
              <a:latin typeface="Verdana" panose="020B0604030504040204" pitchFamily="34" charset="0"/>
            </a:endParaRPr>
          </a:p>
          <a:p>
            <a:r>
              <a:rPr lang="en-US" altLang="en-US" dirty="0">
                <a:latin typeface="Verdana" panose="020B0604030504040204" pitchFamily="34" charset="0"/>
              </a:rPr>
              <a:t>Flow sheet to go from 250 to 186 (consort diagram)</a:t>
            </a:r>
          </a:p>
        </p:txBody>
      </p:sp>
      <p:sp>
        <p:nvSpPr>
          <p:cNvPr id="24579" name="Slide Number Placeholder 3">
            <a:extLst>
              <a:ext uri="{FF2B5EF4-FFF2-40B4-BE49-F238E27FC236}">
                <a16:creationId xmlns:a16="http://schemas.microsoft.com/office/drawing/2014/main" id="{4A3F1860-259F-60D4-8A96-E342D90F37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CB2174FC-A430-9348-9400-97890AD6539B}" type="slidenum">
              <a:rPr lang="en-US" altLang="en-US" sz="1200"/>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60D457D0-205C-2C0D-38EF-634576E63768}"/>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C9F06E48-0DBC-869F-5FBF-B5F3D4A15C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Aptos" panose="020B0004020202020204" pitchFamily="34" charset="0"/>
              </a:rPr>
              <a:t>Medical records were examined for the 250 cases with a PCOS ICD-10 code and the 250 controls without the PCOS or related diagnoses codes to verify the appropriate diagnosis and glean additional information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Arial" panose="020B0604020202020204" pitchFamily="34" charset="0"/>
              <a:ea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Aptos" panose="020B0004020202020204" pitchFamily="34" charset="0"/>
              </a:rPr>
              <a:t>PCOS was defined as the presence of at least 2 of the 3 previously-discussed Rotterdam diagnostic criteria.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latin typeface="Arial" panose="020B0604020202020204" pitchFamily="34" charset="0"/>
              </a:rPr>
              <a:t>All AMH assays were performed with the </a:t>
            </a:r>
            <a:r>
              <a:rPr lang="en-US" altLang="en-US" sz="1200" dirty="0" err="1">
                <a:effectLst/>
                <a:latin typeface="Arial" panose="020B0604020202020204" pitchFamily="34" charset="0"/>
              </a:rPr>
              <a:t>Elecsys</a:t>
            </a:r>
            <a:r>
              <a:rPr lang="en-US" altLang="en-US" sz="1200" dirty="0">
                <a:effectLst/>
                <a:latin typeface="Arial" panose="020B0604020202020204" pitchFamily="34" charset="0"/>
              </a:rPr>
              <a:t> AMH Immunoassay produced by Roche Diagnostics, and again these were collected between December 2018 and December 2023.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latin typeface="Arial" panose="020B0604020202020204" pitchFamily="34" charset="0"/>
              </a:rPr>
              <a:t>All statistical analysis was performed using R statistical software.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latin typeface="Arial" panose="020B0604020202020204" pitchFamily="34" charset="0"/>
              </a:rPr>
              <a:t>***</a:t>
            </a:r>
            <a:endParaRPr lang="en-US" altLang="en-US" dirty="0">
              <a:latin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Contraceptive use prior and during AMH draw was recorded. Patients on contraception were not excluded from the pool of subjects as we wanted to approximate the real-world make-up of our clinic population</a:t>
            </a:r>
            <a:endParaRPr lang="en-US" altLang="en-US" dirty="0">
              <a:latin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Verdana" panose="020B0604030504040204" pitchFamily="34" charset="0"/>
              </a:rPr>
              <a:t>Curr contraception use: 12 PCOS, 42 controls?</a:t>
            </a:r>
          </a:p>
          <a:p>
            <a:endParaRPr lang="en-US" altLang="en-US" dirty="0">
              <a:latin typeface="Verdana" panose="020B0604030504040204" pitchFamily="34" charset="0"/>
            </a:endParaRPr>
          </a:p>
          <a:p>
            <a:r>
              <a:rPr lang="en-US" altLang="en-US" dirty="0">
                <a:latin typeface="Verdana" panose="020B0604030504040204" pitchFamily="34" charset="0"/>
              </a:rPr>
              <a:t>Either discuss contraceptive use (and why they were not excluded)</a:t>
            </a:r>
          </a:p>
          <a:p>
            <a:endParaRPr lang="en-US" altLang="en-US" dirty="0">
              <a:latin typeface="Verdana" panose="020B0604030504040204" pitchFamily="34" charset="0"/>
            </a:endParaRPr>
          </a:p>
          <a:p>
            <a:r>
              <a:rPr lang="en-US" altLang="en-US" dirty="0">
                <a:latin typeface="Verdana" panose="020B0604030504040204" pitchFamily="34" charset="0"/>
              </a:rPr>
              <a:t>Diagnostic criteria for study: </a:t>
            </a:r>
            <a:r>
              <a:rPr lang="en-US" sz="1200" dirty="0">
                <a:effectLst/>
                <a:latin typeface="Arial" panose="020B0604020202020204" pitchFamily="34" charset="0"/>
                <a:ea typeface="Aptos" panose="020B0004020202020204" pitchFamily="34" charset="0"/>
              </a:rPr>
              <a:t>1) physical or biochemical evidence of hyperandrogenism; 2) irregular menses; or 3) polycystic ovarian morphology. </a:t>
            </a:r>
            <a:endParaRPr lang="en-US" altLang="en-US" dirty="0">
              <a:latin typeface="Verdana" panose="020B0604030504040204" pitchFamily="34" charset="0"/>
            </a:endParaRPr>
          </a:p>
        </p:txBody>
      </p:sp>
      <p:sp>
        <p:nvSpPr>
          <p:cNvPr id="26627" name="Slide Number Placeholder 3">
            <a:extLst>
              <a:ext uri="{FF2B5EF4-FFF2-40B4-BE49-F238E27FC236}">
                <a16:creationId xmlns:a16="http://schemas.microsoft.com/office/drawing/2014/main" id="{D7B0DBAE-D9D0-C7E4-934B-764D2CBA13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105DA647-45A0-F740-A0FA-460F4FF83E45}" type="slidenum">
              <a:rPr lang="en-US" altLang="en-US" sz="1200"/>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500 records were initially collated; 250 associated with an ICD-10 diagnosis code for PCOS and 250 ovulatory controls not associated with diagnoses codes for PCOS, irregular menses, or amenorrhea. 65 records in the PCOS arm and 64 in the control arm were excluded due to insufficient or conflicting documentation in the medical record. Ultimately, 186 control records were confirmed and 185 PCOS records confirmed. Of these PCOS records, 48 met two Rotterdam PCOS diagnostic criteria, 115 met all three criteria, and 22 met at least two criteria, and possibly three, but could not be confirmed (for example, someone who met ovulatory and hyperandrogenism criteria but for which imaging records were not available).</a:t>
            </a:r>
          </a:p>
        </p:txBody>
      </p:sp>
      <p:sp>
        <p:nvSpPr>
          <p:cNvPr id="4" name="Slide Number Placeholder 3"/>
          <p:cNvSpPr>
            <a:spLocks noGrp="1"/>
          </p:cNvSpPr>
          <p:nvPr>
            <p:ph type="sldNum" sz="quarter" idx="5"/>
          </p:nvPr>
        </p:nvSpPr>
        <p:spPr/>
        <p:txBody>
          <a:bodyPr/>
          <a:lstStyle/>
          <a:p>
            <a:pPr>
              <a:defRPr/>
            </a:pPr>
            <a:fld id="{4192A76A-C676-B549-A40A-D955F8AABCA5}" type="slidenum">
              <a:rPr lang="en-US" altLang="en-US" smtClean="0"/>
              <a:pPr>
                <a:defRPr/>
              </a:pPr>
              <a:t>8</a:t>
            </a:fld>
            <a:endParaRPr lang="en-US" altLang="en-US"/>
          </a:p>
        </p:txBody>
      </p:sp>
    </p:spTree>
    <p:extLst>
      <p:ext uri="{BB962C8B-B14F-4D97-AF65-F5344CB8AC3E}">
        <p14:creationId xmlns:p14="http://schemas.microsoft.com/office/powerpoint/2010/main" val="7298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6AC336B-33DA-5304-5A61-545C2F8E7331}"/>
              </a:ext>
            </a:extLst>
          </p:cNvPr>
          <p:cNvSpPr>
            <a:spLocks noGrp="1" noRot="1" noChangeAspect="1" noChangeArrowheads="1" noTextEdit="1"/>
          </p:cNvSpPr>
          <p:nvPr>
            <p:ph type="sldImg"/>
          </p:nvPr>
        </p:nvSpPr>
        <p:spPr>
          <a:ln/>
        </p:spPr>
      </p:sp>
      <p:sp>
        <p:nvSpPr>
          <p:cNvPr id="34818" name="Notes Placeholder 2">
            <a:extLst>
              <a:ext uri="{FF2B5EF4-FFF2-40B4-BE49-F238E27FC236}">
                <a16:creationId xmlns:a16="http://schemas.microsoft.com/office/drawing/2014/main" id="{9BC78AD9-0A7E-F494-2324-D781BAC5AD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These are the baseline characteristics for our PCOS and Control Groups, which included 185 PCOS patients and 186 Controls following chart review. As you can see, baseline characteristics are largely similar between the two groups, although it should be noted the control group has a lower average body mass index and higher mean age. As we would anticipate, the mean AMH was higher in the PCOS group than the control group, at 6.89 versus 2.72</a:t>
            </a:r>
          </a:p>
          <a:p>
            <a:endParaRPr lang="en-US" altLang="en-US" dirty="0">
              <a:latin typeface="Verdana" panose="020B0604030504040204" pitchFamily="34" charset="0"/>
            </a:endParaRPr>
          </a:p>
          <a:p>
            <a:r>
              <a:rPr lang="en-US" altLang="en-US" dirty="0">
                <a:latin typeface="Verdana" panose="020B0604030504040204" pitchFamily="34" charset="0"/>
              </a:rPr>
              <a:t>***</a:t>
            </a:r>
          </a:p>
          <a:p>
            <a:endParaRPr lang="en-US" altLang="en-US" dirty="0">
              <a:latin typeface="Verdana" panose="020B0604030504040204" pitchFamily="34" charset="0"/>
            </a:endParaRPr>
          </a:p>
          <a:p>
            <a:endParaRPr lang="en-US" altLang="en-US" dirty="0">
              <a:latin typeface="Verdana" panose="020B0604030504040204" pitchFamily="34" charset="0"/>
            </a:endParaRPr>
          </a:p>
        </p:txBody>
      </p:sp>
      <p:sp>
        <p:nvSpPr>
          <p:cNvPr id="34819" name="Slide Number Placeholder 3">
            <a:extLst>
              <a:ext uri="{FF2B5EF4-FFF2-40B4-BE49-F238E27FC236}">
                <a16:creationId xmlns:a16="http://schemas.microsoft.com/office/drawing/2014/main" id="{19429722-B294-904F-5CCD-BD8E60B540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3E2F715C-6237-D14C-8FD5-E13CACA89C16}" type="slidenum">
              <a:rPr lang="en-US" altLang="en-US" sz="1200"/>
              <a:pPr/>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9FFAD982-9982-B568-34B2-B2FAB70B5B63}"/>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3A5892C1-0E0A-650A-662A-29BA449A65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Receiver operating characteristic (or ROC) curves were generated in an attempt to identify an optimal threshold AMH value to distinguish between the subjects with PCOS and the control subjects. **click for animation** An initial ROC curve was generated on the unadjusted dataset to identify an optimal AMH threshold value of 4.40 ng/mL, with an area under the curve (AUC) of 0.8525. Sensitivity, specificity, positive predictive value and negative predictive value are also listed in the top left table.</a:t>
            </a:r>
          </a:p>
          <a:p>
            <a:endParaRPr lang="en-US" altLang="en-US" dirty="0">
              <a:latin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Verdana" panose="020B0604030504040204" pitchFamily="34" charset="0"/>
              </a:rPr>
              <a:t>However, </a:t>
            </a:r>
            <a:r>
              <a:rPr lang="en-US" altLang="en-US" dirty="0" err="1">
                <a:latin typeface="Verdana" panose="020B0604030504040204" pitchFamily="34" charset="0"/>
              </a:rPr>
              <a:t>mutlivariate</a:t>
            </a:r>
            <a:r>
              <a:rPr lang="en-US" altLang="en-US" dirty="0">
                <a:latin typeface="Verdana" panose="020B0604030504040204" pitchFamily="34" charset="0"/>
              </a:rPr>
              <a:t> regression analysis identified BMI as a significant confounder, so a new curve was generated after multivariate regression analysis adjusted for BMI. **click for animation** This curve identified an optimal AMH threshold value of 4.16 ng/mL, with an area under the curve of 0.9076. Sensitivity, specificity positive predictive value and negative predictive value were all improved after adjusting for BMI compared to the unadjusted curve.</a:t>
            </a:r>
          </a:p>
          <a:p>
            <a:endParaRPr lang="en-US" altLang="en-US" dirty="0">
              <a:latin typeface="Verdana" panose="020B0604030504040204" pitchFamily="34" charset="0"/>
            </a:endParaRPr>
          </a:p>
          <a:p>
            <a:r>
              <a:rPr lang="en-US" altLang="en-US" dirty="0">
                <a:latin typeface="Verdana" panose="020B0604030504040204" pitchFamily="34" charset="0"/>
              </a:rPr>
              <a:t>***</a:t>
            </a:r>
          </a:p>
          <a:p>
            <a:r>
              <a:rPr lang="en-US" altLang="en-US" dirty="0">
                <a:latin typeface="Verdana" panose="020B0604030504040204" pitchFamily="34" charset="0"/>
              </a:rPr>
              <a:t>RED BOXES ARE ANIMATIONS, click through while speaking</a:t>
            </a:r>
          </a:p>
          <a:p>
            <a:endParaRPr lang="en-US" altLang="en-US" dirty="0">
              <a:latin typeface="Verdana" panose="020B0604030504040204" pitchFamily="34" charset="0"/>
            </a:endParaRPr>
          </a:p>
          <a:p>
            <a:r>
              <a:rPr lang="en-US" altLang="en-US" dirty="0">
                <a:latin typeface="Verdana" panose="020B0604030504040204" pitchFamily="34" charset="0"/>
              </a:rPr>
              <a:t>Do not need to say sensitivity, specificity, PPV, NPV. In fact, could take out these parameters and have them available\</a:t>
            </a:r>
          </a:p>
          <a:p>
            <a:endParaRPr lang="en-US" altLang="en-US" dirty="0">
              <a:latin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Verdana" panose="020B0604030504040204" pitchFamily="34" charset="0"/>
              </a:rPr>
              <a:t>Sensitivity was 85.4%, specificity was 86.1%, positive predictive value was 86.9% and negative predictive value was 84.5%. These values were all improved after adjusting for BMI compared to the unadjusted curve.</a:t>
            </a:r>
          </a:p>
          <a:p>
            <a:endParaRPr lang="en-US" altLang="en-US" dirty="0">
              <a:latin typeface="Verdana" panose="020B0604030504040204" pitchFamily="34" charset="0"/>
            </a:endParaRPr>
          </a:p>
        </p:txBody>
      </p:sp>
      <p:sp>
        <p:nvSpPr>
          <p:cNvPr id="38915" name="Slide Number Placeholder 3">
            <a:extLst>
              <a:ext uri="{FF2B5EF4-FFF2-40B4-BE49-F238E27FC236}">
                <a16:creationId xmlns:a16="http://schemas.microsoft.com/office/drawing/2014/main" id="{AFBFD769-E421-7FF3-DC5A-EBACCDD780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137844F7-F7F6-B340-AE86-ED2AFACE37FE}" type="slidenum">
              <a:rPr lang="en-US" altLang="en-US" sz="1200"/>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Powerpoint_Title">
            <a:extLst>
              <a:ext uri="{FF2B5EF4-FFF2-40B4-BE49-F238E27FC236}">
                <a16:creationId xmlns:a16="http://schemas.microsoft.com/office/drawing/2014/main" id="{EC95726B-A2C8-62E4-FC37-2D8072E9E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41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6" name="Rectangle 2"/>
          <p:cNvSpPr>
            <a:spLocks noGrp="1" noChangeArrowheads="1"/>
          </p:cNvSpPr>
          <p:nvPr>
            <p:ph type="ctrTitle"/>
          </p:nvPr>
        </p:nvSpPr>
        <p:spPr>
          <a:xfrm>
            <a:off x="685800" y="2286000"/>
            <a:ext cx="8001000" cy="1143000"/>
          </a:xfrm>
        </p:spPr>
        <p:txBody>
          <a:bodyPr anchor="ctr"/>
          <a:lstStyle>
            <a:lvl1pPr algn="ctr">
              <a:defRPr sz="3600" b="0">
                <a:solidFill>
                  <a:schemeClr val="bg1"/>
                </a:solidFill>
              </a:defRPr>
            </a:lvl1pPr>
          </a:lstStyle>
          <a:p>
            <a:r>
              <a:rPr lang="en-US"/>
              <a:t>Click to edit Master title style</a:t>
            </a:r>
          </a:p>
        </p:txBody>
      </p:sp>
      <p:sp>
        <p:nvSpPr>
          <p:cNvPr id="185347" name="Rectangle 3"/>
          <p:cNvSpPr>
            <a:spLocks noGrp="1" noChangeArrowheads="1"/>
          </p:cNvSpPr>
          <p:nvPr>
            <p:ph type="subTitle" idx="1"/>
          </p:nvPr>
        </p:nvSpPr>
        <p:spPr>
          <a:xfrm>
            <a:off x="1371600" y="3886200"/>
            <a:ext cx="6629400" cy="1752600"/>
          </a:xfrm>
        </p:spPr>
        <p:txBody>
          <a:bodyPr/>
          <a:lstStyle>
            <a:lvl1pPr marL="0" indent="0" algn="ctr">
              <a:buFont typeface="Verdana" pitchFamily="1" charse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46422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734D537-77FD-45B2-6DE3-FD4AD5847CA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5D32A6E3-D75B-8C4B-B159-49EB7338BE95}"/>
              </a:ext>
            </a:extLst>
          </p:cNvPr>
          <p:cNvSpPr>
            <a:spLocks noGrp="1" noChangeArrowheads="1"/>
          </p:cNvSpPr>
          <p:nvPr>
            <p:ph type="sldNum" sz="quarter" idx="11"/>
          </p:nvPr>
        </p:nvSpPr>
        <p:spPr>
          <a:ln/>
        </p:spPr>
        <p:txBody>
          <a:bodyPr/>
          <a:lstStyle>
            <a:lvl1pPr>
              <a:defRPr/>
            </a:lvl1pPr>
          </a:lstStyle>
          <a:p>
            <a:pPr>
              <a:defRPr/>
            </a:pPr>
            <a:fld id="{D14128F2-F549-1A49-AE2F-94F92081B2E8}" type="slidenum">
              <a:rPr lang="en-US" altLang="en-US"/>
              <a:pPr>
                <a:defRPr/>
              </a:pPr>
              <a:t>‹#›</a:t>
            </a:fld>
            <a:endParaRPr lang="en-US" altLang="en-US"/>
          </a:p>
        </p:txBody>
      </p:sp>
    </p:spTree>
    <p:extLst>
      <p:ext uri="{BB962C8B-B14F-4D97-AF65-F5344CB8AC3E}">
        <p14:creationId xmlns:p14="http://schemas.microsoft.com/office/powerpoint/2010/main" val="336755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613" y="244475"/>
            <a:ext cx="2046287" cy="5027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750" y="244475"/>
            <a:ext cx="5986463" cy="5027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E599E1C-842E-F650-A956-F09258DFDDD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F6F47602-42CD-ED14-E055-2ACAD7CD2D91}"/>
              </a:ext>
            </a:extLst>
          </p:cNvPr>
          <p:cNvSpPr>
            <a:spLocks noGrp="1" noChangeArrowheads="1"/>
          </p:cNvSpPr>
          <p:nvPr>
            <p:ph type="sldNum" sz="quarter" idx="11"/>
          </p:nvPr>
        </p:nvSpPr>
        <p:spPr>
          <a:ln/>
        </p:spPr>
        <p:txBody>
          <a:bodyPr/>
          <a:lstStyle>
            <a:lvl1pPr>
              <a:defRPr/>
            </a:lvl1pPr>
          </a:lstStyle>
          <a:p>
            <a:pPr>
              <a:defRPr/>
            </a:pPr>
            <a:fld id="{6EEDFDDB-5104-2343-8E3C-25187BCFD2BB}" type="slidenum">
              <a:rPr lang="en-US" altLang="en-US"/>
              <a:pPr>
                <a:defRPr/>
              </a:pPr>
              <a:t>‹#›</a:t>
            </a:fld>
            <a:endParaRPr lang="en-US" altLang="en-US"/>
          </a:p>
        </p:txBody>
      </p:sp>
    </p:spTree>
    <p:extLst>
      <p:ext uri="{BB962C8B-B14F-4D97-AF65-F5344CB8AC3E}">
        <p14:creationId xmlns:p14="http://schemas.microsoft.com/office/powerpoint/2010/main" val="4201671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2650" y="244475"/>
            <a:ext cx="8086725" cy="747713"/>
          </a:xfrm>
        </p:spPr>
        <p:txBody>
          <a:bodyPr/>
          <a:lstStyle/>
          <a:p>
            <a:r>
              <a:rPr lang="en-US"/>
              <a:t>Click to edit Master title style</a:t>
            </a:r>
          </a:p>
        </p:txBody>
      </p:sp>
      <p:sp>
        <p:nvSpPr>
          <p:cNvPr id="3" name="Table Placeholder 2"/>
          <p:cNvSpPr>
            <a:spLocks noGrp="1"/>
          </p:cNvSpPr>
          <p:nvPr>
            <p:ph type="tbl" idx="1"/>
          </p:nvPr>
        </p:nvSpPr>
        <p:spPr>
          <a:xfrm>
            <a:off x="793750" y="1230313"/>
            <a:ext cx="8185150" cy="4041775"/>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DEAD891A-7140-A94A-0D02-F2088DCD20D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BEDE389F-9A02-5C65-A863-E556CFBF7E74}"/>
              </a:ext>
            </a:extLst>
          </p:cNvPr>
          <p:cNvSpPr>
            <a:spLocks noGrp="1" noChangeArrowheads="1"/>
          </p:cNvSpPr>
          <p:nvPr>
            <p:ph type="sldNum" sz="quarter" idx="11"/>
          </p:nvPr>
        </p:nvSpPr>
        <p:spPr>
          <a:ln/>
        </p:spPr>
        <p:txBody>
          <a:bodyPr/>
          <a:lstStyle>
            <a:lvl1pPr>
              <a:defRPr/>
            </a:lvl1pPr>
          </a:lstStyle>
          <a:p>
            <a:pPr>
              <a:defRPr/>
            </a:pPr>
            <a:fld id="{E3FAEF64-DE58-FD4D-8E19-759BF3E22D72}" type="slidenum">
              <a:rPr lang="en-US" altLang="en-US"/>
              <a:pPr>
                <a:defRPr/>
              </a:pPr>
              <a:t>‹#›</a:t>
            </a:fld>
            <a:endParaRPr lang="en-US" altLang="en-US"/>
          </a:p>
        </p:txBody>
      </p:sp>
    </p:spTree>
    <p:extLst>
      <p:ext uri="{BB962C8B-B14F-4D97-AF65-F5344CB8AC3E}">
        <p14:creationId xmlns:p14="http://schemas.microsoft.com/office/powerpoint/2010/main" val="164271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C19A3AE-CC04-A3B2-0F9E-BF177116E88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290B3F10-7933-FA91-819E-93A37C4E73ED}"/>
              </a:ext>
            </a:extLst>
          </p:cNvPr>
          <p:cNvSpPr>
            <a:spLocks noGrp="1" noChangeArrowheads="1"/>
          </p:cNvSpPr>
          <p:nvPr>
            <p:ph type="sldNum" sz="quarter" idx="11"/>
          </p:nvPr>
        </p:nvSpPr>
        <p:spPr>
          <a:ln/>
        </p:spPr>
        <p:txBody>
          <a:bodyPr/>
          <a:lstStyle>
            <a:lvl1pPr>
              <a:defRPr/>
            </a:lvl1pPr>
          </a:lstStyle>
          <a:p>
            <a:pPr>
              <a:defRPr/>
            </a:pPr>
            <a:fld id="{61F52385-85EC-234A-A6C2-B529D29C58CC}" type="slidenum">
              <a:rPr lang="en-US" altLang="en-US"/>
              <a:pPr>
                <a:defRPr/>
              </a:pPr>
              <a:t>‹#›</a:t>
            </a:fld>
            <a:endParaRPr lang="en-US" altLang="en-US"/>
          </a:p>
        </p:txBody>
      </p:sp>
    </p:spTree>
    <p:extLst>
      <p:ext uri="{BB962C8B-B14F-4D97-AF65-F5344CB8AC3E}">
        <p14:creationId xmlns:p14="http://schemas.microsoft.com/office/powerpoint/2010/main" val="91643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9775" y="4406900"/>
            <a:ext cx="796766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39775" y="2906713"/>
            <a:ext cx="79676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6E4EEFE-F93C-211A-9029-8262E2F7986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E19B3E93-37C5-6F24-392E-FDAA3D15D6A7}"/>
              </a:ext>
            </a:extLst>
          </p:cNvPr>
          <p:cNvSpPr>
            <a:spLocks noGrp="1" noChangeArrowheads="1"/>
          </p:cNvSpPr>
          <p:nvPr>
            <p:ph type="sldNum" sz="quarter" idx="11"/>
          </p:nvPr>
        </p:nvSpPr>
        <p:spPr>
          <a:ln/>
        </p:spPr>
        <p:txBody>
          <a:bodyPr/>
          <a:lstStyle>
            <a:lvl1pPr>
              <a:defRPr/>
            </a:lvl1pPr>
          </a:lstStyle>
          <a:p>
            <a:pPr>
              <a:defRPr/>
            </a:pPr>
            <a:fld id="{241E629C-8218-B24E-8CC2-48E245FEBB72}" type="slidenum">
              <a:rPr lang="en-US" altLang="en-US"/>
              <a:pPr>
                <a:defRPr/>
              </a:pPr>
              <a:t>‹#›</a:t>
            </a:fld>
            <a:endParaRPr lang="en-US" altLang="en-US"/>
          </a:p>
        </p:txBody>
      </p:sp>
    </p:spTree>
    <p:extLst>
      <p:ext uri="{BB962C8B-B14F-4D97-AF65-F5344CB8AC3E}">
        <p14:creationId xmlns:p14="http://schemas.microsoft.com/office/powerpoint/2010/main" val="218641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3750" y="1230313"/>
            <a:ext cx="4016375" cy="404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2525" y="1230313"/>
            <a:ext cx="4016375" cy="404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5622D24-2D01-5465-D1DF-55EBAA55090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A2157086-FDD5-1B99-3026-7BE07F244462}"/>
              </a:ext>
            </a:extLst>
          </p:cNvPr>
          <p:cNvSpPr>
            <a:spLocks noGrp="1" noChangeArrowheads="1"/>
          </p:cNvSpPr>
          <p:nvPr>
            <p:ph type="sldNum" sz="quarter" idx="11"/>
          </p:nvPr>
        </p:nvSpPr>
        <p:spPr>
          <a:ln/>
        </p:spPr>
        <p:txBody>
          <a:bodyPr/>
          <a:lstStyle>
            <a:lvl1pPr>
              <a:defRPr/>
            </a:lvl1pPr>
          </a:lstStyle>
          <a:p>
            <a:pPr>
              <a:defRPr/>
            </a:pPr>
            <a:fld id="{A73ADBEE-C1DD-624C-9C6A-A8CBF7580A09}" type="slidenum">
              <a:rPr lang="en-US" altLang="en-US"/>
              <a:pPr>
                <a:defRPr/>
              </a:pPr>
              <a:t>‹#›</a:t>
            </a:fld>
            <a:endParaRPr lang="en-US" altLang="en-US"/>
          </a:p>
        </p:txBody>
      </p:sp>
    </p:spTree>
    <p:extLst>
      <p:ext uri="{BB962C8B-B14F-4D97-AF65-F5344CB8AC3E}">
        <p14:creationId xmlns:p14="http://schemas.microsoft.com/office/powerpoint/2010/main" val="408392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8313" y="274638"/>
            <a:ext cx="843597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8313" y="1535113"/>
            <a:ext cx="4141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8313" y="2174875"/>
            <a:ext cx="41417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60913" y="1535113"/>
            <a:ext cx="4143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0913" y="2174875"/>
            <a:ext cx="4143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00B2DE7-052F-38BA-6869-8DF2CA291D3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5C7A20F1-330D-BEFD-CD23-9B7C43BA461F}"/>
              </a:ext>
            </a:extLst>
          </p:cNvPr>
          <p:cNvSpPr>
            <a:spLocks noGrp="1" noChangeArrowheads="1"/>
          </p:cNvSpPr>
          <p:nvPr>
            <p:ph type="sldNum" sz="quarter" idx="11"/>
          </p:nvPr>
        </p:nvSpPr>
        <p:spPr>
          <a:ln/>
        </p:spPr>
        <p:txBody>
          <a:bodyPr/>
          <a:lstStyle>
            <a:lvl1pPr>
              <a:defRPr/>
            </a:lvl1pPr>
          </a:lstStyle>
          <a:p>
            <a:pPr>
              <a:defRPr/>
            </a:pPr>
            <a:fld id="{2771C6CC-6F57-F34B-8924-6DC319BBA945}" type="slidenum">
              <a:rPr lang="en-US" altLang="en-US"/>
              <a:pPr>
                <a:defRPr/>
              </a:pPr>
              <a:t>‹#›</a:t>
            </a:fld>
            <a:endParaRPr lang="en-US" altLang="en-US"/>
          </a:p>
        </p:txBody>
      </p:sp>
    </p:spTree>
    <p:extLst>
      <p:ext uri="{BB962C8B-B14F-4D97-AF65-F5344CB8AC3E}">
        <p14:creationId xmlns:p14="http://schemas.microsoft.com/office/powerpoint/2010/main" val="194323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CFC35AF-4678-ED8E-CFF1-323D11B5FE4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594DA336-B23A-A444-E4E3-0A6FA98C3B31}"/>
              </a:ext>
            </a:extLst>
          </p:cNvPr>
          <p:cNvSpPr>
            <a:spLocks noGrp="1" noChangeArrowheads="1"/>
          </p:cNvSpPr>
          <p:nvPr>
            <p:ph type="sldNum" sz="quarter" idx="11"/>
          </p:nvPr>
        </p:nvSpPr>
        <p:spPr>
          <a:ln/>
        </p:spPr>
        <p:txBody>
          <a:bodyPr/>
          <a:lstStyle>
            <a:lvl1pPr>
              <a:defRPr/>
            </a:lvl1pPr>
          </a:lstStyle>
          <a:p>
            <a:pPr>
              <a:defRPr/>
            </a:pPr>
            <a:fld id="{B42C1807-3EA0-9840-8DD4-C8BCAFF7FABF}" type="slidenum">
              <a:rPr lang="en-US" altLang="en-US"/>
              <a:pPr>
                <a:defRPr/>
              </a:pPr>
              <a:t>‹#›</a:t>
            </a:fld>
            <a:endParaRPr lang="en-US" altLang="en-US"/>
          </a:p>
        </p:txBody>
      </p:sp>
    </p:spTree>
    <p:extLst>
      <p:ext uri="{BB962C8B-B14F-4D97-AF65-F5344CB8AC3E}">
        <p14:creationId xmlns:p14="http://schemas.microsoft.com/office/powerpoint/2010/main" val="249786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21EEF17-D14A-CBC2-DAA5-F306559256E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2">
            <a:extLst>
              <a:ext uri="{FF2B5EF4-FFF2-40B4-BE49-F238E27FC236}">
                <a16:creationId xmlns:a16="http://schemas.microsoft.com/office/drawing/2014/main" id="{874689B0-010E-D6AB-6638-335FF75A9CCE}"/>
              </a:ext>
            </a:extLst>
          </p:cNvPr>
          <p:cNvSpPr>
            <a:spLocks noGrp="1" noChangeArrowheads="1"/>
          </p:cNvSpPr>
          <p:nvPr>
            <p:ph type="sldNum" sz="quarter" idx="11"/>
          </p:nvPr>
        </p:nvSpPr>
        <p:spPr>
          <a:ln/>
        </p:spPr>
        <p:txBody>
          <a:bodyPr/>
          <a:lstStyle>
            <a:lvl1pPr>
              <a:defRPr/>
            </a:lvl1pPr>
          </a:lstStyle>
          <a:p>
            <a:pPr>
              <a:defRPr/>
            </a:pPr>
            <a:fld id="{FAEA5B18-B2CE-D24A-AF9E-F2CA5D6C4392}" type="slidenum">
              <a:rPr lang="en-US" altLang="en-US"/>
              <a:pPr>
                <a:defRPr/>
              </a:pPr>
              <a:t>‹#›</a:t>
            </a:fld>
            <a:endParaRPr lang="en-US" altLang="en-US"/>
          </a:p>
        </p:txBody>
      </p:sp>
    </p:spTree>
    <p:extLst>
      <p:ext uri="{BB962C8B-B14F-4D97-AF65-F5344CB8AC3E}">
        <p14:creationId xmlns:p14="http://schemas.microsoft.com/office/powerpoint/2010/main" val="50677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8313" y="273050"/>
            <a:ext cx="3084512"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663950" y="273050"/>
            <a:ext cx="5240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313" y="1435100"/>
            <a:ext cx="30845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68B13BF-5116-93E4-2514-1CDB0288D58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42D67BB6-9200-150E-8523-81A98CFC6C41}"/>
              </a:ext>
            </a:extLst>
          </p:cNvPr>
          <p:cNvSpPr>
            <a:spLocks noGrp="1" noChangeArrowheads="1"/>
          </p:cNvSpPr>
          <p:nvPr>
            <p:ph type="sldNum" sz="quarter" idx="11"/>
          </p:nvPr>
        </p:nvSpPr>
        <p:spPr>
          <a:ln/>
        </p:spPr>
        <p:txBody>
          <a:bodyPr/>
          <a:lstStyle>
            <a:lvl1pPr>
              <a:defRPr/>
            </a:lvl1pPr>
          </a:lstStyle>
          <a:p>
            <a:pPr>
              <a:defRPr/>
            </a:pPr>
            <a:fld id="{9D4FA961-620C-124F-98B3-8E85E6EF402F}" type="slidenum">
              <a:rPr lang="en-US" altLang="en-US"/>
              <a:pPr>
                <a:defRPr/>
              </a:pPr>
              <a:t>‹#›</a:t>
            </a:fld>
            <a:endParaRPr lang="en-US" altLang="en-US"/>
          </a:p>
        </p:txBody>
      </p:sp>
    </p:spTree>
    <p:extLst>
      <p:ext uri="{BB962C8B-B14F-4D97-AF65-F5344CB8AC3E}">
        <p14:creationId xmlns:p14="http://schemas.microsoft.com/office/powerpoint/2010/main" val="145223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6738" y="4800600"/>
            <a:ext cx="5624512"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836738" y="612775"/>
            <a:ext cx="56245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36738" y="5367338"/>
            <a:ext cx="562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8481A0C-39B6-EE24-D0CC-5238EF79754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62F1AA5B-41F8-57DF-5A6B-F1A3A06A542F}"/>
              </a:ext>
            </a:extLst>
          </p:cNvPr>
          <p:cNvSpPr>
            <a:spLocks noGrp="1" noChangeArrowheads="1"/>
          </p:cNvSpPr>
          <p:nvPr>
            <p:ph type="sldNum" sz="quarter" idx="11"/>
          </p:nvPr>
        </p:nvSpPr>
        <p:spPr>
          <a:ln/>
        </p:spPr>
        <p:txBody>
          <a:bodyPr/>
          <a:lstStyle>
            <a:lvl1pPr>
              <a:defRPr/>
            </a:lvl1pPr>
          </a:lstStyle>
          <a:p>
            <a:pPr>
              <a:defRPr/>
            </a:pPr>
            <a:fld id="{6E2E72FE-A3DE-074A-A7F4-064AAAE1CBB5}" type="slidenum">
              <a:rPr lang="en-US" altLang="en-US"/>
              <a:pPr>
                <a:defRPr/>
              </a:pPr>
              <a:t>‹#›</a:t>
            </a:fld>
            <a:endParaRPr lang="en-US" altLang="en-US"/>
          </a:p>
        </p:txBody>
      </p:sp>
    </p:spTree>
    <p:extLst>
      <p:ext uri="{BB962C8B-B14F-4D97-AF65-F5344CB8AC3E}">
        <p14:creationId xmlns:p14="http://schemas.microsoft.com/office/powerpoint/2010/main" val="262403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owerpoint_Text2">
            <a:extLst>
              <a:ext uri="{FF2B5EF4-FFF2-40B4-BE49-F238E27FC236}">
                <a16:creationId xmlns:a16="http://schemas.microsoft.com/office/drawing/2014/main" id="{28C2CAAA-53FE-E543-DF4E-3CF834BB03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3741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D80634A4-8964-E1CE-7658-62AC06EC85A0}"/>
              </a:ext>
            </a:extLst>
          </p:cNvPr>
          <p:cNvSpPr>
            <a:spLocks noGrp="1" noChangeArrowheads="1"/>
          </p:cNvSpPr>
          <p:nvPr>
            <p:ph type="title"/>
          </p:nvPr>
        </p:nvSpPr>
        <p:spPr bwMode="auto">
          <a:xfrm>
            <a:off x="882650" y="244475"/>
            <a:ext cx="80867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10B9F54-88BD-A38C-8542-D43EC934A213}"/>
              </a:ext>
            </a:extLst>
          </p:cNvPr>
          <p:cNvSpPr>
            <a:spLocks noGrp="1" noChangeArrowheads="1"/>
          </p:cNvSpPr>
          <p:nvPr>
            <p:ph type="body" idx="1"/>
          </p:nvPr>
        </p:nvSpPr>
        <p:spPr bwMode="auto">
          <a:xfrm>
            <a:off x="793750" y="1230313"/>
            <a:ext cx="81851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Rectangle 5">
            <a:extLst>
              <a:ext uri="{FF2B5EF4-FFF2-40B4-BE49-F238E27FC236}">
                <a16:creationId xmlns:a16="http://schemas.microsoft.com/office/drawing/2014/main" id="{5C9128A4-8A11-5D9C-3B0E-4E44D7484170}"/>
              </a:ext>
            </a:extLst>
          </p:cNvPr>
          <p:cNvSpPr>
            <a:spLocks noGrp="1" noChangeArrowheads="1"/>
          </p:cNvSpPr>
          <p:nvPr>
            <p:ph type="ftr" sz="quarter" idx="3"/>
          </p:nvPr>
        </p:nvSpPr>
        <p:spPr bwMode="auto">
          <a:xfrm>
            <a:off x="801688" y="5399088"/>
            <a:ext cx="3849687" cy="15081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eaLnBrk="1" hangingPunct="1">
              <a:lnSpc>
                <a:spcPct val="110000"/>
              </a:lnSpc>
              <a:spcBef>
                <a:spcPct val="20000"/>
              </a:spcBef>
              <a:defRPr sz="900">
                <a:latin typeface="Verdana" pitchFamily="1" charset="0"/>
              </a:defRPr>
            </a:lvl1pPr>
          </a:lstStyle>
          <a:p>
            <a:pPr>
              <a:defRPr/>
            </a:pPr>
            <a:endParaRPr lang="en-US" altLang="en-US"/>
          </a:p>
        </p:txBody>
      </p:sp>
      <p:sp>
        <p:nvSpPr>
          <p:cNvPr id="3084" name="Rectangle 12">
            <a:extLst>
              <a:ext uri="{FF2B5EF4-FFF2-40B4-BE49-F238E27FC236}">
                <a16:creationId xmlns:a16="http://schemas.microsoft.com/office/drawing/2014/main" id="{61FF88F2-3F77-9EA5-8A57-EEE9CE65FC6E}"/>
              </a:ext>
            </a:extLst>
          </p:cNvPr>
          <p:cNvSpPr>
            <a:spLocks noGrp="1" noChangeArrowheads="1"/>
          </p:cNvSpPr>
          <p:nvPr>
            <p:ph type="sldNum" sz="quarter" idx="4"/>
          </p:nvPr>
        </p:nvSpPr>
        <p:spPr bwMode="auto">
          <a:xfrm>
            <a:off x="6805613" y="5367338"/>
            <a:ext cx="2189162" cy="185737"/>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eaLnBrk="1" hangingPunct="1">
              <a:lnSpc>
                <a:spcPct val="110000"/>
              </a:lnSpc>
              <a:defRPr sz="1100" smtClean="0"/>
            </a:lvl1pPr>
          </a:lstStyle>
          <a:p>
            <a:pPr>
              <a:defRPr/>
            </a:pPr>
            <a:fld id="{5D9D7619-125D-5E44-8F6D-5A01A0D922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2"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hf hdr="0" ftr="0" dt="0"/>
  <p:txStyles>
    <p:titleStyle>
      <a:lvl1pPr algn="l" defTabSz="833438" rtl="0" eaLnBrk="0" fontAlgn="base" hangingPunct="0">
        <a:lnSpc>
          <a:spcPct val="85000"/>
        </a:lnSpc>
        <a:spcBef>
          <a:spcPct val="0"/>
        </a:spcBef>
        <a:spcAft>
          <a:spcPct val="0"/>
        </a:spcAft>
        <a:defRPr sz="2400" b="1">
          <a:solidFill>
            <a:srgbClr val="19458D"/>
          </a:solidFill>
          <a:latin typeface="+mj-lt"/>
          <a:ea typeface="+mj-ea"/>
          <a:cs typeface="+mj-cs"/>
        </a:defRPr>
      </a:lvl1pPr>
      <a:lvl2pPr algn="l" defTabSz="833438" rtl="0" eaLnBrk="0" fontAlgn="base" hangingPunct="0">
        <a:lnSpc>
          <a:spcPct val="85000"/>
        </a:lnSpc>
        <a:spcBef>
          <a:spcPct val="0"/>
        </a:spcBef>
        <a:spcAft>
          <a:spcPct val="0"/>
        </a:spcAft>
        <a:defRPr sz="2400" b="1">
          <a:solidFill>
            <a:srgbClr val="19458D"/>
          </a:solidFill>
          <a:latin typeface="Verdana" pitchFamily="1" charset="0"/>
        </a:defRPr>
      </a:lvl2pPr>
      <a:lvl3pPr algn="l" defTabSz="833438" rtl="0" eaLnBrk="0" fontAlgn="base" hangingPunct="0">
        <a:lnSpc>
          <a:spcPct val="85000"/>
        </a:lnSpc>
        <a:spcBef>
          <a:spcPct val="0"/>
        </a:spcBef>
        <a:spcAft>
          <a:spcPct val="0"/>
        </a:spcAft>
        <a:defRPr sz="2400" b="1">
          <a:solidFill>
            <a:srgbClr val="19458D"/>
          </a:solidFill>
          <a:latin typeface="Verdana" pitchFamily="1" charset="0"/>
        </a:defRPr>
      </a:lvl3pPr>
      <a:lvl4pPr algn="l" defTabSz="833438" rtl="0" eaLnBrk="0" fontAlgn="base" hangingPunct="0">
        <a:lnSpc>
          <a:spcPct val="85000"/>
        </a:lnSpc>
        <a:spcBef>
          <a:spcPct val="0"/>
        </a:spcBef>
        <a:spcAft>
          <a:spcPct val="0"/>
        </a:spcAft>
        <a:defRPr sz="2400" b="1">
          <a:solidFill>
            <a:srgbClr val="19458D"/>
          </a:solidFill>
          <a:latin typeface="Verdana" pitchFamily="1" charset="0"/>
        </a:defRPr>
      </a:lvl4pPr>
      <a:lvl5pPr algn="l" defTabSz="833438" rtl="0" eaLnBrk="0" fontAlgn="base" hangingPunct="0">
        <a:lnSpc>
          <a:spcPct val="85000"/>
        </a:lnSpc>
        <a:spcBef>
          <a:spcPct val="0"/>
        </a:spcBef>
        <a:spcAft>
          <a:spcPct val="0"/>
        </a:spcAft>
        <a:defRPr sz="2400" b="1">
          <a:solidFill>
            <a:srgbClr val="19458D"/>
          </a:solidFill>
          <a:latin typeface="Verdana" pitchFamily="1" charset="0"/>
        </a:defRPr>
      </a:lvl5pPr>
      <a:lvl6pPr marL="457200" algn="l" defTabSz="833438" rtl="0" eaLnBrk="1" fontAlgn="base" hangingPunct="1">
        <a:lnSpc>
          <a:spcPct val="85000"/>
        </a:lnSpc>
        <a:spcBef>
          <a:spcPct val="0"/>
        </a:spcBef>
        <a:spcAft>
          <a:spcPct val="0"/>
        </a:spcAft>
        <a:defRPr sz="2400" b="1">
          <a:solidFill>
            <a:srgbClr val="19458D"/>
          </a:solidFill>
          <a:latin typeface="Verdana" pitchFamily="1" charset="0"/>
        </a:defRPr>
      </a:lvl6pPr>
      <a:lvl7pPr marL="914400" algn="l" defTabSz="833438" rtl="0" eaLnBrk="1" fontAlgn="base" hangingPunct="1">
        <a:lnSpc>
          <a:spcPct val="85000"/>
        </a:lnSpc>
        <a:spcBef>
          <a:spcPct val="0"/>
        </a:spcBef>
        <a:spcAft>
          <a:spcPct val="0"/>
        </a:spcAft>
        <a:defRPr sz="2400" b="1">
          <a:solidFill>
            <a:srgbClr val="19458D"/>
          </a:solidFill>
          <a:latin typeface="Verdana" pitchFamily="1" charset="0"/>
        </a:defRPr>
      </a:lvl7pPr>
      <a:lvl8pPr marL="1371600" algn="l" defTabSz="833438" rtl="0" eaLnBrk="1" fontAlgn="base" hangingPunct="1">
        <a:lnSpc>
          <a:spcPct val="85000"/>
        </a:lnSpc>
        <a:spcBef>
          <a:spcPct val="0"/>
        </a:spcBef>
        <a:spcAft>
          <a:spcPct val="0"/>
        </a:spcAft>
        <a:defRPr sz="2400" b="1">
          <a:solidFill>
            <a:srgbClr val="19458D"/>
          </a:solidFill>
          <a:latin typeface="Verdana" pitchFamily="1" charset="0"/>
        </a:defRPr>
      </a:lvl8pPr>
      <a:lvl9pPr marL="1828800" algn="l" defTabSz="833438" rtl="0" eaLnBrk="1" fontAlgn="base" hangingPunct="1">
        <a:lnSpc>
          <a:spcPct val="85000"/>
        </a:lnSpc>
        <a:spcBef>
          <a:spcPct val="0"/>
        </a:spcBef>
        <a:spcAft>
          <a:spcPct val="0"/>
        </a:spcAft>
        <a:defRPr sz="2400" b="1">
          <a:solidFill>
            <a:srgbClr val="19458D"/>
          </a:solidFill>
          <a:latin typeface="Verdana" pitchFamily="1" charset="0"/>
        </a:defRPr>
      </a:lvl9pPr>
    </p:titleStyle>
    <p:bodyStyle>
      <a:lvl1pPr marL="107950" indent="-107950" algn="l" defTabSz="928688" rtl="0" eaLnBrk="0" fontAlgn="base" hangingPunct="0">
        <a:lnSpc>
          <a:spcPct val="140000"/>
        </a:lnSpc>
        <a:spcBef>
          <a:spcPct val="50000"/>
        </a:spcBef>
        <a:spcAft>
          <a:spcPct val="0"/>
        </a:spcAft>
        <a:buFont typeface="Verdana" panose="020B0604030504040204" pitchFamily="34" charset="0"/>
        <a:buChar char=" "/>
        <a:defRPr sz="1700">
          <a:solidFill>
            <a:schemeClr val="tx1"/>
          </a:solidFill>
          <a:latin typeface="+mn-lt"/>
          <a:ea typeface="+mn-ea"/>
          <a:cs typeface="+mn-cs"/>
        </a:defRPr>
      </a:lvl1pPr>
      <a:lvl2pPr marL="373063"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2pPr>
      <a:lvl3pPr marL="636588"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3pPr>
      <a:lvl4pPr marL="890588" indent="-149225" algn="l" defTabSz="928688" rtl="0" eaLnBrk="0" fontAlgn="base" hangingPunct="0">
        <a:lnSpc>
          <a:spcPct val="140000"/>
        </a:lnSpc>
        <a:spcBef>
          <a:spcPct val="0"/>
        </a:spcBef>
        <a:spcAft>
          <a:spcPct val="0"/>
        </a:spcAft>
        <a:buSzPct val="85000"/>
        <a:buChar char="•"/>
        <a:defRPr sz="1700">
          <a:solidFill>
            <a:schemeClr val="tx1"/>
          </a:solidFill>
          <a:latin typeface="+mn-lt"/>
        </a:defRPr>
      </a:lvl4pPr>
      <a:lvl5pPr marL="1155700"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5pPr>
      <a:lvl6pPr marL="16129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6pPr>
      <a:lvl7pPr marL="20701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7pPr>
      <a:lvl8pPr marL="25273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8pPr>
      <a:lvl9pPr marL="29845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259F2A70-53FA-8AEA-3C0B-D7398E52AAA6}"/>
              </a:ext>
            </a:extLst>
          </p:cNvPr>
          <p:cNvSpPr>
            <a:spLocks noGrp="1" noChangeArrowheads="1"/>
          </p:cNvSpPr>
          <p:nvPr>
            <p:ph type="ctrTitle"/>
          </p:nvPr>
        </p:nvSpPr>
        <p:spPr/>
        <p:txBody>
          <a:bodyPr/>
          <a:lstStyle/>
          <a:p>
            <a:pPr eaLnBrk="1" hangingPunct="1"/>
            <a:r>
              <a:rPr lang="en-US" altLang="en-US" sz="3200" dirty="0"/>
              <a:t>Determination of a Population-Specific Anti-Mullerian Hormone Cutoff Value for Evaluation of Polycystic Ovary Syndrome</a:t>
            </a:r>
          </a:p>
        </p:txBody>
      </p:sp>
      <p:sp>
        <p:nvSpPr>
          <p:cNvPr id="15362" name="Rectangle 3">
            <a:extLst>
              <a:ext uri="{FF2B5EF4-FFF2-40B4-BE49-F238E27FC236}">
                <a16:creationId xmlns:a16="http://schemas.microsoft.com/office/drawing/2014/main" id="{7DE1EF32-8F5D-6588-EEA8-B68EB5936D2A}"/>
              </a:ext>
            </a:extLst>
          </p:cNvPr>
          <p:cNvSpPr>
            <a:spLocks noGrp="1" noChangeArrowheads="1"/>
          </p:cNvSpPr>
          <p:nvPr>
            <p:ph type="subTitle" idx="1"/>
          </p:nvPr>
        </p:nvSpPr>
        <p:spPr>
          <a:xfrm>
            <a:off x="1371600" y="3886200"/>
            <a:ext cx="6629400" cy="574675"/>
          </a:xfrm>
        </p:spPr>
        <p:txBody>
          <a:bodyPr/>
          <a:lstStyle/>
          <a:p>
            <a:pPr eaLnBrk="1" hangingPunct="1">
              <a:buFont typeface="Verdana" panose="020B0604030504040204" pitchFamily="34" charset="0"/>
              <a:buNone/>
            </a:pPr>
            <a:r>
              <a:rPr lang="en-US" altLang="en-US" sz="1400" dirty="0"/>
              <a:t>AJ Knutson, MD; Clare Lennon, MD; Timothy Dye, PhD; Dongmei Li, PhD; Ikra Razak; Carrie Irvine; Kathleen </a:t>
            </a:r>
            <a:r>
              <a:rPr lang="en-US" altLang="en-US" sz="1400" dirty="0" err="1"/>
              <a:t>Hoeger</a:t>
            </a:r>
            <a:r>
              <a:rPr lang="en-US" altLang="en-US" sz="1400" dirty="0"/>
              <a:t>, MD, MPH </a:t>
            </a:r>
          </a:p>
        </p:txBody>
      </p:sp>
      <p:sp>
        <p:nvSpPr>
          <p:cNvPr id="4" name="Rectangle 3">
            <a:extLst>
              <a:ext uri="{FF2B5EF4-FFF2-40B4-BE49-F238E27FC236}">
                <a16:creationId xmlns:a16="http://schemas.microsoft.com/office/drawing/2014/main" id="{76CBE440-9A8F-E532-09EF-58DCF7A28931}"/>
              </a:ext>
            </a:extLst>
          </p:cNvPr>
          <p:cNvSpPr txBox="1">
            <a:spLocks noChangeArrowheads="1"/>
          </p:cNvSpPr>
          <p:nvPr/>
        </p:nvSpPr>
        <p:spPr bwMode="auto">
          <a:xfrm>
            <a:off x="1371600" y="4630738"/>
            <a:ext cx="6629400" cy="574675"/>
          </a:xfrm>
          <a:prstGeom prst="rect">
            <a:avLst/>
          </a:prstGeom>
          <a:noFill/>
          <a:ln>
            <a:noFill/>
          </a:ln>
        </p:spPr>
        <p:txBody>
          <a:bodyPr lIns="0" tIns="0" rIns="0" bIns="0"/>
          <a:lstStyle>
            <a:lvl1pPr marL="0" indent="0" algn="ctr" defTabSz="928688" rtl="0" eaLnBrk="0" fontAlgn="base" hangingPunct="0">
              <a:lnSpc>
                <a:spcPct val="140000"/>
              </a:lnSpc>
              <a:spcBef>
                <a:spcPct val="50000"/>
              </a:spcBef>
              <a:spcAft>
                <a:spcPct val="0"/>
              </a:spcAft>
              <a:buFont typeface="Verdana" pitchFamily="1" charset="0"/>
              <a:buNone/>
              <a:defRPr sz="1700">
                <a:solidFill>
                  <a:schemeClr val="bg1"/>
                </a:solidFill>
                <a:latin typeface="+mn-lt"/>
                <a:ea typeface="+mn-ea"/>
                <a:cs typeface="+mn-cs"/>
              </a:defRPr>
            </a:lvl1pPr>
            <a:lvl2pPr marL="373063"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2pPr>
            <a:lvl3pPr marL="636588"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3pPr>
            <a:lvl4pPr marL="890588" indent="-149225" algn="l" defTabSz="928688" rtl="0" eaLnBrk="0" fontAlgn="base" hangingPunct="0">
              <a:lnSpc>
                <a:spcPct val="140000"/>
              </a:lnSpc>
              <a:spcBef>
                <a:spcPct val="0"/>
              </a:spcBef>
              <a:spcAft>
                <a:spcPct val="0"/>
              </a:spcAft>
              <a:buSzPct val="85000"/>
              <a:buChar char="•"/>
              <a:defRPr sz="1700">
                <a:solidFill>
                  <a:schemeClr val="tx1"/>
                </a:solidFill>
                <a:latin typeface="+mn-lt"/>
              </a:defRPr>
            </a:lvl4pPr>
            <a:lvl5pPr marL="1155700"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5pPr>
            <a:lvl6pPr marL="16129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6pPr>
            <a:lvl7pPr marL="20701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7pPr>
            <a:lvl8pPr marL="25273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8pPr>
            <a:lvl9pPr marL="29845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9pPr>
          </a:lstStyle>
          <a:p>
            <a:pPr eaLnBrk="1" hangingPunct="1">
              <a:buFont typeface="Verdana" panose="020B0604030504040204" pitchFamily="34" charset="0"/>
              <a:buNone/>
              <a:defRPr/>
            </a:pPr>
            <a:r>
              <a:rPr lang="en-US" altLang="en-US" kern="0" dirty="0"/>
              <a:t>March 20,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a:extLst>
              <a:ext uri="{FF2B5EF4-FFF2-40B4-BE49-F238E27FC236}">
                <a16:creationId xmlns:a16="http://schemas.microsoft.com/office/drawing/2014/main" id="{E7299309-4B34-5310-FAF3-37B1039A49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3438">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defTabSz="833438">
              <a:lnSpc>
                <a:spcPct val="140000"/>
              </a:lnSpc>
              <a:buSzPct val="85000"/>
              <a:buChar char="•"/>
              <a:defRPr sz="1700">
                <a:solidFill>
                  <a:schemeClr val="tx1"/>
                </a:solidFill>
                <a:latin typeface="Verdana" panose="020B0604030504040204" pitchFamily="34" charset="0"/>
              </a:defRPr>
            </a:lvl2pPr>
            <a:lvl3pPr marL="1143000" indent="-228600" defTabSz="833438">
              <a:lnSpc>
                <a:spcPct val="140000"/>
              </a:lnSpc>
              <a:buSzPct val="85000"/>
              <a:buChar char="•"/>
              <a:defRPr sz="1700">
                <a:solidFill>
                  <a:schemeClr val="tx1"/>
                </a:solidFill>
                <a:latin typeface="Verdana" panose="020B0604030504040204" pitchFamily="34" charset="0"/>
              </a:defRPr>
            </a:lvl3pPr>
            <a:lvl4pPr marL="1600200" indent="-228600" defTabSz="833438">
              <a:lnSpc>
                <a:spcPct val="140000"/>
              </a:lnSpc>
              <a:buSzPct val="85000"/>
              <a:buChar char="•"/>
              <a:defRPr sz="1700">
                <a:solidFill>
                  <a:schemeClr val="tx1"/>
                </a:solidFill>
                <a:latin typeface="Verdana" panose="020B0604030504040204" pitchFamily="34" charset="0"/>
              </a:defRPr>
            </a:lvl4pPr>
            <a:lvl5pPr marL="2057400" indent="-228600" defTabSz="833438">
              <a:lnSpc>
                <a:spcPct val="140000"/>
              </a:lnSpc>
              <a:buSzPct val="85000"/>
              <a:buChar char="•"/>
              <a:defRPr sz="1700">
                <a:solidFill>
                  <a:schemeClr val="tx1"/>
                </a:solidFill>
                <a:latin typeface="Verdana" panose="020B0604030504040204" pitchFamily="34" charset="0"/>
              </a:defRPr>
            </a:lvl5pPr>
            <a:lvl6pPr marL="25146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nSpc>
                <a:spcPct val="110000"/>
              </a:lnSpc>
              <a:spcBef>
                <a:spcPct val="0"/>
              </a:spcBef>
              <a:buFontTx/>
              <a:buNone/>
            </a:pPr>
            <a:fld id="{2B549D2B-975C-4D45-80F2-870AF84FDF00}" type="slidenum">
              <a:rPr lang="en-US" altLang="en-US" sz="1100"/>
              <a:pPr>
                <a:lnSpc>
                  <a:spcPct val="110000"/>
                </a:lnSpc>
                <a:spcBef>
                  <a:spcPct val="0"/>
                </a:spcBef>
                <a:buFontTx/>
                <a:buNone/>
              </a:pPr>
              <a:t>10</a:t>
            </a:fld>
            <a:endParaRPr lang="en-US" altLang="en-US" sz="1100"/>
          </a:p>
        </p:txBody>
      </p:sp>
      <p:sp>
        <p:nvSpPr>
          <p:cNvPr id="37890" name="Rectangle 2">
            <a:extLst>
              <a:ext uri="{FF2B5EF4-FFF2-40B4-BE49-F238E27FC236}">
                <a16:creationId xmlns:a16="http://schemas.microsoft.com/office/drawing/2014/main" id="{52D2A722-21C3-CB9E-9A75-BCC5A0D01427}"/>
              </a:ext>
            </a:extLst>
          </p:cNvPr>
          <p:cNvSpPr>
            <a:spLocks noGrp="1" noChangeArrowheads="1"/>
          </p:cNvSpPr>
          <p:nvPr>
            <p:ph type="title"/>
          </p:nvPr>
        </p:nvSpPr>
        <p:spPr>
          <a:xfrm>
            <a:off x="4512307" y="0"/>
            <a:ext cx="4860293" cy="373856"/>
          </a:xfrm>
        </p:spPr>
        <p:txBody>
          <a:bodyPr/>
          <a:lstStyle/>
          <a:p>
            <a:pPr eaLnBrk="1" hangingPunct="1"/>
            <a:r>
              <a:rPr lang="en-US" altLang="en-US" dirty="0"/>
              <a:t>Area Under the Curve (AUC)</a:t>
            </a:r>
          </a:p>
        </p:txBody>
      </p:sp>
      <p:sp>
        <p:nvSpPr>
          <p:cNvPr id="37891" name="Rectangle 6">
            <a:extLst>
              <a:ext uri="{FF2B5EF4-FFF2-40B4-BE49-F238E27FC236}">
                <a16:creationId xmlns:a16="http://schemas.microsoft.com/office/drawing/2014/main" id="{B3C99552-480C-5812-7A3F-9E8CD65A1150}"/>
              </a:ext>
            </a:extLst>
          </p:cNvPr>
          <p:cNvSpPr>
            <a:spLocks noChangeArrowheads="1"/>
          </p:cNvSpPr>
          <p:nvPr/>
        </p:nvSpPr>
        <p:spPr bwMode="auto">
          <a:xfrm>
            <a:off x="4554538" y="315912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37892" name="Rectangle 13">
            <a:extLst>
              <a:ext uri="{FF2B5EF4-FFF2-40B4-BE49-F238E27FC236}">
                <a16:creationId xmlns:a16="http://schemas.microsoft.com/office/drawing/2014/main" id="{8E69AAD6-6BFC-E975-CA17-A248D723769A}"/>
              </a:ext>
            </a:extLst>
          </p:cNvPr>
          <p:cNvSpPr>
            <a:spLocks noChangeArrowheads="1"/>
          </p:cNvSpPr>
          <p:nvPr/>
        </p:nvSpPr>
        <p:spPr bwMode="auto">
          <a:xfrm>
            <a:off x="6570663" y="1266825"/>
            <a:ext cx="22367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pic>
        <p:nvPicPr>
          <p:cNvPr id="2" name="Picture 1">
            <a:extLst>
              <a:ext uri="{FF2B5EF4-FFF2-40B4-BE49-F238E27FC236}">
                <a16:creationId xmlns:a16="http://schemas.microsoft.com/office/drawing/2014/main" id="{D0FA21C2-B1C8-40FA-2BDE-E0A3355804CC}"/>
              </a:ext>
            </a:extLst>
          </p:cNvPr>
          <p:cNvPicPr>
            <a:picLocks noChangeAspect="1"/>
          </p:cNvPicPr>
          <p:nvPr/>
        </p:nvPicPr>
        <p:blipFill>
          <a:blip r:embed="rId3"/>
          <a:stretch>
            <a:fillRect/>
          </a:stretch>
        </p:blipFill>
        <p:spPr>
          <a:xfrm>
            <a:off x="4830778" y="494723"/>
            <a:ext cx="3976672" cy="2435282"/>
          </a:xfrm>
          <a:prstGeom prst="rect">
            <a:avLst/>
          </a:prstGeom>
        </p:spPr>
      </p:pic>
      <p:pic>
        <p:nvPicPr>
          <p:cNvPr id="3" name="Picture 2">
            <a:extLst>
              <a:ext uri="{FF2B5EF4-FFF2-40B4-BE49-F238E27FC236}">
                <a16:creationId xmlns:a16="http://schemas.microsoft.com/office/drawing/2014/main" id="{0767E322-B269-EFEA-2B22-1DAF387F9B02}"/>
              </a:ext>
            </a:extLst>
          </p:cNvPr>
          <p:cNvPicPr>
            <a:picLocks noChangeAspect="1"/>
          </p:cNvPicPr>
          <p:nvPr/>
        </p:nvPicPr>
        <p:blipFill>
          <a:blip r:embed="rId4"/>
          <a:stretch>
            <a:fillRect/>
          </a:stretch>
        </p:blipFill>
        <p:spPr>
          <a:xfrm>
            <a:off x="4830778" y="3050872"/>
            <a:ext cx="4084325" cy="2341223"/>
          </a:xfrm>
          <a:prstGeom prst="rect">
            <a:avLst/>
          </a:prstGeom>
        </p:spPr>
      </p:pic>
      <p:sp>
        <p:nvSpPr>
          <p:cNvPr id="4" name="TextBox 3">
            <a:extLst>
              <a:ext uri="{FF2B5EF4-FFF2-40B4-BE49-F238E27FC236}">
                <a16:creationId xmlns:a16="http://schemas.microsoft.com/office/drawing/2014/main" id="{5ED0969C-9840-0153-F676-F762FC99B8F2}"/>
              </a:ext>
            </a:extLst>
          </p:cNvPr>
          <p:cNvSpPr txBox="1"/>
          <p:nvPr/>
        </p:nvSpPr>
        <p:spPr>
          <a:xfrm>
            <a:off x="798323" y="223990"/>
            <a:ext cx="2727029" cy="246221"/>
          </a:xfrm>
          <a:prstGeom prst="rect">
            <a:avLst/>
          </a:prstGeom>
          <a:noFill/>
        </p:spPr>
        <p:txBody>
          <a:bodyPr wrap="none" rtlCol="0">
            <a:spAutoFit/>
          </a:bodyPr>
          <a:lstStyle/>
          <a:p>
            <a:r>
              <a:rPr lang="en-US" sz="1000" b="1" dirty="0"/>
              <a:t>ROC Curve for unadjusted raw data</a:t>
            </a:r>
          </a:p>
        </p:txBody>
      </p:sp>
      <p:sp>
        <p:nvSpPr>
          <p:cNvPr id="5" name="TextBox 4">
            <a:extLst>
              <a:ext uri="{FF2B5EF4-FFF2-40B4-BE49-F238E27FC236}">
                <a16:creationId xmlns:a16="http://schemas.microsoft.com/office/drawing/2014/main" id="{0307E136-BDC1-FB49-B27D-C03677DE30F8}"/>
              </a:ext>
            </a:extLst>
          </p:cNvPr>
          <p:cNvSpPr txBox="1"/>
          <p:nvPr/>
        </p:nvSpPr>
        <p:spPr>
          <a:xfrm>
            <a:off x="780196" y="2874929"/>
            <a:ext cx="2199641" cy="246221"/>
          </a:xfrm>
          <a:prstGeom prst="rect">
            <a:avLst/>
          </a:prstGeom>
          <a:noFill/>
        </p:spPr>
        <p:txBody>
          <a:bodyPr wrap="none" rtlCol="0">
            <a:spAutoFit/>
          </a:bodyPr>
          <a:lstStyle/>
          <a:p>
            <a:r>
              <a:rPr lang="en-US" sz="1000" b="1" dirty="0"/>
              <a:t>ROC Curve adjusted for BMI</a:t>
            </a:r>
          </a:p>
        </p:txBody>
      </p:sp>
      <p:graphicFrame>
        <p:nvGraphicFramePr>
          <p:cNvPr id="9" name="Table 8">
            <a:extLst>
              <a:ext uri="{FF2B5EF4-FFF2-40B4-BE49-F238E27FC236}">
                <a16:creationId xmlns:a16="http://schemas.microsoft.com/office/drawing/2014/main" id="{C325A506-31D4-FED2-EEE1-63C860024292}"/>
              </a:ext>
            </a:extLst>
          </p:cNvPr>
          <p:cNvGraphicFramePr>
            <a:graphicFrameLocks noGrp="1"/>
          </p:cNvGraphicFramePr>
          <p:nvPr>
            <p:extLst>
              <p:ext uri="{D42A27DB-BD31-4B8C-83A1-F6EECF244321}">
                <p14:modId xmlns:p14="http://schemas.microsoft.com/office/powerpoint/2010/main" val="2471065646"/>
              </p:ext>
            </p:extLst>
          </p:nvPr>
        </p:nvGraphicFramePr>
        <p:xfrm>
          <a:off x="861271" y="3176439"/>
          <a:ext cx="3651036" cy="2273430"/>
        </p:xfrm>
        <a:graphic>
          <a:graphicData uri="http://schemas.openxmlformats.org/drawingml/2006/table">
            <a:tbl>
              <a:tblPr firstRow="1" bandRow="1">
                <a:tableStyleId>{5C22544A-7EE6-4342-B048-85BDC9FD1C3A}</a:tableStyleId>
              </a:tblPr>
              <a:tblGrid>
                <a:gridCol w="1825518">
                  <a:extLst>
                    <a:ext uri="{9D8B030D-6E8A-4147-A177-3AD203B41FA5}">
                      <a16:colId xmlns:a16="http://schemas.microsoft.com/office/drawing/2014/main" val="3607092869"/>
                    </a:ext>
                  </a:extLst>
                </a:gridCol>
                <a:gridCol w="1825518">
                  <a:extLst>
                    <a:ext uri="{9D8B030D-6E8A-4147-A177-3AD203B41FA5}">
                      <a16:colId xmlns:a16="http://schemas.microsoft.com/office/drawing/2014/main" val="1817842246"/>
                    </a:ext>
                  </a:extLst>
                </a:gridCol>
              </a:tblGrid>
              <a:tr h="274435">
                <a:tc>
                  <a:txBody>
                    <a:bodyPr/>
                    <a:lstStyle/>
                    <a:p>
                      <a:r>
                        <a:rPr lang="en-US" sz="900" b="0" dirty="0">
                          <a:solidFill>
                            <a:schemeClr val="tx1"/>
                          </a:solidFill>
                        </a:rPr>
                        <a:t>Area Under the Curve (AUC)</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0.9076</a:t>
                      </a:r>
                    </a:p>
                    <a:p>
                      <a:endParaRPr lang="en-US" sz="900" dirty="0"/>
                    </a:p>
                  </a:txBody>
                  <a:tcPr>
                    <a:solidFill>
                      <a:schemeClr val="accent1">
                        <a:lumMod val="20000"/>
                        <a:lumOff val="80000"/>
                      </a:schemeClr>
                    </a:solidFill>
                  </a:tcPr>
                </a:tc>
                <a:extLst>
                  <a:ext uri="{0D108BD9-81ED-4DB2-BD59-A6C34878D82A}">
                    <a16:rowId xmlns:a16="http://schemas.microsoft.com/office/drawing/2014/main" val="1203124949"/>
                  </a:ext>
                </a:extLst>
              </a:tr>
              <a:tr h="392050">
                <a:tc>
                  <a:txBody>
                    <a:bodyPr/>
                    <a:lstStyle/>
                    <a:p>
                      <a:r>
                        <a:rPr lang="en-US" sz="900" dirty="0"/>
                        <a:t>Optimal AMH Threshold (ng/mL)</a:t>
                      </a:r>
                    </a:p>
                  </a:txBody>
                  <a:tcPr/>
                </a:tc>
                <a:tc>
                  <a:txBody>
                    <a:bodyPr/>
                    <a:lstStyle/>
                    <a:p>
                      <a:r>
                        <a:rPr lang="en-US" sz="900" dirty="0"/>
                        <a:t>4.16</a:t>
                      </a:r>
                    </a:p>
                  </a:txBody>
                  <a:tcPr/>
                </a:tc>
                <a:extLst>
                  <a:ext uri="{0D108BD9-81ED-4DB2-BD59-A6C34878D82A}">
                    <a16:rowId xmlns:a16="http://schemas.microsoft.com/office/drawing/2014/main" val="3810132435"/>
                  </a:ext>
                </a:extLst>
              </a:tr>
              <a:tr h="274435">
                <a:tc>
                  <a:txBody>
                    <a:bodyPr/>
                    <a:lstStyle/>
                    <a:p>
                      <a:r>
                        <a:rPr lang="en-US" sz="900" dirty="0"/>
                        <a:t>Sensitivity (% [95% 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85.4 [80.2, 90.6]</a:t>
                      </a:r>
                    </a:p>
                    <a:p>
                      <a:endParaRPr lang="en-US" sz="900" dirty="0"/>
                    </a:p>
                  </a:txBody>
                  <a:tcPr/>
                </a:tc>
                <a:extLst>
                  <a:ext uri="{0D108BD9-81ED-4DB2-BD59-A6C34878D82A}">
                    <a16:rowId xmlns:a16="http://schemas.microsoft.com/office/drawing/2014/main" val="3857549638"/>
                  </a:ext>
                </a:extLst>
              </a:tr>
              <a:tr h="274435">
                <a:tc>
                  <a:txBody>
                    <a:bodyPr/>
                    <a:lstStyle/>
                    <a:p>
                      <a:r>
                        <a:rPr lang="en-US" sz="900" dirty="0"/>
                        <a:t>Specificity (% [95% 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86.1 [80.8, 91.3]</a:t>
                      </a:r>
                    </a:p>
                    <a:p>
                      <a:endParaRPr lang="en-US" sz="900" dirty="0"/>
                    </a:p>
                  </a:txBody>
                  <a:tcPr/>
                </a:tc>
                <a:extLst>
                  <a:ext uri="{0D108BD9-81ED-4DB2-BD59-A6C34878D82A}">
                    <a16:rowId xmlns:a16="http://schemas.microsoft.com/office/drawing/2014/main" val="3858775990"/>
                  </a:ext>
                </a:extLst>
              </a:tr>
              <a:tr h="392050">
                <a:tc>
                  <a:txBody>
                    <a:bodyPr/>
                    <a:lstStyle/>
                    <a:p>
                      <a:r>
                        <a:rPr lang="en-US" sz="900" dirty="0"/>
                        <a:t>Positive Predictive Value  (% [95% 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86.9 [81.9, 91.9]</a:t>
                      </a:r>
                    </a:p>
                    <a:p>
                      <a:endParaRPr lang="en-US" sz="900" dirty="0"/>
                    </a:p>
                  </a:txBody>
                  <a:tcPr/>
                </a:tc>
                <a:extLst>
                  <a:ext uri="{0D108BD9-81ED-4DB2-BD59-A6C34878D82A}">
                    <a16:rowId xmlns:a16="http://schemas.microsoft.com/office/drawing/2014/main" val="3260192428"/>
                  </a:ext>
                </a:extLst>
              </a:tr>
              <a:tr h="392050">
                <a:tc>
                  <a:txBody>
                    <a:bodyPr/>
                    <a:lstStyle/>
                    <a:p>
                      <a:r>
                        <a:rPr lang="en-US" sz="900" dirty="0"/>
                        <a:t>Negative Predictive Value (% [95% CI])</a:t>
                      </a:r>
                    </a:p>
                  </a:txBody>
                  <a:tcPr/>
                </a:tc>
                <a:tc>
                  <a:txBody>
                    <a:bodyPr/>
                    <a:lstStyle/>
                    <a:p>
                      <a:r>
                        <a:rPr lang="en-US" sz="900" dirty="0"/>
                        <a:t>84.5 [79.1, 90.0]</a:t>
                      </a:r>
                    </a:p>
                  </a:txBody>
                  <a:tcPr/>
                </a:tc>
                <a:extLst>
                  <a:ext uri="{0D108BD9-81ED-4DB2-BD59-A6C34878D82A}">
                    <a16:rowId xmlns:a16="http://schemas.microsoft.com/office/drawing/2014/main" val="366580085"/>
                  </a:ext>
                </a:extLst>
              </a:tr>
            </a:tbl>
          </a:graphicData>
        </a:graphic>
      </p:graphicFrame>
      <p:graphicFrame>
        <p:nvGraphicFramePr>
          <p:cNvPr id="10" name="Table 9">
            <a:extLst>
              <a:ext uri="{FF2B5EF4-FFF2-40B4-BE49-F238E27FC236}">
                <a16:creationId xmlns:a16="http://schemas.microsoft.com/office/drawing/2014/main" id="{E2F5F3C4-A710-A6B1-8730-A27D4644DBD0}"/>
              </a:ext>
            </a:extLst>
          </p:cNvPr>
          <p:cNvGraphicFramePr>
            <a:graphicFrameLocks noGrp="1"/>
          </p:cNvGraphicFramePr>
          <p:nvPr>
            <p:extLst>
              <p:ext uri="{D42A27DB-BD31-4B8C-83A1-F6EECF244321}">
                <p14:modId xmlns:p14="http://schemas.microsoft.com/office/powerpoint/2010/main" val="1600380692"/>
              </p:ext>
            </p:extLst>
          </p:nvPr>
        </p:nvGraphicFramePr>
        <p:xfrm>
          <a:off x="861271" y="494723"/>
          <a:ext cx="3651036" cy="2273430"/>
        </p:xfrm>
        <a:graphic>
          <a:graphicData uri="http://schemas.openxmlformats.org/drawingml/2006/table">
            <a:tbl>
              <a:tblPr firstRow="1" bandRow="1">
                <a:tableStyleId>{5C22544A-7EE6-4342-B048-85BDC9FD1C3A}</a:tableStyleId>
              </a:tblPr>
              <a:tblGrid>
                <a:gridCol w="1825518">
                  <a:extLst>
                    <a:ext uri="{9D8B030D-6E8A-4147-A177-3AD203B41FA5}">
                      <a16:colId xmlns:a16="http://schemas.microsoft.com/office/drawing/2014/main" val="3607092869"/>
                    </a:ext>
                  </a:extLst>
                </a:gridCol>
                <a:gridCol w="1825518">
                  <a:extLst>
                    <a:ext uri="{9D8B030D-6E8A-4147-A177-3AD203B41FA5}">
                      <a16:colId xmlns:a16="http://schemas.microsoft.com/office/drawing/2014/main" val="1817842246"/>
                    </a:ext>
                  </a:extLst>
                </a:gridCol>
              </a:tblGrid>
              <a:tr h="274435">
                <a:tc>
                  <a:txBody>
                    <a:bodyPr/>
                    <a:lstStyle/>
                    <a:p>
                      <a:r>
                        <a:rPr lang="en-US" sz="900" b="0" dirty="0">
                          <a:solidFill>
                            <a:schemeClr val="tx1"/>
                          </a:solidFill>
                        </a:rPr>
                        <a:t>Area Under the Curve (AUC)</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0.8528</a:t>
                      </a:r>
                    </a:p>
                    <a:p>
                      <a:endParaRPr lang="en-US" sz="900" dirty="0"/>
                    </a:p>
                  </a:txBody>
                  <a:tcPr>
                    <a:solidFill>
                      <a:schemeClr val="accent1">
                        <a:lumMod val="20000"/>
                        <a:lumOff val="80000"/>
                      </a:schemeClr>
                    </a:solidFill>
                  </a:tcPr>
                </a:tc>
                <a:extLst>
                  <a:ext uri="{0D108BD9-81ED-4DB2-BD59-A6C34878D82A}">
                    <a16:rowId xmlns:a16="http://schemas.microsoft.com/office/drawing/2014/main" val="1203124949"/>
                  </a:ext>
                </a:extLst>
              </a:tr>
              <a:tr h="392050">
                <a:tc>
                  <a:txBody>
                    <a:bodyPr/>
                    <a:lstStyle/>
                    <a:p>
                      <a:r>
                        <a:rPr lang="en-US" sz="900" dirty="0"/>
                        <a:t>Optimal AMH Threshold (ng/mL)</a:t>
                      </a:r>
                    </a:p>
                  </a:txBody>
                  <a:tcPr/>
                </a:tc>
                <a:tc>
                  <a:txBody>
                    <a:bodyPr/>
                    <a:lstStyle/>
                    <a:p>
                      <a:r>
                        <a:rPr lang="en-US" sz="900" dirty="0"/>
                        <a:t>4.40</a:t>
                      </a:r>
                    </a:p>
                  </a:txBody>
                  <a:tcPr/>
                </a:tc>
                <a:extLst>
                  <a:ext uri="{0D108BD9-81ED-4DB2-BD59-A6C34878D82A}">
                    <a16:rowId xmlns:a16="http://schemas.microsoft.com/office/drawing/2014/main" val="3810132435"/>
                  </a:ext>
                </a:extLst>
              </a:tr>
              <a:tr h="274435">
                <a:tc>
                  <a:txBody>
                    <a:bodyPr/>
                    <a:lstStyle/>
                    <a:p>
                      <a:r>
                        <a:rPr lang="en-US" sz="900" dirty="0"/>
                        <a:t>Sensitivity (% [95% 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73.5 [67.2, 79.9]</a:t>
                      </a:r>
                    </a:p>
                    <a:p>
                      <a:endParaRPr lang="en-US" sz="900" dirty="0"/>
                    </a:p>
                  </a:txBody>
                  <a:tcPr/>
                </a:tc>
                <a:extLst>
                  <a:ext uri="{0D108BD9-81ED-4DB2-BD59-A6C34878D82A}">
                    <a16:rowId xmlns:a16="http://schemas.microsoft.com/office/drawing/2014/main" val="3857549638"/>
                  </a:ext>
                </a:extLst>
              </a:tr>
              <a:tr h="274435">
                <a:tc>
                  <a:txBody>
                    <a:bodyPr/>
                    <a:lstStyle/>
                    <a:p>
                      <a:r>
                        <a:rPr lang="en-US" sz="900" dirty="0"/>
                        <a:t>Specificity (% [95% 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82.8 [77.4, 88.2]</a:t>
                      </a:r>
                    </a:p>
                    <a:p>
                      <a:endParaRPr lang="en-US" sz="900" dirty="0"/>
                    </a:p>
                  </a:txBody>
                  <a:tcPr/>
                </a:tc>
                <a:extLst>
                  <a:ext uri="{0D108BD9-81ED-4DB2-BD59-A6C34878D82A}">
                    <a16:rowId xmlns:a16="http://schemas.microsoft.com/office/drawing/2014/main" val="3858775990"/>
                  </a:ext>
                </a:extLst>
              </a:tr>
              <a:tr h="392050">
                <a:tc>
                  <a:txBody>
                    <a:bodyPr/>
                    <a:lstStyle/>
                    <a:p>
                      <a:r>
                        <a:rPr lang="en-US" sz="900" dirty="0"/>
                        <a:t>Positive Predictive Value  (% [95% 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81.0 [75.0, 86.9]</a:t>
                      </a:r>
                    </a:p>
                    <a:p>
                      <a:endParaRPr lang="en-US" sz="900" dirty="0"/>
                    </a:p>
                  </a:txBody>
                  <a:tcPr/>
                </a:tc>
                <a:extLst>
                  <a:ext uri="{0D108BD9-81ED-4DB2-BD59-A6C34878D82A}">
                    <a16:rowId xmlns:a16="http://schemas.microsoft.com/office/drawing/2014/main" val="3260192428"/>
                  </a:ext>
                </a:extLst>
              </a:tr>
              <a:tr h="392050">
                <a:tc>
                  <a:txBody>
                    <a:bodyPr/>
                    <a:lstStyle/>
                    <a:p>
                      <a:r>
                        <a:rPr lang="en-US" sz="900" dirty="0"/>
                        <a:t>Negative Predictive Value (% [95% CI])</a:t>
                      </a:r>
                    </a:p>
                  </a:txBody>
                  <a:tcPr/>
                </a:tc>
                <a:tc>
                  <a:txBody>
                    <a:bodyPr/>
                    <a:lstStyle/>
                    <a:p>
                      <a:r>
                        <a:rPr lang="en-US" sz="900" dirty="0"/>
                        <a:t>75.9 [70.0, 81.7]</a:t>
                      </a:r>
                    </a:p>
                  </a:txBody>
                  <a:tcPr/>
                </a:tc>
                <a:extLst>
                  <a:ext uri="{0D108BD9-81ED-4DB2-BD59-A6C34878D82A}">
                    <a16:rowId xmlns:a16="http://schemas.microsoft.com/office/drawing/2014/main" val="366580085"/>
                  </a:ext>
                </a:extLst>
              </a:tr>
            </a:tbl>
          </a:graphicData>
        </a:graphic>
      </p:graphicFrame>
      <p:sp>
        <p:nvSpPr>
          <p:cNvPr id="7" name="Rounded Rectangle 6">
            <a:extLst>
              <a:ext uri="{FF2B5EF4-FFF2-40B4-BE49-F238E27FC236}">
                <a16:creationId xmlns:a16="http://schemas.microsoft.com/office/drawing/2014/main" id="{6F5A846B-F693-B5FA-288B-F5E04AAD54EF}"/>
              </a:ext>
            </a:extLst>
          </p:cNvPr>
          <p:cNvSpPr/>
          <p:nvPr/>
        </p:nvSpPr>
        <p:spPr bwMode="auto">
          <a:xfrm>
            <a:off x="861271" y="869058"/>
            <a:ext cx="2237109" cy="32495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28688"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Verdana" pitchFamily="1" charset="0"/>
            </a:endParaRPr>
          </a:p>
        </p:txBody>
      </p:sp>
      <p:sp>
        <p:nvSpPr>
          <p:cNvPr id="8" name="Rounded Rectangle 7">
            <a:extLst>
              <a:ext uri="{FF2B5EF4-FFF2-40B4-BE49-F238E27FC236}">
                <a16:creationId xmlns:a16="http://schemas.microsoft.com/office/drawing/2014/main" id="{441BFC85-4D12-B8F0-2F89-68AB866F536A}"/>
              </a:ext>
            </a:extLst>
          </p:cNvPr>
          <p:cNvSpPr/>
          <p:nvPr/>
        </p:nvSpPr>
        <p:spPr bwMode="auto">
          <a:xfrm>
            <a:off x="861271" y="3529436"/>
            <a:ext cx="2237109" cy="362431"/>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28688"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Verdana" pitchFamily="1"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a:extLst>
              <a:ext uri="{FF2B5EF4-FFF2-40B4-BE49-F238E27FC236}">
                <a16:creationId xmlns:a16="http://schemas.microsoft.com/office/drawing/2014/main" id="{CB65683A-6C9B-1BAF-0059-3E80A4CC826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3438">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defTabSz="833438">
              <a:lnSpc>
                <a:spcPct val="140000"/>
              </a:lnSpc>
              <a:buSzPct val="85000"/>
              <a:buChar char="•"/>
              <a:defRPr sz="1700">
                <a:solidFill>
                  <a:schemeClr val="tx1"/>
                </a:solidFill>
                <a:latin typeface="Verdana" panose="020B0604030504040204" pitchFamily="34" charset="0"/>
              </a:defRPr>
            </a:lvl2pPr>
            <a:lvl3pPr marL="1143000" indent="-228600" defTabSz="833438">
              <a:lnSpc>
                <a:spcPct val="140000"/>
              </a:lnSpc>
              <a:buSzPct val="85000"/>
              <a:buChar char="•"/>
              <a:defRPr sz="1700">
                <a:solidFill>
                  <a:schemeClr val="tx1"/>
                </a:solidFill>
                <a:latin typeface="Verdana" panose="020B0604030504040204" pitchFamily="34" charset="0"/>
              </a:defRPr>
            </a:lvl3pPr>
            <a:lvl4pPr marL="1600200" indent="-228600" defTabSz="833438">
              <a:lnSpc>
                <a:spcPct val="140000"/>
              </a:lnSpc>
              <a:buSzPct val="85000"/>
              <a:buChar char="•"/>
              <a:defRPr sz="1700">
                <a:solidFill>
                  <a:schemeClr val="tx1"/>
                </a:solidFill>
                <a:latin typeface="Verdana" panose="020B0604030504040204" pitchFamily="34" charset="0"/>
              </a:defRPr>
            </a:lvl4pPr>
            <a:lvl5pPr marL="2057400" indent="-228600" defTabSz="833438">
              <a:lnSpc>
                <a:spcPct val="140000"/>
              </a:lnSpc>
              <a:buSzPct val="85000"/>
              <a:buChar char="•"/>
              <a:defRPr sz="1700">
                <a:solidFill>
                  <a:schemeClr val="tx1"/>
                </a:solidFill>
                <a:latin typeface="Verdana" panose="020B0604030504040204" pitchFamily="34" charset="0"/>
              </a:defRPr>
            </a:lvl5pPr>
            <a:lvl6pPr marL="25146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nSpc>
                <a:spcPct val="110000"/>
              </a:lnSpc>
              <a:spcBef>
                <a:spcPct val="0"/>
              </a:spcBef>
              <a:buFontTx/>
              <a:buNone/>
            </a:pPr>
            <a:fld id="{3D8824F1-6388-C247-A63F-357DDC725C22}" type="slidenum">
              <a:rPr lang="en-US" altLang="en-US" sz="1100"/>
              <a:pPr>
                <a:lnSpc>
                  <a:spcPct val="110000"/>
                </a:lnSpc>
                <a:spcBef>
                  <a:spcPct val="0"/>
                </a:spcBef>
                <a:buFontTx/>
                <a:buNone/>
              </a:pPr>
              <a:t>11</a:t>
            </a:fld>
            <a:endParaRPr lang="en-US" altLang="en-US" sz="1100"/>
          </a:p>
        </p:txBody>
      </p:sp>
      <p:sp>
        <p:nvSpPr>
          <p:cNvPr id="35842" name="Rectangle 2">
            <a:extLst>
              <a:ext uri="{FF2B5EF4-FFF2-40B4-BE49-F238E27FC236}">
                <a16:creationId xmlns:a16="http://schemas.microsoft.com/office/drawing/2014/main" id="{1B0A9E6D-D332-2735-59D4-07E42944D403}"/>
              </a:ext>
            </a:extLst>
          </p:cNvPr>
          <p:cNvSpPr>
            <a:spLocks noGrp="1" noChangeArrowheads="1"/>
          </p:cNvSpPr>
          <p:nvPr>
            <p:ph type="title"/>
          </p:nvPr>
        </p:nvSpPr>
        <p:spPr/>
        <p:txBody>
          <a:bodyPr/>
          <a:lstStyle/>
          <a:p>
            <a:pPr eaLnBrk="1" hangingPunct="1"/>
            <a:r>
              <a:rPr lang="en-US" altLang="en-US" dirty="0"/>
              <a:t>Results: Subjects meeting 2 vs 3 PCOS Criteria</a:t>
            </a:r>
          </a:p>
        </p:txBody>
      </p:sp>
      <p:sp>
        <p:nvSpPr>
          <p:cNvPr id="35843" name="Rectangle 6">
            <a:extLst>
              <a:ext uri="{FF2B5EF4-FFF2-40B4-BE49-F238E27FC236}">
                <a16:creationId xmlns:a16="http://schemas.microsoft.com/office/drawing/2014/main" id="{D29F6866-22E3-673D-DC7F-997DFE7B161E}"/>
              </a:ext>
            </a:extLst>
          </p:cNvPr>
          <p:cNvSpPr>
            <a:spLocks noChangeArrowheads="1"/>
          </p:cNvSpPr>
          <p:nvPr/>
        </p:nvSpPr>
        <p:spPr bwMode="auto">
          <a:xfrm>
            <a:off x="4554538" y="315912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35844" name="Rectangle 13">
            <a:extLst>
              <a:ext uri="{FF2B5EF4-FFF2-40B4-BE49-F238E27FC236}">
                <a16:creationId xmlns:a16="http://schemas.microsoft.com/office/drawing/2014/main" id="{E99D07E6-D0F9-00F9-FC08-E01D0CA31799}"/>
              </a:ext>
            </a:extLst>
          </p:cNvPr>
          <p:cNvSpPr>
            <a:spLocks noChangeArrowheads="1"/>
          </p:cNvSpPr>
          <p:nvPr/>
        </p:nvSpPr>
        <p:spPr bwMode="auto">
          <a:xfrm>
            <a:off x="6570663" y="1266825"/>
            <a:ext cx="22367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graphicFrame>
        <p:nvGraphicFramePr>
          <p:cNvPr id="6" name="Table 5">
            <a:extLst>
              <a:ext uri="{FF2B5EF4-FFF2-40B4-BE49-F238E27FC236}">
                <a16:creationId xmlns:a16="http://schemas.microsoft.com/office/drawing/2014/main" id="{CA946EBB-069F-2B95-F1C3-BF4FF4D7450E}"/>
              </a:ext>
            </a:extLst>
          </p:cNvPr>
          <p:cNvGraphicFramePr>
            <a:graphicFrameLocks noGrp="1"/>
          </p:cNvGraphicFramePr>
          <p:nvPr>
            <p:extLst>
              <p:ext uri="{D42A27DB-BD31-4B8C-83A1-F6EECF244321}">
                <p14:modId xmlns:p14="http://schemas.microsoft.com/office/powerpoint/2010/main" val="1814359884"/>
              </p:ext>
            </p:extLst>
          </p:nvPr>
        </p:nvGraphicFramePr>
        <p:xfrm>
          <a:off x="1678099" y="1266825"/>
          <a:ext cx="6121178" cy="4024676"/>
        </p:xfrm>
        <a:graphic>
          <a:graphicData uri="http://schemas.openxmlformats.org/drawingml/2006/table">
            <a:tbl>
              <a:tblPr firstRow="1" bandRow="1">
                <a:tableStyleId>{5C22544A-7EE6-4342-B048-85BDC9FD1C3A}</a:tableStyleId>
              </a:tblPr>
              <a:tblGrid>
                <a:gridCol w="2464553">
                  <a:extLst>
                    <a:ext uri="{9D8B030D-6E8A-4147-A177-3AD203B41FA5}">
                      <a16:colId xmlns:a16="http://schemas.microsoft.com/office/drawing/2014/main" val="20000"/>
                    </a:ext>
                  </a:extLst>
                </a:gridCol>
                <a:gridCol w="1827825">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453385">
                <a:tc>
                  <a:txBody>
                    <a:bodyPr/>
                    <a:lstStyle/>
                    <a:p>
                      <a:r>
                        <a:rPr lang="en-US" sz="1400" dirty="0"/>
                        <a:t>Outcome</a:t>
                      </a:r>
                    </a:p>
                  </a:txBody>
                  <a:tcPr marT="45725" marB="45725"/>
                </a:tc>
                <a:tc>
                  <a:txBody>
                    <a:bodyPr/>
                    <a:lstStyle/>
                    <a:p>
                      <a:pPr algn="ctr"/>
                      <a:r>
                        <a:rPr lang="en-US" sz="1400" baseline="0" dirty="0"/>
                        <a:t>2 Criteria</a:t>
                      </a:r>
                    </a:p>
                    <a:p>
                      <a:pPr algn="ctr"/>
                      <a:r>
                        <a:rPr lang="en-US" sz="1400" baseline="0" dirty="0"/>
                        <a:t>(n=48)</a:t>
                      </a:r>
                    </a:p>
                  </a:txBody>
                  <a:tcPr marT="45725" marB="45725"/>
                </a:tc>
                <a:tc>
                  <a:txBody>
                    <a:bodyPr/>
                    <a:lstStyle/>
                    <a:p>
                      <a:pPr algn="ctr"/>
                      <a:r>
                        <a:rPr lang="en-US" sz="1400" dirty="0"/>
                        <a:t>3 Criteria</a:t>
                      </a:r>
                    </a:p>
                    <a:p>
                      <a:pPr algn="ctr"/>
                      <a:r>
                        <a:rPr lang="en-US" sz="1400" dirty="0"/>
                        <a:t>(n=115)</a:t>
                      </a:r>
                    </a:p>
                  </a:txBody>
                  <a:tcPr marT="45725" marB="45725"/>
                </a:tc>
                <a:extLst>
                  <a:ext uri="{0D108BD9-81ED-4DB2-BD59-A6C34878D82A}">
                    <a16:rowId xmlns:a16="http://schemas.microsoft.com/office/drawing/2014/main" val="10000"/>
                  </a:ext>
                </a:extLst>
              </a:tr>
              <a:tr h="765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Area Under the Curve (AUC)</a:t>
                      </a:r>
                      <a:endParaRPr lang="en-US" sz="1400" dirty="0"/>
                    </a:p>
                  </a:txBody>
                  <a:tcPr marT="45725" marB="45725"/>
                </a:tc>
                <a:tc>
                  <a:txBody>
                    <a:bodyPr/>
                    <a:lstStyle/>
                    <a:p>
                      <a:pPr algn="ctr">
                        <a:lnSpc>
                          <a:spcPct val="200000"/>
                        </a:lnSpc>
                      </a:pPr>
                      <a:r>
                        <a:rPr lang="en-US" sz="1400" dirty="0"/>
                        <a:t>0.8639</a:t>
                      </a:r>
                    </a:p>
                  </a:txBody>
                  <a:tcPr marT="45725" marB="45725"/>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1400" baseline="0" dirty="0"/>
                        <a:t>0.9223 </a:t>
                      </a:r>
                      <a:endParaRPr lang="en-US" sz="1400" dirty="0"/>
                    </a:p>
                    <a:p>
                      <a:pPr algn="ctr">
                        <a:lnSpc>
                          <a:spcPct val="200000"/>
                        </a:lnSpc>
                      </a:pPr>
                      <a:endParaRPr lang="en-US" sz="1400" dirty="0"/>
                    </a:p>
                  </a:txBody>
                  <a:tcPr marT="45725" marB="45725"/>
                </a:tc>
                <a:extLst>
                  <a:ext uri="{0D108BD9-81ED-4DB2-BD59-A6C34878D82A}">
                    <a16:rowId xmlns:a16="http://schemas.microsoft.com/office/drawing/2014/main" val="10001"/>
                  </a:ext>
                </a:extLst>
              </a:tr>
              <a:tr h="688366">
                <a:tc>
                  <a:txBody>
                    <a:bodyPr/>
                    <a:lstStyle/>
                    <a:p>
                      <a:r>
                        <a:rPr lang="en-US" sz="1400" baseline="0" dirty="0"/>
                        <a:t>Optimal AMH Threshold (ng/mL)</a:t>
                      </a:r>
                    </a:p>
                  </a:txBody>
                  <a:tcPr marT="45725" marB="45725"/>
                </a:tc>
                <a:tc>
                  <a:txBody>
                    <a:bodyPr/>
                    <a:lstStyle/>
                    <a:p>
                      <a:pPr algn="ctr"/>
                      <a:r>
                        <a:rPr lang="en-US" sz="1400" dirty="0"/>
                        <a:t>4.48</a:t>
                      </a:r>
                    </a:p>
                  </a:txBody>
                  <a:tcPr marT="45725" marB="45725"/>
                </a:tc>
                <a:tc>
                  <a:txBody>
                    <a:bodyPr/>
                    <a:lstStyle/>
                    <a:p>
                      <a:pPr algn="ctr"/>
                      <a:r>
                        <a:rPr lang="en-US" sz="1400" dirty="0"/>
                        <a:t>4.10</a:t>
                      </a:r>
                    </a:p>
                  </a:txBody>
                  <a:tcPr marT="45725" marB="45725"/>
                </a:tc>
                <a:extLst>
                  <a:ext uri="{0D108BD9-81ED-4DB2-BD59-A6C34878D82A}">
                    <a16:rowId xmlns:a16="http://schemas.microsoft.com/office/drawing/2014/main" val="10002"/>
                  </a:ext>
                </a:extLst>
              </a:tr>
              <a:tr h="453348">
                <a:tc>
                  <a:txBody>
                    <a:bodyPr/>
                    <a:lstStyle/>
                    <a:p>
                      <a:r>
                        <a:rPr lang="en-US" sz="1400" baseline="0" dirty="0"/>
                        <a:t>Sensitivity </a:t>
                      </a:r>
                      <a:r>
                        <a:rPr lang="en-US" sz="1400" dirty="0"/>
                        <a:t>(% [95% CI])</a:t>
                      </a:r>
                      <a:endParaRPr lang="en-US" sz="1400" baseline="0" dirty="0"/>
                    </a:p>
                  </a:txBody>
                  <a:tcPr marT="45725" marB="45725"/>
                </a:tc>
                <a:tc>
                  <a:txBody>
                    <a:bodyPr/>
                    <a:lstStyle/>
                    <a:p>
                      <a:pPr algn="ctr"/>
                      <a:r>
                        <a:rPr lang="en-US" sz="1400" dirty="0"/>
                        <a:t>74.8 [66.8, 82.7]</a:t>
                      </a:r>
                    </a:p>
                  </a:txBody>
                  <a:tcPr marT="45725" marB="45725"/>
                </a:tc>
                <a:tc>
                  <a:txBody>
                    <a:bodyPr/>
                    <a:lstStyle/>
                    <a:p>
                      <a:pPr algn="ctr"/>
                      <a:r>
                        <a:rPr lang="en-US" sz="1400" dirty="0"/>
                        <a:t>89.5 [83.8, 95.1]</a:t>
                      </a:r>
                    </a:p>
                  </a:txBody>
                  <a:tcPr marT="45725" marB="45725"/>
                </a:tc>
                <a:extLst>
                  <a:ext uri="{0D108BD9-81ED-4DB2-BD59-A6C34878D82A}">
                    <a16:rowId xmlns:a16="http://schemas.microsoft.com/office/drawing/2014/main" val="10003"/>
                  </a:ext>
                </a:extLst>
              </a:tr>
              <a:tr h="453348">
                <a:tc>
                  <a:txBody>
                    <a:bodyPr/>
                    <a:lstStyle/>
                    <a:p>
                      <a:r>
                        <a:rPr lang="en-US" sz="1400" baseline="0" dirty="0"/>
                        <a:t>Specificity </a:t>
                      </a:r>
                      <a:r>
                        <a:rPr lang="en-US" sz="1400" dirty="0"/>
                        <a:t>(% [95% CI])</a:t>
                      </a:r>
                      <a:endParaRPr lang="en-US" sz="1400" baseline="0" dirty="0"/>
                    </a:p>
                  </a:txBody>
                  <a:tcPr marT="45725" marB="45725"/>
                </a:tc>
                <a:tc>
                  <a:txBody>
                    <a:bodyPr/>
                    <a:lstStyle/>
                    <a:p>
                      <a:pPr algn="ctr"/>
                      <a:r>
                        <a:rPr lang="en-US" sz="1400" dirty="0"/>
                        <a:t>83.9 [78.6, 89.2]</a:t>
                      </a:r>
                    </a:p>
                  </a:txBody>
                  <a:tcPr marT="45725" marB="45725"/>
                </a:tc>
                <a:tc>
                  <a:txBody>
                    <a:bodyPr/>
                    <a:lstStyle/>
                    <a:p>
                      <a:pPr algn="ctr"/>
                      <a:r>
                        <a:rPr lang="en-US" sz="1400" dirty="0"/>
                        <a:t>84.8 [79.4, 90.3]</a:t>
                      </a:r>
                    </a:p>
                  </a:txBody>
                  <a:tcPr marT="45725" marB="45725"/>
                </a:tc>
                <a:extLst>
                  <a:ext uri="{0D108BD9-81ED-4DB2-BD59-A6C34878D82A}">
                    <a16:rowId xmlns:a16="http://schemas.microsoft.com/office/drawing/2014/main" val="10004"/>
                  </a:ext>
                </a:extLst>
              </a:tr>
              <a:tr h="453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Positive Predictive Value </a:t>
                      </a:r>
                      <a:r>
                        <a:rPr lang="en-US" sz="1400" dirty="0"/>
                        <a:t>(% [95% CI])</a:t>
                      </a:r>
                      <a:endParaRPr lang="en-US" sz="1400" baseline="0" dirty="0"/>
                    </a:p>
                  </a:txBody>
                  <a:tcPr marT="45725" marB="45725"/>
                </a:tc>
                <a:tc>
                  <a:txBody>
                    <a:bodyPr/>
                    <a:lstStyle/>
                    <a:p>
                      <a:pPr algn="ctr"/>
                      <a:r>
                        <a:rPr lang="en-US" sz="1400" dirty="0"/>
                        <a:t>74.1 [66.2, 82.1]</a:t>
                      </a:r>
                    </a:p>
                  </a:txBody>
                  <a:tcPr marT="45725" marB="45725"/>
                </a:tc>
                <a:tc>
                  <a:txBody>
                    <a:bodyPr/>
                    <a:lstStyle/>
                    <a:p>
                      <a:pPr algn="ctr"/>
                      <a:r>
                        <a:rPr lang="en-US" sz="1400" dirty="0"/>
                        <a:t>80.3 [73.4, 87.2]</a:t>
                      </a:r>
                    </a:p>
                  </a:txBody>
                  <a:tcPr marT="45725" marB="45725"/>
                </a:tc>
                <a:extLst>
                  <a:ext uri="{0D108BD9-81ED-4DB2-BD59-A6C34878D82A}">
                    <a16:rowId xmlns:a16="http://schemas.microsoft.com/office/drawing/2014/main" val="3491415172"/>
                  </a:ext>
                </a:extLst>
              </a:tr>
              <a:tr h="453348">
                <a:tc>
                  <a:txBody>
                    <a:bodyPr/>
                    <a:lstStyle/>
                    <a:p>
                      <a:r>
                        <a:rPr lang="en-US" sz="1400" baseline="0" dirty="0"/>
                        <a:t>Negative Predictive Value </a:t>
                      </a:r>
                      <a:r>
                        <a:rPr lang="en-US" sz="1400" dirty="0"/>
                        <a:t>(% [95% CI])</a:t>
                      </a:r>
                      <a:endParaRPr lang="en-US" sz="1400" baseline="0" dirty="0"/>
                    </a:p>
                  </a:txBody>
                  <a:tcPr marT="45725" marB="45725"/>
                </a:tc>
                <a:tc>
                  <a:txBody>
                    <a:bodyPr/>
                    <a:lstStyle/>
                    <a:p>
                      <a:pPr algn="ctr"/>
                      <a:r>
                        <a:rPr lang="en-US" sz="1400" dirty="0"/>
                        <a:t>84.3 [79.1, 89.6]</a:t>
                      </a:r>
                    </a:p>
                  </a:txBody>
                  <a:tcPr marT="45725" marB="45725"/>
                </a:tc>
                <a:tc>
                  <a:txBody>
                    <a:bodyPr/>
                    <a:lstStyle/>
                    <a:p>
                      <a:pPr algn="ctr"/>
                      <a:r>
                        <a:rPr lang="en-US" sz="1400" dirty="0"/>
                        <a:t>92.1 [87.8, 96.4]</a:t>
                      </a:r>
                    </a:p>
                  </a:txBody>
                  <a:tcPr marT="45725" marB="45725"/>
                </a:tc>
                <a:extLst>
                  <a:ext uri="{0D108BD9-81ED-4DB2-BD59-A6C34878D82A}">
                    <a16:rowId xmlns:a16="http://schemas.microsoft.com/office/drawing/2014/main" val="2852203144"/>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76CDDED-DFA0-B4B1-3C6E-5485555F71E2}"/>
              </a:ext>
            </a:extLst>
          </p:cNvPr>
          <p:cNvSpPr>
            <a:spLocks noGrp="1" noChangeArrowheads="1"/>
          </p:cNvSpPr>
          <p:nvPr>
            <p:ph type="title"/>
          </p:nvPr>
        </p:nvSpPr>
        <p:spPr/>
        <p:txBody>
          <a:bodyPr/>
          <a:lstStyle/>
          <a:p>
            <a:r>
              <a:rPr lang="en-US" altLang="en-US" dirty="0"/>
              <a:t>Conclusions </a:t>
            </a:r>
          </a:p>
        </p:txBody>
      </p:sp>
      <p:sp>
        <p:nvSpPr>
          <p:cNvPr id="39938" name="Content Placeholder 2">
            <a:extLst>
              <a:ext uri="{FF2B5EF4-FFF2-40B4-BE49-F238E27FC236}">
                <a16:creationId xmlns:a16="http://schemas.microsoft.com/office/drawing/2014/main" id="{6B2CBDF5-5A2E-3327-B846-88FF3AED405F}"/>
              </a:ext>
            </a:extLst>
          </p:cNvPr>
          <p:cNvSpPr>
            <a:spLocks noGrp="1" noChangeArrowheads="1"/>
          </p:cNvSpPr>
          <p:nvPr>
            <p:ph idx="1"/>
          </p:nvPr>
        </p:nvSpPr>
        <p:spPr>
          <a:xfrm>
            <a:off x="593725" y="1418431"/>
            <a:ext cx="8185150" cy="4041775"/>
          </a:xfrm>
        </p:spPr>
        <p:txBody>
          <a:bodyPr/>
          <a:lstStyle/>
          <a:p>
            <a:pPr>
              <a:buFont typeface="Arial" panose="020B0604020202020204" pitchFamily="34" charset="0"/>
              <a:buChar char="•"/>
            </a:pPr>
            <a:r>
              <a:rPr lang="en-US" altLang="en-US" dirty="0"/>
              <a:t>Identified a serum AMH cutoff value to distinguish between subjects with PCOS and controls within our clinic population</a:t>
            </a:r>
          </a:p>
          <a:p>
            <a:pPr>
              <a:buFont typeface="Arial" panose="020B0604020202020204" pitchFamily="34" charset="0"/>
              <a:buChar char="•"/>
            </a:pPr>
            <a:r>
              <a:rPr lang="en-US" altLang="en-US" dirty="0"/>
              <a:t>Clinic-specific cutoff values can be used in place of ultrasound for PCOM component of PCOS diagnosis</a:t>
            </a:r>
          </a:p>
          <a:p>
            <a:pPr>
              <a:buFont typeface="Arial" panose="020B0604020202020204" pitchFamily="34" charset="0"/>
              <a:buChar char="•"/>
            </a:pPr>
            <a:r>
              <a:rPr lang="en-US" altLang="en-US" dirty="0"/>
              <a:t>Higher AMH cutoff needed when fewer distinguishing features present</a:t>
            </a:r>
          </a:p>
          <a:p>
            <a:pPr>
              <a:buFont typeface="Arial" panose="020B0604020202020204" pitchFamily="34" charset="0"/>
              <a:buChar char="•"/>
            </a:pPr>
            <a:r>
              <a:rPr lang="en-US" altLang="en-US" dirty="0"/>
              <a:t>Methodology can be used by others to determine AMH cutoffs in their own local populations. </a:t>
            </a:r>
          </a:p>
          <a:p>
            <a:pPr>
              <a:buFont typeface="Arial" panose="020B0604020202020204" pitchFamily="34" charset="0"/>
              <a:buChar char="•"/>
            </a:pPr>
            <a:endParaRPr lang="en-US" altLang="en-US" dirty="0"/>
          </a:p>
        </p:txBody>
      </p:sp>
      <p:sp>
        <p:nvSpPr>
          <p:cNvPr id="39939" name="Slide Number Placeholder 3">
            <a:extLst>
              <a:ext uri="{FF2B5EF4-FFF2-40B4-BE49-F238E27FC236}">
                <a16:creationId xmlns:a16="http://schemas.microsoft.com/office/drawing/2014/main" id="{FFE4FFA6-83B1-A49E-EC71-26656448DC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BED4B699-6FDD-6E49-8AFA-B96E520D739F}" type="slidenum">
              <a:rPr lang="en-US" altLang="en-US" sz="1100"/>
              <a:pPr/>
              <a:t>12</a:t>
            </a:fld>
            <a:endParaRPr lang="en-US" alt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20A40DB3-D063-6E9D-CD74-768AB00BCE2D}"/>
              </a:ext>
            </a:extLst>
          </p:cNvPr>
          <p:cNvSpPr>
            <a:spLocks noGrp="1" noChangeArrowheads="1"/>
          </p:cNvSpPr>
          <p:nvPr>
            <p:ph type="title"/>
          </p:nvPr>
        </p:nvSpPr>
        <p:spPr>
          <a:xfrm>
            <a:off x="593725" y="173037"/>
            <a:ext cx="8086725" cy="747713"/>
          </a:xfrm>
        </p:spPr>
        <p:txBody>
          <a:bodyPr/>
          <a:lstStyle/>
          <a:p>
            <a:r>
              <a:rPr lang="en-US" altLang="en-US" dirty="0"/>
              <a:t>Strengths and Limitations</a:t>
            </a:r>
          </a:p>
        </p:txBody>
      </p:sp>
      <p:sp>
        <p:nvSpPr>
          <p:cNvPr id="44035" name="Slide Number Placeholder 3">
            <a:extLst>
              <a:ext uri="{FF2B5EF4-FFF2-40B4-BE49-F238E27FC236}">
                <a16:creationId xmlns:a16="http://schemas.microsoft.com/office/drawing/2014/main" id="{DD3F91A3-C568-0F1A-4DEC-E6AF791772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fld id="{8EE63481-191A-D443-9FC5-1D528A537D82}" type="slidenum">
              <a:rPr lang="en-US" altLang="en-US" sz="1100"/>
              <a:pPr/>
              <a:t>13</a:t>
            </a:fld>
            <a:endParaRPr lang="en-US" altLang="en-US" sz="1100"/>
          </a:p>
        </p:txBody>
      </p:sp>
      <p:sp>
        <p:nvSpPr>
          <p:cNvPr id="3" name="Content Placeholder 2">
            <a:extLst>
              <a:ext uri="{FF2B5EF4-FFF2-40B4-BE49-F238E27FC236}">
                <a16:creationId xmlns:a16="http://schemas.microsoft.com/office/drawing/2014/main" id="{F80FCB4E-B661-5B05-4BBD-A4CA379171F0}"/>
              </a:ext>
            </a:extLst>
          </p:cNvPr>
          <p:cNvSpPr txBox="1">
            <a:spLocks noChangeArrowheads="1"/>
          </p:cNvSpPr>
          <p:nvPr/>
        </p:nvSpPr>
        <p:spPr bwMode="auto">
          <a:xfrm>
            <a:off x="593725" y="1304925"/>
            <a:ext cx="81851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spcCol="914400" anchor="t" anchorCtr="0" compatLnSpc="1">
            <a:prstTxWarp prst="textNoShape">
              <a:avLst/>
            </a:prstTxWarp>
          </a:bodyPr>
          <a:lstStyle>
            <a:lvl1pPr marL="107950" indent="-107950" algn="l" defTabSz="928688" rtl="0" eaLnBrk="0" fontAlgn="base" hangingPunct="0">
              <a:lnSpc>
                <a:spcPct val="140000"/>
              </a:lnSpc>
              <a:spcBef>
                <a:spcPct val="50000"/>
              </a:spcBef>
              <a:spcAft>
                <a:spcPct val="0"/>
              </a:spcAft>
              <a:buFont typeface="Verdana" panose="020B0604030504040204" pitchFamily="34" charset="0"/>
              <a:buChar char=" "/>
              <a:defRPr sz="1700">
                <a:solidFill>
                  <a:schemeClr val="tx1"/>
                </a:solidFill>
                <a:latin typeface="+mn-lt"/>
                <a:ea typeface="+mn-ea"/>
                <a:cs typeface="+mn-cs"/>
              </a:defRPr>
            </a:lvl1pPr>
            <a:lvl2pPr marL="373063"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2pPr>
            <a:lvl3pPr marL="636588"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3pPr>
            <a:lvl4pPr marL="890588" indent="-149225" algn="l" defTabSz="928688" rtl="0" eaLnBrk="0" fontAlgn="base" hangingPunct="0">
              <a:lnSpc>
                <a:spcPct val="140000"/>
              </a:lnSpc>
              <a:spcBef>
                <a:spcPct val="0"/>
              </a:spcBef>
              <a:spcAft>
                <a:spcPct val="0"/>
              </a:spcAft>
              <a:buSzPct val="85000"/>
              <a:buChar char="•"/>
              <a:defRPr sz="1700">
                <a:solidFill>
                  <a:schemeClr val="tx1"/>
                </a:solidFill>
                <a:latin typeface="+mn-lt"/>
              </a:defRPr>
            </a:lvl4pPr>
            <a:lvl5pPr marL="1155700"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5pPr>
            <a:lvl6pPr marL="16129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6pPr>
            <a:lvl7pPr marL="20701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7pPr>
            <a:lvl8pPr marL="25273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8pPr>
            <a:lvl9pPr marL="29845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9pPr>
          </a:lstStyle>
          <a:p>
            <a:r>
              <a:rPr lang="en-US" altLang="en-US" b="1" kern="0" dirty="0"/>
              <a:t>Strengths:</a:t>
            </a:r>
          </a:p>
          <a:p>
            <a:pPr>
              <a:buFont typeface="Arial" panose="020B0604020202020204" pitchFamily="34" charset="0"/>
              <a:buChar char="•"/>
            </a:pPr>
            <a:r>
              <a:rPr lang="en-US" altLang="en-US" kern="0" dirty="0"/>
              <a:t>Based on local clinic population from one health system</a:t>
            </a:r>
          </a:p>
          <a:p>
            <a:pPr>
              <a:buFont typeface="Arial" panose="020B0604020202020204" pitchFamily="34" charset="0"/>
              <a:buChar char="•"/>
            </a:pPr>
            <a:r>
              <a:rPr lang="en-US" altLang="en-US" kern="0" dirty="0"/>
              <a:t> Replicable by other clinics for their own populations</a:t>
            </a:r>
          </a:p>
          <a:p>
            <a:pPr>
              <a:buFont typeface="Arial" panose="020B0604020202020204" pitchFamily="34" charset="0"/>
              <a:buChar char="•"/>
            </a:pPr>
            <a:r>
              <a:rPr lang="en-US" altLang="en-US" kern="0" dirty="0"/>
              <a:t>Consistent AMH Assay utilized for all data points</a:t>
            </a:r>
          </a:p>
          <a:p>
            <a:pPr>
              <a:buFont typeface="Arial" panose="020B0604020202020204" pitchFamily="34" charset="0"/>
              <a:buChar char="•"/>
            </a:pPr>
            <a:endParaRPr lang="en-US" altLang="en-US" kern="0" dirty="0"/>
          </a:p>
          <a:p>
            <a:pPr>
              <a:buFont typeface="Arial" panose="020B0604020202020204" pitchFamily="34" charset="0"/>
              <a:buChar char="•"/>
            </a:pPr>
            <a:endParaRPr lang="en-US" altLang="en-US" kern="0" dirty="0"/>
          </a:p>
          <a:p>
            <a:pPr marL="0" indent="0">
              <a:buNone/>
            </a:pPr>
            <a:r>
              <a:rPr lang="en-US" altLang="en-US" b="1" kern="0" dirty="0"/>
              <a:t>Limitations:</a:t>
            </a:r>
          </a:p>
          <a:p>
            <a:pPr>
              <a:buFont typeface="Arial" panose="020B0604020202020204" pitchFamily="34" charset="0"/>
              <a:buChar char="•"/>
            </a:pPr>
            <a:r>
              <a:rPr lang="en-US" altLang="en-US" kern="0" dirty="0"/>
              <a:t>Results specific to region and clinic</a:t>
            </a:r>
          </a:p>
          <a:p>
            <a:pPr>
              <a:buFont typeface="Arial" panose="020B0604020202020204" pitchFamily="34" charset="0"/>
              <a:buChar char="•"/>
            </a:pPr>
            <a:r>
              <a:rPr lang="en-US" altLang="en-US" kern="0" dirty="0"/>
              <a:t>AMH cutoff not stratified by age</a:t>
            </a:r>
          </a:p>
          <a:p>
            <a:pPr>
              <a:buFont typeface="Arial" panose="020B0604020202020204" pitchFamily="34" charset="0"/>
              <a:buChar char="•"/>
            </a:pPr>
            <a:r>
              <a:rPr lang="en-US" altLang="en-US" kern="0" dirty="0"/>
              <a:t>Higher BMI among PCOS group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4">
            <a:extLst>
              <a:ext uri="{FF2B5EF4-FFF2-40B4-BE49-F238E27FC236}">
                <a16:creationId xmlns:a16="http://schemas.microsoft.com/office/drawing/2014/main" id="{B0215B04-0A00-56F2-1BC3-5CE86FE12B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3438">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defTabSz="833438">
              <a:lnSpc>
                <a:spcPct val="140000"/>
              </a:lnSpc>
              <a:buSzPct val="85000"/>
              <a:buChar char="•"/>
              <a:defRPr sz="1700">
                <a:solidFill>
                  <a:schemeClr val="tx1"/>
                </a:solidFill>
                <a:latin typeface="Verdana" panose="020B0604030504040204" pitchFamily="34" charset="0"/>
              </a:defRPr>
            </a:lvl2pPr>
            <a:lvl3pPr marL="1143000" indent="-228600" defTabSz="833438">
              <a:lnSpc>
                <a:spcPct val="140000"/>
              </a:lnSpc>
              <a:buSzPct val="85000"/>
              <a:buChar char="•"/>
              <a:defRPr sz="1700">
                <a:solidFill>
                  <a:schemeClr val="tx1"/>
                </a:solidFill>
                <a:latin typeface="Verdana" panose="020B0604030504040204" pitchFamily="34" charset="0"/>
              </a:defRPr>
            </a:lvl3pPr>
            <a:lvl4pPr marL="1600200" indent="-228600" defTabSz="833438">
              <a:lnSpc>
                <a:spcPct val="140000"/>
              </a:lnSpc>
              <a:buSzPct val="85000"/>
              <a:buChar char="•"/>
              <a:defRPr sz="1700">
                <a:solidFill>
                  <a:schemeClr val="tx1"/>
                </a:solidFill>
                <a:latin typeface="Verdana" panose="020B0604030504040204" pitchFamily="34" charset="0"/>
              </a:defRPr>
            </a:lvl4pPr>
            <a:lvl5pPr marL="2057400" indent="-228600" defTabSz="833438">
              <a:lnSpc>
                <a:spcPct val="140000"/>
              </a:lnSpc>
              <a:buSzPct val="85000"/>
              <a:buChar char="•"/>
              <a:defRPr sz="1700">
                <a:solidFill>
                  <a:schemeClr val="tx1"/>
                </a:solidFill>
                <a:latin typeface="Verdana" panose="020B0604030504040204" pitchFamily="34" charset="0"/>
              </a:defRPr>
            </a:lvl5pPr>
            <a:lvl6pPr marL="25146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nSpc>
                <a:spcPct val="110000"/>
              </a:lnSpc>
              <a:spcBef>
                <a:spcPct val="0"/>
              </a:spcBef>
              <a:buFontTx/>
              <a:buNone/>
            </a:pPr>
            <a:fld id="{52627E06-FBB4-904B-958E-022451732ADC}" type="slidenum">
              <a:rPr lang="en-US" altLang="en-US" sz="1100"/>
              <a:pPr>
                <a:lnSpc>
                  <a:spcPct val="110000"/>
                </a:lnSpc>
                <a:spcBef>
                  <a:spcPct val="0"/>
                </a:spcBef>
                <a:buFontTx/>
                <a:buNone/>
              </a:pPr>
              <a:t>14</a:t>
            </a:fld>
            <a:endParaRPr lang="en-US" altLang="en-US" sz="1100"/>
          </a:p>
        </p:txBody>
      </p:sp>
      <p:sp>
        <p:nvSpPr>
          <p:cNvPr id="50178" name="Rectangle 2">
            <a:extLst>
              <a:ext uri="{FF2B5EF4-FFF2-40B4-BE49-F238E27FC236}">
                <a16:creationId xmlns:a16="http://schemas.microsoft.com/office/drawing/2014/main" id="{05FB5BF7-0BCF-768C-E5A8-8C20D5DB470C}"/>
              </a:ext>
            </a:extLst>
          </p:cNvPr>
          <p:cNvSpPr>
            <a:spLocks noGrp="1" noChangeArrowheads="1"/>
          </p:cNvSpPr>
          <p:nvPr>
            <p:ph type="title"/>
          </p:nvPr>
        </p:nvSpPr>
        <p:spPr/>
        <p:txBody>
          <a:bodyPr/>
          <a:lstStyle/>
          <a:p>
            <a:pPr eaLnBrk="1" hangingPunct="1"/>
            <a:r>
              <a:rPr lang="en-US" altLang="en-US" dirty="0"/>
              <a:t>Acknowledgements </a:t>
            </a:r>
          </a:p>
        </p:txBody>
      </p:sp>
      <p:sp>
        <p:nvSpPr>
          <p:cNvPr id="50179" name="Rectangle 6">
            <a:extLst>
              <a:ext uri="{FF2B5EF4-FFF2-40B4-BE49-F238E27FC236}">
                <a16:creationId xmlns:a16="http://schemas.microsoft.com/office/drawing/2014/main" id="{605E1C80-7F61-C38A-0A82-9D1E45AEDCBE}"/>
              </a:ext>
            </a:extLst>
          </p:cNvPr>
          <p:cNvSpPr>
            <a:spLocks noChangeArrowheads="1"/>
          </p:cNvSpPr>
          <p:nvPr/>
        </p:nvSpPr>
        <p:spPr bwMode="auto">
          <a:xfrm>
            <a:off x="4554538" y="315912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50180" name="Rectangle 13">
            <a:extLst>
              <a:ext uri="{FF2B5EF4-FFF2-40B4-BE49-F238E27FC236}">
                <a16:creationId xmlns:a16="http://schemas.microsoft.com/office/drawing/2014/main" id="{7EE9FAD6-FFD8-3AAD-AA80-7EB1D4481CAB}"/>
              </a:ext>
            </a:extLst>
          </p:cNvPr>
          <p:cNvSpPr>
            <a:spLocks noChangeArrowheads="1"/>
          </p:cNvSpPr>
          <p:nvPr/>
        </p:nvSpPr>
        <p:spPr bwMode="auto">
          <a:xfrm>
            <a:off x="6570663" y="1266825"/>
            <a:ext cx="22367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3" name="Table Placeholder 2">
            <a:extLst>
              <a:ext uri="{FF2B5EF4-FFF2-40B4-BE49-F238E27FC236}">
                <a16:creationId xmlns:a16="http://schemas.microsoft.com/office/drawing/2014/main" id="{AA441DCC-103A-FF87-4D8E-22EDDF0A2CE3}"/>
              </a:ext>
            </a:extLst>
          </p:cNvPr>
          <p:cNvSpPr>
            <a:spLocks noGrp="1"/>
          </p:cNvSpPr>
          <p:nvPr>
            <p:ph type="tbl" idx="1"/>
          </p:nvPr>
        </p:nvSpPr>
        <p:spPr>
          <a:xfrm>
            <a:off x="793750" y="1230313"/>
            <a:ext cx="8185150" cy="4041775"/>
          </a:xfrm>
        </p:spPr>
        <p:txBody>
          <a:bodyPr/>
          <a:lstStyle/>
          <a:p>
            <a:r>
              <a:rPr lang="en-US" dirty="0"/>
              <a:t>Wendy Vitek, MD</a:t>
            </a:r>
          </a:p>
          <a:p>
            <a:r>
              <a:rPr lang="en-US" dirty="0" err="1"/>
              <a:t>Snigdha</a:t>
            </a:r>
            <a:r>
              <a:rPr lang="en-US" dirty="0"/>
              <a:t> Alur-Gupta, MD</a:t>
            </a:r>
          </a:p>
          <a:p>
            <a:r>
              <a:rPr lang="en-US" dirty="0"/>
              <a:t>Adam Evans, MD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4">
            <a:extLst>
              <a:ext uri="{FF2B5EF4-FFF2-40B4-BE49-F238E27FC236}">
                <a16:creationId xmlns:a16="http://schemas.microsoft.com/office/drawing/2014/main" id="{B9612781-F918-0108-3631-E62DA27ABA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3438">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defTabSz="833438">
              <a:lnSpc>
                <a:spcPct val="140000"/>
              </a:lnSpc>
              <a:buSzPct val="85000"/>
              <a:buChar char="•"/>
              <a:defRPr sz="1700">
                <a:solidFill>
                  <a:schemeClr val="tx1"/>
                </a:solidFill>
                <a:latin typeface="Verdana" panose="020B0604030504040204" pitchFamily="34" charset="0"/>
              </a:defRPr>
            </a:lvl2pPr>
            <a:lvl3pPr marL="1143000" indent="-228600" defTabSz="833438">
              <a:lnSpc>
                <a:spcPct val="140000"/>
              </a:lnSpc>
              <a:buSzPct val="85000"/>
              <a:buChar char="•"/>
              <a:defRPr sz="1700">
                <a:solidFill>
                  <a:schemeClr val="tx1"/>
                </a:solidFill>
                <a:latin typeface="Verdana" panose="020B0604030504040204" pitchFamily="34" charset="0"/>
              </a:defRPr>
            </a:lvl3pPr>
            <a:lvl4pPr marL="1600200" indent="-228600" defTabSz="833438">
              <a:lnSpc>
                <a:spcPct val="140000"/>
              </a:lnSpc>
              <a:buSzPct val="85000"/>
              <a:buChar char="•"/>
              <a:defRPr sz="1700">
                <a:solidFill>
                  <a:schemeClr val="tx1"/>
                </a:solidFill>
                <a:latin typeface="Verdana" panose="020B0604030504040204" pitchFamily="34" charset="0"/>
              </a:defRPr>
            </a:lvl4pPr>
            <a:lvl5pPr marL="2057400" indent="-228600" defTabSz="833438">
              <a:lnSpc>
                <a:spcPct val="140000"/>
              </a:lnSpc>
              <a:buSzPct val="85000"/>
              <a:buChar char="•"/>
              <a:defRPr sz="1700">
                <a:solidFill>
                  <a:schemeClr val="tx1"/>
                </a:solidFill>
                <a:latin typeface="Verdana" panose="020B0604030504040204" pitchFamily="34" charset="0"/>
              </a:defRPr>
            </a:lvl5pPr>
            <a:lvl6pPr marL="25146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nSpc>
                <a:spcPct val="110000"/>
              </a:lnSpc>
              <a:spcBef>
                <a:spcPct val="0"/>
              </a:spcBef>
              <a:buFontTx/>
              <a:buNone/>
            </a:pPr>
            <a:fld id="{3B64102A-E26E-244F-B906-6A2C8321DC2A}" type="slidenum">
              <a:rPr lang="en-US" altLang="en-US" sz="1100"/>
              <a:pPr>
                <a:lnSpc>
                  <a:spcPct val="110000"/>
                </a:lnSpc>
                <a:spcBef>
                  <a:spcPct val="0"/>
                </a:spcBef>
                <a:buFontTx/>
                <a:buNone/>
              </a:pPr>
              <a:t>15</a:t>
            </a:fld>
            <a:endParaRPr lang="en-US" altLang="en-US" sz="1100"/>
          </a:p>
        </p:txBody>
      </p:sp>
      <p:sp>
        <p:nvSpPr>
          <p:cNvPr id="52226" name="Rectangle 2">
            <a:extLst>
              <a:ext uri="{FF2B5EF4-FFF2-40B4-BE49-F238E27FC236}">
                <a16:creationId xmlns:a16="http://schemas.microsoft.com/office/drawing/2014/main" id="{696F2285-9436-8DB8-C8A2-444A0911C764}"/>
              </a:ext>
            </a:extLst>
          </p:cNvPr>
          <p:cNvSpPr>
            <a:spLocks noGrp="1" noChangeArrowheads="1"/>
          </p:cNvSpPr>
          <p:nvPr>
            <p:ph type="title"/>
          </p:nvPr>
        </p:nvSpPr>
        <p:spPr/>
        <p:txBody>
          <a:bodyPr/>
          <a:lstStyle/>
          <a:p>
            <a:pPr eaLnBrk="1" hangingPunct="1"/>
            <a:r>
              <a:rPr lang="en-US" altLang="en-US" dirty="0"/>
              <a:t>References</a:t>
            </a:r>
          </a:p>
        </p:txBody>
      </p:sp>
      <p:sp>
        <p:nvSpPr>
          <p:cNvPr id="52227" name="Rectangle 6">
            <a:extLst>
              <a:ext uri="{FF2B5EF4-FFF2-40B4-BE49-F238E27FC236}">
                <a16:creationId xmlns:a16="http://schemas.microsoft.com/office/drawing/2014/main" id="{BCF5CB99-8477-FBC1-50C3-8124250F2D14}"/>
              </a:ext>
            </a:extLst>
          </p:cNvPr>
          <p:cNvSpPr>
            <a:spLocks noChangeArrowheads="1"/>
          </p:cNvSpPr>
          <p:nvPr/>
        </p:nvSpPr>
        <p:spPr bwMode="auto">
          <a:xfrm>
            <a:off x="4554538" y="315912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52228" name="Rectangle 13">
            <a:extLst>
              <a:ext uri="{FF2B5EF4-FFF2-40B4-BE49-F238E27FC236}">
                <a16:creationId xmlns:a16="http://schemas.microsoft.com/office/drawing/2014/main" id="{9E1FEF6A-B31B-87D9-E27B-EF81A78EE144}"/>
              </a:ext>
            </a:extLst>
          </p:cNvPr>
          <p:cNvSpPr>
            <a:spLocks noChangeArrowheads="1"/>
          </p:cNvSpPr>
          <p:nvPr/>
        </p:nvSpPr>
        <p:spPr bwMode="auto">
          <a:xfrm>
            <a:off x="6570663" y="1266825"/>
            <a:ext cx="22367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52229" name="TextBox 1">
            <a:extLst>
              <a:ext uri="{FF2B5EF4-FFF2-40B4-BE49-F238E27FC236}">
                <a16:creationId xmlns:a16="http://schemas.microsoft.com/office/drawing/2014/main" id="{BB504907-A336-EFF7-AF50-89457A66D325}"/>
              </a:ext>
            </a:extLst>
          </p:cNvPr>
          <p:cNvSpPr txBox="1">
            <a:spLocks noChangeArrowheads="1"/>
          </p:cNvSpPr>
          <p:nvPr/>
        </p:nvSpPr>
        <p:spPr bwMode="auto">
          <a:xfrm>
            <a:off x="6805613" y="5353050"/>
            <a:ext cx="1797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r>
              <a:rPr lang="en-US" altLang="en-US"/>
              <a:t>First author et al.  Journal Year</a:t>
            </a:r>
          </a:p>
        </p:txBody>
      </p:sp>
      <p:sp>
        <p:nvSpPr>
          <p:cNvPr id="2" name="Content Placeholder 2">
            <a:extLst>
              <a:ext uri="{FF2B5EF4-FFF2-40B4-BE49-F238E27FC236}">
                <a16:creationId xmlns:a16="http://schemas.microsoft.com/office/drawing/2014/main" id="{2E41DCA2-C2AB-D772-DEB0-53847CF59D60}"/>
              </a:ext>
            </a:extLst>
          </p:cNvPr>
          <p:cNvSpPr txBox="1">
            <a:spLocks noChangeArrowheads="1"/>
          </p:cNvSpPr>
          <p:nvPr/>
        </p:nvSpPr>
        <p:spPr bwMode="auto">
          <a:xfrm>
            <a:off x="461963" y="1266825"/>
            <a:ext cx="81851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07950" indent="-107950" algn="l" defTabSz="928688" rtl="0" eaLnBrk="0" fontAlgn="base" hangingPunct="0">
              <a:lnSpc>
                <a:spcPct val="140000"/>
              </a:lnSpc>
              <a:spcBef>
                <a:spcPct val="50000"/>
              </a:spcBef>
              <a:spcAft>
                <a:spcPct val="0"/>
              </a:spcAft>
              <a:buFont typeface="Verdana" panose="020B0604030504040204" pitchFamily="34" charset="0"/>
              <a:buChar char=" "/>
              <a:defRPr sz="1700">
                <a:solidFill>
                  <a:schemeClr val="tx1"/>
                </a:solidFill>
                <a:latin typeface="+mn-lt"/>
                <a:ea typeface="+mn-ea"/>
                <a:cs typeface="+mn-cs"/>
              </a:defRPr>
            </a:lvl1pPr>
            <a:lvl2pPr marL="373063"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2pPr>
            <a:lvl3pPr marL="636588"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3pPr>
            <a:lvl4pPr marL="890588" indent="-149225" algn="l" defTabSz="928688" rtl="0" eaLnBrk="0" fontAlgn="base" hangingPunct="0">
              <a:lnSpc>
                <a:spcPct val="140000"/>
              </a:lnSpc>
              <a:spcBef>
                <a:spcPct val="0"/>
              </a:spcBef>
              <a:spcAft>
                <a:spcPct val="0"/>
              </a:spcAft>
              <a:buSzPct val="85000"/>
              <a:buChar char="•"/>
              <a:defRPr sz="1700">
                <a:solidFill>
                  <a:schemeClr val="tx1"/>
                </a:solidFill>
                <a:latin typeface="+mn-lt"/>
              </a:defRPr>
            </a:lvl4pPr>
            <a:lvl5pPr marL="1155700" indent="-158750" algn="l" defTabSz="928688" rtl="0" eaLnBrk="0" fontAlgn="base" hangingPunct="0">
              <a:lnSpc>
                <a:spcPct val="140000"/>
              </a:lnSpc>
              <a:spcBef>
                <a:spcPct val="0"/>
              </a:spcBef>
              <a:spcAft>
                <a:spcPct val="0"/>
              </a:spcAft>
              <a:buSzPct val="85000"/>
              <a:buChar char="•"/>
              <a:defRPr sz="1700">
                <a:solidFill>
                  <a:schemeClr val="tx1"/>
                </a:solidFill>
                <a:latin typeface="+mn-lt"/>
              </a:defRPr>
            </a:lvl5pPr>
            <a:lvl6pPr marL="16129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6pPr>
            <a:lvl7pPr marL="20701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7pPr>
            <a:lvl8pPr marL="25273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8pPr>
            <a:lvl9pPr marL="2984500" indent="-158750" algn="l" defTabSz="928688" rtl="0" eaLnBrk="1" fontAlgn="base" hangingPunct="1">
              <a:lnSpc>
                <a:spcPct val="140000"/>
              </a:lnSpc>
              <a:spcBef>
                <a:spcPct val="0"/>
              </a:spcBef>
              <a:spcAft>
                <a:spcPct val="0"/>
              </a:spcAft>
              <a:buSzPct val="85000"/>
              <a:buChar char="•"/>
              <a:defRPr sz="1700">
                <a:solidFill>
                  <a:schemeClr val="tx1"/>
                </a:solidFill>
                <a:latin typeface="+mn-lt"/>
              </a:defRPr>
            </a:lvl9pPr>
          </a:lstStyle>
          <a:p>
            <a:pPr marL="342900" indent="-342900">
              <a:buFont typeface="+mj-lt"/>
              <a:buAutoNum type="arabicPeriod"/>
            </a:pPr>
            <a:r>
              <a:rPr lang="en-US" sz="1200" b="0" i="0" u="none" strike="noStrike" dirty="0" err="1">
                <a:solidFill>
                  <a:srgbClr val="212121"/>
                </a:solidFill>
                <a:effectLst/>
              </a:rPr>
              <a:t>Teede</a:t>
            </a:r>
            <a:r>
              <a:rPr lang="en-US" sz="1200" b="0" i="0" u="none" strike="noStrike" dirty="0">
                <a:solidFill>
                  <a:srgbClr val="212121"/>
                </a:solidFill>
                <a:effectLst/>
              </a:rPr>
              <a:t> HJ, Tay CT, Laven JJE, </a:t>
            </a:r>
            <a:r>
              <a:rPr lang="en-US" sz="1200" b="0" i="0" u="none" strike="noStrike" dirty="0" err="1">
                <a:solidFill>
                  <a:srgbClr val="212121"/>
                </a:solidFill>
                <a:effectLst/>
              </a:rPr>
              <a:t>Dokras</a:t>
            </a:r>
            <a:r>
              <a:rPr lang="en-US" sz="1200" b="0" i="0" u="none" strike="noStrike" dirty="0">
                <a:solidFill>
                  <a:srgbClr val="212121"/>
                </a:solidFill>
                <a:effectLst/>
              </a:rPr>
              <a:t> A, Moran LJ, </a:t>
            </a:r>
            <a:r>
              <a:rPr lang="en-US" sz="1200" b="0" i="0" u="none" strike="noStrike" dirty="0" err="1">
                <a:solidFill>
                  <a:srgbClr val="212121"/>
                </a:solidFill>
                <a:effectLst/>
              </a:rPr>
              <a:t>Piltonen</a:t>
            </a:r>
            <a:r>
              <a:rPr lang="en-US" sz="1200" b="0" i="0" u="none" strike="noStrike" dirty="0">
                <a:solidFill>
                  <a:srgbClr val="212121"/>
                </a:solidFill>
                <a:effectLst/>
              </a:rPr>
              <a:t> TT, Costello MF, Boivin J, Redman LM, Boyle JA, Norman RJ, Mousa A, </a:t>
            </a:r>
            <a:r>
              <a:rPr lang="en-US" sz="1200" b="0" i="0" u="none" strike="noStrike" dirty="0" err="1">
                <a:solidFill>
                  <a:srgbClr val="212121"/>
                </a:solidFill>
                <a:effectLst/>
              </a:rPr>
              <a:t>Joham</a:t>
            </a:r>
            <a:r>
              <a:rPr lang="en-US" sz="1200" b="0" i="0" u="none" strike="noStrike" dirty="0">
                <a:solidFill>
                  <a:srgbClr val="212121"/>
                </a:solidFill>
                <a:effectLst/>
              </a:rPr>
              <a:t> AE; International PCOS Network. Recommendations from the 2023 international evidence-based guideline for the assessment and management of polycystic ovary syndrome. </a:t>
            </a:r>
            <a:r>
              <a:rPr lang="en-US" sz="1200" b="0" i="0" u="none" strike="noStrike" dirty="0" err="1">
                <a:solidFill>
                  <a:srgbClr val="212121"/>
                </a:solidFill>
                <a:effectLst/>
              </a:rPr>
              <a:t>Eur</a:t>
            </a:r>
            <a:r>
              <a:rPr lang="en-US" sz="1200" b="0" i="0" u="none" strike="noStrike" dirty="0">
                <a:solidFill>
                  <a:srgbClr val="212121"/>
                </a:solidFill>
                <a:effectLst/>
              </a:rPr>
              <a:t> J Endocrinol. 2023 Aug 2;189(2):G43-G64. </a:t>
            </a:r>
            <a:r>
              <a:rPr lang="en-US" sz="1200" b="0" i="0" u="none" strike="noStrike" dirty="0" err="1">
                <a:solidFill>
                  <a:srgbClr val="212121"/>
                </a:solidFill>
                <a:effectLst/>
              </a:rPr>
              <a:t>doi</a:t>
            </a:r>
            <a:r>
              <a:rPr lang="en-US" sz="1200" b="0" i="0" u="none" strike="noStrike" dirty="0">
                <a:solidFill>
                  <a:srgbClr val="212121"/>
                </a:solidFill>
                <a:effectLst/>
              </a:rPr>
              <a:t>: 10.1093/</a:t>
            </a:r>
            <a:r>
              <a:rPr lang="en-US" sz="1200" b="0" i="0" u="none" strike="noStrike" dirty="0" err="1">
                <a:solidFill>
                  <a:srgbClr val="212121"/>
                </a:solidFill>
                <a:effectLst/>
              </a:rPr>
              <a:t>ejendo</a:t>
            </a:r>
            <a:r>
              <a:rPr lang="en-US" sz="1200" b="0" i="0" u="none" strike="noStrike" dirty="0">
                <a:solidFill>
                  <a:srgbClr val="212121"/>
                </a:solidFill>
                <a:effectLst/>
              </a:rPr>
              <a:t>/lvad096. PMID: 37580861.</a:t>
            </a:r>
          </a:p>
          <a:p>
            <a:pPr marL="342900" indent="-342900">
              <a:buFont typeface="+mj-lt"/>
              <a:buAutoNum type="arabicPeriod"/>
            </a:pPr>
            <a:r>
              <a:rPr lang="en-US" sz="1200" b="0" i="0" u="none" strike="noStrike" dirty="0" err="1">
                <a:solidFill>
                  <a:srgbClr val="212121"/>
                </a:solidFill>
                <a:effectLst/>
              </a:rPr>
              <a:t>Lizneva</a:t>
            </a:r>
            <a:r>
              <a:rPr lang="en-US" sz="1200" b="0" i="0" u="none" strike="noStrike" dirty="0">
                <a:solidFill>
                  <a:srgbClr val="212121"/>
                </a:solidFill>
                <a:effectLst/>
              </a:rPr>
              <a:t> D, </a:t>
            </a:r>
            <a:r>
              <a:rPr lang="en-US" sz="1200" b="0" i="0" u="none" strike="noStrike" dirty="0" err="1">
                <a:solidFill>
                  <a:srgbClr val="212121"/>
                </a:solidFill>
                <a:effectLst/>
              </a:rPr>
              <a:t>Suturina</a:t>
            </a:r>
            <a:r>
              <a:rPr lang="en-US" sz="1200" b="0" i="0" u="none" strike="noStrike" dirty="0">
                <a:solidFill>
                  <a:srgbClr val="212121"/>
                </a:solidFill>
                <a:effectLst/>
              </a:rPr>
              <a:t> L, Walker W, </a:t>
            </a:r>
            <a:r>
              <a:rPr lang="en-US" sz="1200" b="0" i="0" u="none" strike="noStrike" dirty="0" err="1">
                <a:solidFill>
                  <a:srgbClr val="212121"/>
                </a:solidFill>
                <a:effectLst/>
              </a:rPr>
              <a:t>Brakta</a:t>
            </a:r>
            <a:r>
              <a:rPr lang="en-US" sz="1200" b="0" i="0" u="none" strike="noStrike" dirty="0">
                <a:solidFill>
                  <a:srgbClr val="212121"/>
                </a:solidFill>
                <a:effectLst/>
              </a:rPr>
              <a:t> S, Gavrilova-Jordan L, </a:t>
            </a:r>
            <a:r>
              <a:rPr lang="en-US" sz="1200" b="0" i="0" u="none" strike="noStrike" dirty="0" err="1">
                <a:solidFill>
                  <a:srgbClr val="212121"/>
                </a:solidFill>
                <a:effectLst/>
              </a:rPr>
              <a:t>Azziz</a:t>
            </a:r>
            <a:r>
              <a:rPr lang="en-US" sz="1200" b="0" i="0" u="none" strike="noStrike" dirty="0">
                <a:solidFill>
                  <a:srgbClr val="212121"/>
                </a:solidFill>
                <a:effectLst/>
              </a:rPr>
              <a:t> R. Criteria, prevalence, and phenotypes of polycystic ovary syndrome. </a:t>
            </a:r>
            <a:r>
              <a:rPr lang="en-US" sz="1200" b="0" i="0" u="none" strike="noStrike" dirty="0" err="1">
                <a:solidFill>
                  <a:srgbClr val="212121"/>
                </a:solidFill>
                <a:effectLst/>
              </a:rPr>
              <a:t>Fertil</a:t>
            </a:r>
            <a:r>
              <a:rPr lang="en-US" sz="1200" b="0" i="0" u="none" strike="noStrike" dirty="0">
                <a:solidFill>
                  <a:srgbClr val="212121"/>
                </a:solidFill>
                <a:effectLst/>
              </a:rPr>
              <a:t> </a:t>
            </a:r>
            <a:r>
              <a:rPr lang="en-US" sz="1200" b="0" i="0" u="none" strike="noStrike" dirty="0" err="1">
                <a:solidFill>
                  <a:srgbClr val="212121"/>
                </a:solidFill>
                <a:effectLst/>
              </a:rPr>
              <a:t>Steril</a:t>
            </a:r>
            <a:r>
              <a:rPr lang="en-US" sz="1200" b="0" i="0" u="none" strike="noStrike" dirty="0">
                <a:solidFill>
                  <a:srgbClr val="212121"/>
                </a:solidFill>
                <a:effectLst/>
              </a:rPr>
              <a:t>. 2016 Jul;106(1):6-15. </a:t>
            </a:r>
            <a:r>
              <a:rPr lang="en-US" sz="1200" b="0" i="0" u="none" strike="noStrike" dirty="0" err="1">
                <a:solidFill>
                  <a:srgbClr val="212121"/>
                </a:solidFill>
                <a:effectLst/>
              </a:rPr>
              <a:t>doi</a:t>
            </a:r>
            <a:r>
              <a:rPr lang="en-US" sz="1200" b="0" i="0" u="none" strike="noStrike" dirty="0">
                <a:solidFill>
                  <a:srgbClr val="212121"/>
                </a:solidFill>
                <a:effectLst/>
              </a:rPr>
              <a:t>: 10.1016/j.fertnstert.2016.05.003. </a:t>
            </a:r>
            <a:r>
              <a:rPr lang="en-US" sz="1200" b="0" i="0" u="none" strike="noStrike" dirty="0" err="1">
                <a:solidFill>
                  <a:srgbClr val="212121"/>
                </a:solidFill>
                <a:effectLst/>
              </a:rPr>
              <a:t>Epub</a:t>
            </a:r>
            <a:r>
              <a:rPr lang="en-US" sz="1200" b="0" i="0" u="none" strike="noStrike" dirty="0">
                <a:solidFill>
                  <a:srgbClr val="212121"/>
                </a:solidFill>
                <a:effectLst/>
              </a:rPr>
              <a:t> 2016 May 24. PMID: 27233760.</a:t>
            </a:r>
          </a:p>
          <a:p>
            <a:pPr marL="342900" indent="-342900">
              <a:buFont typeface="+mj-lt"/>
              <a:buAutoNum type="arabicPeriod"/>
            </a:pPr>
            <a:r>
              <a:rPr lang="en-US" sz="1200" b="0" i="0" u="none" strike="noStrike" dirty="0">
                <a:solidFill>
                  <a:srgbClr val="1B1B1B"/>
                </a:solidFill>
                <a:effectLst/>
              </a:rPr>
              <a:t>Christ JP, Cedars MI. Current Guidelines for Diagnosing PCOS. Diagnostics (Basel). 2023 Mar 15;13(6):1113. </a:t>
            </a:r>
            <a:r>
              <a:rPr lang="en-US" sz="1200" b="0" i="0" u="none" strike="noStrike" dirty="0" err="1">
                <a:solidFill>
                  <a:srgbClr val="1B1B1B"/>
                </a:solidFill>
                <a:effectLst/>
              </a:rPr>
              <a:t>doi</a:t>
            </a:r>
            <a:r>
              <a:rPr lang="en-US" sz="1200" b="0" i="0" u="none" strike="noStrike" dirty="0">
                <a:solidFill>
                  <a:srgbClr val="1B1B1B"/>
                </a:solidFill>
                <a:effectLst/>
              </a:rPr>
              <a:t>: 10.3390/diagnostics13061113. PMID: 36980421; PMCID: PMC10047373.</a:t>
            </a:r>
          </a:p>
          <a:p>
            <a:pPr marL="342900" indent="-342900">
              <a:buFont typeface="+mj-lt"/>
              <a:buAutoNum type="arabicPeriod"/>
            </a:pPr>
            <a:r>
              <a:rPr lang="en-US" sz="1200" b="0" i="0" u="none" strike="noStrike" dirty="0">
                <a:solidFill>
                  <a:srgbClr val="212121"/>
                </a:solidFill>
                <a:effectLst/>
              </a:rPr>
              <a:t>van der Ham K, Laven JSE, Tay CT, Mousa A, </a:t>
            </a:r>
            <a:r>
              <a:rPr lang="en-US" sz="1200" b="0" i="0" u="none" strike="noStrike" dirty="0" err="1">
                <a:solidFill>
                  <a:srgbClr val="212121"/>
                </a:solidFill>
                <a:effectLst/>
              </a:rPr>
              <a:t>Teede</a:t>
            </a:r>
            <a:r>
              <a:rPr lang="en-US" sz="1200" b="0" i="0" u="none" strike="noStrike" dirty="0">
                <a:solidFill>
                  <a:srgbClr val="212121"/>
                </a:solidFill>
                <a:effectLst/>
              </a:rPr>
              <a:t> H, </a:t>
            </a:r>
            <a:r>
              <a:rPr lang="en-US" sz="1200" b="0" i="0" u="none" strike="noStrike" dirty="0" err="1">
                <a:solidFill>
                  <a:srgbClr val="212121"/>
                </a:solidFill>
                <a:effectLst/>
              </a:rPr>
              <a:t>Louwers</a:t>
            </a:r>
            <a:r>
              <a:rPr lang="en-US" sz="1200" b="0" i="0" u="none" strike="noStrike" dirty="0">
                <a:solidFill>
                  <a:srgbClr val="212121"/>
                </a:solidFill>
                <a:effectLst/>
              </a:rPr>
              <a:t> YV. Anti-mullerian hormone as a diagnostic biomarker for polycystic ovary syndrome and polycystic ovarian morphology: a systematic review and meta-analysis. </a:t>
            </a:r>
            <a:r>
              <a:rPr lang="en-US" sz="1200" b="0" i="0" u="none" strike="noStrike" dirty="0" err="1">
                <a:solidFill>
                  <a:srgbClr val="212121"/>
                </a:solidFill>
                <a:effectLst/>
              </a:rPr>
              <a:t>Fertil</a:t>
            </a:r>
            <a:r>
              <a:rPr lang="en-US" sz="1200" b="0" i="0" u="none" strike="noStrike" dirty="0">
                <a:solidFill>
                  <a:srgbClr val="212121"/>
                </a:solidFill>
                <a:effectLst/>
              </a:rPr>
              <a:t> </a:t>
            </a:r>
            <a:r>
              <a:rPr lang="en-US" sz="1200" b="0" i="0" u="none" strike="noStrike" dirty="0" err="1">
                <a:solidFill>
                  <a:srgbClr val="212121"/>
                </a:solidFill>
                <a:effectLst/>
              </a:rPr>
              <a:t>Steril</a:t>
            </a:r>
            <a:r>
              <a:rPr lang="en-US" sz="1200" b="0" i="0" u="none" strike="noStrike" dirty="0">
                <a:solidFill>
                  <a:srgbClr val="212121"/>
                </a:solidFill>
                <a:effectLst/>
              </a:rPr>
              <a:t>. 2024;122(4):727-39. </a:t>
            </a:r>
          </a:p>
          <a:p>
            <a:pPr marL="342900" indent="-342900">
              <a:buFont typeface="+mj-lt"/>
              <a:buAutoNum type="arabicPeriod"/>
            </a:pPr>
            <a:endParaRPr lang="en-US" altLang="en-US" kern="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2">
            <a:extLst>
              <a:ext uri="{FF2B5EF4-FFF2-40B4-BE49-F238E27FC236}">
                <a16:creationId xmlns:a16="http://schemas.microsoft.com/office/drawing/2014/main" id="{E15C8CD3-201C-9974-1EF6-B2BEF7D022C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3438">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defTabSz="833438">
              <a:lnSpc>
                <a:spcPct val="140000"/>
              </a:lnSpc>
              <a:buSzPct val="85000"/>
              <a:buChar char="•"/>
              <a:defRPr sz="1700">
                <a:solidFill>
                  <a:schemeClr val="tx1"/>
                </a:solidFill>
                <a:latin typeface="Verdana" panose="020B0604030504040204" pitchFamily="34" charset="0"/>
              </a:defRPr>
            </a:lvl2pPr>
            <a:lvl3pPr marL="1143000" indent="-228600" defTabSz="833438">
              <a:lnSpc>
                <a:spcPct val="140000"/>
              </a:lnSpc>
              <a:buSzPct val="85000"/>
              <a:buChar char="•"/>
              <a:defRPr sz="1700">
                <a:solidFill>
                  <a:schemeClr val="tx1"/>
                </a:solidFill>
                <a:latin typeface="Verdana" panose="020B0604030504040204" pitchFamily="34" charset="0"/>
              </a:defRPr>
            </a:lvl3pPr>
            <a:lvl4pPr marL="1600200" indent="-228600" defTabSz="833438">
              <a:lnSpc>
                <a:spcPct val="140000"/>
              </a:lnSpc>
              <a:buSzPct val="85000"/>
              <a:buChar char="•"/>
              <a:defRPr sz="1700">
                <a:solidFill>
                  <a:schemeClr val="tx1"/>
                </a:solidFill>
                <a:latin typeface="Verdana" panose="020B0604030504040204" pitchFamily="34" charset="0"/>
              </a:defRPr>
            </a:lvl4pPr>
            <a:lvl5pPr marL="2057400" indent="-228600" defTabSz="833438">
              <a:lnSpc>
                <a:spcPct val="140000"/>
              </a:lnSpc>
              <a:buSzPct val="85000"/>
              <a:buChar char="•"/>
              <a:defRPr sz="1700">
                <a:solidFill>
                  <a:schemeClr val="tx1"/>
                </a:solidFill>
                <a:latin typeface="Verdana" panose="020B0604030504040204" pitchFamily="34" charset="0"/>
              </a:defRPr>
            </a:lvl5pPr>
            <a:lvl6pPr marL="25146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nSpc>
                <a:spcPct val="110000"/>
              </a:lnSpc>
              <a:spcBef>
                <a:spcPct val="0"/>
              </a:spcBef>
              <a:buFontTx/>
              <a:buNone/>
            </a:pPr>
            <a:fld id="{3DE69CA6-66FD-3B46-A35F-BDC0A9E4C7A7}" type="slidenum">
              <a:rPr lang="en-US" altLang="en-US" sz="1100"/>
              <a:pPr>
                <a:lnSpc>
                  <a:spcPct val="110000"/>
                </a:lnSpc>
                <a:spcBef>
                  <a:spcPct val="0"/>
                </a:spcBef>
                <a:buFontTx/>
                <a:buNone/>
              </a:pPr>
              <a:t>16</a:t>
            </a:fld>
            <a:endParaRPr lang="en-US" altLang="en-US" sz="1100"/>
          </a:p>
        </p:txBody>
      </p:sp>
      <p:pic>
        <p:nvPicPr>
          <p:cNvPr id="54274" name="Picture 4" descr="Powerpoint_Closer1">
            <a:extLst>
              <a:ext uri="{FF2B5EF4-FFF2-40B4-BE49-F238E27FC236}">
                <a16:creationId xmlns:a16="http://schemas.microsoft.com/office/drawing/2014/main" id="{0381355E-6224-E102-F2E3-68722134F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41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BD31-EFB1-2A78-73D9-980D3A2350D1}"/>
              </a:ext>
            </a:extLst>
          </p:cNvPr>
          <p:cNvSpPr>
            <a:spLocks noGrp="1"/>
          </p:cNvSpPr>
          <p:nvPr>
            <p:ph type="title"/>
          </p:nvPr>
        </p:nvSpPr>
        <p:spPr/>
        <p:txBody>
          <a:bodyPr/>
          <a:lstStyle/>
          <a:p>
            <a:r>
              <a:rPr lang="en-US" dirty="0"/>
              <a:t>Disclosures</a:t>
            </a:r>
          </a:p>
        </p:txBody>
      </p:sp>
      <p:sp>
        <p:nvSpPr>
          <p:cNvPr id="3" name="Table Placeholder 2">
            <a:extLst>
              <a:ext uri="{FF2B5EF4-FFF2-40B4-BE49-F238E27FC236}">
                <a16:creationId xmlns:a16="http://schemas.microsoft.com/office/drawing/2014/main" id="{57D07CBC-6C11-6AA3-856F-06C87B95E832}"/>
              </a:ext>
            </a:extLst>
          </p:cNvPr>
          <p:cNvSpPr>
            <a:spLocks noGrp="1"/>
          </p:cNvSpPr>
          <p:nvPr>
            <p:ph type="tbl" idx="1"/>
          </p:nvPr>
        </p:nvSpPr>
        <p:spPr/>
        <p:txBody>
          <a:bodyPr/>
          <a:lstStyle/>
          <a:p>
            <a:r>
              <a:rPr lang="en-US" dirty="0"/>
              <a:t>The authors have nothing to disclose</a:t>
            </a:r>
          </a:p>
        </p:txBody>
      </p:sp>
      <p:sp>
        <p:nvSpPr>
          <p:cNvPr id="4" name="Slide Number Placeholder 3">
            <a:extLst>
              <a:ext uri="{FF2B5EF4-FFF2-40B4-BE49-F238E27FC236}">
                <a16:creationId xmlns:a16="http://schemas.microsoft.com/office/drawing/2014/main" id="{B71F301F-544D-66D9-4D0D-7D9C9CDA1F3E}"/>
              </a:ext>
            </a:extLst>
          </p:cNvPr>
          <p:cNvSpPr>
            <a:spLocks noGrp="1"/>
          </p:cNvSpPr>
          <p:nvPr>
            <p:ph type="sldNum" sz="quarter" idx="11"/>
          </p:nvPr>
        </p:nvSpPr>
        <p:spPr/>
        <p:txBody>
          <a:bodyPr/>
          <a:lstStyle/>
          <a:p>
            <a:pPr>
              <a:defRPr/>
            </a:pPr>
            <a:fld id="{E3FAEF64-DE58-FD4D-8E19-759BF3E22D72}" type="slidenum">
              <a:rPr lang="en-US" altLang="en-US" smtClean="0"/>
              <a:pPr>
                <a:defRPr/>
              </a:pPr>
              <a:t>2</a:t>
            </a:fld>
            <a:endParaRPr lang="en-US" altLang="en-US"/>
          </a:p>
        </p:txBody>
      </p:sp>
    </p:spTree>
    <p:extLst>
      <p:ext uri="{BB962C8B-B14F-4D97-AF65-F5344CB8AC3E}">
        <p14:creationId xmlns:p14="http://schemas.microsoft.com/office/powerpoint/2010/main" val="370957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4">
            <a:extLst>
              <a:ext uri="{FF2B5EF4-FFF2-40B4-BE49-F238E27FC236}">
                <a16:creationId xmlns:a16="http://schemas.microsoft.com/office/drawing/2014/main" id="{96C3AD3C-AE76-F1C5-3D88-9AF365660B3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3438">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defTabSz="833438">
              <a:lnSpc>
                <a:spcPct val="140000"/>
              </a:lnSpc>
              <a:buSzPct val="85000"/>
              <a:buChar char="•"/>
              <a:defRPr sz="1700">
                <a:solidFill>
                  <a:schemeClr val="tx1"/>
                </a:solidFill>
                <a:latin typeface="Verdana" panose="020B0604030504040204" pitchFamily="34" charset="0"/>
              </a:defRPr>
            </a:lvl2pPr>
            <a:lvl3pPr marL="1143000" indent="-228600" defTabSz="833438">
              <a:lnSpc>
                <a:spcPct val="140000"/>
              </a:lnSpc>
              <a:buSzPct val="85000"/>
              <a:buChar char="•"/>
              <a:defRPr sz="1700">
                <a:solidFill>
                  <a:schemeClr val="tx1"/>
                </a:solidFill>
                <a:latin typeface="Verdana" panose="020B0604030504040204" pitchFamily="34" charset="0"/>
              </a:defRPr>
            </a:lvl3pPr>
            <a:lvl4pPr marL="1600200" indent="-228600" defTabSz="833438">
              <a:lnSpc>
                <a:spcPct val="140000"/>
              </a:lnSpc>
              <a:buSzPct val="85000"/>
              <a:buChar char="•"/>
              <a:defRPr sz="1700">
                <a:solidFill>
                  <a:schemeClr val="tx1"/>
                </a:solidFill>
                <a:latin typeface="Verdana" panose="020B0604030504040204" pitchFamily="34" charset="0"/>
              </a:defRPr>
            </a:lvl4pPr>
            <a:lvl5pPr marL="2057400" indent="-228600" defTabSz="833438">
              <a:lnSpc>
                <a:spcPct val="140000"/>
              </a:lnSpc>
              <a:buSzPct val="85000"/>
              <a:buChar char="•"/>
              <a:defRPr sz="1700">
                <a:solidFill>
                  <a:schemeClr val="tx1"/>
                </a:solidFill>
                <a:latin typeface="Verdana" panose="020B0604030504040204" pitchFamily="34" charset="0"/>
              </a:defRPr>
            </a:lvl5pPr>
            <a:lvl6pPr marL="25146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nSpc>
                <a:spcPct val="110000"/>
              </a:lnSpc>
              <a:spcBef>
                <a:spcPct val="0"/>
              </a:spcBef>
              <a:buFontTx/>
              <a:buNone/>
            </a:pPr>
            <a:fld id="{9A531574-E911-4B48-92C6-AB4B6F0C00AD}" type="slidenum">
              <a:rPr lang="en-US" altLang="en-US" sz="1100"/>
              <a:pPr>
                <a:lnSpc>
                  <a:spcPct val="110000"/>
                </a:lnSpc>
                <a:spcBef>
                  <a:spcPct val="0"/>
                </a:spcBef>
                <a:buFontTx/>
                <a:buNone/>
              </a:pPr>
              <a:t>3</a:t>
            </a:fld>
            <a:endParaRPr lang="en-US" altLang="en-US" sz="1100"/>
          </a:p>
        </p:txBody>
      </p:sp>
      <p:sp>
        <p:nvSpPr>
          <p:cNvPr id="17410" name="Rectangle 2">
            <a:extLst>
              <a:ext uri="{FF2B5EF4-FFF2-40B4-BE49-F238E27FC236}">
                <a16:creationId xmlns:a16="http://schemas.microsoft.com/office/drawing/2014/main" id="{940FB002-3CC8-403A-705C-8B2C4498BCB0}"/>
              </a:ext>
            </a:extLst>
          </p:cNvPr>
          <p:cNvSpPr>
            <a:spLocks noGrp="1" noChangeArrowheads="1"/>
          </p:cNvSpPr>
          <p:nvPr>
            <p:ph type="title"/>
          </p:nvPr>
        </p:nvSpPr>
        <p:spPr>
          <a:xfrm>
            <a:off x="593725" y="244474"/>
            <a:ext cx="8086725" cy="747713"/>
          </a:xfrm>
        </p:spPr>
        <p:txBody>
          <a:bodyPr/>
          <a:lstStyle/>
          <a:p>
            <a:pPr eaLnBrk="1" hangingPunct="1"/>
            <a:r>
              <a:rPr lang="en-US" altLang="en-US" dirty="0"/>
              <a:t>Background</a:t>
            </a:r>
          </a:p>
        </p:txBody>
      </p:sp>
      <p:sp>
        <p:nvSpPr>
          <p:cNvPr id="17411" name="Rectangle 6">
            <a:extLst>
              <a:ext uri="{FF2B5EF4-FFF2-40B4-BE49-F238E27FC236}">
                <a16:creationId xmlns:a16="http://schemas.microsoft.com/office/drawing/2014/main" id="{EB4A8F64-94FA-B497-BBEB-6773DC3B321C}"/>
              </a:ext>
            </a:extLst>
          </p:cNvPr>
          <p:cNvSpPr>
            <a:spLocks noChangeArrowheads="1"/>
          </p:cNvSpPr>
          <p:nvPr/>
        </p:nvSpPr>
        <p:spPr bwMode="auto">
          <a:xfrm>
            <a:off x="4554538" y="315912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17412" name="Rectangle 13">
            <a:extLst>
              <a:ext uri="{FF2B5EF4-FFF2-40B4-BE49-F238E27FC236}">
                <a16:creationId xmlns:a16="http://schemas.microsoft.com/office/drawing/2014/main" id="{D1D724CB-7A2E-ED27-7A2B-225034A2234B}"/>
              </a:ext>
            </a:extLst>
          </p:cNvPr>
          <p:cNvSpPr>
            <a:spLocks noChangeArrowheads="1"/>
          </p:cNvSpPr>
          <p:nvPr/>
        </p:nvSpPr>
        <p:spPr bwMode="auto">
          <a:xfrm>
            <a:off x="6570663" y="1266825"/>
            <a:ext cx="22367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17413" name="TextBox 1">
            <a:extLst>
              <a:ext uri="{FF2B5EF4-FFF2-40B4-BE49-F238E27FC236}">
                <a16:creationId xmlns:a16="http://schemas.microsoft.com/office/drawing/2014/main" id="{E2B1A507-EFA7-AE99-E94E-CE998E6450A6}"/>
              </a:ext>
            </a:extLst>
          </p:cNvPr>
          <p:cNvSpPr txBox="1">
            <a:spLocks noChangeArrowheads="1"/>
          </p:cNvSpPr>
          <p:nvPr/>
        </p:nvSpPr>
        <p:spPr bwMode="auto">
          <a:xfrm>
            <a:off x="6897590" y="5200650"/>
            <a:ext cx="1782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Verdana" panose="020B0604030504040204" pitchFamily="34" charset="0"/>
              </a:defRPr>
            </a:lvl1pPr>
            <a:lvl2pPr marL="742950" indent="-285750">
              <a:defRPr sz="800">
                <a:solidFill>
                  <a:schemeClr val="tx1"/>
                </a:solidFill>
                <a:latin typeface="Verdana" panose="020B0604030504040204" pitchFamily="34" charset="0"/>
              </a:defRPr>
            </a:lvl2pPr>
            <a:lvl3pPr marL="1143000" indent="-228600">
              <a:defRPr sz="800">
                <a:solidFill>
                  <a:schemeClr val="tx1"/>
                </a:solidFill>
                <a:latin typeface="Verdana" panose="020B0604030504040204" pitchFamily="34" charset="0"/>
              </a:defRPr>
            </a:lvl3pPr>
            <a:lvl4pPr marL="1600200" indent="-228600">
              <a:defRPr sz="800">
                <a:solidFill>
                  <a:schemeClr val="tx1"/>
                </a:solidFill>
                <a:latin typeface="Verdana" panose="020B0604030504040204" pitchFamily="34" charset="0"/>
              </a:defRPr>
            </a:lvl4pPr>
            <a:lvl5pPr marL="2057400" indent="-228600">
              <a:defRPr sz="800">
                <a:solidFill>
                  <a:schemeClr val="tx1"/>
                </a:solidFill>
                <a:latin typeface="Verdana" panose="020B0604030504040204" pitchFamily="34"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defRPr>
            </a:lvl9pPr>
          </a:lstStyle>
          <a:p>
            <a:r>
              <a:rPr lang="en-US" altLang="en-US" dirty="0" err="1"/>
              <a:t>Teede</a:t>
            </a:r>
            <a:r>
              <a:rPr lang="en-US" altLang="en-US" dirty="0"/>
              <a:t> et al. </a:t>
            </a:r>
            <a:r>
              <a:rPr lang="en-US" altLang="en-US" dirty="0" err="1"/>
              <a:t>Fertil</a:t>
            </a:r>
            <a:r>
              <a:rPr lang="en-US" altLang="en-US" dirty="0"/>
              <a:t> </a:t>
            </a:r>
            <a:r>
              <a:rPr lang="en-US" altLang="en-US" dirty="0" err="1"/>
              <a:t>Steril</a:t>
            </a:r>
            <a:r>
              <a:rPr lang="en-US" altLang="en-US" dirty="0"/>
              <a:t> 2023</a:t>
            </a:r>
          </a:p>
          <a:p>
            <a:r>
              <a:rPr lang="en-US" altLang="en-US" dirty="0" err="1"/>
              <a:t>Lizneva</a:t>
            </a:r>
            <a:r>
              <a:rPr lang="en-US" altLang="en-US" dirty="0"/>
              <a:t> et al. </a:t>
            </a:r>
            <a:r>
              <a:rPr lang="en-US" altLang="en-US" dirty="0" err="1"/>
              <a:t>Fertil</a:t>
            </a:r>
            <a:r>
              <a:rPr lang="en-US" altLang="en-US" dirty="0"/>
              <a:t> </a:t>
            </a:r>
            <a:r>
              <a:rPr lang="en-US" altLang="en-US" dirty="0" err="1"/>
              <a:t>Steril</a:t>
            </a:r>
            <a:r>
              <a:rPr lang="en-US" altLang="en-US" dirty="0"/>
              <a:t> 2016</a:t>
            </a:r>
          </a:p>
          <a:p>
            <a:r>
              <a:rPr lang="en-US" altLang="en-US" dirty="0"/>
              <a:t>Christ et al. Diagnostics 2023</a:t>
            </a:r>
          </a:p>
        </p:txBody>
      </p:sp>
      <p:sp>
        <p:nvSpPr>
          <p:cNvPr id="6" name="Table Placeholder 2">
            <a:extLst>
              <a:ext uri="{FF2B5EF4-FFF2-40B4-BE49-F238E27FC236}">
                <a16:creationId xmlns:a16="http://schemas.microsoft.com/office/drawing/2014/main" id="{D848521A-1486-8897-5800-917397510062}"/>
              </a:ext>
            </a:extLst>
          </p:cNvPr>
          <p:cNvSpPr>
            <a:spLocks noGrp="1"/>
          </p:cNvSpPr>
          <p:nvPr>
            <p:ph type="tbl" idx="1"/>
          </p:nvPr>
        </p:nvSpPr>
        <p:spPr>
          <a:xfrm>
            <a:off x="593725" y="1158875"/>
            <a:ext cx="8185150" cy="4041775"/>
          </a:xfrm>
        </p:spPr>
        <p:txBody>
          <a:bodyPr/>
          <a:lstStyle/>
          <a:p>
            <a:pPr>
              <a:buFont typeface="Arial" panose="020B0604020202020204" pitchFamily="34" charset="0"/>
              <a:buChar char="•"/>
            </a:pPr>
            <a:r>
              <a:rPr lang="en-US" dirty="0"/>
              <a:t>Polycystic Ovary Syndrome (PCOS) is common among reproductive-aged women (10-13%)</a:t>
            </a:r>
            <a:r>
              <a:rPr lang="en-US" baseline="30000" dirty="0"/>
              <a:t>1</a:t>
            </a:r>
          </a:p>
          <a:p>
            <a:pPr>
              <a:buFont typeface="Arial" panose="020B0604020202020204" pitchFamily="34" charset="0"/>
              <a:buChar char="•"/>
            </a:pPr>
            <a:r>
              <a:rPr lang="en-US" dirty="0"/>
              <a:t>PCOS is characterized by endocrine, reproductive, metabolic, cardiovascular and psychological effects</a:t>
            </a:r>
            <a:r>
              <a:rPr lang="en-US" baseline="30000" dirty="0"/>
              <a:t>2</a:t>
            </a:r>
            <a:endParaRPr lang="en-US" dirty="0"/>
          </a:p>
          <a:p>
            <a:pPr>
              <a:buFont typeface="Arial" panose="020B0604020202020204" pitchFamily="34" charset="0"/>
              <a:buChar char="•"/>
            </a:pPr>
            <a:r>
              <a:rPr lang="en-US" dirty="0"/>
              <a:t>Historically diagnosed through various methodologies including 2003 Rotterdam Criteria</a:t>
            </a:r>
            <a:r>
              <a:rPr lang="en-US" baseline="30000" dirty="0"/>
              <a:t>3</a:t>
            </a:r>
            <a:endParaRPr lang="en-US" dirty="0"/>
          </a:p>
          <a:p>
            <a:pPr>
              <a:buFont typeface="Arial" panose="020B0604020202020204" pitchFamily="34" charset="0"/>
              <a:buChar char="•"/>
            </a:pPr>
            <a:r>
              <a:rPr lang="en-US" dirty="0"/>
              <a:t>New 2023 International Evidence-Based Guideline for the Assessment and Management of PCOS introduces anti-mullerian Hormone (AMH) as diagnostic adjunct</a:t>
            </a:r>
          </a:p>
          <a:p>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590E-11F9-B348-3263-11A930A611A7}"/>
              </a:ext>
            </a:extLst>
          </p:cNvPr>
          <p:cNvSpPr>
            <a:spLocks noGrp="1"/>
          </p:cNvSpPr>
          <p:nvPr>
            <p:ph type="title"/>
          </p:nvPr>
        </p:nvSpPr>
        <p:spPr>
          <a:xfrm>
            <a:off x="888520" y="244475"/>
            <a:ext cx="8080855" cy="747713"/>
          </a:xfrm>
        </p:spPr>
        <p:txBody>
          <a:bodyPr/>
          <a:lstStyle/>
          <a:p>
            <a:r>
              <a:rPr lang="en-US" altLang="en-US" dirty="0"/>
              <a:t>2023 International Guideline Diagnostic Criteria</a:t>
            </a:r>
            <a:endParaRPr lang="en-US" dirty="0"/>
          </a:p>
        </p:txBody>
      </p:sp>
      <p:pic>
        <p:nvPicPr>
          <p:cNvPr id="5" name="Table Placeholder 4">
            <a:extLst>
              <a:ext uri="{FF2B5EF4-FFF2-40B4-BE49-F238E27FC236}">
                <a16:creationId xmlns:a16="http://schemas.microsoft.com/office/drawing/2014/main" id="{7F367BFB-90E2-98EC-6138-0FB5F7C26620}"/>
              </a:ext>
            </a:extLst>
          </p:cNvPr>
          <p:cNvPicPr>
            <a:picLocks noGrp="1" noChangeAspect="1"/>
          </p:cNvPicPr>
          <p:nvPr>
            <p:ph type="tbl" idx="1"/>
          </p:nvPr>
        </p:nvPicPr>
        <p:blipFill>
          <a:blip r:embed="rId3"/>
          <a:stretch>
            <a:fillRect/>
          </a:stretch>
        </p:blipFill>
        <p:spPr>
          <a:xfrm>
            <a:off x="873305" y="1158875"/>
            <a:ext cx="7625990" cy="4041775"/>
          </a:xfrm>
          <a:prstGeom prst="rect">
            <a:avLst/>
          </a:prstGeom>
        </p:spPr>
      </p:pic>
      <p:sp>
        <p:nvSpPr>
          <p:cNvPr id="4" name="Slide Number Placeholder 3">
            <a:extLst>
              <a:ext uri="{FF2B5EF4-FFF2-40B4-BE49-F238E27FC236}">
                <a16:creationId xmlns:a16="http://schemas.microsoft.com/office/drawing/2014/main" id="{22511FB8-DA80-30B4-8209-89967B883297}"/>
              </a:ext>
            </a:extLst>
          </p:cNvPr>
          <p:cNvSpPr>
            <a:spLocks noGrp="1"/>
          </p:cNvSpPr>
          <p:nvPr>
            <p:ph type="sldNum" sz="quarter" idx="11"/>
          </p:nvPr>
        </p:nvSpPr>
        <p:spPr/>
        <p:txBody>
          <a:bodyPr/>
          <a:lstStyle/>
          <a:p>
            <a:pPr>
              <a:defRPr/>
            </a:pPr>
            <a:fld id="{E3FAEF64-DE58-FD4D-8E19-759BF3E22D72}" type="slidenum">
              <a:rPr lang="en-US" altLang="en-US" smtClean="0"/>
              <a:pPr>
                <a:defRPr/>
              </a:pPr>
              <a:t>4</a:t>
            </a:fld>
            <a:endParaRPr lang="en-US" altLang="en-US"/>
          </a:p>
        </p:txBody>
      </p:sp>
      <p:sp>
        <p:nvSpPr>
          <p:cNvPr id="8" name="TextBox 7">
            <a:extLst>
              <a:ext uri="{FF2B5EF4-FFF2-40B4-BE49-F238E27FC236}">
                <a16:creationId xmlns:a16="http://schemas.microsoft.com/office/drawing/2014/main" id="{13A57A16-7F21-3E11-E6F1-03E79679BE8E}"/>
              </a:ext>
            </a:extLst>
          </p:cNvPr>
          <p:cNvSpPr txBox="1"/>
          <p:nvPr/>
        </p:nvSpPr>
        <p:spPr>
          <a:xfrm>
            <a:off x="6805613" y="5352484"/>
            <a:ext cx="4685414" cy="215444"/>
          </a:xfrm>
          <a:prstGeom prst="rect">
            <a:avLst/>
          </a:prstGeom>
          <a:noFill/>
        </p:spPr>
        <p:txBody>
          <a:bodyPr wrap="square">
            <a:spAutoFit/>
          </a:bodyPr>
          <a:lstStyle/>
          <a:p>
            <a:r>
              <a:rPr lang="en-US" altLang="en-US" dirty="0" err="1"/>
              <a:t>Teede</a:t>
            </a:r>
            <a:r>
              <a:rPr lang="en-US" altLang="en-US" dirty="0"/>
              <a:t> et al. </a:t>
            </a:r>
            <a:r>
              <a:rPr lang="en-US" altLang="en-US" dirty="0" err="1"/>
              <a:t>Fertil</a:t>
            </a:r>
            <a:r>
              <a:rPr lang="en-US" altLang="en-US" dirty="0"/>
              <a:t> </a:t>
            </a:r>
            <a:r>
              <a:rPr lang="en-US" altLang="en-US" dirty="0" err="1"/>
              <a:t>Steril</a:t>
            </a:r>
            <a:r>
              <a:rPr lang="en-US" altLang="en-US" dirty="0"/>
              <a:t> 2023</a:t>
            </a:r>
          </a:p>
        </p:txBody>
      </p:sp>
      <p:sp>
        <p:nvSpPr>
          <p:cNvPr id="3" name="Rectangle 2">
            <a:extLst>
              <a:ext uri="{FF2B5EF4-FFF2-40B4-BE49-F238E27FC236}">
                <a16:creationId xmlns:a16="http://schemas.microsoft.com/office/drawing/2014/main" id="{A5FE90CA-FAEA-F261-D450-EE0573F32C3B}"/>
              </a:ext>
            </a:extLst>
          </p:cNvPr>
          <p:cNvSpPr/>
          <p:nvPr/>
        </p:nvSpPr>
        <p:spPr bwMode="auto">
          <a:xfrm>
            <a:off x="3090823" y="4609785"/>
            <a:ext cx="90684" cy="128470"/>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28688"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Verdana" pitchFamily="1" charset="0"/>
            </a:endParaRPr>
          </a:p>
        </p:txBody>
      </p:sp>
    </p:spTree>
    <p:extLst>
      <p:ext uri="{BB962C8B-B14F-4D97-AF65-F5344CB8AC3E}">
        <p14:creationId xmlns:p14="http://schemas.microsoft.com/office/powerpoint/2010/main" val="37894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a:extLst>
              <a:ext uri="{FF2B5EF4-FFF2-40B4-BE49-F238E27FC236}">
                <a16:creationId xmlns:a16="http://schemas.microsoft.com/office/drawing/2014/main" id="{135D8B6C-D641-C533-DC06-A48AD80E9F6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3438">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defTabSz="833438">
              <a:lnSpc>
                <a:spcPct val="140000"/>
              </a:lnSpc>
              <a:buSzPct val="85000"/>
              <a:buChar char="•"/>
              <a:defRPr sz="1700">
                <a:solidFill>
                  <a:schemeClr val="tx1"/>
                </a:solidFill>
                <a:latin typeface="Verdana" panose="020B0604030504040204" pitchFamily="34" charset="0"/>
              </a:defRPr>
            </a:lvl2pPr>
            <a:lvl3pPr marL="1143000" indent="-228600" defTabSz="833438">
              <a:lnSpc>
                <a:spcPct val="140000"/>
              </a:lnSpc>
              <a:buSzPct val="85000"/>
              <a:buChar char="•"/>
              <a:defRPr sz="1700">
                <a:solidFill>
                  <a:schemeClr val="tx1"/>
                </a:solidFill>
                <a:latin typeface="Verdana" panose="020B0604030504040204" pitchFamily="34" charset="0"/>
              </a:defRPr>
            </a:lvl3pPr>
            <a:lvl4pPr marL="1600200" indent="-228600" defTabSz="833438">
              <a:lnSpc>
                <a:spcPct val="140000"/>
              </a:lnSpc>
              <a:buSzPct val="85000"/>
              <a:buChar char="•"/>
              <a:defRPr sz="1700">
                <a:solidFill>
                  <a:schemeClr val="tx1"/>
                </a:solidFill>
                <a:latin typeface="Verdana" panose="020B0604030504040204" pitchFamily="34" charset="0"/>
              </a:defRPr>
            </a:lvl4pPr>
            <a:lvl5pPr marL="2057400" indent="-228600" defTabSz="833438">
              <a:lnSpc>
                <a:spcPct val="140000"/>
              </a:lnSpc>
              <a:buSzPct val="85000"/>
              <a:buChar char="•"/>
              <a:defRPr sz="1700">
                <a:solidFill>
                  <a:schemeClr val="tx1"/>
                </a:solidFill>
                <a:latin typeface="Verdana" panose="020B0604030504040204" pitchFamily="34" charset="0"/>
              </a:defRPr>
            </a:lvl5pPr>
            <a:lvl6pPr marL="25146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nSpc>
                <a:spcPct val="110000"/>
              </a:lnSpc>
              <a:spcBef>
                <a:spcPct val="0"/>
              </a:spcBef>
              <a:buFontTx/>
              <a:buNone/>
            </a:pPr>
            <a:fld id="{5A1D79D8-7481-1142-850D-4E2044B8D822}" type="slidenum">
              <a:rPr lang="en-US" altLang="en-US" sz="1100"/>
              <a:pPr>
                <a:lnSpc>
                  <a:spcPct val="110000"/>
                </a:lnSpc>
                <a:spcBef>
                  <a:spcPct val="0"/>
                </a:spcBef>
                <a:buFontTx/>
                <a:buNone/>
              </a:pPr>
              <a:t>5</a:t>
            </a:fld>
            <a:endParaRPr lang="en-US" altLang="en-US" sz="1100"/>
          </a:p>
        </p:txBody>
      </p:sp>
      <p:sp>
        <p:nvSpPr>
          <p:cNvPr id="19458" name="Rectangle 2">
            <a:extLst>
              <a:ext uri="{FF2B5EF4-FFF2-40B4-BE49-F238E27FC236}">
                <a16:creationId xmlns:a16="http://schemas.microsoft.com/office/drawing/2014/main" id="{0F072071-E90D-D395-DCD4-B723F228A58C}"/>
              </a:ext>
            </a:extLst>
          </p:cNvPr>
          <p:cNvSpPr>
            <a:spLocks noGrp="1" noChangeArrowheads="1"/>
          </p:cNvSpPr>
          <p:nvPr>
            <p:ph type="title"/>
          </p:nvPr>
        </p:nvSpPr>
        <p:spPr>
          <a:xfrm>
            <a:off x="461963" y="272599"/>
            <a:ext cx="8262009" cy="514650"/>
          </a:xfrm>
        </p:spPr>
        <p:txBody>
          <a:bodyPr/>
          <a:lstStyle/>
          <a:p>
            <a:pPr eaLnBrk="1" hangingPunct="1"/>
            <a:r>
              <a:rPr lang="en-US" altLang="en-US" dirty="0"/>
              <a:t>Significance</a:t>
            </a:r>
          </a:p>
        </p:txBody>
      </p:sp>
      <p:sp>
        <p:nvSpPr>
          <p:cNvPr id="19459" name="Rectangle 6">
            <a:extLst>
              <a:ext uri="{FF2B5EF4-FFF2-40B4-BE49-F238E27FC236}">
                <a16:creationId xmlns:a16="http://schemas.microsoft.com/office/drawing/2014/main" id="{0DD83810-C615-1329-0715-A4B688B805EC}"/>
              </a:ext>
            </a:extLst>
          </p:cNvPr>
          <p:cNvSpPr>
            <a:spLocks noChangeArrowheads="1"/>
          </p:cNvSpPr>
          <p:nvPr/>
        </p:nvSpPr>
        <p:spPr bwMode="auto">
          <a:xfrm>
            <a:off x="4554538" y="315912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19460" name="Rectangle 13">
            <a:extLst>
              <a:ext uri="{FF2B5EF4-FFF2-40B4-BE49-F238E27FC236}">
                <a16:creationId xmlns:a16="http://schemas.microsoft.com/office/drawing/2014/main" id="{C3458797-508B-CA89-9FF2-797831349CC2}"/>
              </a:ext>
            </a:extLst>
          </p:cNvPr>
          <p:cNvSpPr>
            <a:spLocks noChangeArrowheads="1"/>
          </p:cNvSpPr>
          <p:nvPr/>
        </p:nvSpPr>
        <p:spPr bwMode="auto">
          <a:xfrm>
            <a:off x="6570663" y="1266825"/>
            <a:ext cx="22367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2" name="Table Placeholder 2">
            <a:extLst>
              <a:ext uri="{FF2B5EF4-FFF2-40B4-BE49-F238E27FC236}">
                <a16:creationId xmlns:a16="http://schemas.microsoft.com/office/drawing/2014/main" id="{53973C8C-A488-2FF1-B172-7ABB05BCB0BD}"/>
              </a:ext>
            </a:extLst>
          </p:cNvPr>
          <p:cNvSpPr>
            <a:spLocks noGrp="1"/>
          </p:cNvSpPr>
          <p:nvPr>
            <p:ph type="tbl" idx="1"/>
          </p:nvPr>
        </p:nvSpPr>
        <p:spPr>
          <a:xfrm>
            <a:off x="461963" y="1138237"/>
            <a:ext cx="8185150" cy="4041775"/>
          </a:xfrm>
        </p:spPr>
        <p:txBody>
          <a:bodyPr/>
          <a:lstStyle/>
          <a:p>
            <a:pPr>
              <a:buFont typeface="Arial" panose="020B0604020202020204" pitchFamily="34" charset="0"/>
              <a:buChar char="•"/>
            </a:pPr>
            <a:r>
              <a:rPr lang="en-US" dirty="0"/>
              <a:t>While AMH can now be used as a diagnostic criterion for PCOM, no specific cutoff value was specified by the 2023 International Guidelines</a:t>
            </a:r>
          </a:p>
          <a:p>
            <a:pPr>
              <a:buFont typeface="Arial" panose="020B0604020202020204" pitchFamily="34" charset="0"/>
              <a:buChar char="•"/>
            </a:pPr>
            <a:r>
              <a:rPr lang="en-US" dirty="0"/>
              <a:t>Due to heterogeneity among patient populations and AMH assay platforms, the accuracy of a universal cutoff value is limited</a:t>
            </a:r>
            <a:r>
              <a:rPr lang="en-US" baseline="30000" dirty="0"/>
              <a:t>4</a:t>
            </a:r>
            <a:endParaRPr lang="en-US" dirty="0"/>
          </a:p>
          <a:p>
            <a:pPr>
              <a:buFont typeface="Arial" panose="020B0604020202020204" pitchFamily="34" charset="0"/>
              <a:buChar char="•"/>
            </a:pPr>
            <a:r>
              <a:rPr lang="en-US" dirty="0"/>
              <a:t>Therefore, the International Guidelines recommend laboratories and clinics develop their own population and assay-specific AMH cutoffs</a:t>
            </a:r>
          </a:p>
          <a:p>
            <a:pPr>
              <a:buFont typeface="Arial" panose="020B0604020202020204" pitchFamily="34" charset="0"/>
              <a:buChar char="•"/>
            </a:pPr>
            <a:r>
              <a:rPr lang="en-US" b="1" dirty="0"/>
              <a:t>Objective: determine an AMH cutoff value for our own clinic through methodology which can be replicated by other clinics </a:t>
            </a:r>
          </a:p>
          <a:p>
            <a:endParaRPr lang="en-US" dirty="0"/>
          </a:p>
        </p:txBody>
      </p:sp>
      <p:sp>
        <p:nvSpPr>
          <p:cNvPr id="3" name="TextBox 2">
            <a:extLst>
              <a:ext uri="{FF2B5EF4-FFF2-40B4-BE49-F238E27FC236}">
                <a16:creationId xmlns:a16="http://schemas.microsoft.com/office/drawing/2014/main" id="{72F559A1-F8EF-32BB-DAEC-AF1ECB6E68FE}"/>
              </a:ext>
            </a:extLst>
          </p:cNvPr>
          <p:cNvSpPr txBox="1"/>
          <p:nvPr/>
        </p:nvSpPr>
        <p:spPr>
          <a:xfrm>
            <a:off x="6570663" y="5352484"/>
            <a:ext cx="2076450" cy="215444"/>
          </a:xfrm>
          <a:prstGeom prst="rect">
            <a:avLst/>
          </a:prstGeom>
          <a:noFill/>
        </p:spPr>
        <p:txBody>
          <a:bodyPr wrap="square">
            <a:spAutoFit/>
          </a:bodyPr>
          <a:lstStyle/>
          <a:p>
            <a:r>
              <a:rPr lang="en-US" altLang="en-US" dirty="0"/>
              <a:t>van der Ham et al. </a:t>
            </a:r>
            <a:r>
              <a:rPr lang="en-US" altLang="en-US" dirty="0" err="1"/>
              <a:t>Fertil</a:t>
            </a:r>
            <a:r>
              <a:rPr lang="en-US" altLang="en-US" dirty="0"/>
              <a:t> </a:t>
            </a:r>
            <a:r>
              <a:rPr lang="en-US" altLang="en-US" dirty="0" err="1"/>
              <a:t>Steril</a:t>
            </a:r>
            <a:r>
              <a:rPr lang="en-US" altLang="en-US" dirty="0"/>
              <a:t> 2024</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4">
            <a:extLst>
              <a:ext uri="{FF2B5EF4-FFF2-40B4-BE49-F238E27FC236}">
                <a16:creationId xmlns:a16="http://schemas.microsoft.com/office/drawing/2014/main" id="{26C9C38F-E095-5CE0-4449-08DCD44AA3A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3438">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defTabSz="833438">
              <a:lnSpc>
                <a:spcPct val="140000"/>
              </a:lnSpc>
              <a:buSzPct val="85000"/>
              <a:buChar char="•"/>
              <a:defRPr sz="1700">
                <a:solidFill>
                  <a:schemeClr val="tx1"/>
                </a:solidFill>
                <a:latin typeface="Verdana" panose="020B0604030504040204" pitchFamily="34" charset="0"/>
              </a:defRPr>
            </a:lvl2pPr>
            <a:lvl3pPr marL="1143000" indent="-228600" defTabSz="833438">
              <a:lnSpc>
                <a:spcPct val="140000"/>
              </a:lnSpc>
              <a:buSzPct val="85000"/>
              <a:buChar char="•"/>
              <a:defRPr sz="1700">
                <a:solidFill>
                  <a:schemeClr val="tx1"/>
                </a:solidFill>
                <a:latin typeface="Verdana" panose="020B0604030504040204" pitchFamily="34" charset="0"/>
              </a:defRPr>
            </a:lvl3pPr>
            <a:lvl4pPr marL="1600200" indent="-228600" defTabSz="833438">
              <a:lnSpc>
                <a:spcPct val="140000"/>
              </a:lnSpc>
              <a:buSzPct val="85000"/>
              <a:buChar char="•"/>
              <a:defRPr sz="1700">
                <a:solidFill>
                  <a:schemeClr val="tx1"/>
                </a:solidFill>
                <a:latin typeface="Verdana" panose="020B0604030504040204" pitchFamily="34" charset="0"/>
              </a:defRPr>
            </a:lvl4pPr>
            <a:lvl5pPr marL="2057400" indent="-228600" defTabSz="833438">
              <a:lnSpc>
                <a:spcPct val="140000"/>
              </a:lnSpc>
              <a:buSzPct val="85000"/>
              <a:buChar char="•"/>
              <a:defRPr sz="1700">
                <a:solidFill>
                  <a:schemeClr val="tx1"/>
                </a:solidFill>
                <a:latin typeface="Verdana" panose="020B0604030504040204" pitchFamily="34" charset="0"/>
              </a:defRPr>
            </a:lvl5pPr>
            <a:lvl6pPr marL="25146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nSpc>
                <a:spcPct val="110000"/>
              </a:lnSpc>
              <a:spcBef>
                <a:spcPct val="0"/>
              </a:spcBef>
              <a:buFontTx/>
              <a:buNone/>
            </a:pPr>
            <a:fld id="{380F8A1D-14DD-6C45-9D77-28648FB0643F}" type="slidenum">
              <a:rPr lang="en-US" altLang="en-US" sz="1100"/>
              <a:pPr>
                <a:lnSpc>
                  <a:spcPct val="110000"/>
                </a:lnSpc>
                <a:spcBef>
                  <a:spcPct val="0"/>
                </a:spcBef>
                <a:buFontTx/>
                <a:buNone/>
              </a:pPr>
              <a:t>6</a:t>
            </a:fld>
            <a:endParaRPr lang="en-US" altLang="en-US" sz="1100"/>
          </a:p>
        </p:txBody>
      </p:sp>
      <p:sp>
        <p:nvSpPr>
          <p:cNvPr id="23554" name="Rectangle 2">
            <a:extLst>
              <a:ext uri="{FF2B5EF4-FFF2-40B4-BE49-F238E27FC236}">
                <a16:creationId xmlns:a16="http://schemas.microsoft.com/office/drawing/2014/main" id="{0FE48E94-E85A-5294-B498-08EC89C48D40}"/>
              </a:ext>
            </a:extLst>
          </p:cNvPr>
          <p:cNvSpPr>
            <a:spLocks noGrp="1" noChangeArrowheads="1"/>
          </p:cNvSpPr>
          <p:nvPr>
            <p:ph type="title"/>
          </p:nvPr>
        </p:nvSpPr>
        <p:spPr>
          <a:xfrm>
            <a:off x="461963" y="244474"/>
            <a:ext cx="8086725" cy="747713"/>
          </a:xfrm>
        </p:spPr>
        <p:txBody>
          <a:bodyPr/>
          <a:lstStyle/>
          <a:p>
            <a:pPr eaLnBrk="1" hangingPunct="1"/>
            <a:r>
              <a:rPr lang="en-US" altLang="en-US" dirty="0"/>
              <a:t>Study design and Subjects</a:t>
            </a:r>
          </a:p>
        </p:txBody>
      </p:sp>
      <p:sp>
        <p:nvSpPr>
          <p:cNvPr id="23555" name="Rectangle 6">
            <a:extLst>
              <a:ext uri="{FF2B5EF4-FFF2-40B4-BE49-F238E27FC236}">
                <a16:creationId xmlns:a16="http://schemas.microsoft.com/office/drawing/2014/main" id="{E0B9F88B-8946-1E5E-3C2D-62A12FF4B46B}"/>
              </a:ext>
            </a:extLst>
          </p:cNvPr>
          <p:cNvSpPr>
            <a:spLocks noChangeArrowheads="1"/>
          </p:cNvSpPr>
          <p:nvPr/>
        </p:nvSpPr>
        <p:spPr bwMode="auto">
          <a:xfrm>
            <a:off x="4554538" y="315912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23556" name="Rectangle 13">
            <a:extLst>
              <a:ext uri="{FF2B5EF4-FFF2-40B4-BE49-F238E27FC236}">
                <a16:creationId xmlns:a16="http://schemas.microsoft.com/office/drawing/2014/main" id="{24AEFD1E-3DCF-8727-0BF2-2CACB8B3E697}"/>
              </a:ext>
            </a:extLst>
          </p:cNvPr>
          <p:cNvSpPr>
            <a:spLocks noChangeArrowheads="1"/>
          </p:cNvSpPr>
          <p:nvPr/>
        </p:nvSpPr>
        <p:spPr bwMode="auto">
          <a:xfrm>
            <a:off x="6570663" y="1266825"/>
            <a:ext cx="22367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2" name="Table Placeholder 2">
            <a:extLst>
              <a:ext uri="{FF2B5EF4-FFF2-40B4-BE49-F238E27FC236}">
                <a16:creationId xmlns:a16="http://schemas.microsoft.com/office/drawing/2014/main" id="{57FEFD01-A5CF-012E-2056-67C704D1D764}"/>
              </a:ext>
            </a:extLst>
          </p:cNvPr>
          <p:cNvSpPr>
            <a:spLocks noGrp="1"/>
          </p:cNvSpPr>
          <p:nvPr>
            <p:ph type="tbl" idx="1"/>
          </p:nvPr>
        </p:nvSpPr>
        <p:spPr>
          <a:xfrm>
            <a:off x="461963" y="1158875"/>
            <a:ext cx="8185150" cy="4041775"/>
          </a:xfrm>
        </p:spPr>
        <p:txBody>
          <a:bodyPr/>
          <a:lstStyle/>
          <a:p>
            <a:pPr>
              <a:buFont typeface="Arial" panose="020B0604020202020204" pitchFamily="34" charset="0"/>
              <a:buChar char="•"/>
            </a:pPr>
            <a:r>
              <a:rPr lang="en-US" dirty="0"/>
              <a:t>Single-site, retrospective cross-sectional analysis</a:t>
            </a:r>
          </a:p>
          <a:p>
            <a:pPr>
              <a:buFont typeface="Arial" panose="020B0604020202020204" pitchFamily="34" charset="0"/>
              <a:buChar char="•"/>
            </a:pPr>
            <a:r>
              <a:rPr lang="en-US" dirty="0"/>
              <a:t>Female patients aged 20-40 years with at least one serum AMH obtained 12/2018 and 12/2023</a:t>
            </a:r>
          </a:p>
          <a:p>
            <a:pPr>
              <a:buFont typeface="Arial" panose="020B0604020202020204" pitchFamily="34" charset="0"/>
              <a:buChar char="•"/>
            </a:pPr>
            <a:r>
              <a:rPr lang="en-US" dirty="0"/>
              <a:t>Initial diagnosis determined by ICD-10 codes</a:t>
            </a:r>
          </a:p>
          <a:p>
            <a:pPr>
              <a:buFont typeface="Arial" panose="020B0604020202020204" pitchFamily="34" charset="0"/>
              <a:buChar char="•"/>
            </a:pPr>
            <a:r>
              <a:rPr lang="en-US" dirty="0"/>
              <a:t>Comparison of 250 records of subjects diagnosed with PCOS with 250 records of regular ovulatory controls with fertility</a:t>
            </a:r>
          </a:p>
          <a:p>
            <a:pPr>
              <a:buFont typeface="Arial" panose="020B0604020202020204" pitchFamily="34" charset="0"/>
              <a:buChar char="•"/>
            </a:pPr>
            <a:r>
              <a:rPr lang="en-US" dirty="0"/>
              <a:t>Exclusion criteria: hyperprolactinemia, congenital adrenal hyperplasia, history of prior ovarian surgery</a:t>
            </a:r>
          </a:p>
          <a:p>
            <a:pPr>
              <a:buFont typeface="Arial" panose="020B0604020202020204" pitchFamily="34" charset="0"/>
              <a:buChar char="•"/>
            </a:pPr>
            <a:endParaRPr lang="en-US" dirty="0"/>
          </a:p>
          <a:p>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4">
            <a:extLst>
              <a:ext uri="{FF2B5EF4-FFF2-40B4-BE49-F238E27FC236}">
                <a16:creationId xmlns:a16="http://schemas.microsoft.com/office/drawing/2014/main" id="{545B15D7-FDAD-6D2D-C98A-ACD3B33485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3438">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defTabSz="833438">
              <a:lnSpc>
                <a:spcPct val="140000"/>
              </a:lnSpc>
              <a:buSzPct val="85000"/>
              <a:buChar char="•"/>
              <a:defRPr sz="1700">
                <a:solidFill>
                  <a:schemeClr val="tx1"/>
                </a:solidFill>
                <a:latin typeface="Verdana" panose="020B0604030504040204" pitchFamily="34" charset="0"/>
              </a:defRPr>
            </a:lvl2pPr>
            <a:lvl3pPr marL="1143000" indent="-228600" defTabSz="833438">
              <a:lnSpc>
                <a:spcPct val="140000"/>
              </a:lnSpc>
              <a:buSzPct val="85000"/>
              <a:buChar char="•"/>
              <a:defRPr sz="1700">
                <a:solidFill>
                  <a:schemeClr val="tx1"/>
                </a:solidFill>
                <a:latin typeface="Verdana" panose="020B0604030504040204" pitchFamily="34" charset="0"/>
              </a:defRPr>
            </a:lvl3pPr>
            <a:lvl4pPr marL="1600200" indent="-228600" defTabSz="833438">
              <a:lnSpc>
                <a:spcPct val="140000"/>
              </a:lnSpc>
              <a:buSzPct val="85000"/>
              <a:buChar char="•"/>
              <a:defRPr sz="1700">
                <a:solidFill>
                  <a:schemeClr val="tx1"/>
                </a:solidFill>
                <a:latin typeface="Verdana" panose="020B0604030504040204" pitchFamily="34" charset="0"/>
              </a:defRPr>
            </a:lvl4pPr>
            <a:lvl5pPr marL="2057400" indent="-228600" defTabSz="833438">
              <a:lnSpc>
                <a:spcPct val="140000"/>
              </a:lnSpc>
              <a:buSzPct val="85000"/>
              <a:buChar char="•"/>
              <a:defRPr sz="1700">
                <a:solidFill>
                  <a:schemeClr val="tx1"/>
                </a:solidFill>
                <a:latin typeface="Verdana" panose="020B0604030504040204" pitchFamily="34" charset="0"/>
              </a:defRPr>
            </a:lvl5pPr>
            <a:lvl6pPr marL="25146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nSpc>
                <a:spcPct val="110000"/>
              </a:lnSpc>
              <a:spcBef>
                <a:spcPct val="0"/>
              </a:spcBef>
              <a:buFontTx/>
              <a:buNone/>
            </a:pPr>
            <a:fld id="{5682DF8B-EB18-B649-8621-8462B9E7F1D5}" type="slidenum">
              <a:rPr lang="en-US" altLang="en-US" sz="1100"/>
              <a:pPr>
                <a:lnSpc>
                  <a:spcPct val="110000"/>
                </a:lnSpc>
                <a:spcBef>
                  <a:spcPct val="0"/>
                </a:spcBef>
                <a:buFontTx/>
                <a:buNone/>
              </a:pPr>
              <a:t>7</a:t>
            </a:fld>
            <a:endParaRPr lang="en-US" altLang="en-US" sz="1100"/>
          </a:p>
        </p:txBody>
      </p:sp>
      <p:sp>
        <p:nvSpPr>
          <p:cNvPr id="25602" name="Rectangle 2">
            <a:extLst>
              <a:ext uri="{FF2B5EF4-FFF2-40B4-BE49-F238E27FC236}">
                <a16:creationId xmlns:a16="http://schemas.microsoft.com/office/drawing/2014/main" id="{042B6BB5-4AAC-4AA4-064B-7450311409F4}"/>
              </a:ext>
            </a:extLst>
          </p:cNvPr>
          <p:cNvSpPr>
            <a:spLocks noGrp="1" noChangeArrowheads="1"/>
          </p:cNvSpPr>
          <p:nvPr>
            <p:ph type="title"/>
          </p:nvPr>
        </p:nvSpPr>
        <p:spPr>
          <a:xfrm>
            <a:off x="461963" y="204787"/>
            <a:ext cx="8086725" cy="747713"/>
          </a:xfrm>
        </p:spPr>
        <p:txBody>
          <a:bodyPr/>
          <a:lstStyle/>
          <a:p>
            <a:pPr eaLnBrk="1" hangingPunct="1"/>
            <a:r>
              <a:rPr lang="en-US" altLang="en-US" dirty="0"/>
              <a:t>Methods – Subjects </a:t>
            </a:r>
          </a:p>
        </p:txBody>
      </p:sp>
      <p:sp>
        <p:nvSpPr>
          <p:cNvPr id="25603" name="Rectangle 6">
            <a:extLst>
              <a:ext uri="{FF2B5EF4-FFF2-40B4-BE49-F238E27FC236}">
                <a16:creationId xmlns:a16="http://schemas.microsoft.com/office/drawing/2014/main" id="{3080182F-34C3-4CAE-0E1B-811A5CFE15BC}"/>
              </a:ext>
            </a:extLst>
          </p:cNvPr>
          <p:cNvSpPr>
            <a:spLocks noChangeArrowheads="1"/>
          </p:cNvSpPr>
          <p:nvPr/>
        </p:nvSpPr>
        <p:spPr bwMode="auto">
          <a:xfrm>
            <a:off x="4554538" y="315912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25604" name="Rectangle 13">
            <a:extLst>
              <a:ext uri="{FF2B5EF4-FFF2-40B4-BE49-F238E27FC236}">
                <a16:creationId xmlns:a16="http://schemas.microsoft.com/office/drawing/2014/main" id="{A05E27D6-27F5-8242-6E45-41948D490B99}"/>
              </a:ext>
            </a:extLst>
          </p:cNvPr>
          <p:cNvSpPr>
            <a:spLocks noChangeArrowheads="1"/>
          </p:cNvSpPr>
          <p:nvPr/>
        </p:nvSpPr>
        <p:spPr bwMode="auto">
          <a:xfrm>
            <a:off x="6570663" y="1266825"/>
            <a:ext cx="22367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2" name="Table Placeholder 2">
            <a:extLst>
              <a:ext uri="{FF2B5EF4-FFF2-40B4-BE49-F238E27FC236}">
                <a16:creationId xmlns:a16="http://schemas.microsoft.com/office/drawing/2014/main" id="{054B3C08-6AA7-4396-0AC7-1F5917EA77D9}"/>
              </a:ext>
            </a:extLst>
          </p:cNvPr>
          <p:cNvSpPr>
            <a:spLocks noGrp="1"/>
          </p:cNvSpPr>
          <p:nvPr>
            <p:ph type="tbl" idx="1"/>
          </p:nvPr>
        </p:nvSpPr>
        <p:spPr>
          <a:xfrm>
            <a:off x="461963" y="1138237"/>
            <a:ext cx="8185150" cy="4229101"/>
          </a:xfrm>
        </p:spPr>
        <p:txBody>
          <a:bodyPr/>
          <a:lstStyle/>
          <a:p>
            <a:pPr>
              <a:buFont typeface="Arial" panose="020B0604020202020204" pitchFamily="34" charset="0"/>
              <a:buChar char="•"/>
            </a:pPr>
            <a:r>
              <a:rPr lang="en-US" dirty="0"/>
              <a:t>PCOS and control diagnoses confirmed through medical records</a:t>
            </a:r>
          </a:p>
          <a:p>
            <a:pPr>
              <a:buFont typeface="Arial" panose="020B0604020202020204" pitchFamily="34" charset="0"/>
              <a:buChar char="•"/>
            </a:pPr>
            <a:r>
              <a:rPr lang="en-US" dirty="0"/>
              <a:t>PCOS defined as presence of at least 2 of the 3 Rotterdam diagnostic criteria</a:t>
            </a:r>
          </a:p>
          <a:p>
            <a:pPr>
              <a:buFont typeface="Arial" panose="020B0604020202020204" pitchFamily="34" charset="0"/>
              <a:buChar char="•"/>
            </a:pPr>
            <a:r>
              <a:rPr lang="en-US" dirty="0" err="1"/>
              <a:t>Elecsys</a:t>
            </a:r>
            <a:r>
              <a:rPr lang="en-US" baseline="30000" dirty="0"/>
              <a:t>®</a:t>
            </a:r>
            <a:r>
              <a:rPr lang="en-US" dirty="0"/>
              <a:t> AMH Immunoassay (Roche Diagnostics) utilized for all AMH samples</a:t>
            </a:r>
          </a:p>
          <a:p>
            <a:pPr>
              <a:buFont typeface="Arial" panose="020B0604020202020204" pitchFamily="34" charset="0"/>
              <a:buChar char="•"/>
            </a:pPr>
            <a:r>
              <a:rPr lang="en-US" dirty="0"/>
              <a:t>All analyses were performed using R Statistical Software (v4.4.1; R Core Team 2024).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8038-110B-7233-4D44-BB011676C58C}"/>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2E7B524D-3964-E815-FDB7-A909988AC377}"/>
              </a:ext>
            </a:extLst>
          </p:cNvPr>
          <p:cNvSpPr>
            <a:spLocks noGrp="1"/>
          </p:cNvSpPr>
          <p:nvPr>
            <p:ph type="sldNum" sz="quarter" idx="11"/>
          </p:nvPr>
        </p:nvSpPr>
        <p:spPr/>
        <p:txBody>
          <a:bodyPr/>
          <a:lstStyle/>
          <a:p>
            <a:pPr>
              <a:defRPr/>
            </a:pPr>
            <a:fld id="{E3FAEF64-DE58-FD4D-8E19-759BF3E22D72}" type="slidenum">
              <a:rPr lang="en-US" altLang="en-US" smtClean="0"/>
              <a:pPr>
                <a:defRPr/>
              </a:pPr>
              <a:t>8</a:t>
            </a:fld>
            <a:endParaRPr lang="en-US" altLang="en-US"/>
          </a:p>
        </p:txBody>
      </p:sp>
      <p:sp>
        <p:nvSpPr>
          <p:cNvPr id="5" name="Rectangle 4">
            <a:extLst>
              <a:ext uri="{FF2B5EF4-FFF2-40B4-BE49-F238E27FC236}">
                <a16:creationId xmlns:a16="http://schemas.microsoft.com/office/drawing/2014/main" id="{5E617309-62B1-FE5D-D2BB-63D0E9CEAD79}"/>
              </a:ext>
            </a:extLst>
          </p:cNvPr>
          <p:cNvSpPr/>
          <p:nvPr/>
        </p:nvSpPr>
        <p:spPr bwMode="auto">
          <a:xfrm>
            <a:off x="4476252" y="618331"/>
            <a:ext cx="1654988" cy="5592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28688"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1" charset="0"/>
              </a:rPr>
              <a:t>Assessed for eligibility</a:t>
            </a:r>
          </a:p>
          <a:p>
            <a:pPr marL="0" marR="0" indent="0" algn="ctr" defTabSz="928688" rtl="0" eaLnBrk="1" fontAlgn="base" latinLnBrk="0" hangingPunct="1">
              <a:lnSpc>
                <a:spcPct val="100000"/>
              </a:lnSpc>
              <a:spcBef>
                <a:spcPct val="0"/>
              </a:spcBef>
              <a:spcAft>
                <a:spcPct val="0"/>
              </a:spcAft>
              <a:buClrTx/>
              <a:buSzTx/>
              <a:buFontTx/>
              <a:buNone/>
              <a:tabLst/>
            </a:pPr>
            <a:r>
              <a:rPr lang="en-US" dirty="0">
                <a:latin typeface="Verdana" pitchFamily="1" charset="0"/>
              </a:rPr>
              <a:t>n=500</a:t>
            </a:r>
            <a:endParaRPr kumimoji="0" lang="en-US" sz="800" b="0" i="0" u="none" strike="noStrike" cap="none" normalizeH="0" baseline="0" dirty="0">
              <a:ln>
                <a:noFill/>
              </a:ln>
              <a:solidFill>
                <a:schemeClr val="tx1"/>
              </a:solidFill>
              <a:effectLst/>
              <a:latin typeface="Verdana" pitchFamily="1" charset="0"/>
            </a:endParaRPr>
          </a:p>
        </p:txBody>
      </p:sp>
      <p:sp>
        <p:nvSpPr>
          <p:cNvPr id="6" name="Rectangle 5">
            <a:extLst>
              <a:ext uri="{FF2B5EF4-FFF2-40B4-BE49-F238E27FC236}">
                <a16:creationId xmlns:a16="http://schemas.microsoft.com/office/drawing/2014/main" id="{83EA59C9-433A-D834-3BD0-0B270CF6E025}"/>
              </a:ext>
            </a:extLst>
          </p:cNvPr>
          <p:cNvSpPr/>
          <p:nvPr/>
        </p:nvSpPr>
        <p:spPr bwMode="auto">
          <a:xfrm>
            <a:off x="3271024" y="1593859"/>
            <a:ext cx="1654988" cy="5592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0" indent="0" algn="ctr" defTabSz="444500">
              <a:lnSpc>
                <a:spcPct val="90000"/>
              </a:lnSpc>
              <a:spcBef>
                <a:spcPct val="0"/>
              </a:spcBef>
              <a:spcAft>
                <a:spcPct val="35000"/>
              </a:spcAft>
              <a:buNone/>
            </a:pPr>
            <a:r>
              <a:rPr lang="en-US" sz="800" kern="1200" dirty="0"/>
              <a:t>PCOS ICD-10 (E28.2)</a:t>
            </a:r>
          </a:p>
          <a:p>
            <a:pPr marL="0" marR="0" indent="0" algn="ctr" defTabSz="928688" rtl="0" eaLnBrk="1" fontAlgn="base" latinLnBrk="0" hangingPunct="1">
              <a:lnSpc>
                <a:spcPct val="100000"/>
              </a:lnSpc>
              <a:spcBef>
                <a:spcPct val="0"/>
              </a:spcBef>
              <a:spcAft>
                <a:spcPct val="0"/>
              </a:spcAft>
              <a:buClrTx/>
              <a:buSzTx/>
              <a:buFontTx/>
              <a:buNone/>
              <a:tabLst/>
            </a:pPr>
            <a:r>
              <a:rPr lang="en-US" dirty="0">
                <a:latin typeface="Verdana" pitchFamily="1" charset="0"/>
              </a:rPr>
              <a:t>n=250</a:t>
            </a:r>
            <a:endParaRPr kumimoji="0" lang="en-US" sz="800" b="0" i="0" u="none" strike="noStrike" cap="none" normalizeH="0" baseline="0" dirty="0">
              <a:ln>
                <a:noFill/>
              </a:ln>
              <a:solidFill>
                <a:schemeClr val="tx1"/>
              </a:solidFill>
              <a:effectLst/>
              <a:latin typeface="Verdana" pitchFamily="1" charset="0"/>
            </a:endParaRPr>
          </a:p>
        </p:txBody>
      </p:sp>
      <p:sp>
        <p:nvSpPr>
          <p:cNvPr id="7" name="Rectangle 6">
            <a:extLst>
              <a:ext uri="{FF2B5EF4-FFF2-40B4-BE49-F238E27FC236}">
                <a16:creationId xmlns:a16="http://schemas.microsoft.com/office/drawing/2014/main" id="{7B8182BD-88C2-9757-95EF-D0FD44EA90FA}"/>
              </a:ext>
            </a:extLst>
          </p:cNvPr>
          <p:cNvSpPr/>
          <p:nvPr/>
        </p:nvSpPr>
        <p:spPr bwMode="auto">
          <a:xfrm>
            <a:off x="5537726" y="1593859"/>
            <a:ext cx="1654988" cy="5592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28688"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1" charset="0"/>
              </a:rPr>
              <a:t>Ovulatory controls</a:t>
            </a:r>
          </a:p>
          <a:p>
            <a:pPr marL="0" marR="0" indent="0" algn="ctr" defTabSz="928688" rtl="0" eaLnBrk="1" fontAlgn="base" latinLnBrk="0" hangingPunct="1">
              <a:lnSpc>
                <a:spcPct val="100000"/>
              </a:lnSpc>
              <a:spcBef>
                <a:spcPct val="0"/>
              </a:spcBef>
              <a:spcAft>
                <a:spcPct val="0"/>
              </a:spcAft>
              <a:buClrTx/>
              <a:buSzTx/>
              <a:buFontTx/>
              <a:buNone/>
              <a:tabLst/>
            </a:pPr>
            <a:r>
              <a:rPr lang="en-US" dirty="0">
                <a:latin typeface="Verdana" pitchFamily="1" charset="0"/>
              </a:rPr>
              <a:t>n=250</a:t>
            </a:r>
            <a:endParaRPr kumimoji="0" lang="en-US" sz="800" b="0" i="0" u="none" strike="noStrike" cap="none" normalizeH="0" baseline="0" dirty="0">
              <a:ln>
                <a:noFill/>
              </a:ln>
              <a:solidFill>
                <a:schemeClr val="tx1"/>
              </a:solidFill>
              <a:effectLst/>
              <a:latin typeface="Verdana" pitchFamily="1" charset="0"/>
            </a:endParaRPr>
          </a:p>
        </p:txBody>
      </p:sp>
      <p:sp>
        <p:nvSpPr>
          <p:cNvPr id="8" name="Rectangle 7">
            <a:extLst>
              <a:ext uri="{FF2B5EF4-FFF2-40B4-BE49-F238E27FC236}">
                <a16:creationId xmlns:a16="http://schemas.microsoft.com/office/drawing/2014/main" id="{269E8A1F-9E3D-100B-F279-F7B69400070C}"/>
              </a:ext>
            </a:extLst>
          </p:cNvPr>
          <p:cNvSpPr/>
          <p:nvPr/>
        </p:nvSpPr>
        <p:spPr bwMode="auto">
          <a:xfrm>
            <a:off x="1360527" y="2412370"/>
            <a:ext cx="1654988" cy="5592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28688"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1" charset="0"/>
              </a:rPr>
              <a:t>Excluded- insufficient or conflicting documentation</a:t>
            </a:r>
          </a:p>
          <a:p>
            <a:pPr marL="0" marR="0" indent="0" algn="ctr" defTabSz="928688" rtl="0" eaLnBrk="1" fontAlgn="base" latinLnBrk="0" hangingPunct="1">
              <a:lnSpc>
                <a:spcPct val="100000"/>
              </a:lnSpc>
              <a:spcBef>
                <a:spcPct val="0"/>
              </a:spcBef>
              <a:spcAft>
                <a:spcPct val="0"/>
              </a:spcAft>
              <a:buClrTx/>
              <a:buSzTx/>
              <a:buFontTx/>
              <a:buNone/>
              <a:tabLst/>
            </a:pPr>
            <a:r>
              <a:rPr lang="en-US" dirty="0">
                <a:latin typeface="Verdana" pitchFamily="1" charset="0"/>
              </a:rPr>
              <a:t>n=65</a:t>
            </a:r>
            <a:endParaRPr kumimoji="0" lang="en-US" sz="800" b="0" i="0" u="none" strike="noStrike" cap="none" normalizeH="0" baseline="0" dirty="0">
              <a:ln>
                <a:noFill/>
              </a:ln>
              <a:solidFill>
                <a:schemeClr val="tx1"/>
              </a:solidFill>
              <a:effectLst/>
              <a:latin typeface="Verdana" pitchFamily="1" charset="0"/>
            </a:endParaRPr>
          </a:p>
        </p:txBody>
      </p:sp>
      <p:sp>
        <p:nvSpPr>
          <p:cNvPr id="9" name="Rectangle 8">
            <a:extLst>
              <a:ext uri="{FF2B5EF4-FFF2-40B4-BE49-F238E27FC236}">
                <a16:creationId xmlns:a16="http://schemas.microsoft.com/office/drawing/2014/main" id="{59A54090-C054-7AF4-5F84-1C3C8CA5DA83}"/>
              </a:ext>
            </a:extLst>
          </p:cNvPr>
          <p:cNvSpPr/>
          <p:nvPr/>
        </p:nvSpPr>
        <p:spPr bwMode="auto">
          <a:xfrm>
            <a:off x="7392687" y="2412370"/>
            <a:ext cx="1654988" cy="5592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28688"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1" charset="0"/>
              </a:rPr>
              <a:t>Excluded- insufficient or conflicting documentation</a:t>
            </a:r>
          </a:p>
          <a:p>
            <a:pPr marL="0" marR="0" indent="0" algn="ctr" defTabSz="928688" rtl="0" eaLnBrk="1" fontAlgn="base" latinLnBrk="0" hangingPunct="1">
              <a:lnSpc>
                <a:spcPct val="100000"/>
              </a:lnSpc>
              <a:spcBef>
                <a:spcPct val="0"/>
              </a:spcBef>
              <a:spcAft>
                <a:spcPct val="0"/>
              </a:spcAft>
              <a:buClrTx/>
              <a:buSzTx/>
              <a:buFontTx/>
              <a:buNone/>
              <a:tabLst/>
            </a:pPr>
            <a:r>
              <a:rPr lang="en-US" dirty="0">
                <a:latin typeface="Verdana" pitchFamily="1" charset="0"/>
              </a:rPr>
              <a:t>n=64</a:t>
            </a:r>
            <a:endParaRPr kumimoji="0" lang="en-US" sz="800" b="0" i="0" u="none" strike="noStrike" cap="none" normalizeH="0" baseline="0" dirty="0">
              <a:ln>
                <a:noFill/>
              </a:ln>
              <a:solidFill>
                <a:schemeClr val="tx1"/>
              </a:solidFill>
              <a:effectLst/>
              <a:latin typeface="Verdana" pitchFamily="1" charset="0"/>
            </a:endParaRPr>
          </a:p>
        </p:txBody>
      </p:sp>
      <p:sp>
        <p:nvSpPr>
          <p:cNvPr id="10" name="Rectangle 9">
            <a:extLst>
              <a:ext uri="{FF2B5EF4-FFF2-40B4-BE49-F238E27FC236}">
                <a16:creationId xmlns:a16="http://schemas.microsoft.com/office/drawing/2014/main" id="{55DE94D2-D4AD-8FD3-B3AA-B1FAFDFCF05E}"/>
              </a:ext>
            </a:extLst>
          </p:cNvPr>
          <p:cNvSpPr/>
          <p:nvPr/>
        </p:nvSpPr>
        <p:spPr bwMode="auto">
          <a:xfrm>
            <a:off x="3271024" y="3293689"/>
            <a:ext cx="1654988" cy="5592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28688"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1" charset="0"/>
              </a:rPr>
              <a:t>Diagnosis confirmed via medical records</a:t>
            </a:r>
          </a:p>
          <a:p>
            <a:pPr marL="0" marR="0" indent="0" algn="ctr" defTabSz="928688" rtl="0" eaLnBrk="1" fontAlgn="base" latinLnBrk="0" hangingPunct="1">
              <a:lnSpc>
                <a:spcPct val="100000"/>
              </a:lnSpc>
              <a:spcBef>
                <a:spcPct val="0"/>
              </a:spcBef>
              <a:spcAft>
                <a:spcPct val="0"/>
              </a:spcAft>
              <a:buClrTx/>
              <a:buSzTx/>
              <a:buFontTx/>
              <a:buNone/>
              <a:tabLst/>
            </a:pPr>
            <a:r>
              <a:rPr lang="en-US" dirty="0">
                <a:latin typeface="Verdana" pitchFamily="1" charset="0"/>
              </a:rPr>
              <a:t>n=185</a:t>
            </a:r>
            <a:endParaRPr kumimoji="0" lang="en-US" sz="800" b="0" i="0" u="none" strike="noStrike" cap="none" normalizeH="0" baseline="0" dirty="0">
              <a:ln>
                <a:noFill/>
              </a:ln>
              <a:solidFill>
                <a:schemeClr val="tx1"/>
              </a:solidFill>
              <a:effectLst/>
              <a:latin typeface="Verdana" pitchFamily="1" charset="0"/>
            </a:endParaRPr>
          </a:p>
        </p:txBody>
      </p:sp>
      <p:sp>
        <p:nvSpPr>
          <p:cNvPr id="11" name="Rectangle 10">
            <a:extLst>
              <a:ext uri="{FF2B5EF4-FFF2-40B4-BE49-F238E27FC236}">
                <a16:creationId xmlns:a16="http://schemas.microsoft.com/office/drawing/2014/main" id="{2B8C4939-C20D-532E-F229-5038FF12E5E2}"/>
              </a:ext>
            </a:extLst>
          </p:cNvPr>
          <p:cNvSpPr/>
          <p:nvPr/>
        </p:nvSpPr>
        <p:spPr bwMode="auto">
          <a:xfrm>
            <a:off x="5537726" y="3293689"/>
            <a:ext cx="1654988" cy="5592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28688"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1" charset="0"/>
              </a:rPr>
              <a:t>Control status confirmed via medical records</a:t>
            </a:r>
          </a:p>
          <a:p>
            <a:pPr marL="0" marR="0" indent="0" algn="ctr" defTabSz="928688" rtl="0" eaLnBrk="1" fontAlgn="base" latinLnBrk="0" hangingPunct="1">
              <a:lnSpc>
                <a:spcPct val="100000"/>
              </a:lnSpc>
              <a:spcBef>
                <a:spcPct val="0"/>
              </a:spcBef>
              <a:spcAft>
                <a:spcPct val="0"/>
              </a:spcAft>
              <a:buClrTx/>
              <a:buSzTx/>
              <a:buFontTx/>
              <a:buNone/>
              <a:tabLst/>
            </a:pPr>
            <a:r>
              <a:rPr lang="en-US" dirty="0">
                <a:latin typeface="Verdana" pitchFamily="1" charset="0"/>
              </a:rPr>
              <a:t>n=186</a:t>
            </a:r>
            <a:endParaRPr kumimoji="0" lang="en-US" sz="800" b="0" i="0" u="none" strike="noStrike" cap="none" normalizeH="0" baseline="0" dirty="0">
              <a:ln>
                <a:noFill/>
              </a:ln>
              <a:solidFill>
                <a:schemeClr val="tx1"/>
              </a:solidFill>
              <a:effectLst/>
              <a:latin typeface="Verdana" pitchFamily="1" charset="0"/>
            </a:endParaRPr>
          </a:p>
        </p:txBody>
      </p:sp>
      <p:sp>
        <p:nvSpPr>
          <p:cNvPr id="12" name="Rectangle 11">
            <a:extLst>
              <a:ext uri="{FF2B5EF4-FFF2-40B4-BE49-F238E27FC236}">
                <a16:creationId xmlns:a16="http://schemas.microsoft.com/office/drawing/2014/main" id="{6C2ECE95-74AC-9C46-0A22-DB26E9FEBE16}"/>
              </a:ext>
            </a:extLst>
          </p:cNvPr>
          <p:cNvSpPr/>
          <p:nvPr/>
        </p:nvSpPr>
        <p:spPr bwMode="auto">
          <a:xfrm>
            <a:off x="1555914" y="4454617"/>
            <a:ext cx="1654988" cy="5592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28688"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1" charset="0"/>
              </a:rPr>
              <a:t>Met two dx criteria</a:t>
            </a:r>
          </a:p>
          <a:p>
            <a:pPr marL="0" marR="0" indent="0" algn="ctr" defTabSz="928688" rtl="0" eaLnBrk="1" fontAlgn="base" latinLnBrk="0" hangingPunct="1">
              <a:lnSpc>
                <a:spcPct val="100000"/>
              </a:lnSpc>
              <a:spcBef>
                <a:spcPct val="0"/>
              </a:spcBef>
              <a:spcAft>
                <a:spcPct val="0"/>
              </a:spcAft>
              <a:buClrTx/>
              <a:buSzTx/>
              <a:buFontTx/>
              <a:buNone/>
              <a:tabLst/>
            </a:pPr>
            <a:r>
              <a:rPr lang="en-US" dirty="0">
                <a:latin typeface="Verdana" pitchFamily="1" charset="0"/>
              </a:rPr>
              <a:t>n=48</a:t>
            </a:r>
            <a:endParaRPr kumimoji="0" lang="en-US" sz="800" b="0" i="0" u="none" strike="noStrike" cap="none" normalizeH="0" baseline="0" dirty="0">
              <a:ln>
                <a:noFill/>
              </a:ln>
              <a:solidFill>
                <a:schemeClr val="tx1"/>
              </a:solidFill>
              <a:effectLst/>
              <a:latin typeface="Verdana" pitchFamily="1" charset="0"/>
            </a:endParaRPr>
          </a:p>
        </p:txBody>
      </p:sp>
      <p:sp>
        <p:nvSpPr>
          <p:cNvPr id="13" name="Rectangle 12">
            <a:extLst>
              <a:ext uri="{FF2B5EF4-FFF2-40B4-BE49-F238E27FC236}">
                <a16:creationId xmlns:a16="http://schemas.microsoft.com/office/drawing/2014/main" id="{5826CD2C-EF8F-5883-47A3-A7C7B2BFD0EC}"/>
              </a:ext>
            </a:extLst>
          </p:cNvPr>
          <p:cNvSpPr/>
          <p:nvPr/>
        </p:nvSpPr>
        <p:spPr bwMode="auto">
          <a:xfrm>
            <a:off x="3271024" y="4454617"/>
            <a:ext cx="1654988" cy="5592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28688"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1" charset="0"/>
              </a:rPr>
              <a:t>Met three dx criteria</a:t>
            </a:r>
          </a:p>
          <a:p>
            <a:pPr marL="0" marR="0" indent="0" algn="ctr" defTabSz="928688" rtl="0" eaLnBrk="1" fontAlgn="base" latinLnBrk="0" hangingPunct="1">
              <a:lnSpc>
                <a:spcPct val="100000"/>
              </a:lnSpc>
              <a:spcBef>
                <a:spcPct val="0"/>
              </a:spcBef>
              <a:spcAft>
                <a:spcPct val="0"/>
              </a:spcAft>
              <a:buClrTx/>
              <a:buSzTx/>
              <a:buFontTx/>
              <a:buNone/>
              <a:tabLst/>
            </a:pPr>
            <a:r>
              <a:rPr lang="en-US" dirty="0">
                <a:latin typeface="Verdana" pitchFamily="1" charset="0"/>
              </a:rPr>
              <a:t>n=115</a:t>
            </a:r>
            <a:endParaRPr kumimoji="0" lang="en-US" sz="800" b="0" i="0" u="none" strike="noStrike" cap="none" normalizeH="0" baseline="0" dirty="0">
              <a:ln>
                <a:noFill/>
              </a:ln>
              <a:solidFill>
                <a:schemeClr val="tx1"/>
              </a:solidFill>
              <a:effectLst/>
              <a:latin typeface="Verdana" pitchFamily="1" charset="0"/>
            </a:endParaRPr>
          </a:p>
        </p:txBody>
      </p:sp>
      <p:sp>
        <p:nvSpPr>
          <p:cNvPr id="14" name="Rectangle 13">
            <a:extLst>
              <a:ext uri="{FF2B5EF4-FFF2-40B4-BE49-F238E27FC236}">
                <a16:creationId xmlns:a16="http://schemas.microsoft.com/office/drawing/2014/main" id="{A0B90BD6-C504-018C-F0B8-CD463FF4AAD1}"/>
              </a:ext>
            </a:extLst>
          </p:cNvPr>
          <p:cNvSpPr/>
          <p:nvPr/>
        </p:nvSpPr>
        <p:spPr bwMode="auto">
          <a:xfrm>
            <a:off x="5046257" y="4454617"/>
            <a:ext cx="1654988" cy="5592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28688"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1" charset="0"/>
              </a:rPr>
              <a:t>Met at least two dx criteria</a:t>
            </a:r>
          </a:p>
          <a:p>
            <a:pPr marL="0" marR="0" indent="0" algn="ctr" defTabSz="928688" rtl="0" eaLnBrk="1" fontAlgn="base" latinLnBrk="0" hangingPunct="1">
              <a:lnSpc>
                <a:spcPct val="100000"/>
              </a:lnSpc>
              <a:spcBef>
                <a:spcPct val="0"/>
              </a:spcBef>
              <a:spcAft>
                <a:spcPct val="0"/>
              </a:spcAft>
              <a:buClrTx/>
              <a:buSzTx/>
              <a:buFontTx/>
              <a:buNone/>
              <a:tabLst/>
            </a:pPr>
            <a:r>
              <a:rPr lang="en-US" dirty="0">
                <a:latin typeface="Verdana" pitchFamily="1" charset="0"/>
              </a:rPr>
              <a:t>n=22</a:t>
            </a:r>
            <a:endParaRPr kumimoji="0" lang="en-US" sz="800" b="0" i="0" u="none" strike="noStrike" cap="none" normalizeH="0" baseline="0" dirty="0">
              <a:ln>
                <a:noFill/>
              </a:ln>
              <a:solidFill>
                <a:schemeClr val="tx1"/>
              </a:solidFill>
              <a:effectLst/>
              <a:latin typeface="Verdana" pitchFamily="1" charset="0"/>
            </a:endParaRPr>
          </a:p>
        </p:txBody>
      </p:sp>
      <p:cxnSp>
        <p:nvCxnSpPr>
          <p:cNvPr id="16" name="Straight Arrow Connector 15">
            <a:extLst>
              <a:ext uri="{FF2B5EF4-FFF2-40B4-BE49-F238E27FC236}">
                <a16:creationId xmlns:a16="http://schemas.microsoft.com/office/drawing/2014/main" id="{42FC84B2-ACF6-3704-5F15-ACF4861B66FB}"/>
              </a:ext>
            </a:extLst>
          </p:cNvPr>
          <p:cNvCxnSpPr>
            <a:stCxn id="6" idx="2"/>
            <a:endCxn id="10" idx="0"/>
          </p:cNvCxnSpPr>
          <p:nvPr/>
        </p:nvCxnSpPr>
        <p:spPr bwMode="auto">
          <a:xfrm>
            <a:off x="4098518" y="2153079"/>
            <a:ext cx="0" cy="1140610"/>
          </a:xfrm>
          <a:prstGeom prst="straightConnector1">
            <a:avLst/>
          </a:prstGeom>
          <a:solidFill>
            <a:schemeClr val="tx2"/>
          </a:solidFill>
          <a:ln w="635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4CF7F80B-0CA1-2C40-70F9-78940ED71A5C}"/>
              </a:ext>
            </a:extLst>
          </p:cNvPr>
          <p:cNvCxnSpPr>
            <a:endCxn id="8" idx="3"/>
          </p:cNvCxnSpPr>
          <p:nvPr/>
        </p:nvCxnSpPr>
        <p:spPr bwMode="auto">
          <a:xfrm flipH="1">
            <a:off x="3015515" y="2691980"/>
            <a:ext cx="1083003" cy="0"/>
          </a:xfrm>
          <a:prstGeom prst="straightConnector1">
            <a:avLst/>
          </a:prstGeom>
          <a:solidFill>
            <a:schemeClr val="tx2"/>
          </a:solidFill>
          <a:ln w="6350"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506F45C8-CA33-E89E-BBE1-E34971AE0308}"/>
              </a:ext>
            </a:extLst>
          </p:cNvPr>
          <p:cNvCxnSpPr>
            <a:stCxn id="7" idx="2"/>
            <a:endCxn id="11" idx="0"/>
          </p:cNvCxnSpPr>
          <p:nvPr/>
        </p:nvCxnSpPr>
        <p:spPr bwMode="auto">
          <a:xfrm>
            <a:off x="6365220" y="2153079"/>
            <a:ext cx="0" cy="1140610"/>
          </a:xfrm>
          <a:prstGeom prst="straightConnector1">
            <a:avLst/>
          </a:prstGeom>
          <a:solidFill>
            <a:schemeClr val="tx2"/>
          </a:solidFill>
          <a:ln w="635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ABB0309F-AEFE-2579-FD55-78CB655C0804}"/>
              </a:ext>
            </a:extLst>
          </p:cNvPr>
          <p:cNvCxnSpPr/>
          <p:nvPr/>
        </p:nvCxnSpPr>
        <p:spPr bwMode="auto">
          <a:xfrm>
            <a:off x="6370572" y="2691980"/>
            <a:ext cx="1022115" cy="0"/>
          </a:xfrm>
          <a:prstGeom prst="straightConnector1">
            <a:avLst/>
          </a:prstGeom>
          <a:solidFill>
            <a:schemeClr val="tx2"/>
          </a:solidFill>
          <a:ln w="6350" cap="flat" cmpd="sng" algn="ctr">
            <a:solidFill>
              <a:schemeClr val="tx1"/>
            </a:solidFill>
            <a:prstDash val="solid"/>
            <a:round/>
            <a:headEnd type="none" w="med" len="med"/>
            <a:tailEnd type="triangle"/>
          </a:ln>
          <a:effectLst/>
        </p:spPr>
      </p:cxnSp>
      <p:cxnSp>
        <p:nvCxnSpPr>
          <p:cNvPr id="27" name="Elbow Connector 26">
            <a:extLst>
              <a:ext uri="{FF2B5EF4-FFF2-40B4-BE49-F238E27FC236}">
                <a16:creationId xmlns:a16="http://schemas.microsoft.com/office/drawing/2014/main" id="{96F33CB0-B40A-5BD0-5494-C206486FDBB1}"/>
              </a:ext>
            </a:extLst>
          </p:cNvPr>
          <p:cNvCxnSpPr>
            <a:cxnSpLocks/>
            <a:stCxn id="5" idx="2"/>
            <a:endCxn id="7" idx="0"/>
          </p:cNvCxnSpPr>
          <p:nvPr/>
        </p:nvCxnSpPr>
        <p:spPr bwMode="auto">
          <a:xfrm rot="16200000" flipH="1">
            <a:off x="5626329" y="854968"/>
            <a:ext cx="416308" cy="1061474"/>
          </a:xfrm>
          <a:prstGeom prst="bentConnector3">
            <a:avLst>
              <a:gd name="adj1" fmla="val 50000"/>
            </a:avLst>
          </a:prstGeom>
          <a:solidFill>
            <a:schemeClr val="tx2"/>
          </a:solidFill>
          <a:ln w="6350" cap="flat" cmpd="sng" algn="ctr">
            <a:solidFill>
              <a:schemeClr val="tx1"/>
            </a:solidFill>
            <a:prstDash val="solid"/>
            <a:round/>
            <a:headEnd type="none" w="med" len="med"/>
            <a:tailEnd type="triangle"/>
          </a:ln>
          <a:effectLst/>
        </p:spPr>
      </p:cxnSp>
      <p:cxnSp>
        <p:nvCxnSpPr>
          <p:cNvPr id="34" name="Elbow Connector 33">
            <a:extLst>
              <a:ext uri="{FF2B5EF4-FFF2-40B4-BE49-F238E27FC236}">
                <a16:creationId xmlns:a16="http://schemas.microsoft.com/office/drawing/2014/main" id="{3851DABC-9AF1-A6EC-3FB3-5E4C724066E3}"/>
              </a:ext>
            </a:extLst>
          </p:cNvPr>
          <p:cNvCxnSpPr>
            <a:cxnSpLocks/>
            <a:stCxn id="5" idx="2"/>
            <a:endCxn id="6" idx="0"/>
          </p:cNvCxnSpPr>
          <p:nvPr/>
        </p:nvCxnSpPr>
        <p:spPr bwMode="auto">
          <a:xfrm rot="5400000">
            <a:off x="4492978" y="783091"/>
            <a:ext cx="416308" cy="1205228"/>
          </a:xfrm>
          <a:prstGeom prst="bentConnector3">
            <a:avLst>
              <a:gd name="adj1" fmla="val 50000"/>
            </a:avLst>
          </a:prstGeom>
          <a:solidFill>
            <a:schemeClr val="tx2"/>
          </a:solidFill>
          <a:ln w="6350" cap="flat" cmpd="sng" algn="ctr">
            <a:solidFill>
              <a:schemeClr val="tx1"/>
            </a:solidFill>
            <a:prstDash val="solid"/>
            <a:round/>
            <a:headEnd type="none" w="med" len="med"/>
            <a:tailEnd type="triangle"/>
          </a:ln>
          <a:effectLst/>
        </p:spPr>
      </p:cxnSp>
      <p:cxnSp>
        <p:nvCxnSpPr>
          <p:cNvPr id="38" name="Elbow Connector 37">
            <a:extLst>
              <a:ext uri="{FF2B5EF4-FFF2-40B4-BE49-F238E27FC236}">
                <a16:creationId xmlns:a16="http://schemas.microsoft.com/office/drawing/2014/main" id="{A5DA9D54-1571-1CBF-61CD-4D12A48F676A}"/>
              </a:ext>
            </a:extLst>
          </p:cNvPr>
          <p:cNvCxnSpPr>
            <a:cxnSpLocks/>
            <a:stCxn id="10" idx="2"/>
            <a:endCxn id="14" idx="0"/>
          </p:cNvCxnSpPr>
          <p:nvPr/>
        </p:nvCxnSpPr>
        <p:spPr bwMode="auto">
          <a:xfrm rot="16200000" flipH="1">
            <a:off x="4685280" y="3266146"/>
            <a:ext cx="601708" cy="1775233"/>
          </a:xfrm>
          <a:prstGeom prst="bentConnector3">
            <a:avLst>
              <a:gd name="adj1" fmla="val 50000"/>
            </a:avLst>
          </a:prstGeom>
          <a:solidFill>
            <a:schemeClr val="tx2"/>
          </a:solidFill>
          <a:ln w="6350" cap="flat" cmpd="sng" algn="ctr">
            <a:solidFill>
              <a:schemeClr val="tx1"/>
            </a:solidFill>
            <a:prstDash val="solid"/>
            <a:round/>
            <a:headEnd type="none" w="med" len="med"/>
            <a:tailEnd type="triangle"/>
          </a:ln>
          <a:effectLst/>
        </p:spPr>
      </p:cxnSp>
      <p:cxnSp>
        <p:nvCxnSpPr>
          <p:cNvPr id="44" name="Elbow Connector 43">
            <a:extLst>
              <a:ext uri="{FF2B5EF4-FFF2-40B4-BE49-F238E27FC236}">
                <a16:creationId xmlns:a16="http://schemas.microsoft.com/office/drawing/2014/main" id="{1064A5FE-D586-BB20-D359-62CBB9A50A2E}"/>
              </a:ext>
            </a:extLst>
          </p:cNvPr>
          <p:cNvCxnSpPr>
            <a:cxnSpLocks/>
            <a:stCxn id="10" idx="2"/>
            <a:endCxn id="12" idx="0"/>
          </p:cNvCxnSpPr>
          <p:nvPr/>
        </p:nvCxnSpPr>
        <p:spPr bwMode="auto">
          <a:xfrm rot="5400000">
            <a:off x="2940109" y="3296208"/>
            <a:ext cx="601708" cy="1715110"/>
          </a:xfrm>
          <a:prstGeom prst="bentConnector3">
            <a:avLst/>
          </a:prstGeom>
          <a:solidFill>
            <a:schemeClr val="tx2"/>
          </a:solidFill>
          <a:ln w="635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68C78319-FF3A-9401-1ED1-99238E05A573}"/>
              </a:ext>
            </a:extLst>
          </p:cNvPr>
          <p:cNvCxnSpPr>
            <a:stCxn id="10" idx="2"/>
            <a:endCxn id="13" idx="0"/>
          </p:cNvCxnSpPr>
          <p:nvPr/>
        </p:nvCxnSpPr>
        <p:spPr bwMode="auto">
          <a:xfrm>
            <a:off x="4098518" y="3852909"/>
            <a:ext cx="0" cy="601708"/>
          </a:xfrm>
          <a:prstGeom prst="straightConnector1">
            <a:avLst/>
          </a:prstGeom>
          <a:solidFill>
            <a:schemeClr val="tx2"/>
          </a:solidFill>
          <a:ln w="63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85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a:extLst>
              <a:ext uri="{FF2B5EF4-FFF2-40B4-BE49-F238E27FC236}">
                <a16:creationId xmlns:a16="http://schemas.microsoft.com/office/drawing/2014/main" id="{0777745F-F297-DFE9-EA82-3A36F0AFDE0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3438">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defTabSz="833438">
              <a:lnSpc>
                <a:spcPct val="140000"/>
              </a:lnSpc>
              <a:buSzPct val="85000"/>
              <a:buChar char="•"/>
              <a:defRPr sz="1700">
                <a:solidFill>
                  <a:schemeClr val="tx1"/>
                </a:solidFill>
                <a:latin typeface="Verdana" panose="020B0604030504040204" pitchFamily="34" charset="0"/>
              </a:defRPr>
            </a:lvl2pPr>
            <a:lvl3pPr marL="1143000" indent="-228600" defTabSz="833438">
              <a:lnSpc>
                <a:spcPct val="140000"/>
              </a:lnSpc>
              <a:buSzPct val="85000"/>
              <a:buChar char="•"/>
              <a:defRPr sz="1700">
                <a:solidFill>
                  <a:schemeClr val="tx1"/>
                </a:solidFill>
                <a:latin typeface="Verdana" panose="020B0604030504040204" pitchFamily="34" charset="0"/>
              </a:defRPr>
            </a:lvl3pPr>
            <a:lvl4pPr marL="1600200" indent="-228600" defTabSz="833438">
              <a:lnSpc>
                <a:spcPct val="140000"/>
              </a:lnSpc>
              <a:buSzPct val="85000"/>
              <a:buChar char="•"/>
              <a:defRPr sz="1700">
                <a:solidFill>
                  <a:schemeClr val="tx1"/>
                </a:solidFill>
                <a:latin typeface="Verdana" panose="020B0604030504040204" pitchFamily="34" charset="0"/>
              </a:defRPr>
            </a:lvl4pPr>
            <a:lvl5pPr marL="2057400" indent="-228600" defTabSz="833438">
              <a:lnSpc>
                <a:spcPct val="140000"/>
              </a:lnSpc>
              <a:buSzPct val="85000"/>
              <a:buChar char="•"/>
              <a:defRPr sz="1700">
                <a:solidFill>
                  <a:schemeClr val="tx1"/>
                </a:solidFill>
                <a:latin typeface="Verdana" panose="020B0604030504040204" pitchFamily="34" charset="0"/>
              </a:defRPr>
            </a:lvl5pPr>
            <a:lvl6pPr marL="25146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defTabSz="833438"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nSpc>
                <a:spcPct val="110000"/>
              </a:lnSpc>
              <a:spcBef>
                <a:spcPct val="0"/>
              </a:spcBef>
              <a:buFontTx/>
              <a:buNone/>
            </a:pPr>
            <a:fld id="{1EF9C157-64EB-DE40-B308-3EC10C2BB1E8}" type="slidenum">
              <a:rPr lang="en-US" altLang="en-US" sz="1100"/>
              <a:pPr>
                <a:lnSpc>
                  <a:spcPct val="110000"/>
                </a:lnSpc>
                <a:spcBef>
                  <a:spcPct val="0"/>
                </a:spcBef>
                <a:buFontTx/>
                <a:buNone/>
              </a:pPr>
              <a:t>9</a:t>
            </a:fld>
            <a:endParaRPr lang="en-US" altLang="en-US" sz="1100"/>
          </a:p>
        </p:txBody>
      </p:sp>
      <p:sp>
        <p:nvSpPr>
          <p:cNvPr id="33794" name="Rectangle 2">
            <a:extLst>
              <a:ext uri="{FF2B5EF4-FFF2-40B4-BE49-F238E27FC236}">
                <a16:creationId xmlns:a16="http://schemas.microsoft.com/office/drawing/2014/main" id="{2F8F1734-C29D-D504-BEFF-DB1A59BDCD6E}"/>
              </a:ext>
            </a:extLst>
          </p:cNvPr>
          <p:cNvSpPr>
            <a:spLocks noGrp="1" noChangeArrowheads="1"/>
          </p:cNvSpPr>
          <p:nvPr>
            <p:ph type="title"/>
          </p:nvPr>
        </p:nvSpPr>
        <p:spPr/>
        <p:txBody>
          <a:bodyPr/>
          <a:lstStyle/>
          <a:p>
            <a:pPr eaLnBrk="1" hangingPunct="1"/>
            <a:r>
              <a:rPr lang="en-US" altLang="en-US"/>
              <a:t>Results</a:t>
            </a:r>
          </a:p>
        </p:txBody>
      </p:sp>
      <p:sp>
        <p:nvSpPr>
          <p:cNvPr id="33795" name="Rectangle 6">
            <a:extLst>
              <a:ext uri="{FF2B5EF4-FFF2-40B4-BE49-F238E27FC236}">
                <a16:creationId xmlns:a16="http://schemas.microsoft.com/office/drawing/2014/main" id="{AF8487FA-BE48-437A-1E68-FFD904974D12}"/>
              </a:ext>
            </a:extLst>
          </p:cNvPr>
          <p:cNvSpPr>
            <a:spLocks noChangeArrowheads="1"/>
          </p:cNvSpPr>
          <p:nvPr/>
        </p:nvSpPr>
        <p:spPr bwMode="auto">
          <a:xfrm>
            <a:off x="4554538" y="315912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sp>
        <p:nvSpPr>
          <p:cNvPr id="33796" name="Rectangle 13">
            <a:extLst>
              <a:ext uri="{FF2B5EF4-FFF2-40B4-BE49-F238E27FC236}">
                <a16:creationId xmlns:a16="http://schemas.microsoft.com/office/drawing/2014/main" id="{93174C51-62C2-8E2D-C488-35AFB9C77D67}"/>
              </a:ext>
            </a:extLst>
          </p:cNvPr>
          <p:cNvSpPr>
            <a:spLocks noChangeArrowheads="1"/>
          </p:cNvSpPr>
          <p:nvPr/>
        </p:nvSpPr>
        <p:spPr bwMode="auto">
          <a:xfrm>
            <a:off x="6570663" y="1266825"/>
            <a:ext cx="22367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40000"/>
              </a:lnSpc>
              <a:spcBef>
                <a:spcPct val="50000"/>
              </a:spcBef>
              <a:buFont typeface="Verdana" panose="020B0604030504040204" pitchFamily="34" charset="0"/>
              <a:buChar char=" "/>
              <a:defRPr sz="1700">
                <a:solidFill>
                  <a:schemeClr val="tx1"/>
                </a:solidFill>
                <a:latin typeface="Verdana" panose="020B0604030504040204" pitchFamily="34" charset="0"/>
              </a:defRPr>
            </a:lvl1pPr>
            <a:lvl2pPr marL="742950" indent="-285750">
              <a:lnSpc>
                <a:spcPct val="140000"/>
              </a:lnSpc>
              <a:buSzPct val="85000"/>
              <a:buChar char="•"/>
              <a:defRPr sz="1700">
                <a:solidFill>
                  <a:schemeClr val="tx1"/>
                </a:solidFill>
                <a:latin typeface="Verdana" panose="020B0604030504040204" pitchFamily="34" charset="0"/>
              </a:defRPr>
            </a:lvl2pPr>
            <a:lvl3pPr marL="1143000" indent="-228600">
              <a:lnSpc>
                <a:spcPct val="140000"/>
              </a:lnSpc>
              <a:buSzPct val="85000"/>
              <a:buChar char="•"/>
              <a:defRPr sz="1700">
                <a:solidFill>
                  <a:schemeClr val="tx1"/>
                </a:solidFill>
                <a:latin typeface="Verdana" panose="020B0604030504040204" pitchFamily="34" charset="0"/>
              </a:defRPr>
            </a:lvl3pPr>
            <a:lvl4pPr marL="1600200" indent="-228600">
              <a:lnSpc>
                <a:spcPct val="140000"/>
              </a:lnSpc>
              <a:buSzPct val="85000"/>
              <a:buChar char="•"/>
              <a:defRPr sz="1700">
                <a:solidFill>
                  <a:schemeClr val="tx1"/>
                </a:solidFill>
                <a:latin typeface="Verdana" panose="020B0604030504040204" pitchFamily="34" charset="0"/>
              </a:defRPr>
            </a:lvl4pPr>
            <a:lvl5pPr marL="2057400" indent="-228600">
              <a:lnSpc>
                <a:spcPct val="140000"/>
              </a:lnSpc>
              <a:buSzPct val="85000"/>
              <a:buChar char="•"/>
              <a:defRPr sz="1700">
                <a:solidFill>
                  <a:schemeClr val="tx1"/>
                </a:solidFill>
                <a:latin typeface="Verdana" panose="020B0604030504040204" pitchFamily="34" charset="0"/>
              </a:defRPr>
            </a:lvl5pPr>
            <a:lvl6pPr marL="25146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6pPr>
            <a:lvl7pPr marL="29718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7pPr>
            <a:lvl8pPr marL="34290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8pPr>
            <a:lvl9pPr marL="3886200" indent="-228600" eaLnBrk="0" fontAlgn="base" hangingPunct="0">
              <a:lnSpc>
                <a:spcPct val="140000"/>
              </a:lnSpc>
              <a:spcBef>
                <a:spcPct val="0"/>
              </a:spcBef>
              <a:spcAft>
                <a:spcPct val="0"/>
              </a:spcAft>
              <a:buSzPct val="85000"/>
              <a:buChar char="•"/>
              <a:defRPr sz="17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en-US" altLang="en-US" sz="800"/>
          </a:p>
        </p:txBody>
      </p:sp>
      <p:graphicFrame>
        <p:nvGraphicFramePr>
          <p:cNvPr id="2" name="Table 1">
            <a:extLst>
              <a:ext uri="{FF2B5EF4-FFF2-40B4-BE49-F238E27FC236}">
                <a16:creationId xmlns:a16="http://schemas.microsoft.com/office/drawing/2014/main" id="{8C6B7178-BA95-8F1E-6B16-4EFE71F835CB}"/>
              </a:ext>
            </a:extLst>
          </p:cNvPr>
          <p:cNvGraphicFramePr>
            <a:graphicFrameLocks noGrp="1"/>
          </p:cNvGraphicFramePr>
          <p:nvPr>
            <p:extLst>
              <p:ext uri="{D42A27DB-BD31-4B8C-83A1-F6EECF244321}">
                <p14:modId xmlns:p14="http://schemas.microsoft.com/office/powerpoint/2010/main" val="2855571794"/>
              </p:ext>
            </p:extLst>
          </p:nvPr>
        </p:nvGraphicFramePr>
        <p:xfrm>
          <a:off x="844181" y="1177792"/>
          <a:ext cx="7789013" cy="4003941"/>
        </p:xfrm>
        <a:graphic>
          <a:graphicData uri="http://schemas.openxmlformats.org/drawingml/2006/table">
            <a:tbl>
              <a:tblPr firstRow="1" bandRow="1">
                <a:tableStyleId>{5C22544A-7EE6-4342-B048-85BDC9FD1C3A}</a:tableStyleId>
              </a:tblPr>
              <a:tblGrid>
                <a:gridCol w="2136775">
                  <a:extLst>
                    <a:ext uri="{9D8B030D-6E8A-4147-A177-3AD203B41FA5}">
                      <a16:colId xmlns:a16="http://schemas.microsoft.com/office/drawing/2014/main" val="20000"/>
                    </a:ext>
                  </a:extLst>
                </a:gridCol>
                <a:gridCol w="2136775">
                  <a:extLst>
                    <a:ext uri="{9D8B030D-6E8A-4147-A177-3AD203B41FA5}">
                      <a16:colId xmlns:a16="http://schemas.microsoft.com/office/drawing/2014/main" val="20001"/>
                    </a:ext>
                  </a:extLst>
                </a:gridCol>
                <a:gridCol w="2136775">
                  <a:extLst>
                    <a:ext uri="{9D8B030D-6E8A-4147-A177-3AD203B41FA5}">
                      <a16:colId xmlns:a16="http://schemas.microsoft.com/office/drawing/2014/main" val="20002"/>
                    </a:ext>
                  </a:extLst>
                </a:gridCol>
                <a:gridCol w="1378688">
                  <a:extLst>
                    <a:ext uri="{9D8B030D-6E8A-4147-A177-3AD203B41FA5}">
                      <a16:colId xmlns:a16="http://schemas.microsoft.com/office/drawing/2014/main" val="20003"/>
                    </a:ext>
                  </a:extLst>
                </a:gridCol>
              </a:tblGrid>
              <a:tr h="437761">
                <a:tc>
                  <a:txBody>
                    <a:bodyPr/>
                    <a:lstStyle/>
                    <a:p>
                      <a:r>
                        <a:rPr lang="en-US" sz="1200" dirty="0"/>
                        <a:t>Baseline characteristics</a:t>
                      </a:r>
                    </a:p>
                  </a:txBody>
                  <a:tcPr marT="45722" marB="45722"/>
                </a:tc>
                <a:tc>
                  <a:txBody>
                    <a:bodyPr/>
                    <a:lstStyle/>
                    <a:p>
                      <a:pPr algn="l"/>
                      <a:r>
                        <a:rPr lang="en-US" sz="1200" baseline="0" dirty="0"/>
                        <a:t>PCOS Group</a:t>
                      </a:r>
                    </a:p>
                    <a:p>
                      <a:pPr algn="l"/>
                      <a:r>
                        <a:rPr lang="en-US" sz="1200" baseline="0" dirty="0"/>
                        <a:t>(n=185)</a:t>
                      </a:r>
                      <a:endParaRPr lang="en-US" sz="1200" dirty="0"/>
                    </a:p>
                  </a:txBody>
                  <a:tcPr marT="45722" marB="45722"/>
                </a:tc>
                <a:tc>
                  <a:txBody>
                    <a:bodyPr/>
                    <a:lstStyle/>
                    <a:p>
                      <a:pPr algn="l"/>
                      <a:r>
                        <a:rPr lang="en-US" sz="1200" dirty="0"/>
                        <a:t>Control Group</a:t>
                      </a:r>
                    </a:p>
                    <a:p>
                      <a:pPr algn="l"/>
                      <a:r>
                        <a:rPr lang="en-US" sz="1200" dirty="0"/>
                        <a:t>(n=186 )</a:t>
                      </a:r>
                    </a:p>
                  </a:txBody>
                  <a:tcPr marT="45722" marB="45722"/>
                </a:tc>
                <a:tc>
                  <a:txBody>
                    <a:bodyPr/>
                    <a:lstStyle/>
                    <a:p>
                      <a:pPr algn="l"/>
                      <a:r>
                        <a:rPr lang="en-US" sz="1200" dirty="0"/>
                        <a:t>P value</a:t>
                      </a:r>
                    </a:p>
                  </a:txBody>
                  <a:tcPr marT="45722" marB="45722"/>
                </a:tc>
                <a:extLst>
                  <a:ext uri="{0D108BD9-81ED-4DB2-BD59-A6C34878D82A}">
                    <a16:rowId xmlns:a16="http://schemas.microsoft.com/office/drawing/2014/main" val="10000"/>
                  </a:ext>
                </a:extLst>
              </a:tr>
              <a:tr h="437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Age, years</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(mean </a:t>
                      </a:r>
                      <a:r>
                        <a:rPr lang="en-US" sz="1200" dirty="0"/>
                        <a:t>±</a:t>
                      </a:r>
                      <a:r>
                        <a:rPr lang="en-US" sz="1200" baseline="0" dirty="0"/>
                        <a:t> SD) </a:t>
                      </a:r>
                      <a:endParaRPr lang="en-US" sz="1200" dirty="0"/>
                    </a:p>
                  </a:txBody>
                  <a:tcPr marT="45722" marB="45722"/>
                </a:tc>
                <a:tc>
                  <a:txBody>
                    <a:bodyPr/>
                    <a:lstStyle/>
                    <a:p>
                      <a:pPr algn="l"/>
                      <a:r>
                        <a:rPr lang="en-US" sz="1200" baseline="0" dirty="0"/>
                        <a:t>30.0 </a:t>
                      </a:r>
                      <a:r>
                        <a:rPr lang="en-US" sz="1200" dirty="0"/>
                        <a:t>± </a:t>
                      </a:r>
                      <a:r>
                        <a:rPr lang="en-US" sz="1200" baseline="0" dirty="0"/>
                        <a:t>4.5</a:t>
                      </a:r>
                      <a:endParaRPr lang="en-US" sz="1200" dirty="0"/>
                    </a:p>
                  </a:txBody>
                  <a:tcPr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32.5 </a:t>
                      </a:r>
                      <a:r>
                        <a:rPr lang="en-US" sz="1200" dirty="0"/>
                        <a:t>± </a:t>
                      </a:r>
                      <a:r>
                        <a:rPr lang="en-US" sz="1200" baseline="0" dirty="0"/>
                        <a:t>4.9 </a:t>
                      </a:r>
                      <a:endParaRPr lang="en-US" sz="1200" dirty="0"/>
                    </a:p>
                    <a:p>
                      <a:pPr algn="l"/>
                      <a:endParaRPr lang="en-US" sz="1200" dirty="0"/>
                    </a:p>
                  </a:txBody>
                  <a:tcPr marT="45722" marB="45722"/>
                </a:tc>
                <a:tc>
                  <a:txBody>
                    <a:bodyPr/>
                    <a:lstStyle/>
                    <a:p>
                      <a:pPr algn="l"/>
                      <a:r>
                        <a:rPr lang="en-US" sz="1200" dirty="0"/>
                        <a:t>&lt;0.001</a:t>
                      </a:r>
                    </a:p>
                  </a:txBody>
                  <a:tcPr marT="45722" marB="45722"/>
                </a:tc>
                <a:extLst>
                  <a:ext uri="{0D108BD9-81ED-4DB2-BD59-A6C34878D82A}">
                    <a16:rowId xmlns:a16="http://schemas.microsoft.com/office/drawing/2014/main" val="10001"/>
                  </a:ext>
                </a:extLst>
              </a:tr>
              <a:tr h="1188403">
                <a:tc>
                  <a:txBody>
                    <a:bodyPr/>
                    <a:lstStyle/>
                    <a:p>
                      <a:r>
                        <a:rPr lang="en-US" sz="1200" dirty="0"/>
                        <a:t>Race</a:t>
                      </a:r>
                      <a:r>
                        <a:rPr lang="en-US" sz="1200" baseline="0" dirty="0"/>
                        <a:t>, N (%)</a:t>
                      </a:r>
                      <a:endParaRPr lang="en-US" sz="1200" dirty="0"/>
                    </a:p>
                    <a:p>
                      <a:r>
                        <a:rPr lang="en-US" sz="1200" baseline="0" dirty="0"/>
                        <a:t>    White</a:t>
                      </a:r>
                    </a:p>
                    <a:p>
                      <a:r>
                        <a:rPr lang="en-US" sz="1200" baseline="0" dirty="0"/>
                        <a:t>    Black</a:t>
                      </a:r>
                    </a:p>
                    <a:p>
                      <a:r>
                        <a:rPr lang="en-US" sz="1200" baseline="0" dirty="0"/>
                        <a:t>    Asian</a:t>
                      </a:r>
                    </a:p>
                    <a:p>
                      <a:r>
                        <a:rPr lang="en-US" sz="1200" baseline="0" dirty="0"/>
                        <a:t>    Other</a:t>
                      </a:r>
                    </a:p>
                    <a:p>
                      <a:r>
                        <a:rPr lang="en-US" sz="1200" baseline="0" dirty="0"/>
                        <a:t>    Unknown</a:t>
                      </a:r>
                    </a:p>
                  </a:txBody>
                  <a:tcPr marT="45722" marB="45722"/>
                </a:tc>
                <a:tc>
                  <a:txBody>
                    <a:bodyPr/>
                    <a:lstStyle/>
                    <a:p>
                      <a:pPr algn="l"/>
                      <a:endParaRPr lang="en-US" sz="1200" dirty="0"/>
                    </a:p>
                    <a:p>
                      <a:pPr algn="l"/>
                      <a:r>
                        <a:rPr lang="en-US" sz="1200" dirty="0"/>
                        <a:t>139 (75.1)</a:t>
                      </a:r>
                    </a:p>
                    <a:p>
                      <a:pPr algn="l"/>
                      <a:r>
                        <a:rPr lang="en-US" sz="1200" dirty="0"/>
                        <a:t>26 (14.0)</a:t>
                      </a:r>
                    </a:p>
                    <a:p>
                      <a:pPr algn="l"/>
                      <a:r>
                        <a:rPr lang="en-US" sz="1200" dirty="0"/>
                        <a:t>7 (3.8)</a:t>
                      </a:r>
                    </a:p>
                    <a:p>
                      <a:pPr algn="l"/>
                      <a:r>
                        <a:rPr lang="en-US" sz="1200" dirty="0"/>
                        <a:t>8 (4.3)</a:t>
                      </a:r>
                    </a:p>
                    <a:p>
                      <a:pPr algn="l"/>
                      <a:r>
                        <a:rPr lang="en-US" sz="1200" baseline="0" dirty="0"/>
                        <a:t>5 (2.7)</a:t>
                      </a:r>
                      <a:endParaRPr lang="en-US" sz="1200" dirty="0"/>
                    </a:p>
                    <a:p>
                      <a:pPr algn="l"/>
                      <a:endParaRPr lang="en-US" sz="1200" dirty="0"/>
                    </a:p>
                  </a:txBody>
                  <a:tcPr marT="45722" marB="45722"/>
                </a:tc>
                <a:tc>
                  <a:txBody>
                    <a:bodyPr/>
                    <a:lstStyle/>
                    <a:p>
                      <a:pPr algn="l"/>
                      <a:endParaRPr lang="en-US" sz="1200" dirty="0"/>
                    </a:p>
                    <a:p>
                      <a:pPr algn="l"/>
                      <a:r>
                        <a:rPr lang="en-US" sz="1200" dirty="0"/>
                        <a:t>144 (77.0)</a:t>
                      </a:r>
                    </a:p>
                    <a:p>
                      <a:pPr algn="l"/>
                      <a:r>
                        <a:rPr lang="en-US" sz="1200" dirty="0"/>
                        <a:t>14 (7.5)</a:t>
                      </a:r>
                    </a:p>
                    <a:p>
                      <a:pPr algn="l"/>
                      <a:r>
                        <a:rPr lang="en-US" sz="1200" dirty="0"/>
                        <a:t>11 (5.9)</a:t>
                      </a:r>
                    </a:p>
                    <a:p>
                      <a:pPr algn="l"/>
                      <a:r>
                        <a:rPr lang="en-US" sz="1200" dirty="0"/>
                        <a:t>7 (3.8)</a:t>
                      </a:r>
                    </a:p>
                    <a:p>
                      <a:pPr algn="l"/>
                      <a:r>
                        <a:rPr lang="en-US" sz="1200" dirty="0"/>
                        <a:t>10 (5.4)</a:t>
                      </a:r>
                    </a:p>
                  </a:txBody>
                  <a:tcPr marT="45722" marB="45722"/>
                </a:tc>
                <a:tc>
                  <a:txBody>
                    <a:bodyPr/>
                    <a:lstStyle/>
                    <a:p>
                      <a:pPr algn="l"/>
                      <a:r>
                        <a:rPr lang="en-US" sz="1200" dirty="0"/>
                        <a:t>0.177</a:t>
                      </a:r>
                    </a:p>
                  </a:txBody>
                  <a:tcPr marT="45722" marB="45722"/>
                </a:tc>
                <a:extLst>
                  <a:ext uri="{0D108BD9-81ED-4DB2-BD59-A6C34878D82A}">
                    <a16:rowId xmlns:a16="http://schemas.microsoft.com/office/drawing/2014/main" val="10002"/>
                  </a:ext>
                </a:extLst>
              </a:tr>
              <a:tr h="798268">
                <a:tc>
                  <a:txBody>
                    <a:bodyPr/>
                    <a:lstStyle/>
                    <a:p>
                      <a:r>
                        <a:rPr lang="en-US" sz="1200" baseline="0" dirty="0"/>
                        <a:t>Ethnicity, N (%)</a:t>
                      </a:r>
                    </a:p>
                    <a:p>
                      <a:r>
                        <a:rPr lang="en-US" sz="1200" baseline="0" dirty="0"/>
                        <a:t>    Hispanic</a:t>
                      </a:r>
                    </a:p>
                    <a:p>
                      <a:r>
                        <a:rPr lang="en-US" sz="1200" baseline="0" dirty="0"/>
                        <a:t>    Non-Hispanic</a:t>
                      </a:r>
                    </a:p>
                    <a:p>
                      <a:r>
                        <a:rPr lang="en-US" sz="1200" baseline="0" dirty="0"/>
                        <a:t>    Unknown</a:t>
                      </a:r>
                    </a:p>
                  </a:txBody>
                  <a:tcPr marT="45722" marB="45722"/>
                </a:tc>
                <a:tc>
                  <a:txBody>
                    <a:bodyPr/>
                    <a:lstStyle/>
                    <a:p>
                      <a:endParaRPr lang="en-US" sz="1200" dirty="0"/>
                    </a:p>
                    <a:p>
                      <a:r>
                        <a:rPr lang="en-US" sz="1200" dirty="0"/>
                        <a:t>12 (6.5)</a:t>
                      </a:r>
                    </a:p>
                    <a:p>
                      <a:r>
                        <a:rPr lang="en-US" sz="1200" dirty="0"/>
                        <a:t>164 (88.6)</a:t>
                      </a:r>
                    </a:p>
                    <a:p>
                      <a:r>
                        <a:rPr lang="en-US" sz="1200" dirty="0"/>
                        <a:t>9 (4.9)</a:t>
                      </a:r>
                    </a:p>
                  </a:txBody>
                  <a:tcPr marT="45722" marB="45722"/>
                </a:tc>
                <a:tc>
                  <a:txBody>
                    <a:bodyPr/>
                    <a:lstStyle/>
                    <a:p>
                      <a:endParaRPr lang="en-US" sz="1200" dirty="0"/>
                    </a:p>
                    <a:p>
                      <a:r>
                        <a:rPr lang="en-US" sz="1200" dirty="0"/>
                        <a:t>9 (4.8)</a:t>
                      </a:r>
                    </a:p>
                    <a:p>
                      <a:r>
                        <a:rPr lang="en-US" sz="1200" dirty="0"/>
                        <a:t>154 (82.8)</a:t>
                      </a:r>
                    </a:p>
                    <a:p>
                      <a:r>
                        <a:rPr lang="en-US" sz="1200" dirty="0"/>
                        <a:t>23 (12.4)</a:t>
                      </a:r>
                    </a:p>
                  </a:txBody>
                  <a:tcPr marT="45722" marB="45722"/>
                </a:tc>
                <a:tc>
                  <a:txBody>
                    <a:bodyPr/>
                    <a:lstStyle/>
                    <a:p>
                      <a:r>
                        <a:rPr lang="en-US" sz="1200" dirty="0"/>
                        <a:t>0.032</a:t>
                      </a:r>
                    </a:p>
                  </a:txBody>
                  <a:tcPr marT="45722" marB="45722"/>
                </a:tc>
                <a:extLst>
                  <a:ext uri="{0D108BD9-81ED-4DB2-BD59-A6C34878D82A}">
                    <a16:rowId xmlns:a16="http://schemas.microsoft.com/office/drawing/2014/main" val="10003"/>
                  </a:ext>
                </a:extLst>
              </a:tr>
              <a:tr h="437761">
                <a:tc>
                  <a:txBody>
                    <a:bodyPr/>
                    <a:lstStyle/>
                    <a:p>
                      <a:r>
                        <a:rPr lang="en-US" sz="1200" baseline="0" dirty="0"/>
                        <a:t>Body Mass Index, kg/m</a:t>
                      </a:r>
                      <a:r>
                        <a:rPr lang="en-US" sz="1200" baseline="30000" dirty="0"/>
                        <a:t>2</a:t>
                      </a:r>
                      <a:r>
                        <a:rPr lang="en-US" sz="1200" baseline="0" dirty="0"/>
                        <a:t> (mean ± SD)</a:t>
                      </a:r>
                    </a:p>
                  </a:txBody>
                  <a:tcPr marT="45722" marB="45722"/>
                </a:tc>
                <a:tc>
                  <a:txBody>
                    <a:bodyPr/>
                    <a:lstStyle/>
                    <a:p>
                      <a:r>
                        <a:rPr lang="en-US" sz="1200" dirty="0"/>
                        <a:t>34.5 ± 9.3</a:t>
                      </a:r>
                    </a:p>
                  </a:txBody>
                  <a:tcPr marT="45722" marB="45722"/>
                </a:tc>
                <a:tc>
                  <a:txBody>
                    <a:bodyPr/>
                    <a:lstStyle/>
                    <a:p>
                      <a:r>
                        <a:rPr lang="en-US" sz="1200" dirty="0"/>
                        <a:t>27.5 ± 6.7</a:t>
                      </a:r>
                    </a:p>
                  </a:txBody>
                  <a:tcPr marT="45722" marB="45722"/>
                </a:tc>
                <a:tc>
                  <a:txBody>
                    <a:bodyPr/>
                    <a:lstStyle/>
                    <a:p>
                      <a:r>
                        <a:rPr lang="en-US" sz="1200" dirty="0"/>
                        <a:t>&lt;0.001</a:t>
                      </a:r>
                    </a:p>
                  </a:txBody>
                  <a:tcPr marT="45722" marB="45722"/>
                </a:tc>
                <a:extLst>
                  <a:ext uri="{0D108BD9-81ED-4DB2-BD59-A6C34878D82A}">
                    <a16:rowId xmlns:a16="http://schemas.microsoft.com/office/drawing/2014/main" val="10004"/>
                  </a:ext>
                </a:extLst>
              </a:tr>
              <a:tr h="437761">
                <a:tc>
                  <a:txBody>
                    <a:bodyPr/>
                    <a:lstStyle/>
                    <a:p>
                      <a:r>
                        <a:rPr lang="en-US" sz="1200" baseline="0" dirty="0"/>
                        <a:t>Mean AMH (ng/mL ± SD)</a:t>
                      </a:r>
                    </a:p>
                  </a:txBody>
                  <a:tcPr marT="45722" marB="45722"/>
                </a:tc>
                <a:tc>
                  <a:txBody>
                    <a:bodyPr/>
                    <a:lstStyle/>
                    <a:p>
                      <a:r>
                        <a:rPr lang="en-US" sz="1200" dirty="0"/>
                        <a:t>6.89 ± 4.28</a:t>
                      </a:r>
                    </a:p>
                  </a:txBody>
                  <a:tcPr marT="45722" marB="45722"/>
                </a:tc>
                <a:tc>
                  <a:txBody>
                    <a:bodyPr/>
                    <a:lstStyle/>
                    <a:p>
                      <a:r>
                        <a:rPr lang="en-US" sz="1200" dirty="0"/>
                        <a:t>2.72 ± 2.02</a:t>
                      </a:r>
                    </a:p>
                  </a:txBody>
                  <a:tcPr marT="45722" marB="45722"/>
                </a:tc>
                <a:tc>
                  <a:txBody>
                    <a:bodyPr/>
                    <a:lstStyle/>
                    <a:p>
                      <a:r>
                        <a:rPr lang="en-US" sz="1200" dirty="0"/>
                        <a:t>&lt;0.001</a:t>
                      </a:r>
                    </a:p>
                  </a:txBody>
                  <a:tcPr marT="45722" marB="45722"/>
                </a:tc>
                <a:extLst>
                  <a:ext uri="{0D108BD9-81ED-4DB2-BD59-A6C34878D82A}">
                    <a16:rowId xmlns:a16="http://schemas.microsoft.com/office/drawing/2014/main" val="10005"/>
                  </a:ext>
                </a:extLst>
              </a:tr>
            </a:tbl>
          </a:graphicData>
        </a:graphic>
      </p:graphicFrame>
    </p:spTree>
  </p:cSld>
  <p:clrMapOvr>
    <a:masterClrMapping/>
  </p:clrMapOvr>
  <p:transition/>
</p:sld>
</file>

<file path=ppt/theme/theme1.xml><?xml version="1.0" encoding="utf-8"?>
<a:theme xmlns:a="http://schemas.openxmlformats.org/drawingml/2006/main" name="URMC_Template1">
  <a:themeElements>
    <a:clrScheme name="Office Theme 1">
      <a:dk1>
        <a:srgbClr val="000000"/>
      </a:dk1>
      <a:lt1>
        <a:srgbClr val="FFFFFF"/>
      </a:lt1>
      <a:dk2>
        <a:srgbClr val="00467F"/>
      </a:dk2>
      <a:lt2>
        <a:srgbClr val="FFDD00"/>
      </a:lt2>
      <a:accent1>
        <a:srgbClr val="73C167"/>
      </a:accent1>
      <a:accent2>
        <a:srgbClr val="F89828"/>
      </a:accent2>
      <a:accent3>
        <a:srgbClr val="FFFFFF"/>
      </a:accent3>
      <a:accent4>
        <a:srgbClr val="000000"/>
      </a:accent4>
      <a:accent5>
        <a:srgbClr val="BCDDB8"/>
      </a:accent5>
      <a:accent6>
        <a:srgbClr val="E18923"/>
      </a:accent6>
      <a:hlink>
        <a:srgbClr val="EE3224"/>
      </a:hlink>
      <a:folHlink>
        <a:srgbClr val="EC008C"/>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28688"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28688"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Verdana" pitchFamily="1" charset="0"/>
          </a:defRPr>
        </a:defPPr>
      </a:lstStyle>
    </a:lnDef>
  </a:objectDefaults>
  <a:extraClrSchemeLst>
    <a:extraClrScheme>
      <a:clrScheme name="Office Theme 1">
        <a:dk1>
          <a:srgbClr val="000000"/>
        </a:dk1>
        <a:lt1>
          <a:srgbClr val="FFFFFF"/>
        </a:lt1>
        <a:dk2>
          <a:srgbClr val="00467F"/>
        </a:dk2>
        <a:lt2>
          <a:srgbClr val="FFDD00"/>
        </a:lt2>
        <a:accent1>
          <a:srgbClr val="73C167"/>
        </a:accent1>
        <a:accent2>
          <a:srgbClr val="F89828"/>
        </a:accent2>
        <a:accent3>
          <a:srgbClr val="FFFFFF"/>
        </a:accent3>
        <a:accent4>
          <a:srgbClr val="000000"/>
        </a:accent4>
        <a:accent5>
          <a:srgbClr val="BCDDB8"/>
        </a:accent5>
        <a:accent6>
          <a:srgbClr val="E18923"/>
        </a:accent6>
        <a:hlink>
          <a:srgbClr val="EE3224"/>
        </a:hlink>
        <a:folHlink>
          <a:srgbClr val="EC00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URMC_Template1</Template>
  <TotalTime>20505</TotalTime>
  <Words>3446</Words>
  <Application>Microsoft Macintosh PowerPoint</Application>
  <PresentationFormat>Custom</PresentationFormat>
  <Paragraphs>361</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Helvetica</vt:lpstr>
      <vt:lpstr>Verdana</vt:lpstr>
      <vt:lpstr>URMC_Template1</vt:lpstr>
      <vt:lpstr>Determination of a Population-Specific Anti-Mullerian Hormone Cutoff Value for Evaluation of Polycystic Ovary Syndrome</vt:lpstr>
      <vt:lpstr>Disclosures</vt:lpstr>
      <vt:lpstr>Background</vt:lpstr>
      <vt:lpstr>2023 International Guideline Diagnostic Criteria</vt:lpstr>
      <vt:lpstr>Significance</vt:lpstr>
      <vt:lpstr>Study design and Subjects</vt:lpstr>
      <vt:lpstr>Methods – Subjects </vt:lpstr>
      <vt:lpstr>Results</vt:lpstr>
      <vt:lpstr>Results</vt:lpstr>
      <vt:lpstr>Area Under the Curve (AUC)</vt:lpstr>
      <vt:lpstr>Results: Subjects meeting 2 vs 3 PCOS Criteria</vt:lpstr>
      <vt:lpstr>Conclusions </vt:lpstr>
      <vt:lpstr>Strengths and Limitations</vt:lpstr>
      <vt:lpstr>Acknowledgements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Wendy Vitek</dc:creator>
  <cp:lastModifiedBy>Knutson, Alex John</cp:lastModifiedBy>
  <cp:revision>80</cp:revision>
  <dcterms:created xsi:type="dcterms:W3CDTF">2019-06-21T15:31:40Z</dcterms:created>
  <dcterms:modified xsi:type="dcterms:W3CDTF">2025-02-25T15:57:24Z</dcterms:modified>
</cp:coreProperties>
</file>