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E_6639DC6E.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notesMasterIdLst>
    <p:notesMasterId r:id="rId17"/>
  </p:notesMasterIdLst>
  <p:sldIdLst>
    <p:sldId id="256" r:id="rId2"/>
    <p:sldId id="257" r:id="rId3"/>
    <p:sldId id="259" r:id="rId4"/>
    <p:sldId id="260" r:id="rId5"/>
    <p:sldId id="261" r:id="rId6"/>
    <p:sldId id="273" r:id="rId7"/>
    <p:sldId id="268" r:id="rId8"/>
    <p:sldId id="262" r:id="rId9"/>
    <p:sldId id="263" r:id="rId10"/>
    <p:sldId id="264" r:id="rId11"/>
    <p:sldId id="271" r:id="rId12"/>
    <p:sldId id="265" r:id="rId13"/>
    <p:sldId id="266" r:id="rId14"/>
    <p:sldId id="258"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7C10"/>
    <a:srgbClr val="9EEB9A"/>
    <a:srgbClr val="9AD1EB"/>
    <a:srgbClr val="D5EAF3"/>
    <a:srgbClr val="0096FF"/>
    <a:srgbClr val="8AA9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878"/>
  </p:normalViewPr>
  <p:slideViewPr>
    <p:cSldViewPr snapToGrid="0" snapToObjects="1">
      <p:cViewPr varScale="1">
        <p:scale>
          <a:sx n="99" d="100"/>
          <a:sy n="99" d="100"/>
        </p:scale>
        <p:origin x="10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0E_6639DC6E.xml><?xml version="1.0" encoding="utf-8"?>
<p188:cmLst xmlns:a="http://schemas.openxmlformats.org/drawingml/2006/main" xmlns:r="http://schemas.openxmlformats.org/officeDocument/2006/relationships" xmlns:p188="http://schemas.microsoft.com/office/powerpoint/2018/8/main">
  <p188:cm id="{87E49869-D057-46BF-AC92-BDD460F887BB}" authorId="{15792FD5-ABC1-B2A1-61E3-74FB106BAB4B}" created="2025-03-07T15:41:27.259">
    <pc:sldMkLst xmlns:pc="http://schemas.microsoft.com/office/powerpoint/2013/main/command">
      <pc:docMk/>
      <pc:sldMk cId="1715068014" sldId="270"/>
    </pc:sldMkLst>
    <p188:txBody>
      <a:bodyPr/>
      <a:lstStyle/>
      <a:p>
        <a:r>
          <a:rPr lang="en-US"/>
          <a:t>For transcript: Distinguish Maternal chromatin and CC, and Explain how it is quantified and normalized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D388F-A4A3-054F-A2C3-E7EE94CCFF22}" type="datetimeFigureOut">
              <a:rPr lang="en-US" smtClean="0"/>
              <a:t>3/12/25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D4101-6524-824C-A245-FFEEA71CE0B5}" type="slidenum">
              <a:rPr lang="en-US" smtClean="0"/>
              <a:t>‹#›</a:t>
            </a:fld>
            <a:endParaRPr lang="en-US"/>
          </a:p>
        </p:txBody>
      </p:sp>
    </p:spTree>
    <p:extLst>
      <p:ext uri="{BB962C8B-B14F-4D97-AF65-F5344CB8AC3E}">
        <p14:creationId xmlns:p14="http://schemas.microsoft.com/office/powerpoint/2010/main" val="2662049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Ariel Dunn and I am one of the third year fellows at the NIH. Thank you for allowing me to present my research today entitled:</a:t>
            </a:r>
          </a:p>
        </p:txBody>
      </p:sp>
      <p:sp>
        <p:nvSpPr>
          <p:cNvPr id="4" name="Slide Number Placeholder 3"/>
          <p:cNvSpPr>
            <a:spLocks noGrp="1"/>
          </p:cNvSpPr>
          <p:nvPr>
            <p:ph type="sldNum" sz="quarter" idx="5"/>
          </p:nvPr>
        </p:nvSpPr>
        <p:spPr/>
        <p:txBody>
          <a:bodyPr/>
          <a:lstStyle/>
          <a:p>
            <a:fld id="{FC9D4101-6524-824C-A245-FFEEA71CE0B5}" type="slidenum">
              <a:rPr lang="en-US" smtClean="0"/>
              <a:t>1</a:t>
            </a:fld>
            <a:endParaRPr lang="en-US"/>
          </a:p>
        </p:txBody>
      </p:sp>
    </p:spTree>
    <p:extLst>
      <p:ext uri="{BB962C8B-B14F-4D97-AF65-F5344CB8AC3E}">
        <p14:creationId xmlns:p14="http://schemas.microsoft.com/office/powerpoint/2010/main" val="291182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condition by storage time. No difference between 7d at 4deg versus 28d at 4deg on the left. Additionally no difference between 7d at RT versus 28d at RT on the right.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10</a:t>
            </a:fld>
            <a:endParaRPr lang="en-US"/>
          </a:p>
        </p:txBody>
      </p:sp>
    </p:spTree>
    <p:extLst>
      <p:ext uri="{BB962C8B-B14F-4D97-AF65-F5344CB8AC3E}">
        <p14:creationId xmlns:p14="http://schemas.microsoft.com/office/powerpoint/2010/main" val="3542077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Strengths: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First study applying this technology to human gametes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large pool of human oocytes for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Showed that DNA integrity was not affected by dehydration itself (IR group), thus DNA is more resilient to dehydration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Oocytes deemed for discard – not “wasting” good human samples (perfect material for the first investigation of this technology in human gametes).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r>
              <a:rPr lang="en-US" b="1" dirty="0"/>
              <a:t>Limitations:</a:t>
            </a:r>
          </a:p>
          <a:p>
            <a:pPr marL="171450" indent="-171450">
              <a:buFont typeface="Arial" panose="020B0604020202020204" pitchFamily="34" charset="0"/>
              <a:buChar char="•"/>
            </a:pPr>
            <a:r>
              <a:rPr lang="en-US" dirty="0"/>
              <a:t>pooled, not separated by patient age or patient themselves (limited by small numbers from each patient) which could have affected the results if one patient has inherently more damaged oocytes compared to another</a:t>
            </a:r>
          </a:p>
          <a:p>
            <a:pPr marL="171450" indent="-171450">
              <a:buFont typeface="Arial" panose="020B0604020202020204" pitchFamily="34" charset="0"/>
              <a:buChar char="•"/>
            </a:pPr>
            <a:r>
              <a:rPr lang="en-US" dirty="0"/>
              <a:t>No comparison storage groups using freezing technology; this was a limitation purely due to numbers of oocytes collected each day and concern for too small of aliquots to have a meaningful analysis. However, this group could be added now and potentially compare it to a refrigeration group.</a:t>
            </a:r>
          </a:p>
          <a:p>
            <a:pPr marL="171450" indent="-171450">
              <a:buFont typeface="Arial" panose="020B0604020202020204" pitchFamily="34" charset="0"/>
              <a:buChar char="•"/>
            </a:pPr>
            <a:r>
              <a:rPr lang="en-US" dirty="0"/>
              <a:t>Loss of membrane integrity with hemolysin </a:t>
            </a:r>
            <a:r>
              <a:rPr lang="en-US" dirty="0">
                <a:sym typeface="Wingdings" pitchFamily="2" charset="2"/>
              </a:rPr>
              <a:t> could try cold responsive nanoparticles (which was the original plan, unable to currently due to lack of supply) or electroporation (high risk for cell death).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inherently abnormal oocytes that were difficult to stage or could not progress to M2 stage so there’s a possibility the DNA damage shown was inherent to the cells themselves as opposed to the manipulations in the lab</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11</a:t>
            </a:fld>
            <a:endParaRPr lang="en-US"/>
          </a:p>
        </p:txBody>
      </p:sp>
    </p:spTree>
    <p:extLst>
      <p:ext uri="{BB962C8B-B14F-4D97-AF65-F5344CB8AC3E}">
        <p14:creationId xmlns:p14="http://schemas.microsoft.com/office/powerpoint/2010/main" val="3514019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DNA integrity in the oocytes was maintained after dehydration with immediate rehydration. </a:t>
            </a:r>
          </a:p>
          <a:p>
            <a:endParaRPr lang="en-US" dirty="0"/>
          </a:p>
          <a:p>
            <a:r>
              <a:rPr lang="en-US" dirty="0"/>
              <a:t>DNA damage was increased in both 7d storage groups, with increased damage noted in the RT group with 4.5 fold increase. </a:t>
            </a:r>
          </a:p>
          <a:p>
            <a:endParaRPr lang="en-US" dirty="0"/>
          </a:p>
          <a:p>
            <a:r>
              <a:rPr lang="en-US" dirty="0"/>
              <a:t>Damage was also increased in the 28 day group at room temperature with 1.6 fold increase; this was not seen, however, in the 28 days at 4˚C group. </a:t>
            </a:r>
          </a:p>
          <a:p>
            <a:endParaRPr lang="en-US" dirty="0"/>
          </a:p>
          <a:p>
            <a:r>
              <a:rPr lang="en-US" dirty="0"/>
              <a:t>The differences in DNA damage in the storage groups may be secondary to inherent characteristics of the oocytes on day of collection such as poorer quality, high variation of patient ages, and limited number of samples each day for comparison. Conversely, the lack of differences in the 28-day group at 4 deg may have been masked due to such variation in oocytes by day of collection.</a:t>
            </a:r>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12</a:t>
            </a:fld>
            <a:endParaRPr lang="en-US"/>
          </a:p>
        </p:txBody>
      </p:sp>
    </p:spTree>
    <p:extLst>
      <p:ext uri="{BB962C8B-B14F-4D97-AF65-F5344CB8AC3E}">
        <p14:creationId xmlns:p14="http://schemas.microsoft.com/office/powerpoint/2010/main" val="54768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Microwave-drying of human oocytes may not adversely affect DNA integrity of the cells.</a:t>
            </a:r>
          </a:p>
          <a:p>
            <a:endParaRPr lang="en-US" dirty="0"/>
          </a:p>
          <a:p>
            <a:r>
              <a:rPr lang="en-US" dirty="0"/>
              <a:t>Our study provides a proof of concept for the possibility of drying and storing human oocytes at non-freezing temperatures. Sample stability was better maintained at 4˚C compared to RT.</a:t>
            </a:r>
          </a:p>
          <a:p>
            <a:endParaRPr lang="en-US" dirty="0"/>
          </a:p>
          <a:p>
            <a:r>
              <a:rPr lang="en-US" dirty="0"/>
              <a:t>Further study is needed to assess effects on good quality oocytes (such as donated M2s), longer storage times, as well as assess oocyte competence with fertilization. </a:t>
            </a:r>
          </a:p>
          <a:p>
            <a:endParaRPr lang="en-US" dirty="0"/>
          </a:p>
          <a:p>
            <a:r>
              <a:rPr lang="en-US" b="1" u="sng" dirty="0"/>
              <a:t>Possible questions:</a:t>
            </a:r>
          </a:p>
          <a:p>
            <a:pPr marL="171450" indent="-171450">
              <a:buFont typeface="Arial" panose="020B0604020202020204" pitchFamily="34" charset="0"/>
              <a:buChar char="•"/>
            </a:pPr>
            <a:r>
              <a:rPr lang="en-US" dirty="0"/>
              <a:t>If membrane integrity is poor, how can you use the oocyte? </a:t>
            </a:r>
            <a:r>
              <a:rPr lang="en-US" dirty="0">
                <a:sym typeface="Wingdings" pitchFamily="2" charset="2"/>
              </a:rPr>
              <a:t></a:t>
            </a:r>
            <a:r>
              <a:rPr lang="en-US" dirty="0"/>
              <a:t> Ideally, we could use the cold responsive nanoparticles which maintains the membrane integrity and therefore the cell could potentially be used. However, if the membrane is not intact, the goal is to maintain the nucleus for transfer to fresh cytoplasm (GV nuclear transfer). So you could use a donor oocyte and transfer the patient’s genetic material. This is being discussed in animals to help with ”genetically valuable individuals” (i.e. endangered)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Why not do IVM of GVs to assess competence? </a:t>
            </a:r>
            <a:r>
              <a:rPr lang="en-US" dirty="0">
                <a:sym typeface="Wingdings" pitchFamily="2" charset="2"/>
              </a:rPr>
              <a:t> few to no cumulus cells to allow for IVM, but this was discussed. Also had very few GVs in total; most oocytes were difficult to stage, but were clearly not M2s</a:t>
            </a: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r>
              <a:rPr lang="en-US" dirty="0">
                <a:sym typeface="Wingdings" pitchFamily="2" charset="2"/>
              </a:rPr>
              <a:t>Why not compare the IR group to the storage groups?  we are in the process of evaluating that and will plan to include it in thesis defense/manuscript.</a:t>
            </a:r>
            <a:endParaRPr lang="en-US" dirty="0"/>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13</a:t>
            </a:fld>
            <a:endParaRPr lang="en-US"/>
          </a:p>
        </p:txBody>
      </p:sp>
    </p:spTree>
    <p:extLst>
      <p:ext uri="{BB962C8B-B14F-4D97-AF65-F5344CB8AC3E}">
        <p14:creationId xmlns:p14="http://schemas.microsoft.com/office/powerpoint/2010/main" val="2448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everyone in the lab for helping me with this project, especially Pei-</a:t>
            </a:r>
            <a:r>
              <a:rPr lang="en-US" dirty="0" err="1"/>
              <a:t>Chih</a:t>
            </a:r>
            <a:r>
              <a:rPr lang="en-US" dirty="0"/>
              <a:t> Lee who mentored and taught me so much. I would also like to thank everyone at Shady Grove involved with this project, especially Luiz, the embryologist who helped collect oocytes for me every day as well as all of the patients willing to donate their oocytes to research. Thank you for your time and attention and I will take any questions at this time.</a:t>
            </a:r>
          </a:p>
        </p:txBody>
      </p:sp>
      <p:sp>
        <p:nvSpPr>
          <p:cNvPr id="4" name="Slide Number Placeholder 3"/>
          <p:cNvSpPr>
            <a:spLocks noGrp="1"/>
          </p:cNvSpPr>
          <p:nvPr>
            <p:ph type="sldNum" sz="quarter" idx="5"/>
          </p:nvPr>
        </p:nvSpPr>
        <p:spPr/>
        <p:txBody>
          <a:bodyPr/>
          <a:lstStyle/>
          <a:p>
            <a:fld id="{FC9D4101-6524-824C-A245-FFEEA71CE0B5}" type="slidenum">
              <a:rPr lang="en-US" smtClean="0"/>
              <a:t>15</a:t>
            </a:fld>
            <a:endParaRPr lang="en-US"/>
          </a:p>
        </p:txBody>
      </p:sp>
    </p:spTree>
    <p:extLst>
      <p:ext uri="{BB962C8B-B14F-4D97-AF65-F5344CB8AC3E}">
        <p14:creationId xmlns:p14="http://schemas.microsoft.com/office/powerpoint/2010/main" val="375435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my disclosures</a:t>
            </a:r>
          </a:p>
        </p:txBody>
      </p:sp>
      <p:sp>
        <p:nvSpPr>
          <p:cNvPr id="4" name="Slide Number Placeholder 3"/>
          <p:cNvSpPr>
            <a:spLocks noGrp="1"/>
          </p:cNvSpPr>
          <p:nvPr>
            <p:ph type="sldNum" sz="quarter" idx="5"/>
          </p:nvPr>
        </p:nvSpPr>
        <p:spPr/>
        <p:txBody>
          <a:bodyPr/>
          <a:lstStyle/>
          <a:p>
            <a:fld id="{FC9D4101-6524-824C-A245-FFEEA71CE0B5}" type="slidenum">
              <a:rPr lang="en-US" smtClean="0"/>
              <a:t>2</a:t>
            </a:fld>
            <a:endParaRPr lang="en-US"/>
          </a:p>
        </p:txBody>
      </p:sp>
    </p:spTree>
    <p:extLst>
      <p:ext uri="{BB962C8B-B14F-4D97-AF65-F5344CB8AC3E}">
        <p14:creationId xmlns:p14="http://schemas.microsoft.com/office/powerpoint/2010/main" val="413586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bullet: </a:t>
            </a:r>
            <a:r>
              <a:rPr lang="en-US" sz="1200" i="1" kern="1200" dirty="0">
                <a:solidFill>
                  <a:schemeClr val="tx1"/>
                </a:solidFill>
                <a:effectLst/>
                <a:latin typeface="+mn-lt"/>
                <a:ea typeface="+mn-ea"/>
                <a:cs typeface="+mn-cs"/>
              </a:rPr>
              <a:t>Dry preservation is being developed to allow storage of gametes at non-cryogenic</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temperatures, eliminating reliance on liquid nitrogen and decreasing expenses of storage.</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Second bullet: </a:t>
            </a:r>
            <a:r>
              <a:rPr lang="en-US" sz="1200" i="1" kern="1200" dirty="0">
                <a:solidFill>
                  <a:schemeClr val="tx1"/>
                </a:solidFill>
                <a:effectLst/>
                <a:latin typeface="+mn-lt"/>
                <a:ea typeface="+mn-ea"/>
                <a:cs typeface="+mn-cs"/>
              </a:rPr>
              <a:t>Trehalose is a non-reducing disaccharide sugar and is found naturally in small organisms, such as insects (anhydrobiotic organisms = without water). It increases dehydration tolerance of cells by</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maintaining three-dimensional conformation of macromolecules. It prevents collapse or</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aggregation of cellular structures and stabilizes cellular components in amorphous trehalose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glass formed after dehydration. </a:t>
            </a:r>
          </a:p>
          <a:p>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Third bullet: </a:t>
            </a:r>
            <a:r>
              <a:rPr lang="en-US" i="1" dirty="0"/>
              <a:t>It has been shown in our lab that DNA integrity can be maintained after drying and storage of domestic cat oocytes and spermatozoa using trehalose.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b="1" i="0" dirty="0"/>
              <a:t>Thus, our objective was to: </a:t>
            </a:r>
            <a:r>
              <a:rPr lang="en-US" sz="1200" i="1" kern="1200" dirty="0">
                <a:solidFill>
                  <a:schemeClr val="tx1"/>
                </a:solidFill>
                <a:effectLst/>
                <a:latin typeface="+mn-lt"/>
                <a:ea typeface="+mn-ea"/>
                <a:cs typeface="+mn-cs"/>
              </a:rPr>
              <a:t>Determine whether introduction of trehalose, microwave drying, and storage at non-freezing</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temperatures adversely affects the DNA integrity of immature human oocytes with the ultimate goal of making IVF more economical and accessible.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endParaRPr lang="en-US" sz="1200" i="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3</a:t>
            </a:fld>
            <a:endParaRPr lang="en-US"/>
          </a:p>
        </p:txBody>
      </p:sp>
    </p:spTree>
    <p:extLst>
      <p:ext uri="{BB962C8B-B14F-4D97-AF65-F5344CB8AC3E}">
        <p14:creationId xmlns:p14="http://schemas.microsoft.com/office/powerpoint/2010/main" val="204822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492 analyzed (552 in total collected, 492 includes the losses during processing)</a:t>
            </a:r>
          </a:p>
        </p:txBody>
      </p:sp>
      <p:sp>
        <p:nvSpPr>
          <p:cNvPr id="4" name="Slide Number Placeholder 3"/>
          <p:cNvSpPr>
            <a:spLocks noGrp="1"/>
          </p:cNvSpPr>
          <p:nvPr>
            <p:ph type="sldNum" sz="quarter" idx="5"/>
          </p:nvPr>
        </p:nvSpPr>
        <p:spPr/>
        <p:txBody>
          <a:bodyPr/>
          <a:lstStyle/>
          <a:p>
            <a:fld id="{FC9D4101-6524-824C-A245-FFEEA71CE0B5}" type="slidenum">
              <a:rPr lang="en-US" smtClean="0"/>
              <a:t>4</a:t>
            </a:fld>
            <a:endParaRPr lang="en-US"/>
          </a:p>
        </p:txBody>
      </p:sp>
    </p:spTree>
    <p:extLst>
      <p:ext uri="{BB962C8B-B14F-4D97-AF65-F5344CB8AC3E}">
        <p14:creationId xmlns:p14="http://schemas.microsoft.com/office/powerpoint/2010/main" val="3734024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Fresh oocytes were collected from a large infertility practice each day, approx. 24 hours following retrieval. These oocytes had been stripped of cumulus cells and kept in culture media overnight to allow for maturation. If they were deemed immature and planned for discard, then they were pooled and </a:t>
            </a:r>
            <a:r>
              <a:rPr lang="en-US" sz="1200" kern="1200" dirty="0">
                <a:solidFill>
                  <a:schemeClr val="tx1"/>
                </a:solidFill>
                <a:effectLst/>
                <a:latin typeface="+mn-lt"/>
                <a:ea typeface="+mn-ea"/>
                <a:cs typeface="+mn-cs"/>
              </a:rPr>
              <a:t>transported in an Eppendorf tube filled with culture media in a 38.5˚C aluminum block to maintain physiologic temperatures. </a:t>
            </a:r>
            <a:endParaRPr lang="en-US" dirty="0"/>
          </a:p>
          <a:p>
            <a:endParaRPr lang="en-US" dirty="0"/>
          </a:p>
          <a:p>
            <a:r>
              <a:rPr lang="en-US" dirty="0"/>
              <a:t>2) Oocytes were split into fresh controls and drying. The controls were immediately fixed in 4% PFA and stored at 4˚. </a:t>
            </a:r>
          </a:p>
          <a:p>
            <a:endParaRPr lang="en-US" dirty="0"/>
          </a:p>
          <a:p>
            <a:r>
              <a:rPr lang="en-US" dirty="0"/>
              <a:t>3) The oocytes designated for drying were transferred into fresh, warmed culture media (38.5˚C). They were then placed in a hemolysin solution at 38.5˚C for 15 minutes to allow for membrane permeabilization.</a:t>
            </a:r>
          </a:p>
          <a:p>
            <a:endParaRPr lang="en-US" dirty="0"/>
          </a:p>
          <a:p>
            <a:r>
              <a:rPr lang="en-US" dirty="0"/>
              <a:t>4) Oocytes were washed of hemolysin and then placed in a 1.1M </a:t>
            </a:r>
            <a:r>
              <a:rPr lang="en-US" dirty="0" err="1"/>
              <a:t>trehalose</a:t>
            </a:r>
            <a:r>
              <a:rPr lang="en-US" dirty="0"/>
              <a:t> droplet and incubated for 10 minutes at room temperature.</a:t>
            </a:r>
          </a:p>
          <a:p>
            <a:endParaRPr lang="en-US" dirty="0"/>
          </a:p>
          <a:p>
            <a:r>
              <a:rPr lang="en-US" dirty="0"/>
              <a:t>5) The oocytes were loaded into a stripper pipette and deposited onto weigh paper with 40 microliters of </a:t>
            </a:r>
            <a:r>
              <a:rPr lang="en-US" dirty="0" err="1"/>
              <a:t>trehalose</a:t>
            </a:r>
            <a:r>
              <a:rPr lang="en-US" dirty="0"/>
              <a:t> solution. They were placed in a SAM 255 microwave system for 30 minutes at 40˚C.</a:t>
            </a:r>
          </a:p>
          <a:p>
            <a:endParaRPr lang="en-US" dirty="0"/>
          </a:p>
          <a:p>
            <a:r>
              <a:rPr lang="en-US" dirty="0"/>
              <a:t>6) This picture shows the </a:t>
            </a:r>
            <a:r>
              <a:rPr lang="en-US" dirty="0" err="1"/>
              <a:t>trehalose</a:t>
            </a:r>
            <a:r>
              <a:rPr lang="en-US" dirty="0"/>
              <a:t> glass formed after drying. The dried oocytes were either immediately rehydrated or placed into storage groups. The samples were stored in the petri dishes, covered in parafilm, and sealed in a moisture barrier bag. </a:t>
            </a:r>
          </a:p>
          <a:p>
            <a:r>
              <a:rPr lang="en-US" dirty="0"/>
              <a:t>	Immediate rehydration was used to determine ease of oocyte recovery at the beginning stages of the experiment as well as to determine whether the microwave process itself affected the DNA integrity of the cells.</a:t>
            </a:r>
          </a:p>
          <a:p>
            <a:r>
              <a:rPr lang="en-US" dirty="0"/>
              <a:t>	For the storage groups, oocytes were stored for 7 days at 4˚C (refrigeration), 7 days at room temperature, 28d at 4˚C, or 28d at RT. We expected the DNA to be more stable at lower temperatures (i.e. refrigeration), but we included a RT group to see how high of a temperature they could tolerate.</a:t>
            </a:r>
          </a:p>
          <a:p>
            <a:r>
              <a:rPr lang="en-US" dirty="0"/>
              <a:t>	</a:t>
            </a:r>
          </a:p>
          <a:p>
            <a:r>
              <a:rPr lang="en-US" dirty="0">
                <a:sym typeface="Wingdings" pitchFamily="2" charset="2"/>
              </a:rPr>
              <a:t>7) The oocytes were then rehydrated and fixed in PFA. All oocytes, controls and experimental, were then evaluated for </a:t>
            </a:r>
            <a:r>
              <a:rPr lang="en-US" dirty="0"/>
              <a:t>DNA integrity using terminal deoxynucleotidyl transferase nick end labeling (TUNEL) analysis with fluorescence microscopy, which I will review in more detail now.</a:t>
            </a:r>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5</a:t>
            </a:fld>
            <a:endParaRPr lang="en-US"/>
          </a:p>
        </p:txBody>
      </p:sp>
    </p:spTree>
    <p:extLst>
      <p:ext uri="{BB962C8B-B14F-4D97-AF65-F5344CB8AC3E}">
        <p14:creationId xmlns:p14="http://schemas.microsoft.com/office/powerpoint/2010/main" val="264631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first column of photos is DAPI (4′,6-diamidino-2-phenylindole) staining. DAPI is a blue-fluorescent DNA stain that exhibits fluorescence upon binding to AT regions of dsDNA.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second column is the TUNEL staining, which is a green-fluorescent DNA stain that stains for DNA breaks.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third column is a composite of the DAPI and TUNEL staining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in the first row, the oocyte is a GV *CLICK* with no positive TUNEL staining *CLICK*. In the second row, the oocyte is difficult to stage, but the DNA is located *CLICK* here (the other areas of fluorescence are remaining cumulus cells). As you can see in the TUNEL staining, there is green stain in the area in which the DNA is located on the DAPI slide *CLICK*. </a:t>
            </a:r>
            <a:r>
              <a:rPr lang="en-US" sz="1200" b="0" i="0" u="none" strike="noStrike" kern="1200" dirty="0">
                <a:solidFill>
                  <a:schemeClr val="tx1"/>
                </a:solidFill>
                <a:effectLst/>
                <a:latin typeface="+mn-lt"/>
                <a:ea typeface="+mn-ea"/>
                <a:cs typeface="+mn-cs"/>
              </a:rPr>
              <a:t>If DNA damage is extensive, it may not dye as well with the DAPI, but will show on the TUNEL analysis and is depicted here and better seen in the composite picture *CLICK* where you can see the additional green staining with no overlap of blue.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Fluorescence signal intensity measurements for analysis of TUNEL staining was performed using ImageJ. Background subtraction was performed using a neighboring equal-size and DNA-free cytoplasmic region. The signal intensity measurements were then normalized to the control oocytes that were collected and stained on the same date.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Pei-</a:t>
            </a:r>
            <a:r>
              <a:rPr lang="en-US" sz="1200" b="1" i="0" u="none" strike="noStrike" kern="1200" dirty="0" err="1">
                <a:solidFill>
                  <a:schemeClr val="tx1"/>
                </a:solidFill>
                <a:effectLst/>
                <a:latin typeface="+mn-lt"/>
                <a:ea typeface="+mn-ea"/>
                <a:cs typeface="+mn-cs"/>
              </a:rPr>
              <a:t>Chih</a:t>
            </a:r>
            <a:r>
              <a:rPr lang="en-US" sz="1200" b="1" i="0" u="none" strike="noStrike" kern="1200" dirty="0">
                <a:solidFill>
                  <a:schemeClr val="tx1"/>
                </a:solidFill>
                <a:effectLst/>
                <a:latin typeface="+mn-lt"/>
                <a:ea typeface="+mn-ea"/>
                <a:cs typeface="+mn-cs"/>
              </a:rPr>
              <a:t> comment: distinguish maternal chromatin and CC</a:t>
            </a:r>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r>
              <a:rPr lang="en-US" dirty="0"/>
              <a:t>Comparisons of signal intensity were performed using Wilcoxon rank sum tests. P-values &lt; 0.05 were considered significant.</a:t>
            </a:r>
          </a:p>
        </p:txBody>
      </p:sp>
      <p:sp>
        <p:nvSpPr>
          <p:cNvPr id="4" name="Slide Number Placeholder 3"/>
          <p:cNvSpPr>
            <a:spLocks noGrp="1"/>
          </p:cNvSpPr>
          <p:nvPr>
            <p:ph type="sldNum" sz="quarter" idx="5"/>
          </p:nvPr>
        </p:nvSpPr>
        <p:spPr/>
        <p:txBody>
          <a:bodyPr/>
          <a:lstStyle/>
          <a:p>
            <a:fld id="{FC9D4101-6524-824C-A245-FFEEA71CE0B5}" type="slidenum">
              <a:rPr lang="en-US" smtClean="0"/>
              <a:t>6</a:t>
            </a:fld>
            <a:endParaRPr lang="en-US"/>
          </a:p>
        </p:txBody>
      </p:sp>
    </p:spTree>
    <p:extLst>
      <p:ext uri="{BB962C8B-B14F-4D97-AF65-F5344CB8AC3E}">
        <p14:creationId xmlns:p14="http://schemas.microsoft.com/office/powerpoint/2010/main" val="69383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oocyte recovery, meaning how many were retrieved after rehydration; with freezing, the term survival is used. As you can see, we had almost 95% recovery overall of all groups and over 90% recovery in each individual group.</a:t>
            </a:r>
          </a:p>
          <a:p>
            <a:endParaRPr lang="en-US" dirty="0"/>
          </a:p>
        </p:txBody>
      </p:sp>
      <p:sp>
        <p:nvSpPr>
          <p:cNvPr id="4" name="Slide Number Placeholder 3"/>
          <p:cNvSpPr>
            <a:spLocks noGrp="1"/>
          </p:cNvSpPr>
          <p:nvPr>
            <p:ph type="sldNum" sz="quarter" idx="5"/>
          </p:nvPr>
        </p:nvSpPr>
        <p:spPr/>
        <p:txBody>
          <a:bodyPr/>
          <a:lstStyle/>
          <a:p>
            <a:fld id="{FC9D4101-6524-824C-A245-FFEEA71CE0B5}" type="slidenum">
              <a:rPr lang="en-US" smtClean="0"/>
              <a:t>7</a:t>
            </a:fld>
            <a:endParaRPr lang="en-US"/>
          </a:p>
        </p:txBody>
      </p:sp>
    </p:spTree>
    <p:extLst>
      <p:ext uri="{BB962C8B-B14F-4D97-AF65-F5344CB8AC3E}">
        <p14:creationId xmlns:p14="http://schemas.microsoft.com/office/powerpoint/2010/main" val="218929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Signal intensity medians were calculated for all groups and transformed to log scale to account for outliers. Comparisons of signal intensity between the controls and treatment groups were performed using Wilcoxon rank sum tests and p-value &lt; 0.05 was considered significant.</a:t>
            </a:r>
          </a:p>
          <a:p>
            <a:endParaRPr lang="en-US" dirty="0"/>
          </a:p>
          <a:p>
            <a:endParaRPr lang="en-US" dirty="0"/>
          </a:p>
          <a:p>
            <a:r>
              <a:rPr lang="en-US" dirty="0"/>
              <a:t>Comparing all conditions to the control:</a:t>
            </a:r>
          </a:p>
          <a:p>
            <a:r>
              <a:rPr lang="en-US" dirty="0"/>
              <a:t>Orange is control</a:t>
            </a:r>
          </a:p>
          <a:p>
            <a:r>
              <a:rPr lang="en-US" dirty="0"/>
              <a:t>White is immediate rehydration</a:t>
            </a:r>
          </a:p>
          <a:p>
            <a:r>
              <a:rPr lang="en-US" dirty="0"/>
              <a:t>Blue is 4˚C storage groups</a:t>
            </a:r>
          </a:p>
          <a:p>
            <a:r>
              <a:rPr lang="en-US" dirty="0"/>
              <a:t>Green is RT groups</a:t>
            </a:r>
          </a:p>
          <a:p>
            <a:endParaRPr lang="en-US" dirty="0"/>
          </a:p>
          <a:p>
            <a:pPr marL="171450" indent="-171450">
              <a:buFont typeface="Arial" panose="020B0604020202020204" pitchFamily="34" charset="0"/>
              <a:buChar char="•"/>
            </a:pPr>
            <a:r>
              <a:rPr lang="en-US" dirty="0"/>
              <a:t>Control to IR – no difference</a:t>
            </a:r>
          </a:p>
          <a:p>
            <a:pPr marL="171450" indent="-171450">
              <a:buFont typeface="Arial" panose="020B0604020202020204" pitchFamily="34" charset="0"/>
              <a:buChar char="•"/>
            </a:pPr>
            <a:r>
              <a:rPr lang="en-US" dirty="0"/>
              <a:t>7d at 4deg – elevated DNA damage with 1.7 fold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28d at 4deg – no difference</a:t>
            </a:r>
          </a:p>
          <a:p>
            <a:pPr marL="171450" indent="-171450">
              <a:buFont typeface="Arial" panose="020B0604020202020204" pitchFamily="34" charset="0"/>
              <a:buChar char="•"/>
            </a:pPr>
            <a:r>
              <a:rPr lang="en-US" dirty="0"/>
              <a:t>7d at RT – elevated DNA damage with 4.5 fold change</a:t>
            </a:r>
          </a:p>
          <a:p>
            <a:pPr marL="171450" indent="-171450">
              <a:buFont typeface="Arial" panose="020B0604020202020204" pitchFamily="34" charset="0"/>
              <a:buChar char="•"/>
            </a:pPr>
            <a:r>
              <a:rPr lang="en-US" dirty="0"/>
              <a:t>28d at RT – elevated DNA damage with 1.6 fold change</a:t>
            </a:r>
          </a:p>
        </p:txBody>
      </p:sp>
      <p:sp>
        <p:nvSpPr>
          <p:cNvPr id="4" name="Slide Number Placeholder 3"/>
          <p:cNvSpPr>
            <a:spLocks noGrp="1"/>
          </p:cNvSpPr>
          <p:nvPr>
            <p:ph type="sldNum" sz="quarter" idx="5"/>
          </p:nvPr>
        </p:nvSpPr>
        <p:spPr/>
        <p:txBody>
          <a:bodyPr/>
          <a:lstStyle/>
          <a:p>
            <a:fld id="{FC9D4101-6524-824C-A245-FFEEA71CE0B5}" type="slidenum">
              <a:rPr lang="en-US" smtClean="0"/>
              <a:t>8</a:t>
            </a:fld>
            <a:endParaRPr lang="en-US"/>
          </a:p>
        </p:txBody>
      </p:sp>
    </p:spTree>
    <p:extLst>
      <p:ext uri="{BB962C8B-B14F-4D97-AF65-F5344CB8AC3E}">
        <p14:creationId xmlns:p14="http://schemas.microsoft.com/office/powerpoint/2010/main" val="3145471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conditions by storage temperature. No difference comparing 7d at 4deg versus RT on the left or 28d at 4deg and RT on the right.</a:t>
            </a:r>
          </a:p>
        </p:txBody>
      </p:sp>
      <p:sp>
        <p:nvSpPr>
          <p:cNvPr id="4" name="Slide Number Placeholder 3"/>
          <p:cNvSpPr>
            <a:spLocks noGrp="1"/>
          </p:cNvSpPr>
          <p:nvPr>
            <p:ph type="sldNum" sz="quarter" idx="5"/>
          </p:nvPr>
        </p:nvSpPr>
        <p:spPr/>
        <p:txBody>
          <a:bodyPr/>
          <a:lstStyle/>
          <a:p>
            <a:fld id="{FC9D4101-6524-824C-A245-FFEEA71CE0B5}" type="slidenum">
              <a:rPr lang="en-US" smtClean="0"/>
              <a:t>9</a:t>
            </a:fld>
            <a:endParaRPr lang="en-US"/>
          </a:p>
        </p:txBody>
      </p:sp>
    </p:spTree>
    <p:extLst>
      <p:ext uri="{BB962C8B-B14F-4D97-AF65-F5344CB8AC3E}">
        <p14:creationId xmlns:p14="http://schemas.microsoft.com/office/powerpoint/2010/main" val="2462907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3/12/25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6906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3/12/25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3720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3/12/25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030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3/12/25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351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3/12/25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62363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3/12/25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556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3/12/25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3623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3/12/25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319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3/12/25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13651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3/12/25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9997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3/12/25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35353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3/12/25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6983983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12" Type="http://schemas.microsoft.com/office/2018/10/relationships/comments" Target="../comments/modernComment_10E_6639DC6E.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3.jpg"/><Relationship Id="rId5" Type="http://schemas.openxmlformats.org/officeDocument/2006/relationships/image" Target="../media/image9.png"/><Relationship Id="rId10" Type="http://schemas.openxmlformats.org/officeDocument/2006/relationships/image" Target="../media/image12.jpg"/><Relationship Id="rId4" Type="http://schemas.microsoft.com/office/2007/relationships/hdphoto" Target="../media/hdphoto1.wdp"/><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F2CA-D73A-A64F-95CE-100547C9C629}"/>
              </a:ext>
            </a:extLst>
          </p:cNvPr>
          <p:cNvSpPr>
            <a:spLocks noGrp="1"/>
          </p:cNvSpPr>
          <p:nvPr>
            <p:ph type="ctrTitle"/>
          </p:nvPr>
        </p:nvSpPr>
        <p:spPr/>
        <p:txBody>
          <a:bodyPr>
            <a:normAutofit fontScale="90000"/>
          </a:bodyPr>
          <a:lstStyle/>
          <a:p>
            <a:r>
              <a:rPr lang="en-US" dirty="0"/>
              <a:t>Microwave drying and storage of human oocytes (microdry)</a:t>
            </a:r>
          </a:p>
        </p:txBody>
      </p:sp>
      <p:sp>
        <p:nvSpPr>
          <p:cNvPr id="3" name="Subtitle 2">
            <a:extLst>
              <a:ext uri="{FF2B5EF4-FFF2-40B4-BE49-F238E27FC236}">
                <a16:creationId xmlns:a16="http://schemas.microsoft.com/office/drawing/2014/main" id="{98EF8C25-1FBB-D845-B359-4F3B08AD8FB9}"/>
              </a:ext>
            </a:extLst>
          </p:cNvPr>
          <p:cNvSpPr>
            <a:spLocks noGrp="1"/>
          </p:cNvSpPr>
          <p:nvPr>
            <p:ph type="subTitle" idx="1"/>
          </p:nvPr>
        </p:nvSpPr>
        <p:spPr/>
        <p:txBody>
          <a:bodyPr/>
          <a:lstStyle/>
          <a:p>
            <a:r>
              <a:rPr lang="en-US" dirty="0"/>
              <a:t>Ariel Dunn, MD</a:t>
            </a:r>
          </a:p>
        </p:txBody>
      </p:sp>
    </p:spTree>
    <p:extLst>
      <p:ext uri="{BB962C8B-B14F-4D97-AF65-F5344CB8AC3E}">
        <p14:creationId xmlns:p14="http://schemas.microsoft.com/office/powerpoint/2010/main" val="2064567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279A49-2314-5C46-B8FF-D2C7EF7F2A19}"/>
              </a:ext>
            </a:extLst>
          </p:cNvPr>
          <p:cNvSpPr>
            <a:spLocks noGrp="1"/>
          </p:cNvSpPr>
          <p:nvPr>
            <p:ph type="title"/>
          </p:nvPr>
        </p:nvSpPr>
        <p:spPr>
          <a:xfrm>
            <a:off x="731949" y="156233"/>
            <a:ext cx="10728102" cy="594360"/>
          </a:xfrm>
        </p:spPr>
        <p:txBody>
          <a:bodyPr>
            <a:normAutofit fontScale="90000"/>
          </a:bodyPr>
          <a:lstStyle/>
          <a:p>
            <a:r>
              <a:rPr lang="en-US" dirty="0"/>
              <a:t>Comparison of Drying groups by storage duration</a:t>
            </a:r>
          </a:p>
        </p:txBody>
      </p:sp>
      <p:pic>
        <p:nvPicPr>
          <p:cNvPr id="6" name="Picture 5">
            <a:extLst>
              <a:ext uri="{FF2B5EF4-FFF2-40B4-BE49-F238E27FC236}">
                <a16:creationId xmlns:a16="http://schemas.microsoft.com/office/drawing/2014/main" id="{EBCFF90F-5EDD-D04F-BA95-E98C438DF888}"/>
              </a:ext>
            </a:extLst>
          </p:cNvPr>
          <p:cNvPicPr>
            <a:picLocks noChangeAspect="1"/>
          </p:cNvPicPr>
          <p:nvPr/>
        </p:nvPicPr>
        <p:blipFill>
          <a:blip r:embed="rId3"/>
          <a:stretch>
            <a:fillRect/>
          </a:stretch>
        </p:blipFill>
        <p:spPr>
          <a:xfrm>
            <a:off x="1246767" y="791667"/>
            <a:ext cx="9698466" cy="6066333"/>
          </a:xfrm>
          <a:prstGeom prst="rect">
            <a:avLst/>
          </a:prstGeom>
        </p:spPr>
      </p:pic>
      <p:sp>
        <p:nvSpPr>
          <p:cNvPr id="8" name="TextBox 7">
            <a:extLst>
              <a:ext uri="{FF2B5EF4-FFF2-40B4-BE49-F238E27FC236}">
                <a16:creationId xmlns:a16="http://schemas.microsoft.com/office/drawing/2014/main" id="{C78089FF-ED6A-E14D-A882-CD6219E6AE76}"/>
              </a:ext>
            </a:extLst>
          </p:cNvPr>
          <p:cNvSpPr txBox="1"/>
          <p:nvPr/>
        </p:nvSpPr>
        <p:spPr>
          <a:xfrm>
            <a:off x="3606800" y="791667"/>
            <a:ext cx="11430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 = 0.34</a:t>
            </a:r>
          </a:p>
        </p:txBody>
      </p:sp>
      <p:sp>
        <p:nvSpPr>
          <p:cNvPr id="9" name="TextBox 8">
            <a:extLst>
              <a:ext uri="{FF2B5EF4-FFF2-40B4-BE49-F238E27FC236}">
                <a16:creationId xmlns:a16="http://schemas.microsoft.com/office/drawing/2014/main" id="{CE2D80E0-02B0-A14D-B4B0-5D9F97F269FB}"/>
              </a:ext>
            </a:extLst>
          </p:cNvPr>
          <p:cNvSpPr txBox="1"/>
          <p:nvPr/>
        </p:nvSpPr>
        <p:spPr>
          <a:xfrm>
            <a:off x="8102600" y="775993"/>
            <a:ext cx="11430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 = 0.07</a:t>
            </a:r>
          </a:p>
        </p:txBody>
      </p:sp>
      <p:sp>
        <p:nvSpPr>
          <p:cNvPr id="7" name="TextBox 6">
            <a:extLst>
              <a:ext uri="{FF2B5EF4-FFF2-40B4-BE49-F238E27FC236}">
                <a16:creationId xmlns:a16="http://schemas.microsoft.com/office/drawing/2014/main" id="{FB01DB08-1998-3A49-A69A-AD90CD4F62BE}"/>
              </a:ext>
            </a:extLst>
          </p:cNvPr>
          <p:cNvSpPr txBox="1"/>
          <p:nvPr/>
        </p:nvSpPr>
        <p:spPr>
          <a:xfrm rot="16200000">
            <a:off x="-236035" y="3085692"/>
            <a:ext cx="3273381"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cs typeface="Arial" panose="020B0604020202020204" pitchFamily="34" charset="0"/>
              </a:rPr>
              <a:t>Log TUNEL Signal Intensity</a:t>
            </a:r>
          </a:p>
        </p:txBody>
      </p:sp>
    </p:spTree>
    <p:extLst>
      <p:ext uri="{BB962C8B-B14F-4D97-AF65-F5344CB8AC3E}">
        <p14:creationId xmlns:p14="http://schemas.microsoft.com/office/powerpoint/2010/main" val="1483542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A6112-B58D-A64C-8158-31AB1B815BAF}"/>
              </a:ext>
            </a:extLst>
          </p:cNvPr>
          <p:cNvSpPr>
            <a:spLocks noGrp="1"/>
          </p:cNvSpPr>
          <p:nvPr>
            <p:ph type="body" idx="1"/>
          </p:nvPr>
        </p:nvSpPr>
        <p:spPr>
          <a:xfrm>
            <a:off x="875763" y="2313433"/>
            <a:ext cx="4977921" cy="704087"/>
          </a:xfrm>
          <a:solidFill>
            <a:srgbClr val="9EEB9A"/>
          </a:solidFill>
        </p:spPr>
        <p:txBody>
          <a:bodyPr anchor="ctr"/>
          <a:lstStyle/>
          <a:p>
            <a:r>
              <a:rPr lang="en-US" dirty="0"/>
              <a:t>Strengths</a:t>
            </a:r>
          </a:p>
        </p:txBody>
      </p:sp>
      <p:sp>
        <p:nvSpPr>
          <p:cNvPr id="3" name="Content Placeholder 2">
            <a:extLst>
              <a:ext uri="{FF2B5EF4-FFF2-40B4-BE49-F238E27FC236}">
                <a16:creationId xmlns:a16="http://schemas.microsoft.com/office/drawing/2014/main" id="{A12BDD50-737B-6844-AB39-137757B72AE3}"/>
              </a:ext>
            </a:extLst>
          </p:cNvPr>
          <p:cNvSpPr>
            <a:spLocks noGrp="1"/>
          </p:cNvSpPr>
          <p:nvPr>
            <p:ph sz="half" idx="2"/>
          </p:nvPr>
        </p:nvSpPr>
        <p:spPr>
          <a:xfrm>
            <a:off x="875763" y="3143250"/>
            <a:ext cx="4977921" cy="3270250"/>
          </a:xfrm>
        </p:spPr>
        <p:txBody>
          <a:bodyPr>
            <a:normAutofit/>
          </a:bodyPr>
          <a:lstStyle/>
          <a:p>
            <a:r>
              <a:rPr lang="en-US" dirty="0"/>
              <a:t>First study applying this technology to human gametes</a:t>
            </a:r>
          </a:p>
          <a:p>
            <a:endParaRPr lang="en-US" dirty="0"/>
          </a:p>
          <a:p>
            <a:r>
              <a:rPr lang="en-US" dirty="0"/>
              <a:t>Large pool of human oocytes for analysis</a:t>
            </a:r>
          </a:p>
          <a:p>
            <a:endParaRPr lang="en-US" dirty="0"/>
          </a:p>
          <a:p>
            <a:r>
              <a:rPr lang="en-US" dirty="0"/>
              <a:t>DNA is more resilient to dehydration stress</a:t>
            </a:r>
          </a:p>
          <a:p>
            <a:endParaRPr lang="en-US" dirty="0"/>
          </a:p>
          <a:p>
            <a:r>
              <a:rPr lang="en-US" dirty="0"/>
              <a:t>Oocytes deemed for discard</a:t>
            </a:r>
          </a:p>
        </p:txBody>
      </p:sp>
      <p:sp>
        <p:nvSpPr>
          <p:cNvPr id="4" name="Content Placeholder 3">
            <a:extLst>
              <a:ext uri="{FF2B5EF4-FFF2-40B4-BE49-F238E27FC236}">
                <a16:creationId xmlns:a16="http://schemas.microsoft.com/office/drawing/2014/main" id="{DE749B6E-F839-D648-9ECD-3FE08262FAB2}"/>
              </a:ext>
            </a:extLst>
          </p:cNvPr>
          <p:cNvSpPr>
            <a:spLocks noGrp="1"/>
          </p:cNvSpPr>
          <p:nvPr>
            <p:ph sz="quarter" idx="4"/>
          </p:nvPr>
        </p:nvSpPr>
        <p:spPr>
          <a:xfrm>
            <a:off x="6338315" y="3143250"/>
            <a:ext cx="5033729" cy="3130550"/>
          </a:xfrm>
        </p:spPr>
        <p:txBody>
          <a:bodyPr>
            <a:normAutofit/>
          </a:bodyPr>
          <a:lstStyle/>
          <a:p>
            <a:r>
              <a:rPr lang="en-US" dirty="0"/>
              <a:t>Oocytes not separated by patient/age</a:t>
            </a:r>
          </a:p>
          <a:p>
            <a:pPr marL="0" indent="0">
              <a:buNone/>
            </a:pPr>
            <a:endParaRPr lang="en-US" dirty="0"/>
          </a:p>
          <a:p>
            <a:r>
              <a:rPr lang="en-US" dirty="0"/>
              <a:t>No freezing comparison group(s)</a:t>
            </a:r>
          </a:p>
          <a:p>
            <a:endParaRPr lang="en-US" dirty="0"/>
          </a:p>
          <a:p>
            <a:r>
              <a:rPr lang="en-US" dirty="0"/>
              <a:t>Loss of membrane integrity</a:t>
            </a:r>
          </a:p>
          <a:p>
            <a:endParaRPr lang="en-US" dirty="0"/>
          </a:p>
          <a:p>
            <a:r>
              <a:rPr lang="en-US" dirty="0"/>
              <a:t>Oocytes deemed for discard</a:t>
            </a:r>
          </a:p>
        </p:txBody>
      </p:sp>
      <p:sp>
        <p:nvSpPr>
          <p:cNvPr id="5" name="Text Placeholder 4">
            <a:extLst>
              <a:ext uri="{FF2B5EF4-FFF2-40B4-BE49-F238E27FC236}">
                <a16:creationId xmlns:a16="http://schemas.microsoft.com/office/drawing/2014/main" id="{38ED93B2-5A42-3741-8942-388717F6020F}"/>
              </a:ext>
            </a:extLst>
          </p:cNvPr>
          <p:cNvSpPr>
            <a:spLocks noGrp="1"/>
          </p:cNvSpPr>
          <p:nvPr>
            <p:ph type="body" sz="quarter" idx="13"/>
          </p:nvPr>
        </p:nvSpPr>
        <p:spPr>
          <a:xfrm>
            <a:off x="6338315" y="2313433"/>
            <a:ext cx="5033730" cy="704087"/>
          </a:xfrm>
          <a:solidFill>
            <a:schemeClr val="accent1">
              <a:lumMod val="60000"/>
              <a:lumOff val="40000"/>
            </a:schemeClr>
          </a:solidFill>
        </p:spPr>
        <p:txBody>
          <a:bodyPr anchor="ctr"/>
          <a:lstStyle/>
          <a:p>
            <a:r>
              <a:rPr lang="en-US" dirty="0"/>
              <a:t>Limitations</a:t>
            </a:r>
          </a:p>
        </p:txBody>
      </p:sp>
      <p:sp>
        <p:nvSpPr>
          <p:cNvPr id="6" name="Title 5">
            <a:extLst>
              <a:ext uri="{FF2B5EF4-FFF2-40B4-BE49-F238E27FC236}">
                <a16:creationId xmlns:a16="http://schemas.microsoft.com/office/drawing/2014/main" id="{8C610800-2EC3-CB4B-8620-D6C988F57515}"/>
              </a:ext>
            </a:extLst>
          </p:cNvPr>
          <p:cNvSpPr>
            <a:spLocks noGrp="1"/>
          </p:cNvSpPr>
          <p:nvPr>
            <p:ph type="title"/>
          </p:nvPr>
        </p:nvSpPr>
        <p:spPr>
          <a:xfrm>
            <a:off x="875763" y="964692"/>
            <a:ext cx="10496282" cy="1188720"/>
          </a:xfrm>
        </p:spPr>
        <p:txBody>
          <a:bodyPr/>
          <a:lstStyle/>
          <a:p>
            <a:r>
              <a:rPr lang="en-US" dirty="0"/>
              <a:t>Discussion</a:t>
            </a:r>
          </a:p>
        </p:txBody>
      </p:sp>
    </p:spTree>
    <p:extLst>
      <p:ext uri="{BB962C8B-B14F-4D97-AF65-F5344CB8AC3E}">
        <p14:creationId xmlns:p14="http://schemas.microsoft.com/office/powerpoint/2010/main" val="2630673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2288-C625-3342-ACCD-F2FF1F54769C}"/>
              </a:ext>
            </a:extLst>
          </p:cNvPr>
          <p:cNvSpPr>
            <a:spLocks noGrp="1"/>
          </p:cNvSpPr>
          <p:nvPr>
            <p:ph type="title"/>
          </p:nvPr>
        </p:nvSpPr>
        <p:spPr>
          <a:xfrm>
            <a:off x="734096" y="964692"/>
            <a:ext cx="10586434" cy="1188720"/>
          </a:xfrm>
        </p:spPr>
        <p:txBody>
          <a:bodyPr/>
          <a:lstStyle/>
          <a:p>
            <a:r>
              <a:rPr lang="en-US" dirty="0"/>
              <a:t>Conclusions</a:t>
            </a:r>
          </a:p>
        </p:txBody>
      </p:sp>
      <p:sp>
        <p:nvSpPr>
          <p:cNvPr id="3" name="Content Placeholder 2">
            <a:extLst>
              <a:ext uri="{FF2B5EF4-FFF2-40B4-BE49-F238E27FC236}">
                <a16:creationId xmlns:a16="http://schemas.microsoft.com/office/drawing/2014/main" id="{185FFD23-B623-924D-993D-1CAA872CE66F}"/>
              </a:ext>
            </a:extLst>
          </p:cNvPr>
          <p:cNvSpPr>
            <a:spLocks noGrp="1"/>
          </p:cNvSpPr>
          <p:nvPr>
            <p:ph idx="1"/>
          </p:nvPr>
        </p:nvSpPr>
        <p:spPr>
          <a:xfrm>
            <a:off x="734095" y="2638044"/>
            <a:ext cx="10586433" cy="3762756"/>
          </a:xfrm>
        </p:spPr>
        <p:txBody>
          <a:bodyPr>
            <a:normAutofit/>
          </a:bodyPr>
          <a:lstStyle/>
          <a:p>
            <a:r>
              <a:rPr lang="en-US" dirty="0"/>
              <a:t>DNA integrity in the oocytes was maintained after dehydration with immediate rehydration</a:t>
            </a:r>
          </a:p>
          <a:p>
            <a:pPr marL="0" indent="0">
              <a:buNone/>
            </a:pPr>
            <a:endParaRPr lang="en-US" dirty="0"/>
          </a:p>
          <a:p>
            <a:r>
              <a:rPr lang="en-US" dirty="0"/>
              <a:t>DNA damage was increased after 7 days of storage at both 4˚C and room temperature, with increased damage noted in the room temperature group (1.7 fold increase versus 4.5 fold increase).</a:t>
            </a:r>
          </a:p>
          <a:p>
            <a:endParaRPr lang="en-US" dirty="0"/>
          </a:p>
          <a:p>
            <a:r>
              <a:rPr lang="en-US" dirty="0"/>
              <a:t>Damage was also increased in the 28 day at room temperature storage group with 1.6 fold increase, but this was not seen at 4˚C.</a:t>
            </a:r>
          </a:p>
        </p:txBody>
      </p:sp>
    </p:spTree>
    <p:extLst>
      <p:ext uri="{BB962C8B-B14F-4D97-AF65-F5344CB8AC3E}">
        <p14:creationId xmlns:p14="http://schemas.microsoft.com/office/powerpoint/2010/main" val="2954900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C44D7-BD11-954D-98A1-3A1B1D706E6B}"/>
              </a:ext>
            </a:extLst>
          </p:cNvPr>
          <p:cNvSpPr>
            <a:spLocks noGrp="1"/>
          </p:cNvSpPr>
          <p:nvPr>
            <p:ph type="title"/>
          </p:nvPr>
        </p:nvSpPr>
        <p:spPr>
          <a:xfrm>
            <a:off x="721217" y="964692"/>
            <a:ext cx="10728101" cy="1188720"/>
          </a:xfrm>
        </p:spPr>
        <p:txBody>
          <a:bodyPr/>
          <a:lstStyle/>
          <a:p>
            <a:r>
              <a:rPr lang="en-US" dirty="0"/>
              <a:t>Conclusions and Future Directions</a:t>
            </a:r>
          </a:p>
        </p:txBody>
      </p:sp>
      <p:sp>
        <p:nvSpPr>
          <p:cNvPr id="3" name="Content Placeholder 2">
            <a:extLst>
              <a:ext uri="{FF2B5EF4-FFF2-40B4-BE49-F238E27FC236}">
                <a16:creationId xmlns:a16="http://schemas.microsoft.com/office/drawing/2014/main" id="{20C13ED4-96B6-0843-BD25-E5A891E261AF}"/>
              </a:ext>
            </a:extLst>
          </p:cNvPr>
          <p:cNvSpPr>
            <a:spLocks noGrp="1"/>
          </p:cNvSpPr>
          <p:nvPr>
            <p:ph idx="1"/>
          </p:nvPr>
        </p:nvSpPr>
        <p:spPr>
          <a:xfrm>
            <a:off x="721217" y="2638044"/>
            <a:ext cx="10728101" cy="3101983"/>
          </a:xfrm>
        </p:spPr>
        <p:txBody>
          <a:bodyPr/>
          <a:lstStyle/>
          <a:p>
            <a:r>
              <a:rPr lang="en-US" dirty="0"/>
              <a:t>Microwave-drying of human oocytes may not adversely affect DNA integrity of the cells.</a:t>
            </a:r>
          </a:p>
          <a:p>
            <a:endParaRPr lang="en-US" dirty="0"/>
          </a:p>
          <a:p>
            <a:r>
              <a:rPr lang="en-US" dirty="0"/>
              <a:t>Provides proof of concept for possibility of drying and storing human oocytes at non-freezing temperatures. Sample stability was better maintained at 4˚C compared to room temperature.</a:t>
            </a:r>
          </a:p>
          <a:p>
            <a:endParaRPr lang="en-US" dirty="0"/>
          </a:p>
          <a:p>
            <a:r>
              <a:rPr lang="en-US" dirty="0"/>
              <a:t>Further study is needed to assess effects on good quality oocytes, longer storage times, and assessment of oocyte competence with fertilization.</a:t>
            </a:r>
          </a:p>
        </p:txBody>
      </p:sp>
    </p:spTree>
    <p:extLst>
      <p:ext uri="{BB962C8B-B14F-4D97-AF65-F5344CB8AC3E}">
        <p14:creationId xmlns:p14="http://schemas.microsoft.com/office/powerpoint/2010/main" val="300037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3A55-DD31-9F41-ABA8-F595A7C3FD45}"/>
              </a:ext>
            </a:extLst>
          </p:cNvPr>
          <p:cNvSpPr>
            <a:spLocks noGrp="1"/>
          </p:cNvSpPr>
          <p:nvPr>
            <p:ph type="title"/>
          </p:nvPr>
        </p:nvSpPr>
        <p:spPr>
          <a:xfrm>
            <a:off x="476518" y="964692"/>
            <a:ext cx="11140226" cy="1188720"/>
          </a:xfrm>
        </p:spPr>
        <p:txBody>
          <a:bodyPr/>
          <a:lstStyle/>
          <a:p>
            <a:r>
              <a:rPr lang="en-US" dirty="0"/>
              <a:t>References</a:t>
            </a:r>
          </a:p>
        </p:txBody>
      </p:sp>
      <p:sp>
        <p:nvSpPr>
          <p:cNvPr id="3" name="Content Placeholder 2">
            <a:extLst>
              <a:ext uri="{FF2B5EF4-FFF2-40B4-BE49-F238E27FC236}">
                <a16:creationId xmlns:a16="http://schemas.microsoft.com/office/drawing/2014/main" id="{5A4DE9FE-5C45-D34E-A89C-338E762C8153}"/>
              </a:ext>
            </a:extLst>
          </p:cNvPr>
          <p:cNvSpPr>
            <a:spLocks noGrp="1"/>
          </p:cNvSpPr>
          <p:nvPr>
            <p:ph idx="1"/>
          </p:nvPr>
        </p:nvSpPr>
        <p:spPr>
          <a:xfrm>
            <a:off x="476518" y="2290314"/>
            <a:ext cx="10514655" cy="4567686"/>
          </a:xfrm>
        </p:spPr>
        <p:txBody>
          <a:bodyPr>
            <a:noAutofit/>
          </a:bodyPr>
          <a:lstStyle/>
          <a:p>
            <a:r>
              <a:rPr lang="en-US" sz="1200" dirty="0"/>
              <a:t>Comizzoli P, He X, Lee PC. Long-term preservation of germ cells and gonadal tissues at ambient temperatures. </a:t>
            </a:r>
            <a:r>
              <a:rPr lang="en-US" sz="1200" dirty="0" err="1"/>
              <a:t>Reprod</a:t>
            </a:r>
            <a:r>
              <a:rPr lang="en-US" sz="1200" dirty="0"/>
              <a:t> </a:t>
            </a:r>
            <a:r>
              <a:rPr lang="en-US" sz="1200" dirty="0" err="1"/>
              <a:t>Fertil</a:t>
            </a:r>
            <a:r>
              <a:rPr lang="en-US" sz="1200" dirty="0"/>
              <a:t>. 2022 Mar 21;3(2):R42-R50. </a:t>
            </a:r>
            <a:r>
              <a:rPr lang="en-US" sz="1200" dirty="0" err="1"/>
              <a:t>doi</a:t>
            </a:r>
            <a:r>
              <a:rPr lang="en-US" sz="1200" dirty="0"/>
              <a:t>: 10.1530/RAF-22-0008.</a:t>
            </a:r>
          </a:p>
          <a:p>
            <a:r>
              <a:rPr lang="en-US" sz="1200" dirty="0"/>
              <a:t>Lee PC, Stewart S, </a:t>
            </a:r>
            <a:r>
              <a:rPr lang="en-US" sz="1200" dirty="0" err="1"/>
              <a:t>Amelkina</a:t>
            </a:r>
            <a:r>
              <a:rPr lang="en-US" sz="1200" dirty="0"/>
              <a:t> O, Sylvester H, He X, Comizzoli P. Trehalose delivered by cold-responsive nanoparticles improves tolerance of cumulus-oocyte complexes to microwave drying. J Assist </a:t>
            </a:r>
            <a:r>
              <a:rPr lang="en-US" sz="1200" dirty="0" err="1"/>
              <a:t>Reprod</a:t>
            </a:r>
            <a:r>
              <a:rPr lang="en-US" sz="1200" dirty="0"/>
              <a:t> Genet. 2023 Aug;40(8):1817-1828.</a:t>
            </a:r>
          </a:p>
          <a:p>
            <a:r>
              <a:rPr lang="en-US" sz="1200" dirty="0" err="1"/>
              <a:t>Hibshman</a:t>
            </a:r>
            <a:r>
              <a:rPr lang="en-US" sz="1200" dirty="0"/>
              <a:t> JD, Clegg JS, Goldstein B. Mechanisms of Desiccation Tolerance: Themes and Variations in Brine Shrimp, Roundworms, and Tardigrades. Front Physiol. 2020 Oct 23;11:592016.</a:t>
            </a:r>
          </a:p>
          <a:p>
            <a:r>
              <a:rPr lang="en-US" sz="1200" dirty="0"/>
              <a:t>Comizzoli P, </a:t>
            </a:r>
            <a:r>
              <a:rPr lang="en-US" sz="1200" dirty="0" err="1"/>
              <a:t>Amelkina</a:t>
            </a:r>
            <a:r>
              <a:rPr lang="en-US" sz="1200" dirty="0"/>
              <a:t> O, Lee PC. Damages and stress responses in sperm cells and other germplasms during dehydration and storage at nonfreezing temperatures for fertility preservation. Mol </a:t>
            </a:r>
            <a:r>
              <a:rPr lang="en-US" sz="1200" dirty="0" err="1"/>
              <a:t>Reprod</a:t>
            </a:r>
            <a:r>
              <a:rPr lang="en-US" sz="1200" dirty="0"/>
              <a:t> Dev. 2022 Dec;89(12):565-578.</a:t>
            </a:r>
          </a:p>
          <a:p>
            <a:r>
              <a:rPr lang="en-US" sz="1200" dirty="0"/>
              <a:t>Patrick JL, Elliott GD, Comizzoli P. Structural integrity and developmental potential of spermatozoa following microwave-assisted drying in the domestic cat model. Theriogenology. 2017 Nov;103:36-43.</a:t>
            </a:r>
          </a:p>
          <a:p>
            <a:r>
              <a:rPr lang="en-US" sz="1200" dirty="0"/>
              <a:t>Elliott GD, Lee PC, Paramore E, Van Vorst M, Comizzoli P. Resilience of oocyte germinal vesicles to microwave-assisted drying in the domestic cat model. </a:t>
            </a:r>
            <a:r>
              <a:rPr lang="en-US" sz="1200" dirty="0" err="1"/>
              <a:t>Biopreserv</a:t>
            </a:r>
            <a:r>
              <a:rPr lang="en-US" sz="1200" dirty="0"/>
              <a:t> Biobank. 2015 Jun;13(3):164-71.</a:t>
            </a:r>
          </a:p>
          <a:p>
            <a:r>
              <a:rPr lang="en-US" sz="1200" dirty="0"/>
              <a:t>Lee PC, Comizzoli P. Desiccation and supra-zero temperature storage of cat germinal vesicles lead to less structural damage and similar epigenetic alterations compared to cryopreservation. Mol </a:t>
            </a:r>
            <a:r>
              <a:rPr lang="en-US" sz="1200" dirty="0" err="1"/>
              <a:t>Reprod</a:t>
            </a:r>
            <a:r>
              <a:rPr lang="en-US" sz="1200" dirty="0"/>
              <a:t> Dev. 2019 Dec;86(12):1822-1831.</a:t>
            </a:r>
          </a:p>
          <a:p>
            <a:r>
              <a:rPr lang="en-US" sz="1200" dirty="0"/>
              <a:t>Lee PC, </a:t>
            </a:r>
            <a:r>
              <a:rPr lang="en-US" sz="1200" dirty="0" err="1"/>
              <a:t>Zahmel</a:t>
            </a:r>
            <a:r>
              <a:rPr lang="en-US" sz="1200" dirty="0"/>
              <a:t> J, </a:t>
            </a:r>
            <a:r>
              <a:rPr lang="en-US" sz="1200" dirty="0" err="1"/>
              <a:t>Jewgenow</a:t>
            </a:r>
            <a:r>
              <a:rPr lang="en-US" sz="1200" dirty="0"/>
              <a:t> K, Comizzoli P. Desiccated cat spermatozoa retain DNA integrity and developmental potential after prolonged storage and shipping at non-cryogenic temperatures. J Assist </a:t>
            </a:r>
            <a:r>
              <a:rPr lang="en-US" sz="1200" dirty="0" err="1"/>
              <a:t>Reprod</a:t>
            </a:r>
            <a:r>
              <a:rPr lang="en-US" sz="1200" dirty="0"/>
              <a:t> Genet. 2022 Jan;39(1):141-151.</a:t>
            </a:r>
          </a:p>
        </p:txBody>
      </p:sp>
    </p:spTree>
    <p:extLst>
      <p:ext uri="{BB962C8B-B14F-4D97-AF65-F5344CB8AC3E}">
        <p14:creationId xmlns:p14="http://schemas.microsoft.com/office/powerpoint/2010/main" val="242858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0C5C-C3DE-3047-BAA2-75522F153D69}"/>
              </a:ext>
            </a:extLst>
          </p:cNvPr>
          <p:cNvSpPr>
            <a:spLocks noGrp="1"/>
          </p:cNvSpPr>
          <p:nvPr>
            <p:ph type="title"/>
          </p:nvPr>
        </p:nvSpPr>
        <p:spPr>
          <a:xfrm>
            <a:off x="431800" y="271462"/>
            <a:ext cx="11277600" cy="1188720"/>
          </a:xfrm>
        </p:spPr>
        <p:txBody>
          <a:bodyPr/>
          <a:lstStyle/>
          <a:p>
            <a:r>
              <a:rPr lang="en-US" dirty="0"/>
              <a:t>Acknowledgements</a:t>
            </a:r>
          </a:p>
        </p:txBody>
      </p:sp>
      <p:sp>
        <p:nvSpPr>
          <p:cNvPr id="3" name="Content Placeholder 2">
            <a:extLst>
              <a:ext uri="{FF2B5EF4-FFF2-40B4-BE49-F238E27FC236}">
                <a16:creationId xmlns:a16="http://schemas.microsoft.com/office/drawing/2014/main" id="{00332C33-CECA-4241-A293-5819563FC0B5}"/>
              </a:ext>
            </a:extLst>
          </p:cNvPr>
          <p:cNvSpPr>
            <a:spLocks noGrp="1"/>
          </p:cNvSpPr>
          <p:nvPr>
            <p:ph idx="1"/>
          </p:nvPr>
        </p:nvSpPr>
        <p:spPr>
          <a:xfrm>
            <a:off x="431800" y="1749938"/>
            <a:ext cx="5308600" cy="3986594"/>
          </a:xfrm>
        </p:spPr>
        <p:txBody>
          <a:bodyPr>
            <a:noAutofit/>
          </a:bodyPr>
          <a:lstStyle/>
          <a:p>
            <a:r>
              <a:rPr lang="en-US" sz="2800" dirty="0"/>
              <a:t>Howard Li, MD</a:t>
            </a:r>
          </a:p>
          <a:p>
            <a:r>
              <a:rPr lang="en-US" sz="2800" dirty="0"/>
              <a:t>Luiz Colturato, PhD</a:t>
            </a:r>
          </a:p>
          <a:p>
            <a:r>
              <a:rPr lang="en-US" sz="2800" dirty="0"/>
              <a:t>Kerry Flannagan, PhD</a:t>
            </a:r>
          </a:p>
          <a:p>
            <a:r>
              <a:rPr lang="en-US" sz="2800" dirty="0"/>
              <a:t>Kate Devine, MD</a:t>
            </a:r>
          </a:p>
          <a:p>
            <a:r>
              <a:rPr lang="en-US" sz="2800" dirty="0"/>
              <a:t>Micah Hill, DO</a:t>
            </a:r>
          </a:p>
          <a:p>
            <a:r>
              <a:rPr lang="en-US" sz="2800" dirty="0"/>
              <a:t>Pierre Comizzoli, DVM, PhD</a:t>
            </a:r>
          </a:p>
          <a:p>
            <a:r>
              <a:rPr lang="en-US" sz="2800" dirty="0"/>
              <a:t>Pei-</a:t>
            </a:r>
            <a:r>
              <a:rPr lang="en-US" sz="2800" dirty="0" err="1"/>
              <a:t>Chih</a:t>
            </a:r>
            <a:r>
              <a:rPr lang="en-US" sz="2800" dirty="0"/>
              <a:t> Lee, MS, PhD</a:t>
            </a:r>
          </a:p>
        </p:txBody>
      </p:sp>
      <p:pic>
        <p:nvPicPr>
          <p:cNvPr id="4" name="Picture 3">
            <a:extLst>
              <a:ext uri="{FF2B5EF4-FFF2-40B4-BE49-F238E27FC236}">
                <a16:creationId xmlns:a16="http://schemas.microsoft.com/office/drawing/2014/main" id="{AF558A16-352E-ED4C-AFA2-E20E22305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8148" y="5382645"/>
            <a:ext cx="3090517" cy="912383"/>
          </a:xfrm>
          <a:prstGeom prst="rect">
            <a:avLst/>
          </a:prstGeom>
          <a:solidFill>
            <a:schemeClr val="bg1"/>
          </a:solidFill>
        </p:spPr>
      </p:pic>
      <p:pic>
        <p:nvPicPr>
          <p:cNvPr id="6" name="Picture 5">
            <a:extLst>
              <a:ext uri="{FF2B5EF4-FFF2-40B4-BE49-F238E27FC236}">
                <a16:creationId xmlns:a16="http://schemas.microsoft.com/office/drawing/2014/main" id="{72A555C2-6D5F-EC43-B7FE-0FBBBE1FDE2E}"/>
              </a:ext>
            </a:extLst>
          </p:cNvPr>
          <p:cNvPicPr>
            <a:picLocks noChangeAspect="1"/>
          </p:cNvPicPr>
          <p:nvPr/>
        </p:nvPicPr>
        <p:blipFill rotWithShape="1">
          <a:blip r:embed="rId4"/>
          <a:srcRect l="2792" r="2147"/>
          <a:stretch/>
        </p:blipFill>
        <p:spPr>
          <a:xfrm>
            <a:off x="4687910" y="5369766"/>
            <a:ext cx="4130238" cy="943524"/>
          </a:xfrm>
          <a:prstGeom prst="rect">
            <a:avLst/>
          </a:prstGeom>
        </p:spPr>
      </p:pic>
      <p:pic>
        <p:nvPicPr>
          <p:cNvPr id="7" name="Picture 6">
            <a:extLst>
              <a:ext uri="{FF2B5EF4-FFF2-40B4-BE49-F238E27FC236}">
                <a16:creationId xmlns:a16="http://schemas.microsoft.com/office/drawing/2014/main" id="{6566F19D-E997-4E45-8E80-A57458B14E13}"/>
              </a:ext>
            </a:extLst>
          </p:cNvPr>
          <p:cNvPicPr>
            <a:picLocks noChangeAspect="1"/>
          </p:cNvPicPr>
          <p:nvPr/>
        </p:nvPicPr>
        <p:blipFill rotWithShape="1">
          <a:blip r:embed="rId5"/>
          <a:srcRect l="14683" t="23850" r="24472"/>
          <a:stretch/>
        </p:blipFill>
        <p:spPr>
          <a:xfrm>
            <a:off x="5740400" y="1732542"/>
            <a:ext cx="5186313" cy="3651128"/>
          </a:xfrm>
          <a:prstGeom prst="rect">
            <a:avLst/>
          </a:prstGeom>
        </p:spPr>
      </p:pic>
    </p:spTree>
    <p:extLst>
      <p:ext uri="{BB962C8B-B14F-4D97-AF65-F5344CB8AC3E}">
        <p14:creationId xmlns:p14="http://schemas.microsoft.com/office/powerpoint/2010/main" val="3704506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331F-374E-E646-B44C-180DD5854CDC}"/>
              </a:ext>
            </a:extLst>
          </p:cNvPr>
          <p:cNvSpPr>
            <a:spLocks noGrp="1"/>
          </p:cNvSpPr>
          <p:nvPr>
            <p:ph type="title"/>
          </p:nvPr>
        </p:nvSpPr>
        <p:spPr>
          <a:xfrm>
            <a:off x="656823" y="964692"/>
            <a:ext cx="10895526" cy="1188720"/>
          </a:xfrm>
        </p:spPr>
        <p:txBody>
          <a:bodyPr/>
          <a:lstStyle/>
          <a:p>
            <a:r>
              <a:rPr lang="en-US" dirty="0"/>
              <a:t>Disclosures</a:t>
            </a:r>
          </a:p>
        </p:txBody>
      </p:sp>
      <p:sp>
        <p:nvSpPr>
          <p:cNvPr id="3" name="Content Placeholder 2">
            <a:extLst>
              <a:ext uri="{FF2B5EF4-FFF2-40B4-BE49-F238E27FC236}">
                <a16:creationId xmlns:a16="http://schemas.microsoft.com/office/drawing/2014/main" id="{CCA7B703-9F12-8D4D-A69D-9E522AAF0D52}"/>
              </a:ext>
            </a:extLst>
          </p:cNvPr>
          <p:cNvSpPr>
            <a:spLocks noGrp="1"/>
          </p:cNvSpPr>
          <p:nvPr>
            <p:ph idx="1"/>
          </p:nvPr>
        </p:nvSpPr>
        <p:spPr>
          <a:xfrm>
            <a:off x="656823" y="2638044"/>
            <a:ext cx="10895526" cy="3101983"/>
          </a:xfrm>
        </p:spPr>
        <p:txBody>
          <a:bodyPr>
            <a:normAutofit/>
          </a:bodyPr>
          <a:lstStyle/>
          <a:p>
            <a:r>
              <a:rPr lang="en-US" sz="2400" b="1" dirty="0"/>
              <a:t>Funding: </a:t>
            </a:r>
            <a:r>
              <a:rPr lang="en-US" sz="2400" dirty="0"/>
              <a:t>Smithsonian’s discretionary funds (supplies, reagents)</a:t>
            </a:r>
          </a:p>
          <a:p>
            <a:endParaRPr lang="en-US" sz="2400" dirty="0"/>
          </a:p>
          <a:p>
            <a:r>
              <a:rPr lang="en-US" sz="2400" dirty="0"/>
              <a:t>The expressed views are those of the authors and do not reflect the official policy of the National Institutes of Health, Department of Defense, or the U.S. Government.</a:t>
            </a:r>
          </a:p>
        </p:txBody>
      </p:sp>
    </p:spTree>
    <p:extLst>
      <p:ext uri="{BB962C8B-B14F-4D97-AF65-F5344CB8AC3E}">
        <p14:creationId xmlns:p14="http://schemas.microsoft.com/office/powerpoint/2010/main" val="140525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1FAB-0331-DB41-BDF8-556F67AFA62C}"/>
              </a:ext>
            </a:extLst>
          </p:cNvPr>
          <p:cNvSpPr>
            <a:spLocks noGrp="1"/>
          </p:cNvSpPr>
          <p:nvPr>
            <p:ph type="title"/>
          </p:nvPr>
        </p:nvSpPr>
        <p:spPr>
          <a:xfrm>
            <a:off x="785611" y="334498"/>
            <a:ext cx="10560676" cy="1188720"/>
          </a:xfrm>
        </p:spPr>
        <p:txBody>
          <a:bodyPr/>
          <a:lstStyle/>
          <a:p>
            <a:r>
              <a:rPr lang="en-US" dirty="0"/>
              <a:t>INTRODUCTION</a:t>
            </a:r>
          </a:p>
        </p:txBody>
      </p:sp>
      <p:sp>
        <p:nvSpPr>
          <p:cNvPr id="3" name="Content Placeholder 2">
            <a:extLst>
              <a:ext uri="{FF2B5EF4-FFF2-40B4-BE49-F238E27FC236}">
                <a16:creationId xmlns:a16="http://schemas.microsoft.com/office/drawing/2014/main" id="{F3E0B68B-E4D7-7545-90F2-7A15ED6C2132}"/>
              </a:ext>
            </a:extLst>
          </p:cNvPr>
          <p:cNvSpPr>
            <a:spLocks noGrp="1"/>
          </p:cNvSpPr>
          <p:nvPr>
            <p:ph idx="1"/>
          </p:nvPr>
        </p:nvSpPr>
        <p:spPr>
          <a:xfrm>
            <a:off x="785611" y="1646918"/>
            <a:ext cx="6349353" cy="3101983"/>
          </a:xfrm>
        </p:spPr>
        <p:txBody>
          <a:bodyPr>
            <a:noAutofit/>
          </a:bodyPr>
          <a:lstStyle/>
          <a:p>
            <a:r>
              <a:rPr lang="en-US" sz="2200" dirty="0"/>
              <a:t>Dry preservation is being developed to allow storage of gametes at non-cryogenic temperatures.</a:t>
            </a:r>
          </a:p>
          <a:p>
            <a:endParaRPr lang="en-US" sz="2200" dirty="0"/>
          </a:p>
          <a:p>
            <a:r>
              <a:rPr lang="en-US" sz="2200" dirty="0"/>
              <a:t>Trehalose increases dehydration tolerance of cells, prevents collapse or aggregation of cellular structures, and stabilizes cellular components in amorphous trehalose glass formed after dehydration.</a:t>
            </a:r>
          </a:p>
          <a:p>
            <a:endParaRPr lang="en-US" sz="2200" dirty="0"/>
          </a:p>
          <a:p>
            <a:r>
              <a:rPr lang="en-US" sz="2200" dirty="0"/>
              <a:t>DNA integrity can be maintained after drying and storage of domestic cat oocytes and spermatozoa using trehalose.</a:t>
            </a:r>
          </a:p>
        </p:txBody>
      </p:sp>
      <p:pic>
        <p:nvPicPr>
          <p:cNvPr id="5" name="Picture 4">
            <a:extLst>
              <a:ext uri="{FF2B5EF4-FFF2-40B4-BE49-F238E27FC236}">
                <a16:creationId xmlns:a16="http://schemas.microsoft.com/office/drawing/2014/main" id="{4F936864-91A9-8844-B48A-179A79CB7FCD}"/>
              </a:ext>
            </a:extLst>
          </p:cNvPr>
          <p:cNvPicPr>
            <a:picLocks noChangeAspect="1"/>
          </p:cNvPicPr>
          <p:nvPr/>
        </p:nvPicPr>
        <p:blipFill>
          <a:blip r:embed="rId3"/>
          <a:stretch>
            <a:fillRect/>
          </a:stretch>
        </p:blipFill>
        <p:spPr>
          <a:xfrm>
            <a:off x="7225636" y="1646918"/>
            <a:ext cx="4131325" cy="1982251"/>
          </a:xfrm>
          <a:prstGeom prst="rect">
            <a:avLst/>
          </a:prstGeom>
        </p:spPr>
      </p:pic>
      <p:pic>
        <p:nvPicPr>
          <p:cNvPr id="6" name="Picture 5">
            <a:extLst>
              <a:ext uri="{FF2B5EF4-FFF2-40B4-BE49-F238E27FC236}">
                <a16:creationId xmlns:a16="http://schemas.microsoft.com/office/drawing/2014/main" id="{7031B3C7-15B2-5348-A30F-CB71E00B54C7}"/>
              </a:ext>
            </a:extLst>
          </p:cNvPr>
          <p:cNvPicPr>
            <a:picLocks noChangeAspect="1"/>
          </p:cNvPicPr>
          <p:nvPr/>
        </p:nvPicPr>
        <p:blipFill>
          <a:blip r:embed="rId4"/>
          <a:stretch>
            <a:fillRect/>
          </a:stretch>
        </p:blipFill>
        <p:spPr>
          <a:xfrm>
            <a:off x="7957798" y="3922032"/>
            <a:ext cx="2667000" cy="2578100"/>
          </a:xfrm>
          <a:prstGeom prst="rect">
            <a:avLst/>
          </a:prstGeom>
        </p:spPr>
      </p:pic>
    </p:spTree>
    <p:extLst>
      <p:ext uri="{BB962C8B-B14F-4D97-AF65-F5344CB8AC3E}">
        <p14:creationId xmlns:p14="http://schemas.microsoft.com/office/powerpoint/2010/main" val="669963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41CAB-C4E3-6A4C-B873-B549E5D02B41}"/>
              </a:ext>
            </a:extLst>
          </p:cNvPr>
          <p:cNvSpPr>
            <a:spLocks noGrp="1"/>
          </p:cNvSpPr>
          <p:nvPr>
            <p:ph type="title"/>
          </p:nvPr>
        </p:nvSpPr>
        <p:spPr>
          <a:xfrm>
            <a:off x="682580" y="964692"/>
            <a:ext cx="10728102" cy="1188720"/>
          </a:xfrm>
        </p:spPr>
        <p:txBody>
          <a:bodyPr/>
          <a:lstStyle/>
          <a:p>
            <a:r>
              <a:rPr lang="en-US" dirty="0"/>
              <a:t>Materials &amp; methods</a:t>
            </a:r>
          </a:p>
        </p:txBody>
      </p:sp>
      <p:sp>
        <p:nvSpPr>
          <p:cNvPr id="3" name="Content Placeholder 2">
            <a:extLst>
              <a:ext uri="{FF2B5EF4-FFF2-40B4-BE49-F238E27FC236}">
                <a16:creationId xmlns:a16="http://schemas.microsoft.com/office/drawing/2014/main" id="{5FB8B24F-3148-7E45-B880-771267FF3326}"/>
              </a:ext>
            </a:extLst>
          </p:cNvPr>
          <p:cNvSpPr>
            <a:spLocks noGrp="1"/>
          </p:cNvSpPr>
          <p:nvPr>
            <p:ph idx="1"/>
          </p:nvPr>
        </p:nvSpPr>
        <p:spPr>
          <a:xfrm>
            <a:off x="682579" y="2638044"/>
            <a:ext cx="10728101" cy="3800856"/>
          </a:xfrm>
        </p:spPr>
        <p:txBody>
          <a:bodyPr>
            <a:normAutofit/>
          </a:bodyPr>
          <a:lstStyle/>
          <a:p>
            <a:r>
              <a:rPr lang="en-US" sz="2000" dirty="0"/>
              <a:t>IRB-approved translational study</a:t>
            </a:r>
          </a:p>
          <a:p>
            <a:endParaRPr lang="en-US" sz="2000" dirty="0"/>
          </a:p>
          <a:p>
            <a:r>
              <a:rPr lang="en-US" sz="2000" dirty="0"/>
              <a:t>March 2024 to November 2024</a:t>
            </a:r>
          </a:p>
          <a:p>
            <a:endParaRPr lang="en-US" sz="2000" dirty="0"/>
          </a:p>
          <a:p>
            <a:r>
              <a:rPr lang="en-US" sz="2000" dirty="0"/>
              <a:t>Unidentified, fresh oocytes after routine IVF treatment designated for discard secondary to immaturity were pooled and collected 24 hours after retrieval</a:t>
            </a:r>
          </a:p>
          <a:p>
            <a:pPr lvl="1"/>
            <a:r>
              <a:rPr lang="en-US" sz="2000" dirty="0"/>
              <a:t>161 patients consented (mean age of 35.6 [SD 4.3]; range of 21-45 years old)</a:t>
            </a:r>
          </a:p>
          <a:p>
            <a:pPr lvl="1"/>
            <a:r>
              <a:rPr lang="en-US" sz="2000" dirty="0"/>
              <a:t>552 oocytes collected</a:t>
            </a:r>
          </a:p>
          <a:p>
            <a:pPr lvl="1"/>
            <a:endParaRPr lang="en-US" sz="2000" dirty="0"/>
          </a:p>
        </p:txBody>
      </p:sp>
    </p:spTree>
    <p:extLst>
      <p:ext uri="{BB962C8B-B14F-4D97-AF65-F5344CB8AC3E}">
        <p14:creationId xmlns:p14="http://schemas.microsoft.com/office/powerpoint/2010/main" val="324478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496273-B7D0-9842-A815-99A608095186}"/>
              </a:ext>
            </a:extLst>
          </p:cNvPr>
          <p:cNvPicPr>
            <a:picLocks noChangeAspect="1"/>
          </p:cNvPicPr>
          <p:nvPr/>
        </p:nvPicPr>
        <p:blipFill rotWithShape="1">
          <a:blip r:embed="rId3"/>
          <a:srcRect l="5486" t="37747" r="53784" b="38967"/>
          <a:stretch/>
        </p:blipFill>
        <p:spPr>
          <a:xfrm>
            <a:off x="152759" y="2620522"/>
            <a:ext cx="1307741" cy="13291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843E9AA5-D356-6E42-8AE8-E77BB49A1845}"/>
              </a:ext>
            </a:extLst>
          </p:cNvPr>
          <p:cNvPicPr>
            <a:picLocks noChangeAspect="1"/>
          </p:cNvPicPr>
          <p:nvPr/>
        </p:nvPicPr>
        <p:blipFill rotWithShape="1">
          <a:blip r:embed="rId4"/>
          <a:srcRect l="10494" t="40000" r="35088" b="24096"/>
          <a:stretch/>
        </p:blipFill>
        <p:spPr>
          <a:xfrm>
            <a:off x="3015274" y="3824831"/>
            <a:ext cx="1712891" cy="2009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F09C56EA-A4D4-FF43-BB65-761446086AB7}"/>
              </a:ext>
            </a:extLst>
          </p:cNvPr>
          <p:cNvPicPr>
            <a:picLocks noChangeAspect="1"/>
          </p:cNvPicPr>
          <p:nvPr/>
        </p:nvPicPr>
        <p:blipFill rotWithShape="1">
          <a:blip r:embed="rId5"/>
          <a:srcRect t="5720" b="3218"/>
          <a:stretch/>
        </p:blipFill>
        <p:spPr>
          <a:xfrm>
            <a:off x="5057164" y="3530685"/>
            <a:ext cx="2438313" cy="2292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44EF9E51-5F7C-3A41-BD66-1230990FF81A}"/>
              </a:ext>
            </a:extLst>
          </p:cNvPr>
          <p:cNvPicPr>
            <a:picLocks noChangeAspect="1"/>
          </p:cNvPicPr>
          <p:nvPr/>
        </p:nvPicPr>
        <p:blipFill rotWithShape="1">
          <a:blip r:embed="rId6"/>
          <a:srcRect l="31612" t="7435" r="19894" b="25148"/>
          <a:stretch/>
        </p:blipFill>
        <p:spPr>
          <a:xfrm rot="5400000">
            <a:off x="7966825" y="3973128"/>
            <a:ext cx="1798652" cy="1875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1594EA0D-E0EF-494E-BB4E-DE8CB6EF3532}"/>
              </a:ext>
            </a:extLst>
          </p:cNvPr>
          <p:cNvPicPr>
            <a:picLocks noChangeAspect="1"/>
          </p:cNvPicPr>
          <p:nvPr/>
        </p:nvPicPr>
        <p:blipFill rotWithShape="1">
          <a:blip r:embed="rId7"/>
          <a:srcRect l="12500" t="11189" r="12500" b="7685"/>
          <a:stretch/>
        </p:blipFill>
        <p:spPr>
          <a:xfrm rot="5400000">
            <a:off x="10028055" y="3955533"/>
            <a:ext cx="2047877" cy="1661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ounded Rectangle 20">
            <a:extLst>
              <a:ext uri="{FF2B5EF4-FFF2-40B4-BE49-F238E27FC236}">
                <a16:creationId xmlns:a16="http://schemas.microsoft.com/office/drawing/2014/main" id="{70A2539B-7E57-DB4E-B0C0-76EE4B6EF5AA}"/>
              </a:ext>
            </a:extLst>
          </p:cNvPr>
          <p:cNvSpPr/>
          <p:nvPr/>
        </p:nvSpPr>
        <p:spPr>
          <a:xfrm>
            <a:off x="1389332" y="569664"/>
            <a:ext cx="1541803" cy="1178417"/>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333274-53B6-EF43-A930-4659BF240912}"/>
              </a:ext>
            </a:extLst>
          </p:cNvPr>
          <p:cNvSpPr txBox="1"/>
          <p:nvPr/>
        </p:nvSpPr>
        <p:spPr>
          <a:xfrm>
            <a:off x="1279556" y="695459"/>
            <a:ext cx="1781798" cy="830997"/>
          </a:xfrm>
          <a:prstGeom prst="rect">
            <a:avLst/>
          </a:prstGeom>
          <a:noFill/>
        </p:spPr>
        <p:txBody>
          <a:bodyPr wrap="square" rtlCol="0">
            <a:spAutoFit/>
          </a:bodyPr>
          <a:lstStyle/>
          <a:p>
            <a:pPr algn="ctr"/>
            <a:r>
              <a:rPr lang="en-US" sz="1600" dirty="0"/>
              <a:t>Fresh controls fixed in 4% paraformaldehyde</a:t>
            </a:r>
          </a:p>
        </p:txBody>
      </p:sp>
      <p:sp>
        <p:nvSpPr>
          <p:cNvPr id="22" name="Rounded Rectangle 21">
            <a:extLst>
              <a:ext uri="{FF2B5EF4-FFF2-40B4-BE49-F238E27FC236}">
                <a16:creationId xmlns:a16="http://schemas.microsoft.com/office/drawing/2014/main" id="{8BFB7846-D4A2-874C-A818-087C0DE6D831}"/>
              </a:ext>
            </a:extLst>
          </p:cNvPr>
          <p:cNvSpPr/>
          <p:nvPr/>
        </p:nvSpPr>
        <p:spPr>
          <a:xfrm>
            <a:off x="1136085" y="5575382"/>
            <a:ext cx="1447392" cy="1178417"/>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D4C33CC-2BEF-604B-B2B1-11D6384F4826}"/>
              </a:ext>
            </a:extLst>
          </p:cNvPr>
          <p:cNvSpPr txBox="1"/>
          <p:nvPr/>
        </p:nvSpPr>
        <p:spPr>
          <a:xfrm>
            <a:off x="1140006" y="5722644"/>
            <a:ext cx="1390918" cy="923330"/>
          </a:xfrm>
          <a:prstGeom prst="rect">
            <a:avLst/>
          </a:prstGeom>
          <a:noFill/>
        </p:spPr>
        <p:txBody>
          <a:bodyPr wrap="square" rtlCol="0">
            <a:spAutoFit/>
          </a:bodyPr>
          <a:lstStyle/>
          <a:p>
            <a:pPr algn="ctr"/>
            <a:r>
              <a:rPr lang="en-US" dirty="0"/>
              <a:t>Permeabilize membrane in hemolysin</a:t>
            </a:r>
          </a:p>
        </p:txBody>
      </p:sp>
      <p:sp>
        <p:nvSpPr>
          <p:cNvPr id="23" name="Rounded Rectangle 22">
            <a:extLst>
              <a:ext uri="{FF2B5EF4-FFF2-40B4-BE49-F238E27FC236}">
                <a16:creationId xmlns:a16="http://schemas.microsoft.com/office/drawing/2014/main" id="{9632C53A-CE08-674C-8BAB-78DBB31580A6}"/>
              </a:ext>
            </a:extLst>
          </p:cNvPr>
          <p:cNvSpPr/>
          <p:nvPr/>
        </p:nvSpPr>
        <p:spPr>
          <a:xfrm>
            <a:off x="4372115" y="405684"/>
            <a:ext cx="2389294" cy="1514493"/>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3496ED2-367F-1A44-8D59-EF574304467D}"/>
              </a:ext>
            </a:extLst>
          </p:cNvPr>
          <p:cNvSpPr txBox="1"/>
          <p:nvPr/>
        </p:nvSpPr>
        <p:spPr>
          <a:xfrm>
            <a:off x="4404574" y="405684"/>
            <a:ext cx="2240924" cy="1477328"/>
          </a:xfrm>
          <a:prstGeom prst="rect">
            <a:avLst/>
          </a:prstGeom>
          <a:noFill/>
        </p:spPr>
        <p:txBody>
          <a:bodyPr wrap="square" rtlCol="0">
            <a:spAutoFit/>
          </a:bodyPr>
          <a:lstStyle/>
          <a:p>
            <a:pPr algn="ctr"/>
            <a:r>
              <a:rPr lang="en-US" dirty="0"/>
              <a:t>Terminal Deoxynucleotidyl Transferase Nick End Labeling (TUNEL) analysis</a:t>
            </a:r>
          </a:p>
        </p:txBody>
      </p:sp>
      <p:sp>
        <p:nvSpPr>
          <p:cNvPr id="24" name="Rounded Rectangle 23">
            <a:extLst>
              <a:ext uri="{FF2B5EF4-FFF2-40B4-BE49-F238E27FC236}">
                <a16:creationId xmlns:a16="http://schemas.microsoft.com/office/drawing/2014/main" id="{B77FD4C5-DA10-8740-AC3F-EF8DC95885D2}"/>
              </a:ext>
            </a:extLst>
          </p:cNvPr>
          <p:cNvSpPr/>
          <p:nvPr/>
        </p:nvSpPr>
        <p:spPr>
          <a:xfrm>
            <a:off x="7733289" y="569664"/>
            <a:ext cx="1815921" cy="1074643"/>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91934AE-8E77-CD4E-8337-7DEE4FCCF12A}"/>
              </a:ext>
            </a:extLst>
          </p:cNvPr>
          <p:cNvSpPr txBox="1"/>
          <p:nvPr/>
        </p:nvSpPr>
        <p:spPr>
          <a:xfrm>
            <a:off x="7733290" y="682877"/>
            <a:ext cx="1815921" cy="830997"/>
          </a:xfrm>
          <a:prstGeom prst="rect">
            <a:avLst/>
          </a:prstGeom>
          <a:noFill/>
        </p:spPr>
        <p:txBody>
          <a:bodyPr wrap="square" rtlCol="0">
            <a:spAutoFit/>
          </a:bodyPr>
          <a:lstStyle/>
          <a:p>
            <a:pPr algn="ctr"/>
            <a:r>
              <a:rPr lang="en-US" sz="1600" dirty="0"/>
              <a:t>Rehydration and fixation in 4% paraformaldehyde</a:t>
            </a:r>
          </a:p>
        </p:txBody>
      </p:sp>
      <p:sp>
        <p:nvSpPr>
          <p:cNvPr id="25" name="Bent Arrow 24">
            <a:extLst>
              <a:ext uri="{FF2B5EF4-FFF2-40B4-BE49-F238E27FC236}">
                <a16:creationId xmlns:a16="http://schemas.microsoft.com/office/drawing/2014/main" id="{2F05E77A-CFAC-214B-B212-4EC78E59393F}"/>
              </a:ext>
            </a:extLst>
          </p:cNvPr>
          <p:cNvSpPr/>
          <p:nvPr/>
        </p:nvSpPr>
        <p:spPr>
          <a:xfrm rot="10800000" flipH="1">
            <a:off x="695226" y="4588429"/>
            <a:ext cx="444780" cy="1744273"/>
          </a:xfrm>
          <a:prstGeom prst="ben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a:extLst>
              <a:ext uri="{FF2B5EF4-FFF2-40B4-BE49-F238E27FC236}">
                <a16:creationId xmlns:a16="http://schemas.microsoft.com/office/drawing/2014/main" id="{F7B46160-DB20-1744-AC46-CAB532C650F8}"/>
              </a:ext>
            </a:extLst>
          </p:cNvPr>
          <p:cNvSpPr/>
          <p:nvPr/>
        </p:nvSpPr>
        <p:spPr>
          <a:xfrm rot="10800000" flipH="1" flipV="1">
            <a:off x="697604" y="979814"/>
            <a:ext cx="691728" cy="1638589"/>
          </a:xfrm>
          <a:prstGeom prst="bentArrow">
            <a:avLst/>
          </a:prstGeom>
          <a:solidFill>
            <a:srgbClr val="F67C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ight Arrow 26">
            <a:extLst>
              <a:ext uri="{FF2B5EF4-FFF2-40B4-BE49-F238E27FC236}">
                <a16:creationId xmlns:a16="http://schemas.microsoft.com/office/drawing/2014/main" id="{25FB5F6C-4085-1146-A72F-B6C9365C8841}"/>
              </a:ext>
            </a:extLst>
          </p:cNvPr>
          <p:cNvSpPr/>
          <p:nvPr/>
        </p:nvSpPr>
        <p:spPr>
          <a:xfrm>
            <a:off x="2596862" y="6049909"/>
            <a:ext cx="566014" cy="26199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6BA6DF9D-1C37-234D-B03B-BB5764BB8115}"/>
              </a:ext>
            </a:extLst>
          </p:cNvPr>
          <p:cNvSpPr/>
          <p:nvPr/>
        </p:nvSpPr>
        <p:spPr>
          <a:xfrm>
            <a:off x="4620024" y="6057651"/>
            <a:ext cx="891405" cy="26199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DBDA5B4B-F64A-6248-BC3D-F81DABE8FF49}"/>
              </a:ext>
            </a:extLst>
          </p:cNvPr>
          <p:cNvSpPr/>
          <p:nvPr/>
        </p:nvSpPr>
        <p:spPr>
          <a:xfrm>
            <a:off x="6954545" y="6038157"/>
            <a:ext cx="1148055" cy="28148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Bent Arrow 30">
            <a:extLst>
              <a:ext uri="{FF2B5EF4-FFF2-40B4-BE49-F238E27FC236}">
                <a16:creationId xmlns:a16="http://schemas.microsoft.com/office/drawing/2014/main" id="{9539DD75-5420-1544-A664-861BA73B62B7}"/>
              </a:ext>
            </a:extLst>
          </p:cNvPr>
          <p:cNvSpPr/>
          <p:nvPr/>
        </p:nvSpPr>
        <p:spPr>
          <a:xfrm flipH="1">
            <a:off x="9556844" y="870292"/>
            <a:ext cx="1660655" cy="532550"/>
          </a:xfrm>
          <a:prstGeom prst="bentArrow">
            <a:avLst>
              <a:gd name="adj1" fmla="val 25000"/>
              <a:gd name="adj2" fmla="val 27395"/>
              <a:gd name="adj3" fmla="val 25000"/>
              <a:gd name="adj4" fmla="val 4683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Left Arrow 31">
            <a:extLst>
              <a:ext uri="{FF2B5EF4-FFF2-40B4-BE49-F238E27FC236}">
                <a16:creationId xmlns:a16="http://schemas.microsoft.com/office/drawing/2014/main" id="{E34FA294-6BCC-E94A-9722-0B450689BFF2}"/>
              </a:ext>
            </a:extLst>
          </p:cNvPr>
          <p:cNvSpPr/>
          <p:nvPr/>
        </p:nvSpPr>
        <p:spPr>
          <a:xfrm>
            <a:off x="6780990" y="908930"/>
            <a:ext cx="900784" cy="263048"/>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EC5D92D0-7CAC-704F-BC56-044CCE1DA7D9}"/>
              </a:ext>
            </a:extLst>
          </p:cNvPr>
          <p:cNvSpPr/>
          <p:nvPr/>
        </p:nvSpPr>
        <p:spPr>
          <a:xfrm>
            <a:off x="2955851" y="979814"/>
            <a:ext cx="1389463" cy="261990"/>
          </a:xfrm>
          <a:prstGeom prst="rightArrow">
            <a:avLst/>
          </a:prstGeom>
          <a:solidFill>
            <a:srgbClr val="F67C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a:extLst>
              <a:ext uri="{FF2B5EF4-FFF2-40B4-BE49-F238E27FC236}">
                <a16:creationId xmlns:a16="http://schemas.microsoft.com/office/drawing/2014/main" id="{28125AFD-3916-9042-A93C-DD392834C63F}"/>
              </a:ext>
            </a:extLst>
          </p:cNvPr>
          <p:cNvSpPr/>
          <p:nvPr/>
        </p:nvSpPr>
        <p:spPr>
          <a:xfrm>
            <a:off x="8603936" y="1670776"/>
            <a:ext cx="285620" cy="226468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D20F3DE-426F-0A4C-85D9-8FDDE6C69359}"/>
              </a:ext>
            </a:extLst>
          </p:cNvPr>
          <p:cNvSpPr txBox="1"/>
          <p:nvPr/>
        </p:nvSpPr>
        <p:spPr>
          <a:xfrm>
            <a:off x="10666045" y="6094320"/>
            <a:ext cx="1661375" cy="369332"/>
          </a:xfrm>
          <a:prstGeom prst="rect">
            <a:avLst/>
          </a:prstGeom>
          <a:noFill/>
        </p:spPr>
        <p:txBody>
          <a:bodyPr wrap="square" rtlCol="0">
            <a:spAutoFit/>
          </a:bodyPr>
          <a:lstStyle/>
          <a:p>
            <a:r>
              <a:rPr lang="en-US" dirty="0">
                <a:solidFill>
                  <a:schemeClr val="bg1"/>
                </a:solidFill>
              </a:rPr>
              <a:t>Storage</a:t>
            </a:r>
          </a:p>
        </p:txBody>
      </p:sp>
      <p:sp>
        <p:nvSpPr>
          <p:cNvPr id="30" name="Rounded Rectangle 29">
            <a:extLst>
              <a:ext uri="{FF2B5EF4-FFF2-40B4-BE49-F238E27FC236}">
                <a16:creationId xmlns:a16="http://schemas.microsoft.com/office/drawing/2014/main" id="{CBBD0C2E-3CA7-5B48-A714-39E8A07A633D}"/>
              </a:ext>
            </a:extLst>
          </p:cNvPr>
          <p:cNvSpPr/>
          <p:nvPr/>
        </p:nvSpPr>
        <p:spPr>
          <a:xfrm>
            <a:off x="127000" y="3946337"/>
            <a:ext cx="1340118" cy="680439"/>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31065AA-088C-B04C-86CF-FFAA76507FA9}"/>
              </a:ext>
            </a:extLst>
          </p:cNvPr>
          <p:cNvSpPr txBox="1"/>
          <p:nvPr/>
        </p:nvSpPr>
        <p:spPr>
          <a:xfrm>
            <a:off x="101600" y="3942099"/>
            <a:ext cx="1390918" cy="646331"/>
          </a:xfrm>
          <a:prstGeom prst="rect">
            <a:avLst/>
          </a:prstGeom>
          <a:noFill/>
        </p:spPr>
        <p:txBody>
          <a:bodyPr wrap="square" rtlCol="0">
            <a:spAutoFit/>
          </a:bodyPr>
          <a:lstStyle/>
          <a:p>
            <a:pPr algn="ctr"/>
            <a:r>
              <a:rPr lang="en-US" dirty="0"/>
              <a:t>Fresh oocytes</a:t>
            </a:r>
          </a:p>
        </p:txBody>
      </p:sp>
      <p:sp>
        <p:nvSpPr>
          <p:cNvPr id="37" name="Rounded Rectangle 36">
            <a:extLst>
              <a:ext uri="{FF2B5EF4-FFF2-40B4-BE49-F238E27FC236}">
                <a16:creationId xmlns:a16="http://schemas.microsoft.com/office/drawing/2014/main" id="{0AFC8016-3DB9-9043-B24C-EC9ADC3227EC}"/>
              </a:ext>
            </a:extLst>
          </p:cNvPr>
          <p:cNvSpPr/>
          <p:nvPr/>
        </p:nvSpPr>
        <p:spPr>
          <a:xfrm>
            <a:off x="3159247" y="5850872"/>
            <a:ext cx="1447392" cy="675549"/>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48B2C0-00E9-6942-894B-6FC85D4B5F50}"/>
              </a:ext>
            </a:extLst>
          </p:cNvPr>
          <p:cNvSpPr txBox="1"/>
          <p:nvPr/>
        </p:nvSpPr>
        <p:spPr>
          <a:xfrm>
            <a:off x="3176261" y="5872099"/>
            <a:ext cx="1390918" cy="646331"/>
          </a:xfrm>
          <a:prstGeom prst="rect">
            <a:avLst/>
          </a:prstGeom>
          <a:noFill/>
        </p:spPr>
        <p:txBody>
          <a:bodyPr wrap="square" rtlCol="0">
            <a:spAutoFit/>
          </a:bodyPr>
          <a:lstStyle/>
          <a:p>
            <a:pPr algn="ctr"/>
            <a:r>
              <a:rPr lang="en-US" dirty="0"/>
              <a:t>Trehalose loading</a:t>
            </a:r>
          </a:p>
        </p:txBody>
      </p:sp>
      <p:sp>
        <p:nvSpPr>
          <p:cNvPr id="39" name="Rounded Rectangle 38">
            <a:extLst>
              <a:ext uri="{FF2B5EF4-FFF2-40B4-BE49-F238E27FC236}">
                <a16:creationId xmlns:a16="http://schemas.microsoft.com/office/drawing/2014/main" id="{878590B2-62F4-7E4C-96F6-8A77F7599C20}"/>
              </a:ext>
            </a:extLst>
          </p:cNvPr>
          <p:cNvSpPr/>
          <p:nvPr/>
        </p:nvSpPr>
        <p:spPr>
          <a:xfrm>
            <a:off x="5511429" y="5833910"/>
            <a:ext cx="1447392" cy="684520"/>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AD92FE51-A254-B549-8535-7642B483B9F6}"/>
              </a:ext>
            </a:extLst>
          </p:cNvPr>
          <p:cNvSpPr txBox="1"/>
          <p:nvPr/>
        </p:nvSpPr>
        <p:spPr>
          <a:xfrm>
            <a:off x="5509686" y="5841424"/>
            <a:ext cx="1390918" cy="646331"/>
          </a:xfrm>
          <a:prstGeom prst="rect">
            <a:avLst/>
          </a:prstGeom>
          <a:noFill/>
        </p:spPr>
        <p:txBody>
          <a:bodyPr wrap="square" rtlCol="0">
            <a:spAutoFit/>
          </a:bodyPr>
          <a:lstStyle/>
          <a:p>
            <a:pPr algn="ctr"/>
            <a:r>
              <a:rPr lang="en-US" dirty="0"/>
              <a:t>Microwave drying</a:t>
            </a:r>
          </a:p>
        </p:txBody>
      </p:sp>
      <p:sp>
        <p:nvSpPr>
          <p:cNvPr id="42" name="Rounded Rectangle 41">
            <a:extLst>
              <a:ext uri="{FF2B5EF4-FFF2-40B4-BE49-F238E27FC236}">
                <a16:creationId xmlns:a16="http://schemas.microsoft.com/office/drawing/2014/main" id="{C60AC249-3608-8447-9257-608B197F9987}"/>
              </a:ext>
            </a:extLst>
          </p:cNvPr>
          <p:cNvSpPr/>
          <p:nvPr/>
        </p:nvSpPr>
        <p:spPr>
          <a:xfrm>
            <a:off x="8109452" y="5833910"/>
            <a:ext cx="1447392" cy="653846"/>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C8E2186-884C-FE47-B980-5BB8F3B1AE89}"/>
              </a:ext>
            </a:extLst>
          </p:cNvPr>
          <p:cNvSpPr txBox="1"/>
          <p:nvPr/>
        </p:nvSpPr>
        <p:spPr>
          <a:xfrm>
            <a:off x="7928446" y="5850872"/>
            <a:ext cx="1787605" cy="646331"/>
          </a:xfrm>
          <a:prstGeom prst="rect">
            <a:avLst/>
          </a:prstGeom>
          <a:noFill/>
        </p:spPr>
        <p:txBody>
          <a:bodyPr wrap="square" rtlCol="0">
            <a:spAutoFit/>
          </a:bodyPr>
          <a:lstStyle/>
          <a:p>
            <a:pPr algn="ctr"/>
            <a:r>
              <a:rPr lang="en-US" dirty="0"/>
              <a:t>Trehalose glass formation</a:t>
            </a:r>
          </a:p>
        </p:txBody>
      </p:sp>
      <p:sp>
        <p:nvSpPr>
          <p:cNvPr id="43" name="Right Arrow 42">
            <a:extLst>
              <a:ext uri="{FF2B5EF4-FFF2-40B4-BE49-F238E27FC236}">
                <a16:creationId xmlns:a16="http://schemas.microsoft.com/office/drawing/2014/main" id="{29AC5530-2566-F645-B8B8-A05DDAE269D9}"/>
              </a:ext>
            </a:extLst>
          </p:cNvPr>
          <p:cNvSpPr/>
          <p:nvPr/>
        </p:nvSpPr>
        <p:spPr>
          <a:xfrm>
            <a:off x="9558587" y="6012784"/>
            <a:ext cx="725048" cy="28148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B9A475B7-BAF6-DE4B-9DF7-D63C4F464906}"/>
              </a:ext>
            </a:extLst>
          </p:cNvPr>
          <p:cNvSpPr/>
          <p:nvPr/>
        </p:nvSpPr>
        <p:spPr>
          <a:xfrm>
            <a:off x="10283635" y="5810159"/>
            <a:ext cx="1447392" cy="624850"/>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F58E294-E798-E248-BBC2-D37F48556A95}"/>
              </a:ext>
            </a:extLst>
          </p:cNvPr>
          <p:cNvSpPr txBox="1"/>
          <p:nvPr/>
        </p:nvSpPr>
        <p:spPr>
          <a:xfrm>
            <a:off x="10287034" y="5909654"/>
            <a:ext cx="1390918" cy="369332"/>
          </a:xfrm>
          <a:prstGeom prst="rect">
            <a:avLst/>
          </a:prstGeom>
          <a:noFill/>
        </p:spPr>
        <p:txBody>
          <a:bodyPr wrap="square" rtlCol="0">
            <a:spAutoFit/>
          </a:bodyPr>
          <a:lstStyle/>
          <a:p>
            <a:pPr algn="ctr"/>
            <a:r>
              <a:rPr lang="en-US" dirty="0"/>
              <a:t>Storage</a:t>
            </a:r>
          </a:p>
        </p:txBody>
      </p:sp>
      <p:sp>
        <p:nvSpPr>
          <p:cNvPr id="46" name="Rounded Rectangle 45">
            <a:extLst>
              <a:ext uri="{FF2B5EF4-FFF2-40B4-BE49-F238E27FC236}">
                <a16:creationId xmlns:a16="http://schemas.microsoft.com/office/drawing/2014/main" id="{9B4231B0-7915-E34E-A744-EA4CE0E9A983}"/>
              </a:ext>
            </a:extLst>
          </p:cNvPr>
          <p:cNvSpPr/>
          <p:nvPr/>
        </p:nvSpPr>
        <p:spPr>
          <a:xfrm>
            <a:off x="9980161" y="1392405"/>
            <a:ext cx="2153325" cy="2355101"/>
          </a:xfrm>
          <a:prstGeom prst="roundRect">
            <a:avLst/>
          </a:prstGeom>
          <a:solidFill>
            <a:srgbClr val="9A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4C99335-7BF1-0E41-BE0D-7162932E31A0}"/>
              </a:ext>
            </a:extLst>
          </p:cNvPr>
          <p:cNvSpPr txBox="1"/>
          <p:nvPr/>
        </p:nvSpPr>
        <p:spPr>
          <a:xfrm>
            <a:off x="10113818" y="1569940"/>
            <a:ext cx="2213602" cy="2308324"/>
          </a:xfrm>
          <a:prstGeom prst="rect">
            <a:avLst/>
          </a:prstGeom>
          <a:noFill/>
        </p:spPr>
        <p:txBody>
          <a:bodyPr wrap="square" rtlCol="0">
            <a:spAutoFit/>
          </a:bodyPr>
          <a:lstStyle/>
          <a:p>
            <a:pPr marL="342900" indent="-342900">
              <a:buFont typeface="+mj-lt"/>
              <a:buAutoNum type="alphaLcParenR"/>
            </a:pPr>
            <a:r>
              <a:rPr lang="en-US" sz="1600" dirty="0"/>
              <a:t>7 days (d) at 4˚C</a:t>
            </a:r>
          </a:p>
          <a:p>
            <a:pPr marL="342900" indent="-342900">
              <a:buFont typeface="+mj-lt"/>
              <a:buAutoNum type="alphaLcParenR"/>
            </a:pPr>
            <a:endParaRPr lang="en-US" sz="1600" dirty="0"/>
          </a:p>
          <a:p>
            <a:pPr marL="342900" indent="-342900">
              <a:buFont typeface="+mj-lt"/>
              <a:buAutoNum type="alphaLcParenR"/>
            </a:pPr>
            <a:r>
              <a:rPr lang="en-US" sz="1600" dirty="0"/>
              <a:t>7d at room temperature (RT)</a:t>
            </a:r>
          </a:p>
          <a:p>
            <a:pPr marL="342900" indent="-342900">
              <a:buFont typeface="+mj-lt"/>
              <a:buAutoNum type="alphaLcParenR"/>
            </a:pPr>
            <a:endParaRPr lang="en-US" sz="1600" dirty="0"/>
          </a:p>
          <a:p>
            <a:pPr marL="342900" indent="-342900">
              <a:buFont typeface="+mj-lt"/>
              <a:buAutoNum type="alphaLcParenR"/>
            </a:pPr>
            <a:r>
              <a:rPr lang="en-US" sz="1600" dirty="0"/>
              <a:t>28d at 4˚C</a:t>
            </a:r>
          </a:p>
          <a:p>
            <a:pPr marL="342900" indent="-342900">
              <a:buFont typeface="+mj-lt"/>
              <a:buAutoNum type="alphaLcParenR"/>
            </a:pPr>
            <a:endParaRPr lang="en-US" sz="1600" dirty="0"/>
          </a:p>
          <a:p>
            <a:pPr marL="342900" indent="-342900">
              <a:buFont typeface="+mj-lt"/>
              <a:buAutoNum type="alphaLcParenR"/>
            </a:pPr>
            <a:r>
              <a:rPr lang="en-US" sz="1600" dirty="0"/>
              <a:t>28d at RT</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165641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7D7FC6-9AA5-6446-ABFA-E1045B63A80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29874" t="21298" r="15361" b="20814"/>
          <a:stretch/>
        </p:blipFill>
        <p:spPr>
          <a:xfrm>
            <a:off x="4155117" y="3774729"/>
            <a:ext cx="3469245" cy="3083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11DDF00-D133-3048-A849-6B5A1F8EA6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30987" t="21889" r="14952" b="19771"/>
          <a:stretch/>
        </p:blipFill>
        <p:spPr>
          <a:xfrm>
            <a:off x="528033" y="3721145"/>
            <a:ext cx="3469245" cy="31239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3F2E3FF1-E889-2C43-8BC6-0D2D41CB8BB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40000"/>
                    </a14:imgEffect>
                  </a14:imgLayer>
                </a14:imgProps>
              </a:ext>
            </a:extLst>
          </a:blip>
          <a:srcRect l="28085" t="19920" r="13691" b="19115"/>
          <a:stretch/>
        </p:blipFill>
        <p:spPr>
          <a:xfrm>
            <a:off x="7782203" y="3761852"/>
            <a:ext cx="3495771" cy="3083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itle 1">
            <a:extLst>
              <a:ext uri="{FF2B5EF4-FFF2-40B4-BE49-F238E27FC236}">
                <a16:creationId xmlns:a16="http://schemas.microsoft.com/office/drawing/2014/main" id="{F8D59CF0-1B3B-BE41-8647-C53AAABDD3DB}"/>
              </a:ext>
            </a:extLst>
          </p:cNvPr>
          <p:cNvSpPr>
            <a:spLocks noGrp="1"/>
          </p:cNvSpPr>
          <p:nvPr>
            <p:ph type="title"/>
          </p:nvPr>
        </p:nvSpPr>
        <p:spPr>
          <a:xfrm>
            <a:off x="528033" y="12877"/>
            <a:ext cx="3469245" cy="632288"/>
          </a:xfrm>
        </p:spPr>
        <p:txBody>
          <a:bodyPr>
            <a:normAutofit/>
          </a:bodyPr>
          <a:lstStyle/>
          <a:p>
            <a:r>
              <a:rPr lang="en-US" sz="1800" dirty="0"/>
              <a:t>dapi</a:t>
            </a:r>
          </a:p>
        </p:txBody>
      </p:sp>
      <p:sp>
        <p:nvSpPr>
          <p:cNvPr id="20" name="Title 1">
            <a:extLst>
              <a:ext uri="{FF2B5EF4-FFF2-40B4-BE49-F238E27FC236}">
                <a16:creationId xmlns:a16="http://schemas.microsoft.com/office/drawing/2014/main" id="{50A7C62F-D88A-934B-8BA0-59C86A3F264F}"/>
              </a:ext>
            </a:extLst>
          </p:cNvPr>
          <p:cNvSpPr txBox="1">
            <a:spLocks/>
          </p:cNvSpPr>
          <p:nvPr/>
        </p:nvSpPr>
        <p:spPr>
          <a:xfrm>
            <a:off x="4155118" y="12877"/>
            <a:ext cx="3469245" cy="632288"/>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800" dirty="0"/>
              <a:t>TUNEL</a:t>
            </a:r>
          </a:p>
        </p:txBody>
      </p:sp>
      <p:sp>
        <p:nvSpPr>
          <p:cNvPr id="21" name="Title 1">
            <a:extLst>
              <a:ext uri="{FF2B5EF4-FFF2-40B4-BE49-F238E27FC236}">
                <a16:creationId xmlns:a16="http://schemas.microsoft.com/office/drawing/2014/main" id="{DC83865A-ED3D-7C47-9210-88DF7C263000}"/>
              </a:ext>
            </a:extLst>
          </p:cNvPr>
          <p:cNvSpPr txBox="1">
            <a:spLocks/>
          </p:cNvSpPr>
          <p:nvPr/>
        </p:nvSpPr>
        <p:spPr>
          <a:xfrm>
            <a:off x="7782203" y="12877"/>
            <a:ext cx="3469245" cy="632288"/>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800" dirty="0"/>
              <a:t>composite</a:t>
            </a:r>
          </a:p>
        </p:txBody>
      </p:sp>
      <p:pic>
        <p:nvPicPr>
          <p:cNvPr id="4" name="Picture 3">
            <a:extLst>
              <a:ext uri="{FF2B5EF4-FFF2-40B4-BE49-F238E27FC236}">
                <a16:creationId xmlns:a16="http://schemas.microsoft.com/office/drawing/2014/main" id="{E920C251-EA55-6343-96CE-DB7618864751}"/>
              </a:ext>
            </a:extLst>
          </p:cNvPr>
          <p:cNvPicPr>
            <a:picLocks noChangeAspect="1"/>
          </p:cNvPicPr>
          <p:nvPr/>
        </p:nvPicPr>
        <p:blipFill rotWithShape="1">
          <a:blip r:embed="rId9"/>
          <a:srcRect l="26385" t="24667" r="31082" b="31300"/>
          <a:stretch/>
        </p:blipFill>
        <p:spPr>
          <a:xfrm>
            <a:off x="528033" y="698499"/>
            <a:ext cx="3495771" cy="3019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1BFB00A-C278-CB47-96B6-3661B68F670C}"/>
              </a:ext>
            </a:extLst>
          </p:cNvPr>
          <p:cNvPicPr>
            <a:picLocks noChangeAspect="1"/>
          </p:cNvPicPr>
          <p:nvPr/>
        </p:nvPicPr>
        <p:blipFill rotWithShape="1">
          <a:blip r:embed="rId10"/>
          <a:srcRect l="26708" t="10185" r="31082" b="44959"/>
          <a:stretch/>
        </p:blipFill>
        <p:spPr>
          <a:xfrm>
            <a:off x="4181643" y="698499"/>
            <a:ext cx="3469245" cy="3076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68232F63-D75F-8941-88F1-6E35BC7AE3FB}"/>
              </a:ext>
            </a:extLst>
          </p:cNvPr>
          <p:cNvPicPr>
            <a:picLocks noChangeAspect="1"/>
          </p:cNvPicPr>
          <p:nvPr/>
        </p:nvPicPr>
        <p:blipFill rotWithShape="1">
          <a:blip r:embed="rId11"/>
          <a:srcRect l="27158" t="24444" r="30309" b="30003"/>
          <a:stretch/>
        </p:blipFill>
        <p:spPr>
          <a:xfrm>
            <a:off x="7782203" y="698499"/>
            <a:ext cx="3495771" cy="3063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BE36C7D4-C52C-8F40-804D-818B372DFCDF}"/>
              </a:ext>
            </a:extLst>
          </p:cNvPr>
          <p:cNvSpPr/>
          <p:nvPr/>
        </p:nvSpPr>
        <p:spPr>
          <a:xfrm>
            <a:off x="2146300" y="4902200"/>
            <a:ext cx="520699" cy="4953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D691A4F-8156-C540-9114-A1653465F7C3}"/>
              </a:ext>
            </a:extLst>
          </p:cNvPr>
          <p:cNvSpPr/>
          <p:nvPr/>
        </p:nvSpPr>
        <p:spPr>
          <a:xfrm>
            <a:off x="9491425" y="4940300"/>
            <a:ext cx="520699" cy="4953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53038F4-087F-9946-A20B-FACDAD2BAEED}"/>
              </a:ext>
            </a:extLst>
          </p:cNvPr>
          <p:cNvSpPr/>
          <p:nvPr/>
        </p:nvSpPr>
        <p:spPr>
          <a:xfrm>
            <a:off x="5835650" y="4940300"/>
            <a:ext cx="520699" cy="4953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28E3086-9F01-8480-7B7A-AF7817FFF8C8}"/>
              </a:ext>
            </a:extLst>
          </p:cNvPr>
          <p:cNvSpPr/>
          <p:nvPr/>
        </p:nvSpPr>
        <p:spPr>
          <a:xfrm>
            <a:off x="1365784" y="2131384"/>
            <a:ext cx="780516" cy="742443"/>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BA8D3C1-6F2E-D9C2-CFBC-9B8017C38E2C}"/>
              </a:ext>
            </a:extLst>
          </p:cNvPr>
          <p:cNvSpPr/>
          <p:nvPr/>
        </p:nvSpPr>
        <p:spPr>
          <a:xfrm>
            <a:off x="8550355" y="2131383"/>
            <a:ext cx="780516" cy="742443"/>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F09C34C-C9EC-3583-E4D3-376D27708B54}"/>
              </a:ext>
            </a:extLst>
          </p:cNvPr>
          <p:cNvSpPr/>
          <p:nvPr/>
        </p:nvSpPr>
        <p:spPr>
          <a:xfrm>
            <a:off x="4947184" y="2153152"/>
            <a:ext cx="780516" cy="742443"/>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4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2" grpId="0" animBg="1"/>
      <p:bldP spid="2" grpId="0" animBg="1"/>
      <p:bldP spid="3" grpId="0" animBg="1"/>
      <p:bldP spid="5" grpId="0" animBg="1"/>
    </p:bldLst>
  </p:timing>
  <p:extLst mod="1">
    <p:ext uri="{6950BFC3-D8DA-4A85-94F7-54DA5524770B}">
      <p188:commentRel xmlns="" xmlns:p188="http://schemas.microsoft.com/office/powerpoint/2018/8/main" r:id="rId1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75AD-49B5-2B41-92B9-1A116A4DBC27}"/>
              </a:ext>
            </a:extLst>
          </p:cNvPr>
          <p:cNvSpPr>
            <a:spLocks noGrp="1"/>
          </p:cNvSpPr>
          <p:nvPr>
            <p:ph type="title"/>
          </p:nvPr>
        </p:nvSpPr>
        <p:spPr>
          <a:xfrm>
            <a:off x="566669" y="964692"/>
            <a:ext cx="11075831" cy="1188720"/>
          </a:xfrm>
        </p:spPr>
        <p:txBody>
          <a:bodyPr/>
          <a:lstStyle/>
          <a:p>
            <a:r>
              <a:rPr lang="en-US" dirty="0"/>
              <a:t>Results</a:t>
            </a:r>
          </a:p>
        </p:txBody>
      </p:sp>
      <p:graphicFrame>
        <p:nvGraphicFramePr>
          <p:cNvPr id="4" name="Table 3">
            <a:extLst>
              <a:ext uri="{FF2B5EF4-FFF2-40B4-BE49-F238E27FC236}">
                <a16:creationId xmlns:a16="http://schemas.microsoft.com/office/drawing/2014/main" id="{184AE03C-2F17-9249-AE57-A956E25A1CCD}"/>
              </a:ext>
            </a:extLst>
          </p:cNvPr>
          <p:cNvGraphicFramePr>
            <a:graphicFrameLocks noGrp="1"/>
          </p:cNvGraphicFramePr>
          <p:nvPr>
            <p:extLst>
              <p:ext uri="{D42A27DB-BD31-4B8C-83A1-F6EECF244321}">
                <p14:modId xmlns:p14="http://schemas.microsoft.com/office/powerpoint/2010/main" val="4247338657"/>
              </p:ext>
            </p:extLst>
          </p:nvPr>
        </p:nvGraphicFramePr>
        <p:xfrm>
          <a:off x="566669" y="2527300"/>
          <a:ext cx="11075832" cy="3984946"/>
        </p:xfrm>
        <a:graphic>
          <a:graphicData uri="http://schemas.openxmlformats.org/drawingml/2006/table">
            <a:tbl>
              <a:tblPr firstRow="1" bandRow="1">
                <a:tableStyleId>{0660B408-B3CF-4A94-85FC-2B1E0A45F4A2}</a:tableStyleId>
              </a:tblPr>
              <a:tblGrid>
                <a:gridCol w="3438192">
                  <a:extLst>
                    <a:ext uri="{9D8B030D-6E8A-4147-A177-3AD203B41FA5}">
                      <a16:colId xmlns:a16="http://schemas.microsoft.com/office/drawing/2014/main" val="1626828970"/>
                    </a:ext>
                  </a:extLst>
                </a:gridCol>
                <a:gridCol w="2545880">
                  <a:extLst>
                    <a:ext uri="{9D8B030D-6E8A-4147-A177-3AD203B41FA5}">
                      <a16:colId xmlns:a16="http://schemas.microsoft.com/office/drawing/2014/main" val="2967244978"/>
                    </a:ext>
                  </a:extLst>
                </a:gridCol>
                <a:gridCol w="2545880">
                  <a:extLst>
                    <a:ext uri="{9D8B030D-6E8A-4147-A177-3AD203B41FA5}">
                      <a16:colId xmlns:a16="http://schemas.microsoft.com/office/drawing/2014/main" val="3184399319"/>
                    </a:ext>
                  </a:extLst>
                </a:gridCol>
                <a:gridCol w="2545880">
                  <a:extLst>
                    <a:ext uri="{9D8B030D-6E8A-4147-A177-3AD203B41FA5}">
                      <a16:colId xmlns:a16="http://schemas.microsoft.com/office/drawing/2014/main" val="2526965299"/>
                    </a:ext>
                  </a:extLst>
                </a:gridCol>
              </a:tblGrid>
              <a:tr h="477838">
                <a:tc gridSpan="4">
                  <a:txBody>
                    <a:bodyPr/>
                    <a:lstStyle/>
                    <a:p>
                      <a:pPr algn="ctr"/>
                      <a:r>
                        <a:rPr lang="en-US" dirty="0">
                          <a:solidFill>
                            <a:schemeClr val="tx1"/>
                          </a:solidFill>
                        </a:rPr>
                        <a:t>Average Recovery</a:t>
                      </a:r>
                    </a:p>
                  </a:txBody>
                  <a:tcPr anchor="ct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935221741"/>
                  </a:ext>
                </a:extLst>
              </a:tr>
              <a:tr h="477838">
                <a:tc>
                  <a:txBody>
                    <a:bodyPr/>
                    <a:lstStyle/>
                    <a:p>
                      <a:endParaRPr lang="en-US" dirty="0"/>
                    </a:p>
                  </a:txBody>
                  <a:tcPr anchor="ctr">
                    <a:solidFill>
                      <a:srgbClr val="9AD1EB"/>
                    </a:solidFill>
                  </a:tcPr>
                </a:tc>
                <a:tc>
                  <a:txBody>
                    <a:bodyPr/>
                    <a:lstStyle/>
                    <a:p>
                      <a:pPr algn="ctr"/>
                      <a:r>
                        <a:rPr lang="en-US" b="1" dirty="0"/>
                        <a:t>Desiccated</a:t>
                      </a:r>
                    </a:p>
                  </a:txBody>
                  <a:tcPr anchor="ctr">
                    <a:solidFill>
                      <a:srgbClr val="9AD1EB"/>
                    </a:solidFill>
                  </a:tcPr>
                </a:tc>
                <a:tc>
                  <a:txBody>
                    <a:bodyPr/>
                    <a:lstStyle/>
                    <a:p>
                      <a:pPr algn="ctr"/>
                      <a:r>
                        <a:rPr lang="en-US" b="1" dirty="0"/>
                        <a:t>Recovered</a:t>
                      </a:r>
                    </a:p>
                  </a:txBody>
                  <a:tcPr anchor="ctr">
                    <a:solidFill>
                      <a:srgbClr val="9AD1EB"/>
                    </a:solidFill>
                  </a:tcPr>
                </a:tc>
                <a:tc>
                  <a:txBody>
                    <a:bodyPr/>
                    <a:lstStyle/>
                    <a:p>
                      <a:pPr algn="ctr"/>
                      <a:r>
                        <a:rPr lang="en-US" b="1" dirty="0"/>
                        <a:t>Percent Recovery</a:t>
                      </a:r>
                    </a:p>
                  </a:txBody>
                  <a:tcPr anchor="ctr">
                    <a:solidFill>
                      <a:srgbClr val="9AD1EB"/>
                    </a:solidFill>
                  </a:tcPr>
                </a:tc>
                <a:extLst>
                  <a:ext uri="{0D108BD9-81ED-4DB2-BD59-A6C34878D82A}">
                    <a16:rowId xmlns:a16="http://schemas.microsoft.com/office/drawing/2014/main" val="1747188704"/>
                  </a:ext>
                </a:extLst>
              </a:tr>
              <a:tr h="477838">
                <a:tc>
                  <a:txBody>
                    <a:bodyPr/>
                    <a:lstStyle/>
                    <a:p>
                      <a:r>
                        <a:rPr lang="en-US" b="1" dirty="0"/>
                        <a:t>Overall</a:t>
                      </a:r>
                    </a:p>
                  </a:txBody>
                  <a:tcPr anchor="ctr">
                    <a:solidFill>
                      <a:srgbClr val="9AD1EB"/>
                    </a:solidFill>
                  </a:tcPr>
                </a:tc>
                <a:tc>
                  <a:txBody>
                    <a:bodyPr/>
                    <a:lstStyle/>
                    <a:p>
                      <a:pPr algn="ctr"/>
                      <a:r>
                        <a:rPr lang="en-US" dirty="0"/>
                        <a:t>381</a:t>
                      </a:r>
                    </a:p>
                  </a:txBody>
                  <a:tcPr anchor="ctr">
                    <a:solidFill>
                      <a:srgbClr val="9AD1EB"/>
                    </a:solidFill>
                  </a:tcPr>
                </a:tc>
                <a:tc>
                  <a:txBody>
                    <a:bodyPr/>
                    <a:lstStyle/>
                    <a:p>
                      <a:pPr algn="ctr"/>
                      <a:r>
                        <a:rPr lang="en-US" dirty="0"/>
                        <a:t>361</a:t>
                      </a:r>
                    </a:p>
                  </a:txBody>
                  <a:tcPr anchor="ctr">
                    <a:solidFill>
                      <a:srgbClr val="9AD1EB"/>
                    </a:solidFill>
                  </a:tcPr>
                </a:tc>
                <a:tc>
                  <a:txBody>
                    <a:bodyPr/>
                    <a:lstStyle/>
                    <a:p>
                      <a:pPr algn="ctr"/>
                      <a:r>
                        <a:rPr lang="en-US" dirty="0"/>
                        <a:t>94.8%</a:t>
                      </a:r>
                    </a:p>
                  </a:txBody>
                  <a:tcPr anchor="ctr">
                    <a:solidFill>
                      <a:srgbClr val="9AD1EB"/>
                    </a:solidFill>
                  </a:tcPr>
                </a:tc>
                <a:extLst>
                  <a:ext uri="{0D108BD9-81ED-4DB2-BD59-A6C34878D82A}">
                    <a16:rowId xmlns:a16="http://schemas.microsoft.com/office/drawing/2014/main" val="519979355"/>
                  </a:ext>
                </a:extLst>
              </a:tr>
              <a:tr h="477838">
                <a:tc>
                  <a:txBody>
                    <a:bodyPr/>
                    <a:lstStyle/>
                    <a:p>
                      <a:r>
                        <a:rPr lang="en-US" b="1" dirty="0"/>
                        <a:t>Immediately Rehydrated (IR)</a:t>
                      </a:r>
                    </a:p>
                  </a:txBody>
                  <a:tcPr anchor="ctr">
                    <a:solidFill>
                      <a:srgbClr val="D5EAF3"/>
                    </a:solidFill>
                  </a:tcPr>
                </a:tc>
                <a:tc>
                  <a:txBody>
                    <a:bodyPr/>
                    <a:lstStyle/>
                    <a:p>
                      <a:pPr algn="ctr"/>
                      <a:r>
                        <a:rPr lang="en-US" dirty="0"/>
                        <a:t>65</a:t>
                      </a:r>
                    </a:p>
                  </a:txBody>
                  <a:tcPr anchor="ctr">
                    <a:solidFill>
                      <a:srgbClr val="D5EAF3"/>
                    </a:solidFill>
                  </a:tcPr>
                </a:tc>
                <a:tc>
                  <a:txBody>
                    <a:bodyPr/>
                    <a:lstStyle/>
                    <a:p>
                      <a:pPr algn="ctr"/>
                      <a:r>
                        <a:rPr lang="en-US" dirty="0"/>
                        <a:t>64</a:t>
                      </a:r>
                    </a:p>
                  </a:txBody>
                  <a:tcPr anchor="ctr">
                    <a:solidFill>
                      <a:srgbClr val="D5EAF3"/>
                    </a:solidFill>
                  </a:tcPr>
                </a:tc>
                <a:tc>
                  <a:txBody>
                    <a:bodyPr/>
                    <a:lstStyle/>
                    <a:p>
                      <a:pPr algn="ctr"/>
                      <a:r>
                        <a:rPr lang="en-US" dirty="0"/>
                        <a:t>98.5%</a:t>
                      </a:r>
                    </a:p>
                  </a:txBody>
                  <a:tcPr anchor="ctr">
                    <a:solidFill>
                      <a:srgbClr val="D5EAF3"/>
                    </a:solidFill>
                  </a:tcPr>
                </a:tc>
                <a:extLst>
                  <a:ext uri="{0D108BD9-81ED-4DB2-BD59-A6C34878D82A}">
                    <a16:rowId xmlns:a16="http://schemas.microsoft.com/office/drawing/2014/main" val="3614172040"/>
                  </a:ext>
                </a:extLst>
              </a:tr>
              <a:tr h="477838">
                <a:tc>
                  <a:txBody>
                    <a:bodyPr/>
                    <a:lstStyle/>
                    <a:p>
                      <a:r>
                        <a:rPr lang="en-US" b="1" dirty="0"/>
                        <a:t>7 days at 4˚C</a:t>
                      </a:r>
                    </a:p>
                  </a:txBody>
                  <a:tcPr anchor="ctr">
                    <a:solidFill>
                      <a:srgbClr val="9AD1EB"/>
                    </a:solidFill>
                  </a:tcPr>
                </a:tc>
                <a:tc>
                  <a:txBody>
                    <a:bodyPr/>
                    <a:lstStyle/>
                    <a:p>
                      <a:pPr algn="ctr"/>
                      <a:r>
                        <a:rPr lang="en-US" dirty="0"/>
                        <a:t>81</a:t>
                      </a:r>
                    </a:p>
                  </a:txBody>
                  <a:tcPr anchor="ctr">
                    <a:solidFill>
                      <a:srgbClr val="9AD1EB"/>
                    </a:solidFill>
                  </a:tcPr>
                </a:tc>
                <a:tc>
                  <a:txBody>
                    <a:bodyPr/>
                    <a:lstStyle/>
                    <a:p>
                      <a:pPr algn="ctr"/>
                      <a:r>
                        <a:rPr lang="en-US" dirty="0"/>
                        <a:t>74</a:t>
                      </a:r>
                    </a:p>
                  </a:txBody>
                  <a:tcPr anchor="ctr">
                    <a:solidFill>
                      <a:srgbClr val="9AD1EB"/>
                    </a:solidFill>
                  </a:tcPr>
                </a:tc>
                <a:tc>
                  <a:txBody>
                    <a:bodyPr/>
                    <a:lstStyle/>
                    <a:p>
                      <a:pPr algn="ctr"/>
                      <a:r>
                        <a:rPr lang="en-US" dirty="0"/>
                        <a:t>91.4%</a:t>
                      </a:r>
                    </a:p>
                  </a:txBody>
                  <a:tcPr anchor="ctr">
                    <a:solidFill>
                      <a:srgbClr val="9AD1EB"/>
                    </a:solidFill>
                  </a:tcPr>
                </a:tc>
                <a:extLst>
                  <a:ext uri="{0D108BD9-81ED-4DB2-BD59-A6C34878D82A}">
                    <a16:rowId xmlns:a16="http://schemas.microsoft.com/office/drawing/2014/main" val="3921976050"/>
                  </a:ext>
                </a:extLst>
              </a:tr>
              <a:tr h="477838">
                <a:tc>
                  <a:txBody>
                    <a:bodyPr/>
                    <a:lstStyle/>
                    <a:p>
                      <a:r>
                        <a:rPr lang="en-US" b="1" dirty="0"/>
                        <a:t>7 days at room temperature (RT)</a:t>
                      </a:r>
                    </a:p>
                  </a:txBody>
                  <a:tcPr anchor="ctr">
                    <a:solidFill>
                      <a:srgbClr val="D5EAF3"/>
                    </a:solidFill>
                  </a:tcPr>
                </a:tc>
                <a:tc>
                  <a:txBody>
                    <a:bodyPr/>
                    <a:lstStyle/>
                    <a:p>
                      <a:pPr algn="ctr"/>
                      <a:r>
                        <a:rPr lang="en-US" dirty="0"/>
                        <a:t>88</a:t>
                      </a:r>
                    </a:p>
                  </a:txBody>
                  <a:tcPr anchor="ctr">
                    <a:solidFill>
                      <a:srgbClr val="D5EAF3"/>
                    </a:solidFill>
                  </a:tcPr>
                </a:tc>
                <a:tc>
                  <a:txBody>
                    <a:bodyPr/>
                    <a:lstStyle/>
                    <a:p>
                      <a:pPr algn="ctr"/>
                      <a:r>
                        <a:rPr lang="en-US" dirty="0"/>
                        <a:t>84</a:t>
                      </a:r>
                    </a:p>
                  </a:txBody>
                  <a:tcPr anchor="ctr">
                    <a:solidFill>
                      <a:srgbClr val="D5EAF3"/>
                    </a:solidFill>
                  </a:tcPr>
                </a:tc>
                <a:tc>
                  <a:txBody>
                    <a:bodyPr/>
                    <a:lstStyle/>
                    <a:p>
                      <a:pPr algn="ctr"/>
                      <a:r>
                        <a:rPr lang="en-US" dirty="0"/>
                        <a:t>95.5%</a:t>
                      </a:r>
                    </a:p>
                  </a:txBody>
                  <a:tcPr anchor="ctr">
                    <a:solidFill>
                      <a:srgbClr val="D5EAF3"/>
                    </a:solidFill>
                  </a:tcPr>
                </a:tc>
                <a:extLst>
                  <a:ext uri="{0D108BD9-81ED-4DB2-BD59-A6C34878D82A}">
                    <a16:rowId xmlns:a16="http://schemas.microsoft.com/office/drawing/2014/main" val="2431205316"/>
                  </a:ext>
                </a:extLst>
              </a:tr>
              <a:tr h="477838">
                <a:tc>
                  <a:txBody>
                    <a:bodyPr/>
                    <a:lstStyle/>
                    <a:p>
                      <a:r>
                        <a:rPr lang="en-US" b="1" dirty="0"/>
                        <a:t>28 days at 4˚C</a:t>
                      </a:r>
                    </a:p>
                  </a:txBody>
                  <a:tcPr anchor="ctr">
                    <a:solidFill>
                      <a:srgbClr val="9AD1EB"/>
                    </a:solidFill>
                  </a:tcPr>
                </a:tc>
                <a:tc>
                  <a:txBody>
                    <a:bodyPr/>
                    <a:lstStyle/>
                    <a:p>
                      <a:pPr algn="ctr"/>
                      <a:r>
                        <a:rPr lang="en-US" dirty="0"/>
                        <a:t>77</a:t>
                      </a:r>
                    </a:p>
                  </a:txBody>
                  <a:tcPr anchor="ctr">
                    <a:solidFill>
                      <a:srgbClr val="9AD1EB"/>
                    </a:solidFill>
                  </a:tcPr>
                </a:tc>
                <a:tc>
                  <a:txBody>
                    <a:bodyPr/>
                    <a:lstStyle/>
                    <a:p>
                      <a:pPr algn="ctr"/>
                      <a:r>
                        <a:rPr lang="en-US" dirty="0"/>
                        <a:t>72</a:t>
                      </a:r>
                    </a:p>
                  </a:txBody>
                  <a:tcPr anchor="ctr">
                    <a:solidFill>
                      <a:srgbClr val="9AD1EB"/>
                    </a:solidFill>
                  </a:tcPr>
                </a:tc>
                <a:tc>
                  <a:txBody>
                    <a:bodyPr/>
                    <a:lstStyle/>
                    <a:p>
                      <a:pPr algn="ctr"/>
                      <a:r>
                        <a:rPr lang="en-US" dirty="0"/>
                        <a:t>93.5%</a:t>
                      </a:r>
                    </a:p>
                  </a:txBody>
                  <a:tcPr anchor="ctr">
                    <a:solidFill>
                      <a:srgbClr val="9AD1EB"/>
                    </a:solidFill>
                  </a:tcPr>
                </a:tc>
                <a:extLst>
                  <a:ext uri="{0D108BD9-81ED-4DB2-BD59-A6C34878D82A}">
                    <a16:rowId xmlns:a16="http://schemas.microsoft.com/office/drawing/2014/main" val="4253505078"/>
                  </a:ext>
                </a:extLst>
              </a:tr>
              <a:tr h="477838">
                <a:tc>
                  <a:txBody>
                    <a:bodyPr/>
                    <a:lstStyle/>
                    <a:p>
                      <a:r>
                        <a:rPr lang="en-US" b="1" dirty="0"/>
                        <a:t>28 days at RT</a:t>
                      </a:r>
                    </a:p>
                  </a:txBody>
                  <a:tcPr anchor="ctr">
                    <a:solidFill>
                      <a:srgbClr val="D5EAF3"/>
                    </a:solidFill>
                  </a:tcPr>
                </a:tc>
                <a:tc>
                  <a:txBody>
                    <a:bodyPr/>
                    <a:lstStyle/>
                    <a:p>
                      <a:pPr algn="ctr"/>
                      <a:r>
                        <a:rPr lang="en-US" dirty="0"/>
                        <a:t>70</a:t>
                      </a:r>
                    </a:p>
                  </a:txBody>
                  <a:tcPr anchor="ctr">
                    <a:solidFill>
                      <a:srgbClr val="D5EAF3"/>
                    </a:solidFill>
                  </a:tcPr>
                </a:tc>
                <a:tc>
                  <a:txBody>
                    <a:bodyPr/>
                    <a:lstStyle/>
                    <a:p>
                      <a:pPr algn="ctr"/>
                      <a:r>
                        <a:rPr lang="en-US" dirty="0"/>
                        <a:t>67</a:t>
                      </a:r>
                    </a:p>
                  </a:txBody>
                  <a:tcPr anchor="ctr">
                    <a:solidFill>
                      <a:srgbClr val="D5EAF3"/>
                    </a:solidFill>
                  </a:tcPr>
                </a:tc>
                <a:tc>
                  <a:txBody>
                    <a:bodyPr/>
                    <a:lstStyle/>
                    <a:p>
                      <a:pPr algn="ctr"/>
                      <a:r>
                        <a:rPr lang="en-US" dirty="0"/>
                        <a:t>95.7%</a:t>
                      </a:r>
                    </a:p>
                  </a:txBody>
                  <a:tcPr anchor="ctr">
                    <a:solidFill>
                      <a:srgbClr val="D5EAF3"/>
                    </a:solidFill>
                  </a:tcPr>
                </a:tc>
                <a:extLst>
                  <a:ext uri="{0D108BD9-81ED-4DB2-BD59-A6C34878D82A}">
                    <a16:rowId xmlns:a16="http://schemas.microsoft.com/office/drawing/2014/main" val="1427610921"/>
                  </a:ext>
                </a:extLst>
              </a:tr>
            </a:tbl>
          </a:graphicData>
        </a:graphic>
      </p:graphicFrame>
    </p:spTree>
    <p:extLst>
      <p:ext uri="{BB962C8B-B14F-4D97-AF65-F5344CB8AC3E}">
        <p14:creationId xmlns:p14="http://schemas.microsoft.com/office/powerpoint/2010/main" val="1901337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BEABA7-ED5E-8B4D-B686-0FDB111C45DB}"/>
              </a:ext>
            </a:extLst>
          </p:cNvPr>
          <p:cNvSpPr>
            <a:spLocks noGrp="1"/>
          </p:cNvSpPr>
          <p:nvPr>
            <p:ph type="title"/>
          </p:nvPr>
        </p:nvSpPr>
        <p:spPr>
          <a:xfrm>
            <a:off x="731949" y="118133"/>
            <a:ext cx="10728102" cy="594360"/>
          </a:xfrm>
        </p:spPr>
        <p:txBody>
          <a:bodyPr>
            <a:normAutofit fontScale="90000"/>
          </a:bodyPr>
          <a:lstStyle/>
          <a:p>
            <a:r>
              <a:rPr lang="en-US" dirty="0"/>
              <a:t>Comparison of all Drying groups to Fresh Controls</a:t>
            </a:r>
          </a:p>
        </p:txBody>
      </p:sp>
      <p:pic>
        <p:nvPicPr>
          <p:cNvPr id="12" name="Picture 11">
            <a:extLst>
              <a:ext uri="{FF2B5EF4-FFF2-40B4-BE49-F238E27FC236}">
                <a16:creationId xmlns:a16="http://schemas.microsoft.com/office/drawing/2014/main" id="{EC0F2F86-03D0-8E49-B90C-961BB898810F}"/>
              </a:ext>
            </a:extLst>
          </p:cNvPr>
          <p:cNvPicPr>
            <a:picLocks noChangeAspect="1"/>
          </p:cNvPicPr>
          <p:nvPr/>
        </p:nvPicPr>
        <p:blipFill>
          <a:blip r:embed="rId3"/>
          <a:stretch>
            <a:fillRect/>
          </a:stretch>
        </p:blipFill>
        <p:spPr>
          <a:xfrm>
            <a:off x="1246767" y="791667"/>
            <a:ext cx="9698466" cy="6066333"/>
          </a:xfrm>
          <a:prstGeom prst="rect">
            <a:avLst/>
          </a:prstGeom>
        </p:spPr>
      </p:pic>
      <p:sp>
        <p:nvSpPr>
          <p:cNvPr id="13" name="TextBox 12">
            <a:extLst>
              <a:ext uri="{FF2B5EF4-FFF2-40B4-BE49-F238E27FC236}">
                <a16:creationId xmlns:a16="http://schemas.microsoft.com/office/drawing/2014/main" id="{E69045C7-FE78-5442-88D2-A629B79144A5}"/>
              </a:ext>
            </a:extLst>
          </p:cNvPr>
          <p:cNvSpPr txBox="1"/>
          <p:nvPr/>
        </p:nvSpPr>
        <p:spPr>
          <a:xfrm>
            <a:off x="3600450" y="2075559"/>
            <a:ext cx="13081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 = 0.30</a:t>
            </a:r>
          </a:p>
        </p:txBody>
      </p:sp>
      <p:sp>
        <p:nvSpPr>
          <p:cNvPr id="14" name="TextBox 13">
            <a:extLst>
              <a:ext uri="{FF2B5EF4-FFF2-40B4-BE49-F238E27FC236}">
                <a16:creationId xmlns:a16="http://schemas.microsoft.com/office/drawing/2014/main" id="{48BC708E-7EC5-1043-A78E-BCDBB77DF3B4}"/>
              </a:ext>
            </a:extLst>
          </p:cNvPr>
          <p:cNvSpPr txBox="1"/>
          <p:nvPr/>
        </p:nvSpPr>
        <p:spPr>
          <a:xfrm>
            <a:off x="5054600" y="1824454"/>
            <a:ext cx="1308100" cy="338554"/>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p = 0.02</a:t>
            </a:r>
          </a:p>
        </p:txBody>
      </p:sp>
      <p:sp>
        <p:nvSpPr>
          <p:cNvPr id="15" name="TextBox 14">
            <a:extLst>
              <a:ext uri="{FF2B5EF4-FFF2-40B4-BE49-F238E27FC236}">
                <a16:creationId xmlns:a16="http://schemas.microsoft.com/office/drawing/2014/main" id="{A29C428E-D139-B346-BE70-16463A28B26B}"/>
              </a:ext>
            </a:extLst>
          </p:cNvPr>
          <p:cNvSpPr txBox="1"/>
          <p:nvPr/>
        </p:nvSpPr>
        <p:spPr>
          <a:xfrm>
            <a:off x="6508750" y="1617975"/>
            <a:ext cx="13081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 = 0.81</a:t>
            </a:r>
          </a:p>
        </p:txBody>
      </p:sp>
      <p:sp>
        <p:nvSpPr>
          <p:cNvPr id="16" name="TextBox 15">
            <a:extLst>
              <a:ext uri="{FF2B5EF4-FFF2-40B4-BE49-F238E27FC236}">
                <a16:creationId xmlns:a16="http://schemas.microsoft.com/office/drawing/2014/main" id="{37E6732E-E0A1-744D-9A46-B3DE082ECC12}"/>
              </a:ext>
            </a:extLst>
          </p:cNvPr>
          <p:cNvSpPr txBox="1"/>
          <p:nvPr/>
        </p:nvSpPr>
        <p:spPr>
          <a:xfrm>
            <a:off x="7979088" y="1382097"/>
            <a:ext cx="1308100" cy="338554"/>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p &lt;0.001</a:t>
            </a:r>
          </a:p>
        </p:txBody>
      </p:sp>
      <p:sp>
        <p:nvSpPr>
          <p:cNvPr id="17" name="TextBox 16">
            <a:extLst>
              <a:ext uri="{FF2B5EF4-FFF2-40B4-BE49-F238E27FC236}">
                <a16:creationId xmlns:a16="http://schemas.microsoft.com/office/drawing/2014/main" id="{58CCBDA2-7BB8-7245-B5E0-18ADD7BAA66A}"/>
              </a:ext>
            </a:extLst>
          </p:cNvPr>
          <p:cNvSpPr txBox="1"/>
          <p:nvPr/>
        </p:nvSpPr>
        <p:spPr>
          <a:xfrm>
            <a:off x="9449426" y="1158045"/>
            <a:ext cx="1308100" cy="338554"/>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p = 0.04</a:t>
            </a:r>
          </a:p>
        </p:txBody>
      </p:sp>
      <p:sp>
        <p:nvSpPr>
          <p:cNvPr id="2" name="TextBox 1">
            <a:extLst>
              <a:ext uri="{FF2B5EF4-FFF2-40B4-BE49-F238E27FC236}">
                <a16:creationId xmlns:a16="http://schemas.microsoft.com/office/drawing/2014/main" id="{12885BEC-32C7-B744-A150-908E8D45F36D}"/>
              </a:ext>
            </a:extLst>
          </p:cNvPr>
          <p:cNvSpPr txBox="1"/>
          <p:nvPr/>
        </p:nvSpPr>
        <p:spPr>
          <a:xfrm rot="16200000">
            <a:off x="-236035" y="3085692"/>
            <a:ext cx="3273381"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cs typeface="Arial" panose="020B0604020202020204" pitchFamily="34" charset="0"/>
              </a:rPr>
              <a:t>Log TUNEL Signal Intensity</a:t>
            </a:r>
          </a:p>
        </p:txBody>
      </p:sp>
    </p:spTree>
    <p:extLst>
      <p:ext uri="{BB962C8B-B14F-4D97-AF65-F5344CB8AC3E}">
        <p14:creationId xmlns:p14="http://schemas.microsoft.com/office/powerpoint/2010/main" val="217496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9A4A26-20F7-0E45-8502-1A88EBB9843F}"/>
              </a:ext>
            </a:extLst>
          </p:cNvPr>
          <p:cNvSpPr>
            <a:spLocks noGrp="1"/>
          </p:cNvSpPr>
          <p:nvPr>
            <p:ph type="title"/>
          </p:nvPr>
        </p:nvSpPr>
        <p:spPr>
          <a:xfrm>
            <a:off x="731949" y="156233"/>
            <a:ext cx="10728102" cy="594360"/>
          </a:xfrm>
        </p:spPr>
        <p:txBody>
          <a:bodyPr>
            <a:normAutofit fontScale="90000"/>
          </a:bodyPr>
          <a:lstStyle/>
          <a:p>
            <a:r>
              <a:rPr lang="en-US" dirty="0"/>
              <a:t>Comparison of Drying groups by storage temperature</a:t>
            </a:r>
          </a:p>
        </p:txBody>
      </p:sp>
      <p:pic>
        <p:nvPicPr>
          <p:cNvPr id="6" name="Picture 5">
            <a:extLst>
              <a:ext uri="{FF2B5EF4-FFF2-40B4-BE49-F238E27FC236}">
                <a16:creationId xmlns:a16="http://schemas.microsoft.com/office/drawing/2014/main" id="{8B2240EA-D2B3-CA43-A3D2-D263E32EAAC7}"/>
              </a:ext>
            </a:extLst>
          </p:cNvPr>
          <p:cNvPicPr>
            <a:picLocks noChangeAspect="1"/>
          </p:cNvPicPr>
          <p:nvPr/>
        </p:nvPicPr>
        <p:blipFill>
          <a:blip r:embed="rId3"/>
          <a:stretch>
            <a:fillRect/>
          </a:stretch>
        </p:blipFill>
        <p:spPr>
          <a:xfrm>
            <a:off x="1263660" y="812801"/>
            <a:ext cx="9664679" cy="6045199"/>
          </a:xfrm>
          <a:prstGeom prst="rect">
            <a:avLst/>
          </a:prstGeom>
        </p:spPr>
      </p:pic>
      <p:sp>
        <p:nvSpPr>
          <p:cNvPr id="8" name="TextBox 7">
            <a:extLst>
              <a:ext uri="{FF2B5EF4-FFF2-40B4-BE49-F238E27FC236}">
                <a16:creationId xmlns:a16="http://schemas.microsoft.com/office/drawing/2014/main" id="{029598CF-F6F1-B649-8333-5A8D0A633C8F}"/>
              </a:ext>
            </a:extLst>
          </p:cNvPr>
          <p:cNvSpPr txBox="1"/>
          <p:nvPr/>
        </p:nvSpPr>
        <p:spPr>
          <a:xfrm>
            <a:off x="3683000" y="812801"/>
            <a:ext cx="11176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 = 0.12</a:t>
            </a:r>
          </a:p>
        </p:txBody>
      </p:sp>
      <p:sp>
        <p:nvSpPr>
          <p:cNvPr id="9" name="TextBox 8">
            <a:extLst>
              <a:ext uri="{FF2B5EF4-FFF2-40B4-BE49-F238E27FC236}">
                <a16:creationId xmlns:a16="http://schemas.microsoft.com/office/drawing/2014/main" id="{FA9E4427-4282-F04F-9E2F-D0812FDAB020}"/>
              </a:ext>
            </a:extLst>
          </p:cNvPr>
          <p:cNvSpPr txBox="1"/>
          <p:nvPr/>
        </p:nvSpPr>
        <p:spPr>
          <a:xfrm>
            <a:off x="8115300" y="812801"/>
            <a:ext cx="11176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 = 0.50</a:t>
            </a:r>
          </a:p>
        </p:txBody>
      </p:sp>
      <p:sp>
        <p:nvSpPr>
          <p:cNvPr id="7" name="TextBox 6">
            <a:extLst>
              <a:ext uri="{FF2B5EF4-FFF2-40B4-BE49-F238E27FC236}">
                <a16:creationId xmlns:a16="http://schemas.microsoft.com/office/drawing/2014/main" id="{1889A0BD-7027-4344-BFA9-7027D7910DCF}"/>
              </a:ext>
            </a:extLst>
          </p:cNvPr>
          <p:cNvSpPr txBox="1"/>
          <p:nvPr/>
        </p:nvSpPr>
        <p:spPr>
          <a:xfrm rot="16200000">
            <a:off x="-236035" y="3085692"/>
            <a:ext cx="3273381"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cs typeface="Arial" panose="020B0604020202020204" pitchFamily="34" charset="0"/>
              </a:rPr>
              <a:t>Log TUNEL Signal Intensity</a:t>
            </a:r>
          </a:p>
        </p:txBody>
      </p:sp>
    </p:spTree>
    <p:extLst>
      <p:ext uri="{BB962C8B-B14F-4D97-AF65-F5344CB8AC3E}">
        <p14:creationId xmlns:p14="http://schemas.microsoft.com/office/powerpoint/2010/main" val="144545856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{16966AC8-1770-2349-A0C7-3CF3A658E0AB}tf10001120</Template>
  <TotalTime>9727</TotalTime>
  <Words>2751</Words>
  <Application>Microsoft Macintosh PowerPoint</Application>
  <PresentationFormat>Widescreen</PresentationFormat>
  <Paragraphs>243</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 Sans MT</vt:lpstr>
      <vt:lpstr>Parcel</vt:lpstr>
      <vt:lpstr>Microwave drying and storage of human oocytes (microdry)</vt:lpstr>
      <vt:lpstr>Disclosures</vt:lpstr>
      <vt:lpstr>INTRODUCTION</vt:lpstr>
      <vt:lpstr>Materials &amp; methods</vt:lpstr>
      <vt:lpstr>PowerPoint Presentation</vt:lpstr>
      <vt:lpstr>dapi</vt:lpstr>
      <vt:lpstr>Results</vt:lpstr>
      <vt:lpstr>Comparison of all Drying groups to Fresh Controls</vt:lpstr>
      <vt:lpstr>Comparison of Drying groups by storage temperature</vt:lpstr>
      <vt:lpstr>Comparison of Drying groups by storage duration</vt:lpstr>
      <vt:lpstr>Discussion</vt:lpstr>
      <vt:lpstr>Conclusions</vt:lpstr>
      <vt:lpstr>Conclusions and Future Directions</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Microwave drying and storage of human oocytes (microdry)</dc:title>
  <dc:creator>Ariel Dunn</dc:creator>
  <cp:lastModifiedBy>Ariel Dunn</cp:lastModifiedBy>
  <cp:revision>65</cp:revision>
  <dcterms:created xsi:type="dcterms:W3CDTF">2025-03-03T17:08:50Z</dcterms:created>
  <dcterms:modified xsi:type="dcterms:W3CDTF">2025-03-12T16:56:13Z</dcterms:modified>
</cp:coreProperties>
</file>