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9" r:id="rId2"/>
    <p:sldId id="382" r:id="rId3"/>
    <p:sldId id="406" r:id="rId4"/>
    <p:sldId id="265" r:id="rId5"/>
    <p:sldId id="1727" r:id="rId6"/>
    <p:sldId id="1718" r:id="rId7"/>
    <p:sldId id="413" r:id="rId8"/>
    <p:sldId id="1714" r:id="rId9"/>
    <p:sldId id="409" r:id="rId10"/>
    <p:sldId id="417" r:id="rId11"/>
    <p:sldId id="1726" r:id="rId12"/>
    <p:sldId id="411" r:id="rId13"/>
    <p:sldId id="418" r:id="rId14"/>
    <p:sldId id="1720" r:id="rId15"/>
    <p:sldId id="1722" r:id="rId16"/>
    <p:sldId id="1724" r:id="rId17"/>
    <p:sldId id="1640" r:id="rId18"/>
    <p:sldId id="1715" r:id="rId19"/>
    <p:sldId id="1712" r:id="rId20"/>
    <p:sldId id="414" r:id="rId21"/>
    <p:sldId id="415" r:id="rId22"/>
    <p:sldId id="401" r:id="rId23"/>
    <p:sldId id="416" r:id="rId24"/>
    <p:sldId id="280"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0" userDrawn="1">
          <p15:clr>
            <a:srgbClr val="A4A3A4"/>
          </p15:clr>
        </p15:guide>
        <p15:guide id="2" pos="3840" userDrawn="1">
          <p15:clr>
            <a:srgbClr val="A4A3A4"/>
          </p15:clr>
        </p15:guide>
        <p15:guide id="3" orient="horz" pos="1272" userDrawn="1">
          <p15:clr>
            <a:srgbClr val="A4A3A4"/>
          </p15:clr>
        </p15:guide>
        <p15:guide id="4" pos="4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6BC906-FD55-8183-DF7F-06CF841E927C}" name="Daniel Cunn" initials="DC" userId="0386ee06ca49b5d6" providerId="Windows Live"/>
  <p188:author id="{2EA992A8-15F6-0FC0-055B-42A95FD8A61A}" name="Arkfeld, Christopher" initials="CA" userId="S::christopher.arkfeld@yale.edu::9786b51b-7744-46d9-ae5a-bb9258fd48f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9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3"/>
    <p:restoredTop sz="68299"/>
  </p:normalViewPr>
  <p:slideViewPr>
    <p:cSldViewPr snapToGrid="0" snapToObjects="1">
      <p:cViewPr varScale="1">
        <p:scale>
          <a:sx n="81" d="100"/>
          <a:sy n="81" d="100"/>
        </p:scale>
        <p:origin x="1240" y="176"/>
      </p:cViewPr>
      <p:guideLst>
        <p:guide orient="horz" pos="840"/>
        <p:guide pos="3840"/>
        <p:guide orient="horz" pos="1272"/>
        <p:guide pos="4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76543-5EF1-DA4A-8415-0A3EFD492F07}" type="datetimeFigureOut">
              <a:rPr lang="en-US" smtClean="0"/>
              <a:t>3/9/25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A62D3-769D-F349-A3F8-B6F214D63D0D}" type="slidenum">
              <a:rPr lang="en-US" smtClean="0"/>
              <a:t>‹#›</a:t>
            </a:fld>
            <a:endParaRPr lang="en-US"/>
          </a:p>
        </p:txBody>
      </p:sp>
    </p:spTree>
    <p:extLst>
      <p:ext uri="{BB962C8B-B14F-4D97-AF65-F5344CB8AC3E}">
        <p14:creationId xmlns:p14="http://schemas.microsoft.com/office/powerpoint/2010/main" val="40485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1</a:t>
            </a:fld>
            <a:endParaRPr lang="en-US" dirty="0"/>
          </a:p>
        </p:txBody>
      </p:sp>
    </p:spTree>
    <p:extLst>
      <p:ext uri="{BB962C8B-B14F-4D97-AF65-F5344CB8AC3E}">
        <p14:creationId xmlns:p14="http://schemas.microsoft.com/office/powerpoint/2010/main" val="373206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Here, </a:t>
            </a:r>
            <a:r>
              <a:rPr lang="en-US" sz="1800" b="1" dirty="0">
                <a:effectLst/>
                <a:latin typeface="Calibri" panose="020F0502020204030204" pitchFamily="34" charset="0"/>
              </a:rPr>
              <a:t>we stratified our data by time spent in ES</a:t>
            </a:r>
            <a:r>
              <a:rPr lang="en-US" sz="1800" dirty="0">
                <a:effectLst/>
                <a:latin typeface="Calibri" panose="020F0502020204030204" pitchFamily="34" charset="0"/>
              </a:rPr>
              <a:t>. It is not surprising that the majority of FETs are from a 2 min exposure group. </a:t>
            </a:r>
          </a:p>
          <a:p>
            <a:endParaRPr lang="en-US" sz="1800" dirty="0">
              <a:effectLst/>
              <a:latin typeface="Calibri" panose="020F0502020204030204" pitchFamily="34" charset="0"/>
            </a:endParaRPr>
          </a:p>
          <a:p>
            <a:r>
              <a:rPr lang="en-US" sz="1800" dirty="0">
                <a:effectLst/>
                <a:latin typeface="Calibri" panose="020F0502020204030204" pitchFamily="34" charset="0"/>
              </a:rPr>
              <a:t>As you can imagine, to meet the 6-10 min group there would be ~5 embryos in a cohort. </a:t>
            </a:r>
          </a:p>
          <a:p>
            <a:endParaRPr lang="en-US" sz="1800" dirty="0">
              <a:effectLst/>
              <a:latin typeface="Calibri" panose="020F0502020204030204" pitchFamily="34" charset="0"/>
            </a:endParaRPr>
          </a:p>
          <a:p>
            <a:r>
              <a:rPr lang="en-US" sz="1800" dirty="0">
                <a:effectLst/>
                <a:latin typeface="Calibri" panose="020F0502020204030204" pitchFamily="34" charset="0"/>
              </a:rPr>
              <a:t>The 10min exposure group is more representative of the FETs following the standard vitrification protocol.</a:t>
            </a:r>
          </a:p>
          <a:p>
            <a:endParaRPr lang="en-US" sz="1800" dirty="0">
              <a:effectLst/>
              <a:latin typeface="Calibri" panose="020F0502020204030204" pitchFamily="34" charset="0"/>
            </a:endParaRPr>
          </a:p>
          <a:p>
            <a:r>
              <a:rPr lang="en-US" sz="1800" dirty="0">
                <a:effectLst/>
                <a:latin typeface="Calibri" panose="020F0502020204030204" pitchFamily="34" charset="0"/>
              </a:rPr>
              <a:t>Across all embryos we had similar clinical pregnancy rates and live birth rates. </a:t>
            </a:r>
          </a:p>
          <a:p>
            <a:endParaRPr lang="en-US" sz="1800" dirty="0">
              <a:effectLst/>
              <a:latin typeface="Calibri" panose="020F0502020204030204" pitchFamily="34" charset="0"/>
            </a:endParaRPr>
          </a:p>
          <a:p>
            <a:r>
              <a:rPr lang="en-US" sz="1800" dirty="0">
                <a:effectLst/>
                <a:latin typeface="Calibri" panose="020F0502020204030204" pitchFamily="34" charset="0"/>
              </a:rPr>
              <a:t>Of note, the ability to draw significant conclusions from this data is limited by the smaller number of FETs. </a:t>
            </a:r>
          </a:p>
        </p:txBody>
      </p:sp>
      <p:sp>
        <p:nvSpPr>
          <p:cNvPr id="4" name="Slide Number Placeholder 3"/>
          <p:cNvSpPr>
            <a:spLocks noGrp="1"/>
          </p:cNvSpPr>
          <p:nvPr>
            <p:ph type="sldNum" sz="quarter" idx="5"/>
          </p:nvPr>
        </p:nvSpPr>
        <p:spPr/>
        <p:txBody>
          <a:bodyPr/>
          <a:lstStyle/>
          <a:p>
            <a:fld id="{E2D034A7-9452-C54E-A651-2368A596952F}" type="slidenum">
              <a:rPr lang="en-US" smtClean="0"/>
              <a:t>12</a:t>
            </a:fld>
            <a:endParaRPr lang="en-US" dirty="0"/>
          </a:p>
        </p:txBody>
      </p:sp>
    </p:spTree>
    <p:extLst>
      <p:ext uri="{BB962C8B-B14F-4D97-AF65-F5344CB8AC3E}">
        <p14:creationId xmlns:p14="http://schemas.microsoft.com/office/powerpoint/2010/main" val="79883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critical aspect to the ART process is the warming of cryopreserved embryos.</a:t>
            </a:r>
          </a:p>
        </p:txBody>
      </p:sp>
      <p:sp>
        <p:nvSpPr>
          <p:cNvPr id="4" name="Slide Number Placeholder 3"/>
          <p:cNvSpPr>
            <a:spLocks noGrp="1"/>
          </p:cNvSpPr>
          <p:nvPr>
            <p:ph type="sldNum" sz="quarter" idx="5"/>
          </p:nvPr>
        </p:nvSpPr>
        <p:spPr/>
        <p:txBody>
          <a:bodyPr/>
          <a:lstStyle/>
          <a:p>
            <a:fld id="{E2D034A7-9452-C54E-A651-2368A596952F}" type="slidenum">
              <a:rPr lang="en-US" smtClean="0"/>
              <a:t>13</a:t>
            </a:fld>
            <a:endParaRPr lang="en-US" dirty="0"/>
          </a:p>
        </p:txBody>
      </p:sp>
    </p:spTree>
    <p:extLst>
      <p:ext uri="{BB962C8B-B14F-4D97-AF65-F5344CB8AC3E}">
        <p14:creationId xmlns:p14="http://schemas.microsoft.com/office/powerpoint/2010/main" val="2872507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0D66D-A2F5-1414-8DA3-C3BFECC68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B6E81-F800-7444-F5B8-949308D7D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CE522-7374-394A-1C1A-B61EEBFC74AB}"/>
              </a:ext>
            </a:extLst>
          </p:cNvPr>
          <p:cNvSpPr>
            <a:spLocks noGrp="1"/>
          </p:cNvSpPr>
          <p:nvPr>
            <p:ph type="body" idx="1"/>
          </p:nvPr>
        </p:nvSpPr>
        <p:spPr/>
        <p:txBody>
          <a:bodyPr/>
          <a:lstStyle/>
          <a:p>
            <a:r>
              <a:rPr lang="en-US" sz="1800" dirty="0"/>
              <a:t>Prompted by research presented at PCRS in 2023 by Dr. </a:t>
            </a:r>
            <a:r>
              <a:rPr lang="en-US" sz="1800" dirty="0" err="1"/>
              <a:t>Manns</a:t>
            </a:r>
            <a:r>
              <a:rPr lang="en-US" sz="1800" dirty="0"/>
              <a:t>, we investigated the impact of single step warming and found no change in live birth rates.</a:t>
            </a:r>
          </a:p>
        </p:txBody>
      </p:sp>
      <p:sp>
        <p:nvSpPr>
          <p:cNvPr id="4" name="Slide Number Placeholder 3">
            <a:extLst>
              <a:ext uri="{FF2B5EF4-FFF2-40B4-BE49-F238E27FC236}">
                <a16:creationId xmlns:a16="http://schemas.microsoft.com/office/drawing/2014/main" id="{7049BA29-9F0A-30E4-6928-268629F47DB3}"/>
              </a:ext>
            </a:extLst>
          </p:cNvPr>
          <p:cNvSpPr>
            <a:spLocks noGrp="1"/>
          </p:cNvSpPr>
          <p:nvPr>
            <p:ph type="sldNum" sz="quarter" idx="5"/>
          </p:nvPr>
        </p:nvSpPr>
        <p:spPr/>
        <p:txBody>
          <a:bodyPr/>
          <a:lstStyle/>
          <a:p>
            <a:fld id="{E2D034A7-9452-C54E-A651-2368A596952F}" type="slidenum">
              <a:rPr lang="en-US" smtClean="0"/>
              <a:t>14</a:t>
            </a:fld>
            <a:endParaRPr lang="en-US" dirty="0"/>
          </a:p>
        </p:txBody>
      </p:sp>
    </p:spTree>
    <p:extLst>
      <p:ext uri="{BB962C8B-B14F-4D97-AF65-F5344CB8AC3E}">
        <p14:creationId xmlns:p14="http://schemas.microsoft.com/office/powerpoint/2010/main" val="268053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362C9-D780-7FDA-A948-0EC7FC4EB5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04A27-6254-641F-AFE4-7A9E6A263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9E32A-B74A-6224-07EA-3C3861F39867}"/>
              </a:ext>
            </a:extLst>
          </p:cNvPr>
          <p:cNvSpPr>
            <a:spLocks noGrp="1"/>
          </p:cNvSpPr>
          <p:nvPr>
            <p:ph type="body" idx="1"/>
          </p:nvPr>
        </p:nvSpPr>
        <p:spPr/>
        <p:txBody>
          <a:bodyPr/>
          <a:lstStyle/>
          <a:p>
            <a:r>
              <a:rPr lang="en-US" sz="1800" dirty="0"/>
              <a:t>Briefly to review, the standard warming protocol requires exposure to a thaw solution, followed by sequential dilution and wash solutions, lastly a rinse in media. </a:t>
            </a:r>
          </a:p>
          <a:p>
            <a:endParaRPr lang="en-US" sz="1800" dirty="0"/>
          </a:p>
          <a:p>
            <a:r>
              <a:rPr lang="en-US" sz="1800" dirty="0"/>
              <a:t>The total time for this process is approximately 14 minutes. </a:t>
            </a:r>
            <a:endParaRPr lang="en-US" sz="1800" dirty="0">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0FDD3609-AE2F-6FEC-CB5F-1B47F26AF5F0}"/>
              </a:ext>
            </a:extLst>
          </p:cNvPr>
          <p:cNvSpPr>
            <a:spLocks noGrp="1"/>
          </p:cNvSpPr>
          <p:nvPr>
            <p:ph type="sldNum" sz="quarter" idx="5"/>
          </p:nvPr>
        </p:nvSpPr>
        <p:spPr/>
        <p:txBody>
          <a:bodyPr/>
          <a:lstStyle/>
          <a:p>
            <a:fld id="{E2D034A7-9452-C54E-A651-2368A596952F}" type="slidenum">
              <a:rPr lang="en-US" smtClean="0"/>
              <a:t>15</a:t>
            </a:fld>
            <a:endParaRPr lang="en-US" dirty="0"/>
          </a:p>
        </p:txBody>
      </p:sp>
    </p:spTree>
    <p:extLst>
      <p:ext uri="{BB962C8B-B14F-4D97-AF65-F5344CB8AC3E}">
        <p14:creationId xmlns:p14="http://schemas.microsoft.com/office/powerpoint/2010/main" val="1082897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FF511-BE75-9699-0A4D-62746F04B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23062-37E7-EBAC-3815-34E12A34DB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4A0263-5466-C68B-7E44-B5AA94401207}"/>
              </a:ext>
            </a:extLst>
          </p:cNvPr>
          <p:cNvSpPr>
            <a:spLocks noGrp="1"/>
          </p:cNvSpPr>
          <p:nvPr>
            <p:ph type="body" idx="1"/>
          </p:nvPr>
        </p:nvSpPr>
        <p:spPr/>
        <p:txBody>
          <a:bodyPr/>
          <a:lstStyle/>
          <a:p>
            <a:r>
              <a:rPr lang="en-US" sz="1800" dirty="0"/>
              <a:t>The fast process moves from the thaw solution directly to the culture, removing dilution, wash, and rinse steps. </a:t>
            </a:r>
          </a:p>
        </p:txBody>
      </p:sp>
      <p:sp>
        <p:nvSpPr>
          <p:cNvPr id="4" name="Slide Number Placeholder 3">
            <a:extLst>
              <a:ext uri="{FF2B5EF4-FFF2-40B4-BE49-F238E27FC236}">
                <a16:creationId xmlns:a16="http://schemas.microsoft.com/office/drawing/2014/main" id="{3A8A766B-AB95-DB35-127D-56E002645312}"/>
              </a:ext>
            </a:extLst>
          </p:cNvPr>
          <p:cNvSpPr>
            <a:spLocks noGrp="1"/>
          </p:cNvSpPr>
          <p:nvPr>
            <p:ph type="sldNum" sz="quarter" idx="5"/>
          </p:nvPr>
        </p:nvSpPr>
        <p:spPr/>
        <p:txBody>
          <a:bodyPr/>
          <a:lstStyle/>
          <a:p>
            <a:fld id="{E2D034A7-9452-C54E-A651-2368A596952F}" type="slidenum">
              <a:rPr lang="en-US" smtClean="0"/>
              <a:t>16</a:t>
            </a:fld>
            <a:endParaRPr lang="en-US" dirty="0"/>
          </a:p>
        </p:txBody>
      </p:sp>
    </p:spTree>
    <p:extLst>
      <p:ext uri="{BB962C8B-B14F-4D97-AF65-F5344CB8AC3E}">
        <p14:creationId xmlns:p14="http://schemas.microsoft.com/office/powerpoint/2010/main" val="3000345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new fast warming protocol decreases the total time from 14 minutes down to 2 minutes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5B6579-D33D-4D66-8E67-9DBA22B321F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103206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adopted both of these fast warming and fast vitrification processes, we had seen positive results in isolation, but we wanted to see the impact of the combined protocols. </a:t>
            </a:r>
          </a:p>
          <a:p>
            <a:endParaRPr lang="en-US" dirty="0"/>
          </a:p>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18</a:t>
            </a:fld>
            <a:endParaRPr lang="en-US" dirty="0"/>
          </a:p>
        </p:txBody>
      </p:sp>
    </p:spTree>
    <p:extLst>
      <p:ext uri="{BB962C8B-B14F-4D97-AF65-F5344CB8AC3E}">
        <p14:creationId xmlns:p14="http://schemas.microsoft.com/office/powerpoint/2010/main" val="2637969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reports of of various fast vitrification and fast warming protocols have shown promising results, but have not reported pregnancy outcomes. </a:t>
            </a:r>
          </a:p>
        </p:txBody>
      </p:sp>
      <p:sp>
        <p:nvSpPr>
          <p:cNvPr id="4" name="Slide Number Placeholder 3"/>
          <p:cNvSpPr>
            <a:spLocks noGrp="1"/>
          </p:cNvSpPr>
          <p:nvPr>
            <p:ph type="sldNum" sz="quarter" idx="5"/>
          </p:nvPr>
        </p:nvSpPr>
        <p:spPr/>
        <p:txBody>
          <a:bodyPr/>
          <a:lstStyle/>
          <a:p>
            <a:fld id="{8C6A62D3-769D-F349-A3F8-B6F214D63D0D}" type="slidenum">
              <a:rPr lang="en-US" smtClean="0"/>
              <a:t>19</a:t>
            </a:fld>
            <a:endParaRPr lang="en-US"/>
          </a:p>
        </p:txBody>
      </p:sp>
    </p:spTree>
    <p:extLst>
      <p:ext uri="{BB962C8B-B14F-4D97-AF65-F5344CB8AC3E}">
        <p14:creationId xmlns:p14="http://schemas.microsoft.com/office/powerpoint/2010/main" val="441312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Here we compared various vitrification and warming regimens: standard vitrification and standard warming, standard vitrification and fast warming, and fast vitrification with fast warming protocols</a:t>
            </a:r>
          </a:p>
          <a:p>
            <a:endParaRPr lang="en-US" sz="1800" dirty="0">
              <a:effectLst/>
              <a:latin typeface="Calibri" panose="020F0502020204030204" pitchFamily="34" charset="0"/>
            </a:endParaRPr>
          </a:p>
          <a:p>
            <a:r>
              <a:rPr lang="en-US" sz="1800" dirty="0">
                <a:effectLst/>
                <a:latin typeface="Calibri" panose="020F0502020204030204" pitchFamily="34" charset="0"/>
              </a:rPr>
              <a:t>Across these three groups we had clinically similar clinical pregnancy rates, ranging from </a:t>
            </a:r>
            <a:r>
              <a:rPr lang="en-US" sz="1800" b="1" dirty="0">
                <a:effectLst/>
                <a:latin typeface="Calibri" panose="020F0502020204030204" pitchFamily="34" charset="0"/>
              </a:rPr>
              <a:t>50-54%</a:t>
            </a:r>
          </a:p>
          <a:p>
            <a:endParaRPr lang="en-US" sz="1800" b="1" dirty="0">
              <a:effectLst/>
              <a:latin typeface="Calibri" panose="020F0502020204030204" pitchFamily="34" charset="0"/>
            </a:endParaRPr>
          </a:p>
          <a:p>
            <a:r>
              <a:rPr lang="en-US" sz="1800" b="1" dirty="0">
                <a:effectLst/>
                <a:latin typeface="Calibri" panose="020F0502020204030204" pitchFamily="34" charset="0"/>
              </a:rPr>
              <a:t>Powered for a 4% difference at 80% confidence. </a:t>
            </a:r>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20</a:t>
            </a:fld>
            <a:endParaRPr lang="en-US" dirty="0"/>
          </a:p>
        </p:txBody>
      </p:sp>
    </p:spTree>
    <p:extLst>
      <p:ext uri="{BB962C8B-B14F-4D97-AF65-F5344CB8AC3E}">
        <p14:creationId xmlns:p14="http://schemas.microsoft.com/office/powerpoint/2010/main" val="1970950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Next we looked at all of the FETs with which we also had their pregnancy outcome data. </a:t>
            </a:r>
          </a:p>
          <a:p>
            <a:endParaRPr lang="en-US" sz="1800" dirty="0">
              <a:effectLst/>
              <a:latin typeface="Calibri" panose="020F0502020204030204" pitchFamily="34" charset="0"/>
            </a:endParaRPr>
          </a:p>
          <a:p>
            <a:r>
              <a:rPr lang="en-US" sz="1800" dirty="0">
                <a:effectLst/>
                <a:latin typeface="Calibri" panose="020F0502020204030204" pitchFamily="34" charset="0"/>
              </a:rPr>
              <a:t>Of the </a:t>
            </a:r>
            <a:r>
              <a:rPr lang="en-US" sz="1800" b="1" dirty="0">
                <a:effectLst/>
                <a:latin typeface="Calibri" panose="020F0502020204030204" pitchFamily="34" charset="0"/>
              </a:rPr>
              <a:t>1186 FETs, we noted similar ectopic, miscarriage, still birth, and importantly similar live birth rates ranging from 42% to 45%. </a:t>
            </a:r>
            <a:endParaRPr lang="en-US" b="1" dirty="0"/>
          </a:p>
        </p:txBody>
      </p:sp>
      <p:sp>
        <p:nvSpPr>
          <p:cNvPr id="4" name="Slide Number Placeholder 3"/>
          <p:cNvSpPr>
            <a:spLocks noGrp="1"/>
          </p:cNvSpPr>
          <p:nvPr>
            <p:ph type="sldNum" sz="quarter" idx="5"/>
          </p:nvPr>
        </p:nvSpPr>
        <p:spPr/>
        <p:txBody>
          <a:bodyPr/>
          <a:lstStyle/>
          <a:p>
            <a:fld id="{E2D034A7-9452-C54E-A651-2368A596952F}" type="slidenum">
              <a:rPr lang="en-US" smtClean="0"/>
              <a:t>21</a:t>
            </a:fld>
            <a:endParaRPr lang="en-US" dirty="0"/>
          </a:p>
        </p:txBody>
      </p:sp>
    </p:spTree>
    <p:extLst>
      <p:ext uri="{BB962C8B-B14F-4D97-AF65-F5344CB8AC3E}">
        <p14:creationId xmlns:p14="http://schemas.microsoft.com/office/powerpoint/2010/main" val="341080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rPr>
              <a:t>The influence of the freeze thaw process on the microscopic level has influenced critical innovation in the field of REI over the past decades. Most notably, the transition from the slow freeze process for embryos and oocytes to the vitrification process. </a:t>
            </a:r>
          </a:p>
          <a:p>
            <a:endParaRPr lang="en-US" sz="1200" dirty="0">
              <a:effectLst/>
              <a:latin typeface="Calibri" panose="020F0502020204030204" pitchFamily="34" charset="0"/>
            </a:endParaRPr>
          </a:p>
          <a:p>
            <a:r>
              <a:rPr lang="en-US" sz="1200" dirty="0">
                <a:effectLst/>
                <a:latin typeface="Calibri" panose="020F0502020204030204" pitchFamily="34" charset="0"/>
              </a:rPr>
              <a:t>Vitrification has minimized this risk with drastic increases in freeze thaw survival rates. </a:t>
            </a:r>
          </a:p>
          <a:p>
            <a:endParaRPr lang="en-US" sz="1200" dirty="0">
              <a:effectLst/>
              <a:latin typeface="Calibri" panose="020F0502020204030204" pitchFamily="34" charset="0"/>
            </a:endParaRPr>
          </a:p>
          <a:p>
            <a:r>
              <a:rPr lang="en-US" sz="1200" dirty="0">
                <a:effectLst/>
                <a:latin typeface="Calibri" panose="020F0502020204030204" pitchFamily="34" charset="0"/>
              </a:rPr>
              <a:t>What is less understood is the optimal protocol for embryo vitrification.  </a:t>
            </a:r>
          </a:p>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4</a:t>
            </a:fld>
            <a:endParaRPr lang="en-US" dirty="0"/>
          </a:p>
        </p:txBody>
      </p:sp>
    </p:spTree>
    <p:extLst>
      <p:ext uri="{BB962C8B-B14F-4D97-AF65-F5344CB8AC3E}">
        <p14:creationId xmlns:p14="http://schemas.microsoft.com/office/powerpoint/2010/main" val="286407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thank all of my colleagues at MGH and a special thank you to Charlie Bormann who is my mentor on this project and throughout fellowship. </a:t>
            </a:r>
          </a:p>
        </p:txBody>
      </p:sp>
      <p:sp>
        <p:nvSpPr>
          <p:cNvPr id="4" name="Slide Number Placeholder 3"/>
          <p:cNvSpPr>
            <a:spLocks noGrp="1"/>
          </p:cNvSpPr>
          <p:nvPr>
            <p:ph type="sldNum" sz="quarter" idx="5"/>
          </p:nvPr>
        </p:nvSpPr>
        <p:spPr/>
        <p:txBody>
          <a:bodyPr/>
          <a:lstStyle/>
          <a:p>
            <a:fld id="{8C6A62D3-769D-F349-A3F8-B6F214D63D0D}" type="slidenum">
              <a:rPr lang="en-US" smtClean="0"/>
              <a:t>23</a:t>
            </a:fld>
            <a:endParaRPr lang="en-US"/>
          </a:p>
        </p:txBody>
      </p:sp>
    </p:spTree>
    <p:extLst>
      <p:ext uri="{BB962C8B-B14F-4D97-AF65-F5344CB8AC3E}">
        <p14:creationId xmlns:p14="http://schemas.microsoft.com/office/powerpoint/2010/main" val="3443220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24</a:t>
            </a:fld>
            <a:endParaRPr lang="en-US" dirty="0"/>
          </a:p>
        </p:txBody>
      </p:sp>
    </p:spTree>
    <p:extLst>
      <p:ext uri="{BB962C8B-B14F-4D97-AF65-F5344CB8AC3E}">
        <p14:creationId xmlns:p14="http://schemas.microsoft.com/office/powerpoint/2010/main" val="33016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Animal models have described successful use of fast vitrification processes</a:t>
            </a:r>
          </a:p>
          <a:p>
            <a:endParaRPr lang="en-US" dirty="0"/>
          </a:p>
          <a:p>
            <a:r>
              <a:rPr lang="en-US" dirty="0"/>
              <a:t>Decreasing the time in the equilibration solution with no impact on embryo survival rate</a:t>
            </a:r>
          </a:p>
        </p:txBody>
      </p:sp>
      <p:sp>
        <p:nvSpPr>
          <p:cNvPr id="4" name="Slide Number Placeholder 3"/>
          <p:cNvSpPr>
            <a:spLocks noGrp="1"/>
          </p:cNvSpPr>
          <p:nvPr>
            <p:ph type="sldNum" sz="quarter" idx="5"/>
          </p:nvPr>
        </p:nvSpPr>
        <p:spPr/>
        <p:txBody>
          <a:bodyPr/>
          <a:lstStyle/>
          <a:p>
            <a:fld id="{8C6A62D3-769D-F349-A3F8-B6F214D63D0D}" type="slidenum">
              <a:rPr lang="en-US" smtClean="0"/>
              <a:t>5</a:t>
            </a:fld>
            <a:endParaRPr lang="en-US"/>
          </a:p>
        </p:txBody>
      </p:sp>
    </p:spTree>
    <p:extLst>
      <p:ext uri="{BB962C8B-B14F-4D97-AF65-F5344CB8AC3E}">
        <p14:creationId xmlns:p14="http://schemas.microsoft.com/office/powerpoint/2010/main" val="1123336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rPr>
              <a:t>The process of vitrification requires multiple steps including exposing embryos to an equilibration solution followed by the vitrification solution. </a:t>
            </a:r>
          </a:p>
          <a:p>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The aim of the equilibrium solution is to slowly acclimate the embryo to the osmotic changes needed to be vitrified. The vitrification solution is much more concentrated. </a:t>
            </a:r>
          </a:p>
          <a:p>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Standard protocol involved exposing blastocysts to equilibration solution (ES) for </a:t>
            </a:r>
            <a:r>
              <a:rPr lang="en-US" sz="1200" b="1" dirty="0">
                <a:effectLst/>
                <a:latin typeface="Calibri" panose="020F0502020204030204" pitchFamily="34" charset="0"/>
                <a:ea typeface="Calibri" panose="020F0502020204030204" pitchFamily="34" charset="0"/>
              </a:rPr>
              <a:t>6-10 minutes</a:t>
            </a:r>
            <a:r>
              <a:rPr lang="en-US" sz="1200" dirty="0">
                <a:effectLst/>
                <a:latin typeface="Calibri" panose="020F0502020204030204" pitchFamily="34" charset="0"/>
                <a:ea typeface="Calibri" panose="020F0502020204030204" pitchFamily="34" charset="0"/>
              </a:rPr>
              <a:t>, followed by a 30-60 second exposure to vitrification solution (VS) before vitrification. </a:t>
            </a:r>
          </a:p>
          <a:p>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The "Fast vitrification” protocol reduced the </a:t>
            </a:r>
            <a:r>
              <a:rPr lang="en-US" sz="1200" b="1" dirty="0">
                <a:effectLst/>
                <a:latin typeface="Calibri" panose="020F0502020204030204" pitchFamily="34" charset="0"/>
                <a:ea typeface="Calibri" panose="020F0502020204030204" pitchFamily="34" charset="0"/>
              </a:rPr>
              <a:t>ES exposure to 2 minutes</a:t>
            </a:r>
            <a:r>
              <a:rPr lang="en-US" sz="1200" dirty="0">
                <a:effectLst/>
                <a:latin typeface="Calibri" panose="020F0502020204030204" pitchFamily="34" charset="0"/>
                <a:ea typeface="Calibri" panose="020F0502020204030204" pitchFamily="34" charset="0"/>
              </a:rPr>
              <a:t>, with subsequent exposure to VS for 30-60 seconds prior to vitrification.</a:t>
            </a:r>
            <a:r>
              <a:rPr lang="en-US" dirty="0">
                <a:effectLst/>
              </a:rPr>
              <a: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6</a:t>
            </a:fld>
            <a:endParaRPr lang="en-US"/>
          </a:p>
        </p:txBody>
      </p:sp>
    </p:spTree>
    <p:extLst>
      <p:ext uri="{BB962C8B-B14F-4D97-AF65-F5344CB8AC3E}">
        <p14:creationId xmlns:p14="http://schemas.microsoft.com/office/powerpoint/2010/main" val="150141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The primary objective of this study is to compare the clinical outcomes of patients undergoing a frozen embryo transfer (FET) cycle when a blastocyst was fast vitrified and fast warmed. </a:t>
            </a:r>
          </a:p>
          <a:p>
            <a:endParaRPr lang="en-US" sz="3200" dirty="0"/>
          </a:p>
          <a:p>
            <a:r>
              <a:rPr lang="en-US" sz="3200" dirty="0"/>
              <a:t>Of note, our clinic has adopted a fast warming process as well. Our analysis aimed to evaluate the fast vitrification method against standard methods and the new fast warming process. </a:t>
            </a:r>
          </a:p>
        </p:txBody>
      </p:sp>
      <p:sp>
        <p:nvSpPr>
          <p:cNvPr id="4" name="Slide Number Placeholder 3"/>
          <p:cNvSpPr>
            <a:spLocks noGrp="1"/>
          </p:cNvSpPr>
          <p:nvPr>
            <p:ph type="sldNum" sz="quarter" idx="5"/>
          </p:nvPr>
        </p:nvSpPr>
        <p:spPr/>
        <p:txBody>
          <a:bodyPr/>
          <a:lstStyle/>
          <a:p>
            <a:fld id="{E2D034A7-9452-C54E-A651-2368A596952F}" type="slidenum">
              <a:rPr lang="en-US" smtClean="0"/>
              <a:t>7</a:t>
            </a:fld>
            <a:endParaRPr lang="en-US" dirty="0"/>
          </a:p>
        </p:txBody>
      </p:sp>
    </p:spTree>
    <p:extLst>
      <p:ext uri="{BB962C8B-B14F-4D97-AF65-F5344CB8AC3E}">
        <p14:creationId xmlns:p14="http://schemas.microsoft.com/office/powerpoint/2010/main" val="112763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Our analysis aimed to evaluate the fast vitrification method against standard methods and the new fast warming process. </a:t>
            </a:r>
          </a:p>
          <a:p>
            <a:endParaRPr lang="en-US" sz="3200" dirty="0"/>
          </a:p>
          <a:p>
            <a:r>
              <a:rPr lang="en-US" sz="3200" dirty="0"/>
              <a:t>The outcome measures reported in this presentation are + HCG, miscarriage, clinical pregnancy, and live birth rate</a:t>
            </a:r>
          </a:p>
        </p:txBody>
      </p:sp>
      <p:sp>
        <p:nvSpPr>
          <p:cNvPr id="4" name="Slide Number Placeholder 3"/>
          <p:cNvSpPr>
            <a:spLocks noGrp="1"/>
          </p:cNvSpPr>
          <p:nvPr>
            <p:ph type="sldNum" sz="quarter" idx="5"/>
          </p:nvPr>
        </p:nvSpPr>
        <p:spPr/>
        <p:txBody>
          <a:bodyPr/>
          <a:lstStyle/>
          <a:p>
            <a:fld id="{E2D034A7-9452-C54E-A651-2368A596952F}" type="slidenum">
              <a:rPr lang="en-US" smtClean="0"/>
              <a:t>8</a:t>
            </a:fld>
            <a:endParaRPr lang="en-US" dirty="0"/>
          </a:p>
        </p:txBody>
      </p:sp>
    </p:spTree>
    <p:extLst>
      <p:ext uri="{BB962C8B-B14F-4D97-AF65-F5344CB8AC3E}">
        <p14:creationId xmlns:p14="http://schemas.microsoft.com/office/powerpoint/2010/main" val="146917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rPr>
              <a:t>Standard protocol involved exposing blastocysts to equilibration solution (ES) for </a:t>
            </a:r>
            <a:r>
              <a:rPr lang="en-US" sz="1200" b="1" dirty="0">
                <a:effectLst/>
                <a:latin typeface="Calibri" panose="020F0502020204030204" pitchFamily="34" charset="0"/>
                <a:ea typeface="Calibri" panose="020F0502020204030204" pitchFamily="34" charset="0"/>
              </a:rPr>
              <a:t>6-10 minutes</a:t>
            </a:r>
            <a:r>
              <a:rPr lang="en-US" sz="1200" dirty="0">
                <a:effectLst/>
                <a:latin typeface="Calibri" panose="020F0502020204030204" pitchFamily="34" charset="0"/>
                <a:ea typeface="Calibri" panose="020F0502020204030204" pitchFamily="34" charset="0"/>
              </a:rPr>
              <a:t>, followed by a 30-60 second exposure to vitrification solution (VS) before vitrification. </a:t>
            </a:r>
          </a:p>
          <a:p>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The newly implemented Fast  protocol reduced the </a:t>
            </a:r>
            <a:r>
              <a:rPr lang="en-US" sz="1200" b="1" dirty="0">
                <a:effectLst/>
                <a:latin typeface="Calibri" panose="020F0502020204030204" pitchFamily="34" charset="0"/>
                <a:ea typeface="Calibri" panose="020F0502020204030204" pitchFamily="34" charset="0"/>
              </a:rPr>
              <a:t>ES exposure to 2 minutes</a:t>
            </a:r>
            <a:r>
              <a:rPr lang="en-US" sz="1200" dirty="0">
                <a:effectLst/>
                <a:latin typeface="Calibri" panose="020F0502020204030204" pitchFamily="34" charset="0"/>
                <a:ea typeface="Calibri" panose="020F0502020204030204" pitchFamily="34" charset="0"/>
              </a:rPr>
              <a:t>, with subsequent exposure to VS for 30-60 seconds prior to vitrification.</a:t>
            </a:r>
            <a:r>
              <a:rPr lang="en-US" dirty="0">
                <a:effectLst/>
              </a:rPr>
              <a:t> </a:t>
            </a:r>
          </a:p>
          <a:p>
            <a:endParaRPr lang="en-US" dirty="0">
              <a:effectLst/>
            </a:endParaRPr>
          </a:p>
          <a:p>
            <a:r>
              <a:rPr lang="en-US" b="1" dirty="0">
                <a:effectLst/>
              </a:rPr>
              <a:t>Powered for a 4% difference at 90% confidence level (N 426). </a:t>
            </a:r>
          </a:p>
          <a:p>
            <a:endParaRPr lang="en-US" b="1" dirty="0">
              <a:effectLst/>
            </a:endParaRPr>
          </a:p>
          <a:p>
            <a:r>
              <a:rPr lang="en-US" b="1" dirty="0">
                <a:effectLst/>
              </a:rPr>
              <a:t>No difference in HCG, clinical pregnancy, or live birth rate across these two groups. </a:t>
            </a:r>
          </a:p>
        </p:txBody>
      </p:sp>
      <p:sp>
        <p:nvSpPr>
          <p:cNvPr id="4" name="Slide Number Placeholder 3"/>
          <p:cNvSpPr>
            <a:spLocks noGrp="1"/>
          </p:cNvSpPr>
          <p:nvPr>
            <p:ph type="sldNum" sz="quarter" idx="5"/>
          </p:nvPr>
        </p:nvSpPr>
        <p:spPr/>
        <p:txBody>
          <a:bodyPr/>
          <a:lstStyle/>
          <a:p>
            <a:fld id="{E2D034A7-9452-C54E-A651-2368A596952F}" type="slidenum">
              <a:rPr lang="en-US" smtClean="0"/>
              <a:t>9</a:t>
            </a:fld>
            <a:endParaRPr lang="en-US" dirty="0"/>
          </a:p>
        </p:txBody>
      </p:sp>
    </p:spTree>
    <p:extLst>
      <p:ext uri="{BB962C8B-B14F-4D97-AF65-F5344CB8AC3E}">
        <p14:creationId xmlns:p14="http://schemas.microsoft.com/office/powerpoint/2010/main" val="420588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We performed a logistic regression accounting for </a:t>
            </a:r>
            <a:r>
              <a:rPr lang="en-US" sz="1800" b="1" dirty="0">
                <a:effectLst/>
                <a:latin typeface="Calibri" panose="020F0502020204030204" pitchFamily="34" charset="0"/>
                <a:ea typeface="Calibri" panose="020F0502020204030204" pitchFamily="34" charset="0"/>
              </a:rPr>
              <a:t>PGT status, day of transfer, FET preparation, oocyte age, and infertility diagnosis</a:t>
            </a:r>
            <a:r>
              <a:rPr lang="en-US" sz="1800" dirty="0">
                <a:effectLst/>
                <a:latin typeface="Calibri" panose="020F0502020204030204" pitchFamily="34" charset="0"/>
                <a:ea typeface="Calibri" panose="020F0502020204030204" pitchFamily="34" charset="0"/>
              </a:rPr>
              <a:t>. </a:t>
            </a:r>
          </a:p>
          <a:p>
            <a:endParaRPr lang="en-US" sz="1800" dirty="0">
              <a:effectLst/>
              <a:latin typeface="Calibri" panose="020F0502020204030204" pitchFamily="34" charset="0"/>
            </a:endParaRPr>
          </a:p>
          <a:p>
            <a:r>
              <a:rPr lang="en-US" sz="1800" dirty="0">
                <a:effectLst/>
                <a:latin typeface="Calibri" panose="020F0502020204030204" pitchFamily="34" charset="0"/>
              </a:rPr>
              <a:t>As you can see both the unadjusted and adjusted odds ratios remained non-significant. </a:t>
            </a:r>
          </a:p>
        </p:txBody>
      </p:sp>
      <p:sp>
        <p:nvSpPr>
          <p:cNvPr id="4" name="Slide Number Placeholder 3"/>
          <p:cNvSpPr>
            <a:spLocks noGrp="1"/>
          </p:cNvSpPr>
          <p:nvPr>
            <p:ph type="sldNum" sz="quarter" idx="5"/>
          </p:nvPr>
        </p:nvSpPr>
        <p:spPr/>
        <p:txBody>
          <a:bodyPr/>
          <a:lstStyle/>
          <a:p>
            <a:fld id="{E2D034A7-9452-C54E-A651-2368A596952F}" type="slidenum">
              <a:rPr lang="en-US" smtClean="0"/>
              <a:t>10</a:t>
            </a:fld>
            <a:endParaRPr lang="en-US" dirty="0"/>
          </a:p>
        </p:txBody>
      </p:sp>
    </p:spTree>
    <p:extLst>
      <p:ext uri="{BB962C8B-B14F-4D97-AF65-F5344CB8AC3E}">
        <p14:creationId xmlns:p14="http://schemas.microsoft.com/office/powerpoint/2010/main" val="1192675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D8843-4E18-053A-AAF6-EE5E16C5E8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E9F8C-2F08-E38F-700B-E2F707A92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6BEC5-3863-AB25-D802-6B5B9CB7A5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When evaluating these outcomes it is important to recognize that under the fast vitrification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Every embryo in a cohort is exposed to slightly </a:t>
            </a:r>
            <a:r>
              <a:rPr lang="en-US" sz="1200" b="1" dirty="0">
                <a:effectLst/>
                <a:latin typeface="Calibri" panose="020F0502020204030204" pitchFamily="34" charset="0"/>
              </a:rPr>
              <a:t>different amounts of equilibrium solution</a:t>
            </a:r>
            <a:r>
              <a:rPr lang="en-US" sz="1200" dirty="0">
                <a:effectLst/>
                <a:latin typeface="Calibri" panose="020F0502020204030204" pitchFamily="34" charset="0"/>
              </a:rPr>
              <a:t>. </a:t>
            </a:r>
          </a:p>
          <a:p>
            <a:endParaRPr lang="en-US" dirty="0"/>
          </a:p>
          <a:p>
            <a:r>
              <a:rPr lang="en-US" dirty="0"/>
              <a:t>Here is a representative dish with </a:t>
            </a:r>
            <a:r>
              <a:rPr lang="en-US" b="1" dirty="0"/>
              <a:t>9 embryos </a:t>
            </a:r>
          </a:p>
          <a:p>
            <a:endParaRPr lang="en-US" dirty="0"/>
          </a:p>
          <a:p>
            <a:r>
              <a:rPr lang="en-US" dirty="0"/>
              <a:t>As you can see, the </a:t>
            </a:r>
            <a:r>
              <a:rPr lang="en-US" b="1" dirty="0"/>
              <a:t>embryos spend progressively longer amounts of time in the equilibrium solution </a:t>
            </a:r>
            <a:r>
              <a:rPr lang="en-US" dirty="0"/>
              <a:t>as they are being sequentially vitrified. </a:t>
            </a:r>
          </a:p>
        </p:txBody>
      </p:sp>
      <p:sp>
        <p:nvSpPr>
          <p:cNvPr id="4" name="Slide Number Placeholder 3">
            <a:extLst>
              <a:ext uri="{FF2B5EF4-FFF2-40B4-BE49-F238E27FC236}">
                <a16:creationId xmlns:a16="http://schemas.microsoft.com/office/drawing/2014/main" id="{64AC144C-04A6-17CD-0857-05B6DED841A0}"/>
              </a:ext>
            </a:extLst>
          </p:cNvPr>
          <p:cNvSpPr>
            <a:spLocks noGrp="1"/>
          </p:cNvSpPr>
          <p:nvPr>
            <p:ph type="sldNum" sz="quarter" idx="5"/>
          </p:nvPr>
        </p:nvSpPr>
        <p:spPr/>
        <p:txBody>
          <a:bodyPr/>
          <a:lstStyle/>
          <a:p>
            <a:fld id="{8C6A62D3-769D-F349-A3F8-B6F214D63D0D}" type="slidenum">
              <a:rPr lang="en-US" smtClean="0"/>
              <a:t>11</a:t>
            </a:fld>
            <a:endParaRPr lang="en-US"/>
          </a:p>
        </p:txBody>
      </p:sp>
    </p:spTree>
    <p:extLst>
      <p:ext uri="{BB962C8B-B14F-4D97-AF65-F5344CB8AC3E}">
        <p14:creationId xmlns:p14="http://schemas.microsoft.com/office/powerpoint/2010/main" val="4070256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3467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241552551"/>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216530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380653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73818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289156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45833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7" descr="VincentOBGYN color 2009 final">
            <a:extLst>
              <a:ext uri="{FF2B5EF4-FFF2-40B4-BE49-F238E27FC236}">
                <a16:creationId xmlns:a16="http://schemas.microsoft.com/office/drawing/2014/main" id="{4523F657-CB6E-446D-B90B-19714F2531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97952" y="187326"/>
            <a:ext cx="2584449"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6400" y="0"/>
            <a:ext cx="8229600" cy="1066800"/>
          </a:xfrm>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06400" y="1295400"/>
            <a:ext cx="112776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755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237943448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1139059786"/>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882049688"/>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943295143"/>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3357973046"/>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13512013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endParaRPr lang="en-US"/>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762731"/>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a:t>Click icon to add table</a:t>
            </a:r>
            <a:endParaRPr lang="en-US" dirty="0"/>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52145428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8"/>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530" imgH="531" progId="TCLayout.ActiveDocument.1">
                  <p:embed/>
                </p:oleObj>
              </mc:Choice>
              <mc:Fallback>
                <p:oleObj name="think-cell Slide" r:id="rId20"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endParaRPr lang="en-US"/>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sp>
        <p:nvSpPr>
          <p:cNvPr id="9" name="Freeform 8">
            <a:extLst>
              <a:ext uri="{FF2B5EF4-FFF2-40B4-BE49-F238E27FC236}">
                <a16:creationId xmlns:a16="http://schemas.microsoft.com/office/drawing/2014/main" id="{B496F443-CBC9-D942-BCF6-03ABB20B2848}"/>
              </a:ext>
            </a:extLst>
          </p:cNvPr>
          <p:cNvSpPr/>
          <p:nvPr userDrawn="1"/>
        </p:nvSpPr>
        <p:spPr>
          <a:xfrm>
            <a:off x="640080" y="6246683"/>
            <a:ext cx="241400" cy="345756"/>
          </a:xfrm>
          <a:custGeom>
            <a:avLst/>
            <a:gdLst>
              <a:gd name="connsiteX0" fmla="*/ 241400 w 241400"/>
              <a:gd name="connsiteY0" fmla="*/ 281835 h 345756"/>
              <a:gd name="connsiteX1" fmla="*/ 241400 w 241400"/>
              <a:gd name="connsiteY1" fmla="*/ 311912 h 345756"/>
              <a:gd name="connsiteX2" fmla="*/ 151992 w 241400"/>
              <a:gd name="connsiteY2" fmla="*/ 333806 h 345756"/>
              <a:gd name="connsiteX3" fmla="*/ 89407 w 241400"/>
              <a:gd name="connsiteY3" fmla="*/ 333806 h 345756"/>
              <a:gd name="connsiteX4" fmla="*/ 0 w 241400"/>
              <a:gd name="connsiteY4" fmla="*/ 345756 h 345756"/>
              <a:gd name="connsiteX5" fmla="*/ 0 w 241400"/>
              <a:gd name="connsiteY5" fmla="*/ 315680 h 345756"/>
              <a:gd name="connsiteX6" fmla="*/ 89407 w 241400"/>
              <a:gd name="connsiteY6" fmla="*/ 303730 h 345756"/>
              <a:gd name="connsiteX7" fmla="*/ 151992 w 241400"/>
              <a:gd name="connsiteY7" fmla="*/ 303730 h 345756"/>
              <a:gd name="connsiteX8" fmla="*/ 241400 w 241400"/>
              <a:gd name="connsiteY8" fmla="*/ 281835 h 345756"/>
              <a:gd name="connsiteX9" fmla="*/ 241400 w 241400"/>
              <a:gd name="connsiteY9" fmla="*/ 231708 h 345756"/>
              <a:gd name="connsiteX10" fmla="*/ 241400 w 241400"/>
              <a:gd name="connsiteY10" fmla="*/ 261785 h 345756"/>
              <a:gd name="connsiteX11" fmla="*/ 151992 w 241400"/>
              <a:gd name="connsiteY11" fmla="*/ 283679 h 345756"/>
              <a:gd name="connsiteX12" fmla="*/ 89407 w 241400"/>
              <a:gd name="connsiteY12" fmla="*/ 283679 h 345756"/>
              <a:gd name="connsiteX13" fmla="*/ 0 w 241400"/>
              <a:gd name="connsiteY13" fmla="*/ 295631 h 345756"/>
              <a:gd name="connsiteX14" fmla="*/ 0 w 241400"/>
              <a:gd name="connsiteY14" fmla="*/ 265553 h 345756"/>
              <a:gd name="connsiteX15" fmla="*/ 89407 w 241400"/>
              <a:gd name="connsiteY15" fmla="*/ 253603 h 345756"/>
              <a:gd name="connsiteX16" fmla="*/ 151992 w 241400"/>
              <a:gd name="connsiteY16" fmla="*/ 253603 h 345756"/>
              <a:gd name="connsiteX17" fmla="*/ 241400 w 241400"/>
              <a:gd name="connsiteY17" fmla="*/ 231708 h 345756"/>
              <a:gd name="connsiteX18" fmla="*/ 208972 w 241400"/>
              <a:gd name="connsiteY18" fmla="*/ 129529 h 345756"/>
              <a:gd name="connsiteX19" fmla="*/ 241399 w 241400"/>
              <a:gd name="connsiteY19" fmla="*/ 129529 h 345756"/>
              <a:gd name="connsiteX20" fmla="*/ 241399 w 241400"/>
              <a:gd name="connsiteY20" fmla="*/ 211987 h 345756"/>
              <a:gd name="connsiteX21" fmla="*/ 208972 w 241400"/>
              <a:gd name="connsiteY21" fmla="*/ 228655 h 345756"/>
              <a:gd name="connsiteX22" fmla="*/ 139314 w 241400"/>
              <a:gd name="connsiteY22" fmla="*/ 129529 h 345756"/>
              <a:gd name="connsiteX23" fmla="*/ 171742 w 241400"/>
              <a:gd name="connsiteY23" fmla="*/ 129529 h 345756"/>
              <a:gd name="connsiteX24" fmla="*/ 171742 w 241400"/>
              <a:gd name="connsiteY24" fmla="*/ 234032 h 345756"/>
              <a:gd name="connsiteX25" fmla="*/ 139314 w 241400"/>
              <a:gd name="connsiteY25" fmla="*/ 234032 h 345756"/>
              <a:gd name="connsiteX26" fmla="*/ 139314 w 241400"/>
              <a:gd name="connsiteY26" fmla="*/ 184360 h 345756"/>
              <a:gd name="connsiteX27" fmla="*/ 69657 w 241400"/>
              <a:gd name="connsiteY27" fmla="*/ 129529 h 345756"/>
              <a:gd name="connsiteX28" fmla="*/ 102085 w 241400"/>
              <a:gd name="connsiteY28" fmla="*/ 129529 h 345756"/>
              <a:gd name="connsiteX29" fmla="*/ 102085 w 241400"/>
              <a:gd name="connsiteY29" fmla="*/ 234032 h 345756"/>
              <a:gd name="connsiteX30" fmla="*/ 69657 w 241400"/>
              <a:gd name="connsiteY30" fmla="*/ 234032 h 345756"/>
              <a:gd name="connsiteX31" fmla="*/ 69657 w 241400"/>
              <a:gd name="connsiteY31" fmla="*/ 184360 h 345756"/>
              <a:gd name="connsiteX32" fmla="*/ 0 w 241400"/>
              <a:gd name="connsiteY32" fmla="*/ 129529 h 345756"/>
              <a:gd name="connsiteX33" fmla="*/ 32428 w 241400"/>
              <a:gd name="connsiteY33" fmla="*/ 129529 h 345756"/>
              <a:gd name="connsiteX34" fmla="*/ 32428 w 241400"/>
              <a:gd name="connsiteY34" fmla="*/ 234032 h 345756"/>
              <a:gd name="connsiteX35" fmla="*/ 0 w 241400"/>
              <a:gd name="connsiteY35" fmla="*/ 234032 h 345756"/>
              <a:gd name="connsiteX36" fmla="*/ 0 w 241400"/>
              <a:gd name="connsiteY36" fmla="*/ 184360 h 345756"/>
              <a:gd name="connsiteX37" fmla="*/ 0 w 241400"/>
              <a:gd name="connsiteY37" fmla="*/ 80523 h 345756"/>
              <a:gd name="connsiteX38" fmla="*/ 241400 w 241400"/>
              <a:gd name="connsiteY38" fmla="*/ 80523 h 345756"/>
              <a:gd name="connsiteX39" fmla="*/ 241400 w 241400"/>
              <a:gd name="connsiteY39" fmla="*/ 109957 h 345756"/>
              <a:gd name="connsiteX40" fmla="*/ 120700 w 241400"/>
              <a:gd name="connsiteY40" fmla="*/ 109957 h 345756"/>
              <a:gd name="connsiteX41" fmla="*/ 0 w 241400"/>
              <a:gd name="connsiteY41" fmla="*/ 109957 h 345756"/>
              <a:gd name="connsiteX42" fmla="*/ 120700 w 241400"/>
              <a:gd name="connsiteY42" fmla="*/ 0 h 345756"/>
              <a:gd name="connsiteX43" fmla="*/ 241400 w 241400"/>
              <a:gd name="connsiteY43" fmla="*/ 40101 h 345756"/>
              <a:gd name="connsiteX44" fmla="*/ 241400 w 241400"/>
              <a:gd name="connsiteY44" fmla="*/ 70498 h 345756"/>
              <a:gd name="connsiteX45" fmla="*/ 120700 w 241400"/>
              <a:gd name="connsiteY45" fmla="*/ 30397 h 345756"/>
              <a:gd name="connsiteX46" fmla="*/ 0 w 241400"/>
              <a:gd name="connsiteY46" fmla="*/ 70498 h 345756"/>
              <a:gd name="connsiteX47" fmla="*/ 0 w 241400"/>
              <a:gd name="connsiteY47" fmla="*/ 40101 h 34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400" h="345756">
                <a:moveTo>
                  <a:pt x="241400" y="281835"/>
                </a:moveTo>
                <a:lnTo>
                  <a:pt x="241400" y="311912"/>
                </a:lnTo>
                <a:cubicBezTo>
                  <a:pt x="240758" y="313681"/>
                  <a:pt x="229057" y="333806"/>
                  <a:pt x="151992" y="333806"/>
                </a:cubicBezTo>
                <a:lnTo>
                  <a:pt x="89407" y="333806"/>
                </a:lnTo>
                <a:cubicBezTo>
                  <a:pt x="10361" y="334411"/>
                  <a:pt x="1505" y="344664"/>
                  <a:pt x="0" y="345756"/>
                </a:cubicBezTo>
                <a:lnTo>
                  <a:pt x="0" y="315680"/>
                </a:lnTo>
                <a:cubicBezTo>
                  <a:pt x="1505" y="314588"/>
                  <a:pt x="10361" y="304335"/>
                  <a:pt x="89407" y="303730"/>
                </a:cubicBezTo>
                <a:lnTo>
                  <a:pt x="151992" y="303730"/>
                </a:lnTo>
                <a:cubicBezTo>
                  <a:pt x="229057" y="303730"/>
                  <a:pt x="240758" y="283604"/>
                  <a:pt x="241400" y="281835"/>
                </a:cubicBezTo>
                <a:close/>
                <a:moveTo>
                  <a:pt x="241400" y="231708"/>
                </a:moveTo>
                <a:lnTo>
                  <a:pt x="241400" y="261785"/>
                </a:lnTo>
                <a:cubicBezTo>
                  <a:pt x="240758" y="263554"/>
                  <a:pt x="229057" y="283679"/>
                  <a:pt x="151992" y="283679"/>
                </a:cubicBezTo>
                <a:lnTo>
                  <a:pt x="89407" y="283679"/>
                </a:lnTo>
                <a:cubicBezTo>
                  <a:pt x="10361" y="284284"/>
                  <a:pt x="1505" y="294539"/>
                  <a:pt x="0" y="295631"/>
                </a:cubicBezTo>
                <a:lnTo>
                  <a:pt x="0" y="265553"/>
                </a:lnTo>
                <a:cubicBezTo>
                  <a:pt x="1505" y="264461"/>
                  <a:pt x="10361" y="254208"/>
                  <a:pt x="89407" y="253603"/>
                </a:cubicBezTo>
                <a:lnTo>
                  <a:pt x="151992" y="253603"/>
                </a:lnTo>
                <a:cubicBezTo>
                  <a:pt x="229057" y="253603"/>
                  <a:pt x="240758" y="233478"/>
                  <a:pt x="241400" y="231708"/>
                </a:cubicBezTo>
                <a:close/>
                <a:moveTo>
                  <a:pt x="208972" y="129529"/>
                </a:moveTo>
                <a:lnTo>
                  <a:pt x="241399" y="129529"/>
                </a:lnTo>
                <a:lnTo>
                  <a:pt x="241399" y="211987"/>
                </a:lnTo>
                <a:cubicBezTo>
                  <a:pt x="240971" y="213169"/>
                  <a:pt x="235558" y="222563"/>
                  <a:pt x="208972" y="228655"/>
                </a:cubicBezTo>
                <a:close/>
                <a:moveTo>
                  <a:pt x="139314" y="129529"/>
                </a:moveTo>
                <a:lnTo>
                  <a:pt x="171742" y="129529"/>
                </a:lnTo>
                <a:lnTo>
                  <a:pt x="171742" y="234032"/>
                </a:lnTo>
                <a:lnTo>
                  <a:pt x="139314" y="234032"/>
                </a:lnTo>
                <a:lnTo>
                  <a:pt x="139314" y="184360"/>
                </a:lnTo>
                <a:close/>
                <a:moveTo>
                  <a:pt x="69657" y="129529"/>
                </a:moveTo>
                <a:lnTo>
                  <a:pt x="102085" y="129529"/>
                </a:lnTo>
                <a:lnTo>
                  <a:pt x="102085" y="234032"/>
                </a:lnTo>
                <a:lnTo>
                  <a:pt x="69657" y="234032"/>
                </a:lnTo>
                <a:lnTo>
                  <a:pt x="69657" y="184360"/>
                </a:lnTo>
                <a:close/>
                <a:moveTo>
                  <a:pt x="0" y="129529"/>
                </a:moveTo>
                <a:lnTo>
                  <a:pt x="32428" y="129529"/>
                </a:lnTo>
                <a:lnTo>
                  <a:pt x="32428" y="234032"/>
                </a:lnTo>
                <a:lnTo>
                  <a:pt x="0" y="234032"/>
                </a:lnTo>
                <a:lnTo>
                  <a:pt x="0" y="184360"/>
                </a:lnTo>
                <a:close/>
                <a:moveTo>
                  <a:pt x="0" y="80523"/>
                </a:moveTo>
                <a:lnTo>
                  <a:pt x="241400" y="80523"/>
                </a:lnTo>
                <a:lnTo>
                  <a:pt x="241400" y="109957"/>
                </a:lnTo>
                <a:lnTo>
                  <a:pt x="120700" y="109957"/>
                </a:lnTo>
                <a:lnTo>
                  <a:pt x="0" y="109957"/>
                </a:lnTo>
                <a:close/>
                <a:moveTo>
                  <a:pt x="120700" y="0"/>
                </a:moveTo>
                <a:lnTo>
                  <a:pt x="241400" y="40101"/>
                </a:lnTo>
                <a:lnTo>
                  <a:pt x="241400" y="70498"/>
                </a:lnTo>
                <a:lnTo>
                  <a:pt x="120700" y="30397"/>
                </a:lnTo>
                <a:lnTo>
                  <a:pt x="0" y="70498"/>
                </a:lnTo>
                <a:lnTo>
                  <a:pt x="0" y="40101"/>
                </a:lnTo>
                <a:close/>
              </a:path>
            </a:pathLst>
          </a:custGeom>
          <a:solidFill>
            <a:srgbClr val="009CA6"/>
          </a:solidFill>
          <a:ln w="171" cap="flat">
            <a:noFill/>
            <a:prstDash val="solid"/>
            <a:miter/>
          </a:ln>
        </p:spPr>
        <p:txBody>
          <a:bodyPr rtlCol="0" anchor="ctr"/>
          <a:lstStyle/>
          <a:p>
            <a:endParaRPr lang="en-US"/>
          </a:p>
        </p:txBody>
      </p:sp>
    </p:spTree>
    <p:extLst>
      <p:ext uri="{BB962C8B-B14F-4D97-AF65-F5344CB8AC3E}">
        <p14:creationId xmlns:p14="http://schemas.microsoft.com/office/powerpoint/2010/main" val="67697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Lst>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9.e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9.emf"/><Relationship Id="rId5" Type="http://schemas.openxmlformats.org/officeDocument/2006/relationships/oleObject" Target="../embeddings/oleObject6.bin"/><Relationship Id="rId4" Type="http://schemas.openxmlformats.org/officeDocument/2006/relationships/notesSlide" Target="../notesSlides/notesSlide20.xml"/><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63CF-3DE9-BA47-AD6C-3CA9A50B60E1}"/>
              </a:ext>
            </a:extLst>
          </p:cNvPr>
          <p:cNvSpPr>
            <a:spLocks noGrp="1"/>
          </p:cNvSpPr>
          <p:nvPr>
            <p:ph type="ctrTitle"/>
          </p:nvPr>
        </p:nvSpPr>
        <p:spPr>
          <a:xfrm>
            <a:off x="1012341" y="2940130"/>
            <a:ext cx="10167318" cy="1680909"/>
          </a:xfrm>
        </p:spPr>
        <p:txBody>
          <a:bodyPr/>
          <a:lstStyle/>
          <a:p>
            <a:r>
              <a:rPr lang="en-US" sz="4800" dirty="0"/>
              <a:t>Comparable live birth and clinical outcomes from blastocysts vitrified with a shortened protocol versus a standard method</a:t>
            </a:r>
          </a:p>
        </p:txBody>
      </p:sp>
      <p:sp>
        <p:nvSpPr>
          <p:cNvPr id="3" name="Subtitle 2">
            <a:extLst>
              <a:ext uri="{FF2B5EF4-FFF2-40B4-BE49-F238E27FC236}">
                <a16:creationId xmlns:a16="http://schemas.microsoft.com/office/drawing/2014/main" id="{E02C1933-575E-314E-A8C0-02AE388116AE}"/>
              </a:ext>
            </a:extLst>
          </p:cNvPr>
          <p:cNvSpPr>
            <a:spLocks noGrp="1"/>
          </p:cNvSpPr>
          <p:nvPr>
            <p:ph type="subTitle" idx="1"/>
          </p:nvPr>
        </p:nvSpPr>
        <p:spPr>
          <a:xfrm>
            <a:off x="1106424" y="4567491"/>
            <a:ext cx="9522781" cy="737220"/>
          </a:xfrm>
        </p:spPr>
        <p:txBody>
          <a:bodyPr/>
          <a:lstStyle/>
          <a:p>
            <a:endParaRPr lang="en-US" dirty="0"/>
          </a:p>
          <a:p>
            <a:r>
              <a:rPr lang="en-US" i="1" dirty="0"/>
              <a:t>Christopher </a:t>
            </a:r>
            <a:r>
              <a:rPr lang="en-US" i="1" dirty="0" err="1"/>
              <a:t>Ke</a:t>
            </a:r>
            <a:r>
              <a:rPr lang="en-US" i="1" dirty="0"/>
              <a:t> Arkfeld, MD</a:t>
            </a:r>
          </a:p>
          <a:p>
            <a:endParaRPr lang="en-US" i="1" dirty="0"/>
          </a:p>
          <a:p>
            <a:r>
              <a:rPr lang="en-US" sz="1800" i="1" dirty="0"/>
              <a:t>Reproductive Endocrinology and Infertility Fellow</a:t>
            </a:r>
          </a:p>
          <a:p>
            <a:r>
              <a:rPr lang="en-US" sz="1800" i="1" dirty="0"/>
              <a:t>Massachusetts General Hospital</a:t>
            </a:r>
          </a:p>
        </p:txBody>
      </p:sp>
    </p:spTree>
    <p:extLst>
      <p:ext uri="{BB962C8B-B14F-4D97-AF65-F5344CB8AC3E}">
        <p14:creationId xmlns:p14="http://schemas.microsoft.com/office/powerpoint/2010/main" val="53307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p:txBody>
          <a:bodyPr/>
          <a:lstStyle/>
          <a:p>
            <a:r>
              <a:rPr lang="en-US" dirty="0"/>
              <a:t>Clinical Outcomes: Fast vs Standard Vitrification</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*Adjusted for PGT status, Day of transfer, FET prep, oocyte age, infertility diagnosis</a:t>
            </a:r>
          </a:p>
          <a:p>
            <a:endParaRPr lang="en-US" dirty="0"/>
          </a:p>
        </p:txBody>
      </p:sp>
      <p:graphicFrame>
        <p:nvGraphicFramePr>
          <p:cNvPr id="10" name="Table 9">
            <a:extLst>
              <a:ext uri="{FF2B5EF4-FFF2-40B4-BE49-F238E27FC236}">
                <a16:creationId xmlns:a16="http://schemas.microsoft.com/office/drawing/2014/main" id="{D9BE342C-D8D6-1FFB-BAC7-763A2406E3F7}"/>
              </a:ext>
            </a:extLst>
          </p:cNvPr>
          <p:cNvGraphicFramePr>
            <a:graphicFrameLocks noGrp="1"/>
          </p:cNvGraphicFramePr>
          <p:nvPr>
            <p:extLst>
              <p:ext uri="{D42A27DB-BD31-4B8C-83A1-F6EECF244321}">
                <p14:modId xmlns:p14="http://schemas.microsoft.com/office/powerpoint/2010/main" val="2464968264"/>
              </p:ext>
            </p:extLst>
          </p:nvPr>
        </p:nvGraphicFramePr>
        <p:xfrm>
          <a:off x="832442" y="1989918"/>
          <a:ext cx="10520766" cy="2878163"/>
        </p:xfrm>
        <a:graphic>
          <a:graphicData uri="http://schemas.openxmlformats.org/drawingml/2006/table">
            <a:tbl>
              <a:tblPr firstRow="1" firstCol="1" bandRow="1">
                <a:tableStyleId>{5C22544A-7EE6-4342-B048-85BDC9FD1C3A}</a:tableStyleId>
              </a:tblPr>
              <a:tblGrid>
                <a:gridCol w="3506172">
                  <a:extLst>
                    <a:ext uri="{9D8B030D-6E8A-4147-A177-3AD203B41FA5}">
                      <a16:colId xmlns:a16="http://schemas.microsoft.com/office/drawing/2014/main" val="3641963332"/>
                    </a:ext>
                  </a:extLst>
                </a:gridCol>
                <a:gridCol w="3507297">
                  <a:extLst>
                    <a:ext uri="{9D8B030D-6E8A-4147-A177-3AD203B41FA5}">
                      <a16:colId xmlns:a16="http://schemas.microsoft.com/office/drawing/2014/main" val="1421019396"/>
                    </a:ext>
                  </a:extLst>
                </a:gridCol>
                <a:gridCol w="3507297">
                  <a:extLst>
                    <a:ext uri="{9D8B030D-6E8A-4147-A177-3AD203B41FA5}">
                      <a16:colId xmlns:a16="http://schemas.microsoft.com/office/drawing/2014/main" val="2396709721"/>
                    </a:ext>
                  </a:extLst>
                </a:gridCol>
              </a:tblGrid>
              <a:tr h="781564">
                <a:tc>
                  <a:txBody>
                    <a:bodyPr/>
                    <a:lstStyle/>
                    <a:p>
                      <a:pPr marL="0" marR="0" algn="ctr">
                        <a:lnSpc>
                          <a:spcPct val="107000"/>
                        </a:lnSpc>
                        <a:spcBef>
                          <a:spcPts val="0"/>
                        </a:spcBef>
                        <a:spcAft>
                          <a:spcPts val="0"/>
                        </a:spcAft>
                      </a:pPr>
                      <a:r>
                        <a:rPr lang="en-US" sz="2200" kern="0" dirty="0">
                          <a:effectLst/>
                        </a:rPr>
                        <a:t>Outcome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tc>
                  <a:txBody>
                    <a:bodyPr/>
                    <a:lstStyle/>
                    <a:p>
                      <a:pPr marL="0" marR="0" algn="ctr">
                        <a:spcBef>
                          <a:spcPts val="0"/>
                        </a:spcBef>
                        <a:spcAft>
                          <a:spcPts val="0"/>
                        </a:spcAft>
                      </a:pPr>
                      <a:r>
                        <a:rPr lang="en-US" sz="2200" kern="100" dirty="0">
                          <a:effectLst/>
                        </a:rPr>
                        <a:t>Unadjusted OR (95% CI)</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858" marR="83858" marT="0" marB="0" anchor="ctr"/>
                </a:tc>
                <a:tc>
                  <a:txBody>
                    <a:bodyPr/>
                    <a:lstStyle/>
                    <a:p>
                      <a:pPr marL="0" marR="0" algn="ctr">
                        <a:spcBef>
                          <a:spcPts val="0"/>
                        </a:spcBef>
                        <a:spcAft>
                          <a:spcPts val="0"/>
                        </a:spcAft>
                      </a:pPr>
                      <a:r>
                        <a:rPr lang="en-US" sz="2200" kern="100" dirty="0">
                          <a:effectLst/>
                        </a:rPr>
                        <a:t>Adjusted OR (95% CI)*</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858" marR="83858" marT="0" marB="0" anchor="ctr"/>
                </a:tc>
                <a:extLst>
                  <a:ext uri="{0D108BD9-81ED-4DB2-BD59-A6C34878D82A}">
                    <a16:rowId xmlns:a16="http://schemas.microsoft.com/office/drawing/2014/main" val="2178247244"/>
                  </a:ext>
                </a:extLst>
              </a:tr>
              <a:tr h="438345">
                <a:tc>
                  <a:txBody>
                    <a:bodyPr/>
                    <a:lstStyle/>
                    <a:p>
                      <a:pPr marL="0" marR="0">
                        <a:lnSpc>
                          <a:spcPct val="107000"/>
                        </a:lnSpc>
                        <a:spcBef>
                          <a:spcPts val="0"/>
                        </a:spcBef>
                        <a:spcAft>
                          <a:spcPts val="0"/>
                        </a:spcAft>
                      </a:pPr>
                      <a:r>
                        <a:rPr lang="en-US" sz="2200" kern="0" dirty="0">
                          <a:effectLst/>
                        </a:rPr>
                        <a:t>Positive β-HCG Rate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tc>
                  <a:txBody>
                    <a:bodyPr/>
                    <a:lstStyle/>
                    <a:p>
                      <a:pPr marL="0" marR="0" algn="ctr">
                        <a:spcBef>
                          <a:spcPts val="0"/>
                        </a:spcBef>
                        <a:spcAft>
                          <a:spcPts val="0"/>
                        </a:spcAft>
                      </a:pPr>
                      <a:r>
                        <a:rPr lang="en-US" sz="2200" kern="100" dirty="0">
                          <a:effectLst/>
                        </a:rPr>
                        <a:t>1.042 (0.726, 1.497)</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858" marR="83858" marT="0" marB="0"/>
                </a:tc>
                <a:tc>
                  <a:txBody>
                    <a:bodyPr/>
                    <a:lstStyle/>
                    <a:p>
                      <a:pPr marL="0" marR="0" algn="ctr">
                        <a:spcBef>
                          <a:spcPts val="0"/>
                        </a:spcBef>
                        <a:spcAft>
                          <a:spcPts val="0"/>
                        </a:spcAft>
                      </a:pPr>
                      <a:r>
                        <a:rPr lang="en-US" sz="2200" kern="100" dirty="0">
                          <a:effectLst/>
                        </a:rPr>
                        <a:t>0.939 (0.646, 1.365)</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858" marR="83858" marT="0" marB="0"/>
                </a:tc>
                <a:extLst>
                  <a:ext uri="{0D108BD9-81ED-4DB2-BD59-A6C34878D82A}">
                    <a16:rowId xmlns:a16="http://schemas.microsoft.com/office/drawing/2014/main" val="3840779835"/>
                  </a:ext>
                </a:extLst>
              </a:tr>
              <a:tr h="438345">
                <a:tc>
                  <a:txBody>
                    <a:bodyPr/>
                    <a:lstStyle/>
                    <a:p>
                      <a:pPr marL="0" marR="0">
                        <a:lnSpc>
                          <a:spcPct val="107000"/>
                        </a:lnSpc>
                        <a:spcBef>
                          <a:spcPts val="0"/>
                        </a:spcBef>
                        <a:spcAft>
                          <a:spcPts val="0"/>
                        </a:spcAft>
                      </a:pPr>
                      <a:r>
                        <a:rPr lang="en-US" sz="2200" kern="0" dirty="0">
                          <a:effectLst/>
                        </a:rPr>
                        <a:t>Biochemical Pregnancy Rate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tc>
                  <a:txBody>
                    <a:bodyPr/>
                    <a:lstStyle/>
                    <a:p>
                      <a:pPr marL="0" marR="0" algn="ctr">
                        <a:spcBef>
                          <a:spcPts val="0"/>
                        </a:spcBef>
                        <a:spcAft>
                          <a:spcPts val="0"/>
                        </a:spcAft>
                      </a:pPr>
                      <a:r>
                        <a:rPr lang="en-US" sz="2200" kern="100" dirty="0">
                          <a:effectLst/>
                        </a:rPr>
                        <a:t>1.199 (0.649, 2.217)</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858" marR="83858" marT="0" marB="0"/>
                </a:tc>
                <a:tc>
                  <a:txBody>
                    <a:bodyPr/>
                    <a:lstStyle/>
                    <a:p>
                      <a:pPr marL="0" marR="0" algn="ctr">
                        <a:spcBef>
                          <a:spcPts val="0"/>
                        </a:spcBef>
                        <a:spcAft>
                          <a:spcPts val="0"/>
                        </a:spcAft>
                      </a:pPr>
                      <a:r>
                        <a:rPr lang="en-US" sz="2200" kern="100" dirty="0">
                          <a:effectLst/>
                        </a:rPr>
                        <a:t>0.999 (0.520, 1.918)</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858" marR="83858" marT="0" marB="0"/>
                </a:tc>
                <a:extLst>
                  <a:ext uri="{0D108BD9-81ED-4DB2-BD59-A6C34878D82A}">
                    <a16:rowId xmlns:a16="http://schemas.microsoft.com/office/drawing/2014/main" val="2086417125"/>
                  </a:ext>
                </a:extLst>
              </a:tr>
              <a:tr h="438345">
                <a:tc>
                  <a:txBody>
                    <a:bodyPr/>
                    <a:lstStyle/>
                    <a:p>
                      <a:pPr marL="0" marR="0">
                        <a:lnSpc>
                          <a:spcPct val="107000"/>
                        </a:lnSpc>
                        <a:spcBef>
                          <a:spcPts val="0"/>
                        </a:spcBef>
                        <a:spcAft>
                          <a:spcPts val="0"/>
                        </a:spcAft>
                      </a:pPr>
                      <a:r>
                        <a:rPr lang="en-US" sz="2200" kern="0" dirty="0">
                          <a:effectLst/>
                        </a:rPr>
                        <a:t>Clinical Pregnancy Rate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tc>
                  <a:txBody>
                    <a:bodyPr/>
                    <a:lstStyle/>
                    <a:p>
                      <a:pPr marL="0" marR="0" algn="ctr">
                        <a:spcBef>
                          <a:spcPts val="0"/>
                        </a:spcBef>
                        <a:spcAft>
                          <a:spcPts val="0"/>
                        </a:spcAft>
                      </a:pPr>
                      <a:r>
                        <a:rPr lang="en-US" sz="2200" kern="100" dirty="0">
                          <a:effectLst/>
                        </a:rPr>
                        <a:t>0.934 (0.655, 1.334)</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858" marR="83858" marT="0" marB="0"/>
                </a:tc>
                <a:tc>
                  <a:txBody>
                    <a:bodyPr/>
                    <a:lstStyle/>
                    <a:p>
                      <a:pPr marL="0" marR="0" algn="ctr">
                        <a:spcBef>
                          <a:spcPts val="0"/>
                        </a:spcBef>
                        <a:spcAft>
                          <a:spcPts val="0"/>
                        </a:spcAft>
                      </a:pPr>
                      <a:r>
                        <a:rPr lang="en-US" sz="2200" kern="100" dirty="0">
                          <a:effectLst/>
                        </a:rPr>
                        <a:t>0.882 (0.609, 1.276)</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858" marR="83858" marT="0" marB="0"/>
                </a:tc>
                <a:extLst>
                  <a:ext uri="{0D108BD9-81ED-4DB2-BD59-A6C34878D82A}">
                    <a16:rowId xmlns:a16="http://schemas.microsoft.com/office/drawing/2014/main" val="3555923263"/>
                  </a:ext>
                </a:extLst>
              </a:tr>
              <a:tr h="390782">
                <a:tc>
                  <a:txBody>
                    <a:bodyPr/>
                    <a:lstStyle/>
                    <a:p>
                      <a:pPr marL="0" marR="0">
                        <a:spcBef>
                          <a:spcPts val="0"/>
                        </a:spcBef>
                        <a:spcAft>
                          <a:spcPts val="0"/>
                        </a:spcAft>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Miscarriage (SAB)</a:t>
                      </a:r>
                    </a:p>
                  </a:txBody>
                  <a:tcPr marL="83858" marR="83858" marT="0" marB="0"/>
                </a:tc>
                <a:tc>
                  <a:txBody>
                    <a:bodyPr/>
                    <a:lstStyle/>
                    <a:p>
                      <a:pPr marL="0" marR="0" algn="ctr">
                        <a:spcBef>
                          <a:spcPts val="0"/>
                        </a:spcBef>
                        <a:spcAft>
                          <a:spcPts val="0"/>
                        </a:spcAft>
                      </a:pPr>
                      <a:r>
                        <a:rPr lang="en-US" sz="2200" kern="100" dirty="0">
                          <a:effectLst/>
                        </a:rPr>
                        <a:t>0.738 (0.349, 1.564)</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858" marR="83858" marT="0" marB="0"/>
                </a:tc>
                <a:tc>
                  <a:txBody>
                    <a:bodyPr/>
                    <a:lstStyle/>
                    <a:p>
                      <a:pPr marL="0" marR="0" algn="ctr">
                        <a:spcBef>
                          <a:spcPts val="0"/>
                        </a:spcBef>
                        <a:spcAft>
                          <a:spcPts val="0"/>
                        </a:spcAft>
                      </a:pPr>
                      <a:r>
                        <a:rPr lang="en-US" sz="2200" kern="100" dirty="0">
                          <a:effectLst/>
                        </a:rPr>
                        <a:t>0.737 (0.339, 1.599)</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858" marR="83858" marT="0" marB="0"/>
                </a:tc>
                <a:extLst>
                  <a:ext uri="{0D108BD9-81ED-4DB2-BD59-A6C34878D82A}">
                    <a16:rowId xmlns:a16="http://schemas.microsoft.com/office/drawing/2014/main" val="3009830433"/>
                  </a:ext>
                </a:extLst>
              </a:tr>
              <a:tr h="390782">
                <a:tc>
                  <a:txBody>
                    <a:bodyPr/>
                    <a:lstStyle/>
                    <a:p>
                      <a:pPr marL="0" marR="0">
                        <a:spcBef>
                          <a:spcPts val="0"/>
                        </a:spcBef>
                        <a:spcAft>
                          <a:spcPts val="0"/>
                        </a:spcAft>
                      </a:pPr>
                      <a:r>
                        <a:rPr lang="en-US" sz="2200" kern="100" dirty="0">
                          <a:effectLst/>
                        </a:rPr>
                        <a:t>Live Birth Rate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858" marR="83858" marT="0" marB="0"/>
                </a:tc>
                <a:tc>
                  <a:txBody>
                    <a:bodyPr/>
                    <a:lstStyle/>
                    <a:p>
                      <a:pPr marL="0" marR="0" algn="ctr">
                        <a:spcBef>
                          <a:spcPts val="0"/>
                        </a:spcBef>
                        <a:spcAft>
                          <a:spcPts val="0"/>
                        </a:spcAft>
                      </a:pPr>
                      <a:r>
                        <a:rPr lang="en-US" sz="2200" kern="100" dirty="0">
                          <a:effectLst/>
                        </a:rPr>
                        <a:t>1.016 (0.709, 1.456)</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858" marR="83858" marT="0" marB="0"/>
                </a:tc>
                <a:tc>
                  <a:txBody>
                    <a:bodyPr/>
                    <a:lstStyle/>
                    <a:p>
                      <a:pPr marL="0" marR="0" algn="ctr">
                        <a:spcBef>
                          <a:spcPts val="0"/>
                        </a:spcBef>
                        <a:spcAft>
                          <a:spcPts val="0"/>
                        </a:spcAft>
                      </a:pPr>
                      <a:r>
                        <a:rPr lang="en-US" sz="2200" kern="100" dirty="0">
                          <a:effectLst/>
                        </a:rPr>
                        <a:t>0.953 (0.653, 1.390)</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858" marR="83858" marT="0" marB="0"/>
                </a:tc>
                <a:extLst>
                  <a:ext uri="{0D108BD9-81ED-4DB2-BD59-A6C34878D82A}">
                    <a16:rowId xmlns:a16="http://schemas.microsoft.com/office/drawing/2014/main" val="3603547388"/>
                  </a:ext>
                </a:extLst>
              </a:tr>
            </a:tbl>
          </a:graphicData>
        </a:graphic>
      </p:graphicFrame>
      <p:sp>
        <p:nvSpPr>
          <p:cNvPr id="4" name="TextBox 3">
            <a:extLst>
              <a:ext uri="{FF2B5EF4-FFF2-40B4-BE49-F238E27FC236}">
                <a16:creationId xmlns:a16="http://schemas.microsoft.com/office/drawing/2014/main" id="{58AD8D0F-02F3-E3F2-F705-3CACC8DFD4E4}"/>
              </a:ext>
            </a:extLst>
          </p:cNvPr>
          <p:cNvSpPr txBox="1"/>
          <p:nvPr/>
        </p:nvSpPr>
        <p:spPr>
          <a:xfrm>
            <a:off x="641350" y="1212223"/>
            <a:ext cx="8791413" cy="461665"/>
          </a:xfrm>
          <a:prstGeom prst="rect">
            <a:avLst/>
          </a:prstGeom>
          <a:noFill/>
        </p:spPr>
        <p:txBody>
          <a:bodyPr wrap="square">
            <a:spAutoFit/>
          </a:bodyPr>
          <a:lstStyle/>
          <a:p>
            <a:r>
              <a:rPr lang="en-US" sz="2400" dirty="0"/>
              <a:t>N = 1520 (426 fast vit, 1094 standard)</a:t>
            </a:r>
          </a:p>
        </p:txBody>
      </p:sp>
    </p:spTree>
    <p:extLst>
      <p:ext uri="{BB962C8B-B14F-4D97-AF65-F5344CB8AC3E}">
        <p14:creationId xmlns:p14="http://schemas.microsoft.com/office/powerpoint/2010/main" val="982067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A9B7E-E108-AA47-EFFD-1A4863793397}"/>
            </a:ext>
          </a:extLst>
        </p:cNvPr>
        <p:cNvGrpSpPr/>
        <p:nvPr/>
      </p:nvGrpSpPr>
      <p:grpSpPr>
        <a:xfrm>
          <a:off x="0" y="0"/>
          <a:ext cx="0" cy="0"/>
          <a:chOff x="0" y="0"/>
          <a:chExt cx="0" cy="0"/>
        </a:xfrm>
      </p:grpSpPr>
      <p:sp>
        <p:nvSpPr>
          <p:cNvPr id="138" name="Rectangle 137">
            <a:extLst>
              <a:ext uri="{FF2B5EF4-FFF2-40B4-BE49-F238E27FC236}">
                <a16:creationId xmlns:a16="http://schemas.microsoft.com/office/drawing/2014/main" id="{C1236456-2685-CBA5-0E5B-05E3B3FCEEA4}"/>
              </a:ext>
            </a:extLst>
          </p:cNvPr>
          <p:cNvSpPr/>
          <p:nvPr/>
        </p:nvSpPr>
        <p:spPr>
          <a:xfrm>
            <a:off x="-563691" y="3048674"/>
            <a:ext cx="13313031" cy="914400"/>
          </a:xfrm>
          <a:prstGeom prst="rect">
            <a:avLst/>
          </a:prstGeom>
          <a:solidFill>
            <a:schemeClr val="accent4">
              <a:lumMod val="20000"/>
              <a:lumOff val="80000"/>
              <a:alpha val="1714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9" name="Rectangle 128">
            <a:extLst>
              <a:ext uri="{FF2B5EF4-FFF2-40B4-BE49-F238E27FC236}">
                <a16:creationId xmlns:a16="http://schemas.microsoft.com/office/drawing/2014/main" id="{34709488-8139-51AE-DCA5-DFD401B9DC9A}"/>
              </a:ext>
            </a:extLst>
          </p:cNvPr>
          <p:cNvSpPr/>
          <p:nvPr/>
        </p:nvSpPr>
        <p:spPr>
          <a:xfrm>
            <a:off x="4647806" y="1563711"/>
            <a:ext cx="91440" cy="5883885"/>
          </a:xfrm>
          <a:prstGeom prst="rect">
            <a:avLst/>
          </a:prstGeom>
          <a:solidFill>
            <a:schemeClr val="bg1">
              <a:lumMod val="8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Rectangle 129">
            <a:extLst>
              <a:ext uri="{FF2B5EF4-FFF2-40B4-BE49-F238E27FC236}">
                <a16:creationId xmlns:a16="http://schemas.microsoft.com/office/drawing/2014/main" id="{0BEE5827-1DC9-28EE-B186-2EB63592D06E}"/>
              </a:ext>
            </a:extLst>
          </p:cNvPr>
          <p:cNvSpPr/>
          <p:nvPr/>
        </p:nvSpPr>
        <p:spPr>
          <a:xfrm>
            <a:off x="5540898" y="1558120"/>
            <a:ext cx="91440" cy="5883885"/>
          </a:xfrm>
          <a:prstGeom prst="rect">
            <a:avLst/>
          </a:prstGeom>
          <a:solidFill>
            <a:schemeClr val="bg1">
              <a:lumMod val="8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Rectangle 130">
            <a:extLst>
              <a:ext uri="{FF2B5EF4-FFF2-40B4-BE49-F238E27FC236}">
                <a16:creationId xmlns:a16="http://schemas.microsoft.com/office/drawing/2014/main" id="{94B7E16B-91BB-01DF-DE98-6D177CFF7BBF}"/>
              </a:ext>
            </a:extLst>
          </p:cNvPr>
          <p:cNvSpPr/>
          <p:nvPr/>
        </p:nvSpPr>
        <p:spPr>
          <a:xfrm>
            <a:off x="6461915" y="1546938"/>
            <a:ext cx="91440" cy="5883885"/>
          </a:xfrm>
          <a:prstGeom prst="rect">
            <a:avLst/>
          </a:prstGeom>
          <a:solidFill>
            <a:schemeClr val="bg1">
              <a:lumMod val="8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Rectangle 131">
            <a:extLst>
              <a:ext uri="{FF2B5EF4-FFF2-40B4-BE49-F238E27FC236}">
                <a16:creationId xmlns:a16="http://schemas.microsoft.com/office/drawing/2014/main" id="{3F4AE564-F75D-B7C2-AFA5-70BB2D7839EE}"/>
              </a:ext>
            </a:extLst>
          </p:cNvPr>
          <p:cNvSpPr/>
          <p:nvPr/>
        </p:nvSpPr>
        <p:spPr>
          <a:xfrm>
            <a:off x="7367829" y="1552529"/>
            <a:ext cx="91440" cy="5883885"/>
          </a:xfrm>
          <a:prstGeom prst="rect">
            <a:avLst/>
          </a:prstGeom>
          <a:solidFill>
            <a:schemeClr val="bg1">
              <a:lumMod val="8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 name="Rectangle 132">
            <a:extLst>
              <a:ext uri="{FF2B5EF4-FFF2-40B4-BE49-F238E27FC236}">
                <a16:creationId xmlns:a16="http://schemas.microsoft.com/office/drawing/2014/main" id="{B7452866-009F-9E50-0004-B6414AE48B1A}"/>
              </a:ext>
            </a:extLst>
          </p:cNvPr>
          <p:cNvSpPr/>
          <p:nvPr/>
        </p:nvSpPr>
        <p:spPr>
          <a:xfrm>
            <a:off x="8236265" y="1569304"/>
            <a:ext cx="91440" cy="5883885"/>
          </a:xfrm>
          <a:prstGeom prst="rect">
            <a:avLst/>
          </a:prstGeom>
          <a:solidFill>
            <a:schemeClr val="bg1">
              <a:lumMod val="8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Rectangle 133">
            <a:extLst>
              <a:ext uri="{FF2B5EF4-FFF2-40B4-BE49-F238E27FC236}">
                <a16:creationId xmlns:a16="http://schemas.microsoft.com/office/drawing/2014/main" id="{42040AF2-4EA8-338D-8CF9-30EB0D06F2ED}"/>
              </a:ext>
            </a:extLst>
          </p:cNvPr>
          <p:cNvSpPr/>
          <p:nvPr/>
        </p:nvSpPr>
        <p:spPr>
          <a:xfrm>
            <a:off x="9128882" y="1541347"/>
            <a:ext cx="91440" cy="5883885"/>
          </a:xfrm>
          <a:prstGeom prst="rect">
            <a:avLst/>
          </a:prstGeom>
          <a:solidFill>
            <a:schemeClr val="bg1">
              <a:lumMod val="8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Rectangle 134">
            <a:extLst>
              <a:ext uri="{FF2B5EF4-FFF2-40B4-BE49-F238E27FC236}">
                <a16:creationId xmlns:a16="http://schemas.microsoft.com/office/drawing/2014/main" id="{209C53A2-90E7-AD5E-0AE9-171789AE4599}"/>
              </a:ext>
            </a:extLst>
          </p:cNvPr>
          <p:cNvSpPr/>
          <p:nvPr/>
        </p:nvSpPr>
        <p:spPr>
          <a:xfrm>
            <a:off x="10025185" y="1530165"/>
            <a:ext cx="91440" cy="5883885"/>
          </a:xfrm>
          <a:prstGeom prst="rect">
            <a:avLst/>
          </a:prstGeom>
          <a:solidFill>
            <a:schemeClr val="bg1">
              <a:lumMod val="8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6" name="Rectangle 135">
            <a:extLst>
              <a:ext uri="{FF2B5EF4-FFF2-40B4-BE49-F238E27FC236}">
                <a16:creationId xmlns:a16="http://schemas.microsoft.com/office/drawing/2014/main" id="{FE05D098-4CF7-9EF9-4897-41984E8C48F2}"/>
              </a:ext>
            </a:extLst>
          </p:cNvPr>
          <p:cNvSpPr/>
          <p:nvPr/>
        </p:nvSpPr>
        <p:spPr>
          <a:xfrm>
            <a:off x="10931099" y="1535756"/>
            <a:ext cx="91440" cy="5883885"/>
          </a:xfrm>
          <a:prstGeom prst="rect">
            <a:avLst/>
          </a:prstGeom>
          <a:solidFill>
            <a:schemeClr val="bg1">
              <a:lumMod val="8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258DF98C-ED93-DA83-A208-1CC2E14ED7AA}"/>
              </a:ext>
            </a:extLst>
          </p:cNvPr>
          <p:cNvSpPr>
            <a:spLocks noGrp="1"/>
          </p:cNvSpPr>
          <p:nvPr>
            <p:ph type="title"/>
          </p:nvPr>
        </p:nvSpPr>
        <p:spPr/>
        <p:txBody>
          <a:bodyPr/>
          <a:lstStyle/>
          <a:p>
            <a:pPr algn="ctr"/>
            <a:r>
              <a:rPr lang="en-US" dirty="0"/>
              <a:t>Dish Setup for Multi Embryo Vitrification</a:t>
            </a:r>
          </a:p>
        </p:txBody>
      </p:sp>
      <p:grpSp>
        <p:nvGrpSpPr>
          <p:cNvPr id="53" name="Group 52">
            <a:extLst>
              <a:ext uri="{FF2B5EF4-FFF2-40B4-BE49-F238E27FC236}">
                <a16:creationId xmlns:a16="http://schemas.microsoft.com/office/drawing/2014/main" id="{76C2B41F-8DB0-8D94-AD77-687C2635A5EE}"/>
              </a:ext>
            </a:extLst>
          </p:cNvPr>
          <p:cNvGrpSpPr/>
          <p:nvPr/>
        </p:nvGrpSpPr>
        <p:grpSpPr>
          <a:xfrm>
            <a:off x="3876704" y="1472158"/>
            <a:ext cx="731520" cy="1359714"/>
            <a:chOff x="4530136" y="1464320"/>
            <a:chExt cx="731520" cy="1359714"/>
          </a:xfrm>
        </p:grpSpPr>
        <p:sp>
          <p:nvSpPr>
            <p:cNvPr id="5" name="Oval 4">
              <a:extLst>
                <a:ext uri="{FF2B5EF4-FFF2-40B4-BE49-F238E27FC236}">
                  <a16:creationId xmlns:a16="http://schemas.microsoft.com/office/drawing/2014/main" id="{C99080DD-2FFC-66AB-0886-88042E1C1044}"/>
                </a:ext>
              </a:extLst>
            </p:cNvPr>
            <p:cNvSpPr/>
            <p:nvPr/>
          </p:nvSpPr>
          <p:spPr bwMode="auto">
            <a:xfrm>
              <a:off x="4530136" y="2092514"/>
              <a:ext cx="731520" cy="73152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ES</a:t>
              </a:r>
            </a:p>
          </p:txBody>
        </p:sp>
        <p:sp>
          <p:nvSpPr>
            <p:cNvPr id="27" name="TextBox 26">
              <a:extLst>
                <a:ext uri="{FF2B5EF4-FFF2-40B4-BE49-F238E27FC236}">
                  <a16:creationId xmlns:a16="http://schemas.microsoft.com/office/drawing/2014/main" id="{64D77307-3467-6828-60EA-EDF0657CBDC6}"/>
                </a:ext>
              </a:extLst>
            </p:cNvPr>
            <p:cNvSpPr txBox="1"/>
            <p:nvPr/>
          </p:nvSpPr>
          <p:spPr>
            <a:xfrm>
              <a:off x="4530136" y="1464320"/>
              <a:ext cx="73152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2</a:t>
              </a:r>
            </a:p>
          </p:txBody>
        </p:sp>
      </p:grpSp>
      <p:sp>
        <p:nvSpPr>
          <p:cNvPr id="41" name="Rectangle 40">
            <a:extLst>
              <a:ext uri="{FF2B5EF4-FFF2-40B4-BE49-F238E27FC236}">
                <a16:creationId xmlns:a16="http://schemas.microsoft.com/office/drawing/2014/main" id="{53BB482F-D427-F02F-48BD-DF783D2DF039}"/>
              </a:ext>
            </a:extLst>
          </p:cNvPr>
          <p:cNvSpPr/>
          <p:nvPr/>
        </p:nvSpPr>
        <p:spPr>
          <a:xfrm>
            <a:off x="3978609" y="3099800"/>
            <a:ext cx="527709" cy="830997"/>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normalizeH="0" baseline="0" noProof="0" dirty="0">
                <a:ln w="22225">
                  <a:solidFill>
                    <a:schemeClr val="accent4"/>
                  </a:solidFill>
                  <a:prstDash val="solid"/>
                </a:ln>
                <a:solidFill>
                  <a:schemeClr val="accent4">
                    <a:lumMod val="40000"/>
                    <a:lumOff val="60000"/>
                  </a:schemeClr>
                </a:solidFill>
                <a:uLnTx/>
                <a:uFillTx/>
                <a:latin typeface="Arial" panose="020B0604020202020204" pitchFamily="34" charset="0"/>
                <a:ea typeface="MS PGothic" panose="020B0600070205080204" pitchFamily="34" charset="-128"/>
                <a:cs typeface="+mn-cs"/>
              </a:rPr>
              <a:t>1</a:t>
            </a:r>
          </a:p>
        </p:txBody>
      </p:sp>
      <p:sp>
        <p:nvSpPr>
          <p:cNvPr id="50" name="TextBox 49">
            <a:extLst>
              <a:ext uri="{FF2B5EF4-FFF2-40B4-BE49-F238E27FC236}">
                <a16:creationId xmlns:a16="http://schemas.microsoft.com/office/drawing/2014/main" id="{28E1CFA4-B7C7-FC02-EBD3-5A05959CF2DE}"/>
              </a:ext>
            </a:extLst>
          </p:cNvPr>
          <p:cNvSpPr txBox="1"/>
          <p:nvPr/>
        </p:nvSpPr>
        <p:spPr>
          <a:xfrm>
            <a:off x="0" y="1530169"/>
            <a:ext cx="407038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mj-lt"/>
                <a:ea typeface="MS PGothic" panose="020B0600070205080204" pitchFamily="34" charset="-128"/>
                <a:cs typeface="+mn-cs"/>
              </a:rPr>
              <a:t>Minutes in ES Solution</a:t>
            </a:r>
          </a:p>
        </p:txBody>
      </p:sp>
      <p:sp>
        <p:nvSpPr>
          <p:cNvPr id="51" name="TextBox 50">
            <a:extLst>
              <a:ext uri="{FF2B5EF4-FFF2-40B4-BE49-F238E27FC236}">
                <a16:creationId xmlns:a16="http://schemas.microsoft.com/office/drawing/2014/main" id="{8D94B9CF-3CB5-E4BF-644F-8B7D696D7050}"/>
              </a:ext>
            </a:extLst>
          </p:cNvPr>
          <p:cNvSpPr txBox="1"/>
          <p:nvPr/>
        </p:nvSpPr>
        <p:spPr>
          <a:xfrm>
            <a:off x="315351" y="3291119"/>
            <a:ext cx="343967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mj-lt"/>
                <a:ea typeface="MS PGothic" panose="020B0600070205080204" pitchFamily="34" charset="-128"/>
                <a:cs typeface="+mn-cs"/>
              </a:rPr>
              <a:t>Embryo ID Number</a:t>
            </a:r>
          </a:p>
        </p:txBody>
      </p:sp>
      <p:cxnSp>
        <p:nvCxnSpPr>
          <p:cNvPr id="4" name="Straight Connector 3">
            <a:extLst>
              <a:ext uri="{FF2B5EF4-FFF2-40B4-BE49-F238E27FC236}">
                <a16:creationId xmlns:a16="http://schemas.microsoft.com/office/drawing/2014/main" id="{AF169B49-523A-10B3-C220-1905C2108848}"/>
              </a:ext>
            </a:extLst>
          </p:cNvPr>
          <p:cNvCxnSpPr/>
          <p:nvPr/>
        </p:nvCxnSpPr>
        <p:spPr>
          <a:xfrm>
            <a:off x="0" y="1991834"/>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9FDCF20B-1C36-8126-451C-743432EAC39E}"/>
              </a:ext>
            </a:extLst>
          </p:cNvPr>
          <p:cNvGrpSpPr/>
          <p:nvPr/>
        </p:nvGrpSpPr>
        <p:grpSpPr>
          <a:xfrm>
            <a:off x="4778138" y="1473459"/>
            <a:ext cx="731520" cy="1359714"/>
            <a:chOff x="4530136" y="1464320"/>
            <a:chExt cx="731520" cy="1359714"/>
          </a:xfrm>
        </p:grpSpPr>
        <p:sp>
          <p:nvSpPr>
            <p:cNvPr id="55" name="Oval 54">
              <a:extLst>
                <a:ext uri="{FF2B5EF4-FFF2-40B4-BE49-F238E27FC236}">
                  <a16:creationId xmlns:a16="http://schemas.microsoft.com/office/drawing/2014/main" id="{922BE87A-7B1B-98CB-E679-4F8DA275DE6A}"/>
                </a:ext>
              </a:extLst>
            </p:cNvPr>
            <p:cNvSpPr/>
            <p:nvPr/>
          </p:nvSpPr>
          <p:spPr bwMode="auto">
            <a:xfrm>
              <a:off x="4530136" y="2092514"/>
              <a:ext cx="731520" cy="73152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ES</a:t>
              </a:r>
            </a:p>
          </p:txBody>
        </p:sp>
        <p:sp>
          <p:nvSpPr>
            <p:cNvPr id="56" name="TextBox 55">
              <a:extLst>
                <a:ext uri="{FF2B5EF4-FFF2-40B4-BE49-F238E27FC236}">
                  <a16:creationId xmlns:a16="http://schemas.microsoft.com/office/drawing/2014/main" id="{B48CE964-508D-54FB-73B4-9A65F7E700D1}"/>
                </a:ext>
              </a:extLst>
            </p:cNvPr>
            <p:cNvSpPr txBox="1"/>
            <p:nvPr/>
          </p:nvSpPr>
          <p:spPr>
            <a:xfrm>
              <a:off x="4530136" y="1464320"/>
              <a:ext cx="73152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3</a:t>
              </a:r>
            </a:p>
          </p:txBody>
        </p:sp>
      </p:grpSp>
      <p:grpSp>
        <p:nvGrpSpPr>
          <p:cNvPr id="82" name="Group 81">
            <a:extLst>
              <a:ext uri="{FF2B5EF4-FFF2-40B4-BE49-F238E27FC236}">
                <a16:creationId xmlns:a16="http://schemas.microsoft.com/office/drawing/2014/main" id="{78BED8B0-CD70-3669-02F0-6367D929D158}"/>
              </a:ext>
            </a:extLst>
          </p:cNvPr>
          <p:cNvGrpSpPr/>
          <p:nvPr/>
        </p:nvGrpSpPr>
        <p:grpSpPr>
          <a:xfrm>
            <a:off x="5679572" y="1477362"/>
            <a:ext cx="731520" cy="1359714"/>
            <a:chOff x="4530136" y="1464320"/>
            <a:chExt cx="731520" cy="1359714"/>
          </a:xfrm>
        </p:grpSpPr>
        <p:sp>
          <p:nvSpPr>
            <p:cNvPr id="83" name="Oval 82">
              <a:extLst>
                <a:ext uri="{FF2B5EF4-FFF2-40B4-BE49-F238E27FC236}">
                  <a16:creationId xmlns:a16="http://schemas.microsoft.com/office/drawing/2014/main" id="{38C83290-2736-8FBF-B151-03BC8BADC82E}"/>
                </a:ext>
              </a:extLst>
            </p:cNvPr>
            <p:cNvSpPr/>
            <p:nvPr/>
          </p:nvSpPr>
          <p:spPr bwMode="auto">
            <a:xfrm>
              <a:off x="4530136" y="2092514"/>
              <a:ext cx="731520" cy="73152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ES</a:t>
              </a:r>
            </a:p>
          </p:txBody>
        </p:sp>
        <p:sp>
          <p:nvSpPr>
            <p:cNvPr id="84" name="TextBox 83">
              <a:extLst>
                <a:ext uri="{FF2B5EF4-FFF2-40B4-BE49-F238E27FC236}">
                  <a16:creationId xmlns:a16="http://schemas.microsoft.com/office/drawing/2014/main" id="{0C6229EB-2D79-345B-AEEA-DF26C6282038}"/>
                </a:ext>
              </a:extLst>
            </p:cNvPr>
            <p:cNvSpPr txBox="1"/>
            <p:nvPr/>
          </p:nvSpPr>
          <p:spPr>
            <a:xfrm>
              <a:off x="4530136" y="1464320"/>
              <a:ext cx="73152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4</a:t>
              </a:r>
            </a:p>
          </p:txBody>
        </p:sp>
      </p:grpSp>
      <p:grpSp>
        <p:nvGrpSpPr>
          <p:cNvPr id="85" name="Group 84">
            <a:extLst>
              <a:ext uri="{FF2B5EF4-FFF2-40B4-BE49-F238E27FC236}">
                <a16:creationId xmlns:a16="http://schemas.microsoft.com/office/drawing/2014/main" id="{57C48443-92F6-E45D-52CC-DD0867B8753F}"/>
              </a:ext>
            </a:extLst>
          </p:cNvPr>
          <p:cNvGrpSpPr/>
          <p:nvPr/>
        </p:nvGrpSpPr>
        <p:grpSpPr>
          <a:xfrm>
            <a:off x="6581006" y="1478663"/>
            <a:ext cx="731520" cy="1359714"/>
            <a:chOff x="4530136" y="1464320"/>
            <a:chExt cx="731520" cy="1359714"/>
          </a:xfrm>
        </p:grpSpPr>
        <p:sp>
          <p:nvSpPr>
            <p:cNvPr id="86" name="Oval 85">
              <a:extLst>
                <a:ext uri="{FF2B5EF4-FFF2-40B4-BE49-F238E27FC236}">
                  <a16:creationId xmlns:a16="http://schemas.microsoft.com/office/drawing/2014/main" id="{6BDE054F-A499-1C14-2F56-61ADABEF7012}"/>
                </a:ext>
              </a:extLst>
            </p:cNvPr>
            <p:cNvSpPr/>
            <p:nvPr/>
          </p:nvSpPr>
          <p:spPr bwMode="auto">
            <a:xfrm>
              <a:off x="4530136" y="2092514"/>
              <a:ext cx="731520" cy="73152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ES</a:t>
              </a:r>
            </a:p>
          </p:txBody>
        </p:sp>
        <p:sp>
          <p:nvSpPr>
            <p:cNvPr id="87" name="TextBox 86">
              <a:extLst>
                <a:ext uri="{FF2B5EF4-FFF2-40B4-BE49-F238E27FC236}">
                  <a16:creationId xmlns:a16="http://schemas.microsoft.com/office/drawing/2014/main" id="{323F2520-636D-B084-F086-134BC081000E}"/>
                </a:ext>
              </a:extLst>
            </p:cNvPr>
            <p:cNvSpPr txBox="1"/>
            <p:nvPr/>
          </p:nvSpPr>
          <p:spPr>
            <a:xfrm>
              <a:off x="4530136" y="1464320"/>
              <a:ext cx="73152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5</a:t>
              </a:r>
            </a:p>
          </p:txBody>
        </p:sp>
      </p:grpSp>
      <p:grpSp>
        <p:nvGrpSpPr>
          <p:cNvPr id="88" name="Group 87">
            <a:extLst>
              <a:ext uri="{FF2B5EF4-FFF2-40B4-BE49-F238E27FC236}">
                <a16:creationId xmlns:a16="http://schemas.microsoft.com/office/drawing/2014/main" id="{26442994-B790-C6A1-1CE4-E9A9AC50B3E7}"/>
              </a:ext>
            </a:extLst>
          </p:cNvPr>
          <p:cNvGrpSpPr/>
          <p:nvPr/>
        </p:nvGrpSpPr>
        <p:grpSpPr>
          <a:xfrm>
            <a:off x="7482440" y="1479964"/>
            <a:ext cx="731520" cy="1359714"/>
            <a:chOff x="4530136" y="1464320"/>
            <a:chExt cx="731520" cy="1359714"/>
          </a:xfrm>
        </p:grpSpPr>
        <p:sp>
          <p:nvSpPr>
            <p:cNvPr id="89" name="Oval 88">
              <a:extLst>
                <a:ext uri="{FF2B5EF4-FFF2-40B4-BE49-F238E27FC236}">
                  <a16:creationId xmlns:a16="http://schemas.microsoft.com/office/drawing/2014/main" id="{533C729A-0E77-D58F-1A8D-A3410EAC9A98}"/>
                </a:ext>
              </a:extLst>
            </p:cNvPr>
            <p:cNvSpPr/>
            <p:nvPr/>
          </p:nvSpPr>
          <p:spPr bwMode="auto">
            <a:xfrm>
              <a:off x="4530136" y="2092514"/>
              <a:ext cx="731520" cy="73152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ES</a:t>
              </a:r>
            </a:p>
          </p:txBody>
        </p:sp>
        <p:sp>
          <p:nvSpPr>
            <p:cNvPr id="90" name="TextBox 89">
              <a:extLst>
                <a:ext uri="{FF2B5EF4-FFF2-40B4-BE49-F238E27FC236}">
                  <a16:creationId xmlns:a16="http://schemas.microsoft.com/office/drawing/2014/main" id="{47BA6ED2-E3A3-2D23-0FD4-98DFBB75BB15}"/>
                </a:ext>
              </a:extLst>
            </p:cNvPr>
            <p:cNvSpPr txBox="1"/>
            <p:nvPr/>
          </p:nvSpPr>
          <p:spPr>
            <a:xfrm>
              <a:off x="4530136" y="1464320"/>
              <a:ext cx="73152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6</a:t>
              </a:r>
            </a:p>
          </p:txBody>
        </p:sp>
      </p:grpSp>
      <p:grpSp>
        <p:nvGrpSpPr>
          <p:cNvPr id="91" name="Group 90">
            <a:extLst>
              <a:ext uri="{FF2B5EF4-FFF2-40B4-BE49-F238E27FC236}">
                <a16:creationId xmlns:a16="http://schemas.microsoft.com/office/drawing/2014/main" id="{D4171DF7-DFF7-93F7-8182-3B4567781A89}"/>
              </a:ext>
            </a:extLst>
          </p:cNvPr>
          <p:cNvGrpSpPr/>
          <p:nvPr/>
        </p:nvGrpSpPr>
        <p:grpSpPr>
          <a:xfrm>
            <a:off x="8383874" y="1481265"/>
            <a:ext cx="731520" cy="1359714"/>
            <a:chOff x="4530136" y="1464320"/>
            <a:chExt cx="731520" cy="1359714"/>
          </a:xfrm>
        </p:grpSpPr>
        <p:sp>
          <p:nvSpPr>
            <p:cNvPr id="92" name="Oval 91">
              <a:extLst>
                <a:ext uri="{FF2B5EF4-FFF2-40B4-BE49-F238E27FC236}">
                  <a16:creationId xmlns:a16="http://schemas.microsoft.com/office/drawing/2014/main" id="{E33FB78C-DEA9-0B52-38BA-DE1803853411}"/>
                </a:ext>
              </a:extLst>
            </p:cNvPr>
            <p:cNvSpPr/>
            <p:nvPr/>
          </p:nvSpPr>
          <p:spPr bwMode="auto">
            <a:xfrm>
              <a:off x="4530136" y="2092514"/>
              <a:ext cx="731520" cy="73152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ES</a:t>
              </a:r>
            </a:p>
          </p:txBody>
        </p:sp>
        <p:sp>
          <p:nvSpPr>
            <p:cNvPr id="93" name="TextBox 92">
              <a:extLst>
                <a:ext uri="{FF2B5EF4-FFF2-40B4-BE49-F238E27FC236}">
                  <a16:creationId xmlns:a16="http://schemas.microsoft.com/office/drawing/2014/main" id="{13078F2A-DD38-9870-B435-F7414CD21EA9}"/>
                </a:ext>
              </a:extLst>
            </p:cNvPr>
            <p:cNvSpPr txBox="1"/>
            <p:nvPr/>
          </p:nvSpPr>
          <p:spPr>
            <a:xfrm>
              <a:off x="4530136" y="1464320"/>
              <a:ext cx="73152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7</a:t>
              </a:r>
            </a:p>
          </p:txBody>
        </p:sp>
      </p:grpSp>
      <p:grpSp>
        <p:nvGrpSpPr>
          <p:cNvPr id="94" name="Group 93">
            <a:extLst>
              <a:ext uri="{FF2B5EF4-FFF2-40B4-BE49-F238E27FC236}">
                <a16:creationId xmlns:a16="http://schemas.microsoft.com/office/drawing/2014/main" id="{D6CB84BA-AE24-8E8D-5EA2-21764AB4EB6B}"/>
              </a:ext>
            </a:extLst>
          </p:cNvPr>
          <p:cNvGrpSpPr/>
          <p:nvPr/>
        </p:nvGrpSpPr>
        <p:grpSpPr>
          <a:xfrm>
            <a:off x="9285308" y="1474760"/>
            <a:ext cx="731520" cy="1359714"/>
            <a:chOff x="4530136" y="1464320"/>
            <a:chExt cx="731520" cy="1359714"/>
          </a:xfrm>
        </p:grpSpPr>
        <p:sp>
          <p:nvSpPr>
            <p:cNvPr id="95" name="Oval 94">
              <a:extLst>
                <a:ext uri="{FF2B5EF4-FFF2-40B4-BE49-F238E27FC236}">
                  <a16:creationId xmlns:a16="http://schemas.microsoft.com/office/drawing/2014/main" id="{3DC1E0C6-4746-D76E-61D7-1421D93D9C56}"/>
                </a:ext>
              </a:extLst>
            </p:cNvPr>
            <p:cNvSpPr/>
            <p:nvPr/>
          </p:nvSpPr>
          <p:spPr bwMode="auto">
            <a:xfrm>
              <a:off x="4530136" y="2092514"/>
              <a:ext cx="731520" cy="73152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ES</a:t>
              </a:r>
            </a:p>
          </p:txBody>
        </p:sp>
        <p:sp>
          <p:nvSpPr>
            <p:cNvPr id="96" name="TextBox 95">
              <a:extLst>
                <a:ext uri="{FF2B5EF4-FFF2-40B4-BE49-F238E27FC236}">
                  <a16:creationId xmlns:a16="http://schemas.microsoft.com/office/drawing/2014/main" id="{9DBD695D-B116-AE2A-6558-0252DB58590B}"/>
                </a:ext>
              </a:extLst>
            </p:cNvPr>
            <p:cNvSpPr txBox="1"/>
            <p:nvPr/>
          </p:nvSpPr>
          <p:spPr>
            <a:xfrm>
              <a:off x="4530136" y="1464320"/>
              <a:ext cx="73152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8</a:t>
              </a:r>
            </a:p>
          </p:txBody>
        </p:sp>
      </p:grpSp>
      <p:grpSp>
        <p:nvGrpSpPr>
          <p:cNvPr id="97" name="Group 96">
            <a:extLst>
              <a:ext uri="{FF2B5EF4-FFF2-40B4-BE49-F238E27FC236}">
                <a16:creationId xmlns:a16="http://schemas.microsoft.com/office/drawing/2014/main" id="{8F434245-1C55-EAAA-76A1-B2B676F2986F}"/>
              </a:ext>
            </a:extLst>
          </p:cNvPr>
          <p:cNvGrpSpPr/>
          <p:nvPr/>
        </p:nvGrpSpPr>
        <p:grpSpPr>
          <a:xfrm>
            <a:off x="10186742" y="1476061"/>
            <a:ext cx="731520" cy="1359714"/>
            <a:chOff x="4530136" y="1464320"/>
            <a:chExt cx="731520" cy="1359714"/>
          </a:xfrm>
        </p:grpSpPr>
        <p:sp>
          <p:nvSpPr>
            <p:cNvPr id="98" name="Oval 97">
              <a:extLst>
                <a:ext uri="{FF2B5EF4-FFF2-40B4-BE49-F238E27FC236}">
                  <a16:creationId xmlns:a16="http://schemas.microsoft.com/office/drawing/2014/main" id="{E85AFDFA-3500-88B6-8A80-86F53246B2C3}"/>
                </a:ext>
              </a:extLst>
            </p:cNvPr>
            <p:cNvSpPr/>
            <p:nvPr/>
          </p:nvSpPr>
          <p:spPr bwMode="auto">
            <a:xfrm>
              <a:off x="4530136" y="2092514"/>
              <a:ext cx="731520" cy="73152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ES</a:t>
              </a:r>
            </a:p>
          </p:txBody>
        </p:sp>
        <p:sp>
          <p:nvSpPr>
            <p:cNvPr id="99" name="TextBox 98">
              <a:extLst>
                <a:ext uri="{FF2B5EF4-FFF2-40B4-BE49-F238E27FC236}">
                  <a16:creationId xmlns:a16="http://schemas.microsoft.com/office/drawing/2014/main" id="{70474D2A-6757-AF85-8D89-58A0676AC112}"/>
                </a:ext>
              </a:extLst>
            </p:cNvPr>
            <p:cNvSpPr txBox="1"/>
            <p:nvPr/>
          </p:nvSpPr>
          <p:spPr>
            <a:xfrm>
              <a:off x="4530136" y="1464320"/>
              <a:ext cx="73152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9</a:t>
              </a:r>
            </a:p>
          </p:txBody>
        </p:sp>
      </p:grpSp>
      <p:grpSp>
        <p:nvGrpSpPr>
          <p:cNvPr id="100" name="Group 99">
            <a:extLst>
              <a:ext uri="{FF2B5EF4-FFF2-40B4-BE49-F238E27FC236}">
                <a16:creationId xmlns:a16="http://schemas.microsoft.com/office/drawing/2014/main" id="{FE0AB9F4-D181-67FB-66A9-14C2FBB5E283}"/>
              </a:ext>
            </a:extLst>
          </p:cNvPr>
          <p:cNvGrpSpPr/>
          <p:nvPr/>
        </p:nvGrpSpPr>
        <p:grpSpPr>
          <a:xfrm>
            <a:off x="11088176" y="1482566"/>
            <a:ext cx="731520" cy="1359714"/>
            <a:chOff x="4530136" y="1464320"/>
            <a:chExt cx="731520" cy="1359714"/>
          </a:xfrm>
        </p:grpSpPr>
        <p:sp>
          <p:nvSpPr>
            <p:cNvPr id="101" name="Oval 100">
              <a:extLst>
                <a:ext uri="{FF2B5EF4-FFF2-40B4-BE49-F238E27FC236}">
                  <a16:creationId xmlns:a16="http://schemas.microsoft.com/office/drawing/2014/main" id="{0DBFD0EC-81A0-E156-CC07-6D2E37B49BE5}"/>
                </a:ext>
              </a:extLst>
            </p:cNvPr>
            <p:cNvSpPr/>
            <p:nvPr/>
          </p:nvSpPr>
          <p:spPr bwMode="auto">
            <a:xfrm>
              <a:off x="4530136" y="2092514"/>
              <a:ext cx="731520" cy="73152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ES</a:t>
              </a:r>
            </a:p>
          </p:txBody>
        </p:sp>
        <p:sp>
          <p:nvSpPr>
            <p:cNvPr id="102" name="TextBox 101">
              <a:extLst>
                <a:ext uri="{FF2B5EF4-FFF2-40B4-BE49-F238E27FC236}">
                  <a16:creationId xmlns:a16="http://schemas.microsoft.com/office/drawing/2014/main" id="{8B0A2278-C46A-678D-3807-1E5A42EE4DD6}"/>
                </a:ext>
              </a:extLst>
            </p:cNvPr>
            <p:cNvSpPr txBox="1"/>
            <p:nvPr/>
          </p:nvSpPr>
          <p:spPr>
            <a:xfrm>
              <a:off x="4530136" y="1464320"/>
              <a:ext cx="73152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10</a:t>
              </a:r>
            </a:p>
          </p:txBody>
        </p:sp>
      </p:grpSp>
      <p:sp>
        <p:nvSpPr>
          <p:cNvPr id="112" name="Rectangle 111">
            <a:extLst>
              <a:ext uri="{FF2B5EF4-FFF2-40B4-BE49-F238E27FC236}">
                <a16:creationId xmlns:a16="http://schemas.microsoft.com/office/drawing/2014/main" id="{C84220D9-F24A-A5B1-1F77-0BCBA9C1DAFB}"/>
              </a:ext>
            </a:extLst>
          </p:cNvPr>
          <p:cNvSpPr/>
          <p:nvPr/>
        </p:nvSpPr>
        <p:spPr>
          <a:xfrm>
            <a:off x="4875808" y="3094447"/>
            <a:ext cx="527709" cy="830997"/>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normalizeH="0" baseline="0" noProof="0" dirty="0">
                <a:ln w="22225">
                  <a:solidFill>
                    <a:schemeClr val="accent4"/>
                  </a:solidFill>
                  <a:prstDash val="solid"/>
                </a:ln>
                <a:solidFill>
                  <a:schemeClr val="accent4">
                    <a:lumMod val="40000"/>
                    <a:lumOff val="60000"/>
                  </a:schemeClr>
                </a:solidFill>
                <a:uLnTx/>
                <a:uFillTx/>
                <a:latin typeface="Arial" panose="020B0604020202020204" pitchFamily="34" charset="0"/>
                <a:ea typeface="MS PGothic" panose="020B0600070205080204" pitchFamily="34" charset="-128"/>
                <a:cs typeface="+mn-cs"/>
              </a:rPr>
              <a:t>2</a:t>
            </a:r>
          </a:p>
        </p:txBody>
      </p:sp>
      <p:sp>
        <p:nvSpPr>
          <p:cNvPr id="113" name="Oval 112">
            <a:extLst>
              <a:ext uri="{FF2B5EF4-FFF2-40B4-BE49-F238E27FC236}">
                <a16:creationId xmlns:a16="http://schemas.microsoft.com/office/drawing/2014/main" id="{51C9F7FE-A846-9276-8C90-885A69C83F5D}"/>
              </a:ext>
            </a:extLst>
          </p:cNvPr>
          <p:cNvSpPr/>
          <p:nvPr/>
        </p:nvSpPr>
        <p:spPr bwMode="auto">
          <a:xfrm>
            <a:off x="3876703" y="4198725"/>
            <a:ext cx="731520" cy="731520"/>
          </a:xfrm>
          <a:prstGeom prst="ellipse">
            <a:avLst/>
          </a:prstGeom>
          <a:solidFill>
            <a:schemeClr val="accent2">
              <a:lumMod val="20000"/>
              <a:lumOff val="80000"/>
            </a:schemeClr>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VS</a:t>
            </a:r>
          </a:p>
        </p:txBody>
      </p:sp>
      <p:sp>
        <p:nvSpPr>
          <p:cNvPr id="114" name="Oval 113">
            <a:extLst>
              <a:ext uri="{FF2B5EF4-FFF2-40B4-BE49-F238E27FC236}">
                <a16:creationId xmlns:a16="http://schemas.microsoft.com/office/drawing/2014/main" id="{CB458FBD-AECB-5886-1682-28CFECEE391E}"/>
              </a:ext>
            </a:extLst>
          </p:cNvPr>
          <p:cNvSpPr/>
          <p:nvPr/>
        </p:nvSpPr>
        <p:spPr bwMode="auto">
          <a:xfrm>
            <a:off x="4773902" y="4186718"/>
            <a:ext cx="731520" cy="731520"/>
          </a:xfrm>
          <a:prstGeom prst="ellipse">
            <a:avLst/>
          </a:prstGeom>
          <a:solidFill>
            <a:schemeClr val="accent2">
              <a:lumMod val="20000"/>
              <a:lumOff val="80000"/>
            </a:schemeClr>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VS</a:t>
            </a:r>
          </a:p>
        </p:txBody>
      </p:sp>
      <p:sp>
        <p:nvSpPr>
          <p:cNvPr id="115" name="Rectangle 114">
            <a:extLst>
              <a:ext uri="{FF2B5EF4-FFF2-40B4-BE49-F238E27FC236}">
                <a16:creationId xmlns:a16="http://schemas.microsoft.com/office/drawing/2014/main" id="{3583AAB3-CE01-3AEA-AAB0-CBFC9AED71AE}"/>
              </a:ext>
            </a:extLst>
          </p:cNvPr>
          <p:cNvSpPr/>
          <p:nvPr/>
        </p:nvSpPr>
        <p:spPr>
          <a:xfrm>
            <a:off x="5773007" y="3094097"/>
            <a:ext cx="527709" cy="830997"/>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normalizeH="0" baseline="0" noProof="0" dirty="0">
                <a:ln w="22225">
                  <a:solidFill>
                    <a:schemeClr val="accent4"/>
                  </a:solidFill>
                  <a:prstDash val="solid"/>
                </a:ln>
                <a:solidFill>
                  <a:schemeClr val="accent4">
                    <a:lumMod val="40000"/>
                    <a:lumOff val="60000"/>
                  </a:schemeClr>
                </a:solidFill>
                <a:uLnTx/>
                <a:uFillTx/>
                <a:latin typeface="Arial" panose="020B0604020202020204" pitchFamily="34" charset="0"/>
                <a:ea typeface="MS PGothic" panose="020B0600070205080204" pitchFamily="34" charset="-128"/>
                <a:cs typeface="+mn-cs"/>
              </a:rPr>
              <a:t>3</a:t>
            </a:r>
          </a:p>
        </p:txBody>
      </p:sp>
      <p:sp>
        <p:nvSpPr>
          <p:cNvPr id="116" name="Oval 115">
            <a:extLst>
              <a:ext uri="{FF2B5EF4-FFF2-40B4-BE49-F238E27FC236}">
                <a16:creationId xmlns:a16="http://schemas.microsoft.com/office/drawing/2014/main" id="{144C1886-6088-D271-E41D-397FC2C44A1D}"/>
              </a:ext>
            </a:extLst>
          </p:cNvPr>
          <p:cNvSpPr/>
          <p:nvPr/>
        </p:nvSpPr>
        <p:spPr bwMode="auto">
          <a:xfrm>
            <a:off x="5671101" y="4186368"/>
            <a:ext cx="731520" cy="731520"/>
          </a:xfrm>
          <a:prstGeom prst="ellipse">
            <a:avLst/>
          </a:prstGeom>
          <a:solidFill>
            <a:schemeClr val="accent2">
              <a:lumMod val="20000"/>
              <a:lumOff val="80000"/>
            </a:schemeClr>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VS</a:t>
            </a:r>
          </a:p>
        </p:txBody>
      </p:sp>
      <p:sp>
        <p:nvSpPr>
          <p:cNvPr id="117" name="Rectangle 116">
            <a:extLst>
              <a:ext uri="{FF2B5EF4-FFF2-40B4-BE49-F238E27FC236}">
                <a16:creationId xmlns:a16="http://schemas.microsoft.com/office/drawing/2014/main" id="{BB14D9EB-9313-616F-7915-5CD1A8661D8E}"/>
              </a:ext>
            </a:extLst>
          </p:cNvPr>
          <p:cNvSpPr/>
          <p:nvPr/>
        </p:nvSpPr>
        <p:spPr>
          <a:xfrm>
            <a:off x="6670206" y="3094097"/>
            <a:ext cx="527709" cy="830997"/>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normalizeH="0" baseline="0" noProof="0" dirty="0">
                <a:ln w="22225">
                  <a:solidFill>
                    <a:schemeClr val="accent4"/>
                  </a:solidFill>
                  <a:prstDash val="solid"/>
                </a:ln>
                <a:solidFill>
                  <a:schemeClr val="accent4">
                    <a:lumMod val="40000"/>
                    <a:lumOff val="60000"/>
                  </a:schemeClr>
                </a:solidFill>
                <a:uLnTx/>
                <a:uFillTx/>
                <a:latin typeface="Arial" panose="020B0604020202020204" pitchFamily="34" charset="0"/>
                <a:ea typeface="MS PGothic" panose="020B0600070205080204" pitchFamily="34" charset="-128"/>
                <a:cs typeface="+mn-cs"/>
              </a:rPr>
              <a:t>4</a:t>
            </a:r>
          </a:p>
        </p:txBody>
      </p:sp>
      <p:sp>
        <p:nvSpPr>
          <p:cNvPr id="118" name="Oval 117">
            <a:extLst>
              <a:ext uri="{FF2B5EF4-FFF2-40B4-BE49-F238E27FC236}">
                <a16:creationId xmlns:a16="http://schemas.microsoft.com/office/drawing/2014/main" id="{85250868-A719-205E-4B03-37D319A69BDB}"/>
              </a:ext>
            </a:extLst>
          </p:cNvPr>
          <p:cNvSpPr/>
          <p:nvPr/>
        </p:nvSpPr>
        <p:spPr bwMode="auto">
          <a:xfrm>
            <a:off x="6568300" y="4186368"/>
            <a:ext cx="731520" cy="731520"/>
          </a:xfrm>
          <a:prstGeom prst="ellipse">
            <a:avLst/>
          </a:prstGeom>
          <a:solidFill>
            <a:schemeClr val="accent2">
              <a:lumMod val="20000"/>
              <a:lumOff val="80000"/>
            </a:schemeClr>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VS</a:t>
            </a:r>
          </a:p>
        </p:txBody>
      </p:sp>
      <p:sp>
        <p:nvSpPr>
          <p:cNvPr id="119" name="Rectangle 118">
            <a:extLst>
              <a:ext uri="{FF2B5EF4-FFF2-40B4-BE49-F238E27FC236}">
                <a16:creationId xmlns:a16="http://schemas.microsoft.com/office/drawing/2014/main" id="{6673FCC5-FD6C-638A-7CE5-3104A7F9BDAC}"/>
              </a:ext>
            </a:extLst>
          </p:cNvPr>
          <p:cNvSpPr/>
          <p:nvPr/>
        </p:nvSpPr>
        <p:spPr>
          <a:xfrm>
            <a:off x="7567405" y="3112157"/>
            <a:ext cx="527709" cy="830997"/>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normalizeH="0" baseline="0" noProof="0" dirty="0">
                <a:ln w="22225">
                  <a:solidFill>
                    <a:schemeClr val="accent4"/>
                  </a:solidFill>
                  <a:prstDash val="solid"/>
                </a:ln>
                <a:solidFill>
                  <a:schemeClr val="accent4">
                    <a:lumMod val="40000"/>
                    <a:lumOff val="60000"/>
                  </a:schemeClr>
                </a:solidFill>
                <a:uLnTx/>
                <a:uFillTx/>
                <a:latin typeface="Arial" panose="020B0604020202020204" pitchFamily="34" charset="0"/>
                <a:ea typeface="MS PGothic" panose="020B0600070205080204" pitchFamily="34" charset="-128"/>
                <a:cs typeface="+mn-cs"/>
              </a:rPr>
              <a:t>5</a:t>
            </a:r>
          </a:p>
        </p:txBody>
      </p:sp>
      <p:sp>
        <p:nvSpPr>
          <p:cNvPr id="120" name="Rectangle 119">
            <a:extLst>
              <a:ext uri="{FF2B5EF4-FFF2-40B4-BE49-F238E27FC236}">
                <a16:creationId xmlns:a16="http://schemas.microsoft.com/office/drawing/2014/main" id="{E27C18F3-6C1C-A643-1D70-7915DF431EB3}"/>
              </a:ext>
            </a:extLst>
          </p:cNvPr>
          <p:cNvSpPr/>
          <p:nvPr/>
        </p:nvSpPr>
        <p:spPr>
          <a:xfrm>
            <a:off x="8464604" y="3106804"/>
            <a:ext cx="527709" cy="830997"/>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normalizeH="0" baseline="0" noProof="0" dirty="0">
                <a:ln w="22225">
                  <a:solidFill>
                    <a:schemeClr val="accent4"/>
                  </a:solidFill>
                  <a:prstDash val="solid"/>
                </a:ln>
                <a:solidFill>
                  <a:schemeClr val="accent4">
                    <a:lumMod val="40000"/>
                    <a:lumOff val="60000"/>
                  </a:schemeClr>
                </a:solidFill>
                <a:uLnTx/>
                <a:uFillTx/>
                <a:latin typeface="Arial" panose="020B0604020202020204" pitchFamily="34" charset="0"/>
                <a:ea typeface="MS PGothic" panose="020B0600070205080204" pitchFamily="34" charset="-128"/>
                <a:cs typeface="+mn-cs"/>
              </a:rPr>
              <a:t>6</a:t>
            </a:r>
          </a:p>
        </p:txBody>
      </p:sp>
      <p:sp>
        <p:nvSpPr>
          <p:cNvPr id="121" name="Oval 120">
            <a:extLst>
              <a:ext uri="{FF2B5EF4-FFF2-40B4-BE49-F238E27FC236}">
                <a16:creationId xmlns:a16="http://schemas.microsoft.com/office/drawing/2014/main" id="{14B90FF1-89B8-4E29-AC8C-70B5A56FD45E}"/>
              </a:ext>
            </a:extLst>
          </p:cNvPr>
          <p:cNvSpPr/>
          <p:nvPr/>
        </p:nvSpPr>
        <p:spPr bwMode="auto">
          <a:xfrm>
            <a:off x="7465499" y="4211082"/>
            <a:ext cx="731520" cy="731520"/>
          </a:xfrm>
          <a:prstGeom prst="ellipse">
            <a:avLst/>
          </a:prstGeom>
          <a:solidFill>
            <a:schemeClr val="accent2">
              <a:lumMod val="20000"/>
              <a:lumOff val="80000"/>
            </a:schemeClr>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VS</a:t>
            </a:r>
          </a:p>
        </p:txBody>
      </p:sp>
      <p:sp>
        <p:nvSpPr>
          <p:cNvPr id="122" name="Oval 121">
            <a:extLst>
              <a:ext uri="{FF2B5EF4-FFF2-40B4-BE49-F238E27FC236}">
                <a16:creationId xmlns:a16="http://schemas.microsoft.com/office/drawing/2014/main" id="{25DAF2D3-9CA5-66B4-2A9B-33FBAFF6311B}"/>
              </a:ext>
            </a:extLst>
          </p:cNvPr>
          <p:cNvSpPr/>
          <p:nvPr/>
        </p:nvSpPr>
        <p:spPr bwMode="auto">
          <a:xfrm>
            <a:off x="8362698" y="4199075"/>
            <a:ext cx="731520" cy="731520"/>
          </a:xfrm>
          <a:prstGeom prst="ellipse">
            <a:avLst/>
          </a:prstGeom>
          <a:solidFill>
            <a:schemeClr val="accent2">
              <a:lumMod val="20000"/>
              <a:lumOff val="80000"/>
            </a:schemeClr>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VS</a:t>
            </a:r>
          </a:p>
        </p:txBody>
      </p:sp>
      <p:sp>
        <p:nvSpPr>
          <p:cNvPr id="123" name="Rectangle 122">
            <a:extLst>
              <a:ext uri="{FF2B5EF4-FFF2-40B4-BE49-F238E27FC236}">
                <a16:creationId xmlns:a16="http://schemas.microsoft.com/office/drawing/2014/main" id="{BBA35D0A-1C81-924A-D424-974887AF1504}"/>
              </a:ext>
            </a:extLst>
          </p:cNvPr>
          <p:cNvSpPr/>
          <p:nvPr/>
        </p:nvSpPr>
        <p:spPr>
          <a:xfrm>
            <a:off x="9361803" y="3106454"/>
            <a:ext cx="527709" cy="830997"/>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normalizeH="0" baseline="0" noProof="0" dirty="0">
                <a:ln w="22225">
                  <a:solidFill>
                    <a:schemeClr val="accent4"/>
                  </a:solidFill>
                  <a:prstDash val="solid"/>
                </a:ln>
                <a:solidFill>
                  <a:schemeClr val="accent4">
                    <a:lumMod val="40000"/>
                    <a:lumOff val="60000"/>
                  </a:schemeClr>
                </a:solidFill>
                <a:uLnTx/>
                <a:uFillTx/>
                <a:latin typeface="Arial" panose="020B0604020202020204" pitchFamily="34" charset="0"/>
                <a:ea typeface="MS PGothic" panose="020B0600070205080204" pitchFamily="34" charset="-128"/>
                <a:cs typeface="+mn-cs"/>
              </a:rPr>
              <a:t>7</a:t>
            </a:r>
          </a:p>
        </p:txBody>
      </p:sp>
      <p:sp>
        <p:nvSpPr>
          <p:cNvPr id="124" name="Oval 123">
            <a:extLst>
              <a:ext uri="{FF2B5EF4-FFF2-40B4-BE49-F238E27FC236}">
                <a16:creationId xmlns:a16="http://schemas.microsoft.com/office/drawing/2014/main" id="{95113527-B61F-4ED8-5FD7-160848A2861C}"/>
              </a:ext>
            </a:extLst>
          </p:cNvPr>
          <p:cNvSpPr/>
          <p:nvPr/>
        </p:nvSpPr>
        <p:spPr bwMode="auto">
          <a:xfrm>
            <a:off x="9259897" y="4198725"/>
            <a:ext cx="731520" cy="731520"/>
          </a:xfrm>
          <a:prstGeom prst="ellipse">
            <a:avLst/>
          </a:prstGeom>
          <a:solidFill>
            <a:schemeClr val="accent2">
              <a:lumMod val="20000"/>
              <a:lumOff val="80000"/>
            </a:schemeClr>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VS</a:t>
            </a:r>
          </a:p>
        </p:txBody>
      </p:sp>
      <p:sp>
        <p:nvSpPr>
          <p:cNvPr id="125" name="Rectangle 124">
            <a:extLst>
              <a:ext uri="{FF2B5EF4-FFF2-40B4-BE49-F238E27FC236}">
                <a16:creationId xmlns:a16="http://schemas.microsoft.com/office/drawing/2014/main" id="{465F6AF5-76C1-BDBD-90B3-6E725E8B6210}"/>
              </a:ext>
            </a:extLst>
          </p:cNvPr>
          <p:cNvSpPr/>
          <p:nvPr/>
        </p:nvSpPr>
        <p:spPr>
          <a:xfrm>
            <a:off x="10259002" y="3106454"/>
            <a:ext cx="527709" cy="830997"/>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normalizeH="0" baseline="0" noProof="0" dirty="0">
                <a:ln w="22225">
                  <a:solidFill>
                    <a:schemeClr val="accent4"/>
                  </a:solidFill>
                  <a:prstDash val="solid"/>
                </a:ln>
                <a:solidFill>
                  <a:schemeClr val="accent4">
                    <a:lumMod val="40000"/>
                    <a:lumOff val="60000"/>
                  </a:schemeClr>
                </a:solidFill>
                <a:uLnTx/>
                <a:uFillTx/>
                <a:latin typeface="Arial" panose="020B0604020202020204" pitchFamily="34" charset="0"/>
                <a:ea typeface="MS PGothic" panose="020B0600070205080204" pitchFamily="34" charset="-128"/>
                <a:cs typeface="+mn-cs"/>
              </a:rPr>
              <a:t>8</a:t>
            </a:r>
          </a:p>
        </p:txBody>
      </p:sp>
      <p:sp>
        <p:nvSpPr>
          <p:cNvPr id="126" name="Oval 125">
            <a:extLst>
              <a:ext uri="{FF2B5EF4-FFF2-40B4-BE49-F238E27FC236}">
                <a16:creationId xmlns:a16="http://schemas.microsoft.com/office/drawing/2014/main" id="{C614F9CE-DB63-6409-9FF1-F7D2E8A946DE}"/>
              </a:ext>
            </a:extLst>
          </p:cNvPr>
          <p:cNvSpPr/>
          <p:nvPr/>
        </p:nvSpPr>
        <p:spPr bwMode="auto">
          <a:xfrm>
            <a:off x="10157096" y="4198725"/>
            <a:ext cx="731520" cy="731520"/>
          </a:xfrm>
          <a:prstGeom prst="ellipse">
            <a:avLst/>
          </a:prstGeom>
          <a:solidFill>
            <a:schemeClr val="accent2">
              <a:lumMod val="20000"/>
              <a:lumOff val="80000"/>
            </a:schemeClr>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VS</a:t>
            </a:r>
          </a:p>
        </p:txBody>
      </p:sp>
      <p:sp>
        <p:nvSpPr>
          <p:cNvPr id="127" name="Rectangle 126">
            <a:extLst>
              <a:ext uri="{FF2B5EF4-FFF2-40B4-BE49-F238E27FC236}">
                <a16:creationId xmlns:a16="http://schemas.microsoft.com/office/drawing/2014/main" id="{0EB509B9-1724-7D82-C98C-1D23AE27AA7C}"/>
              </a:ext>
            </a:extLst>
          </p:cNvPr>
          <p:cNvSpPr/>
          <p:nvPr/>
        </p:nvSpPr>
        <p:spPr>
          <a:xfrm>
            <a:off x="11156198" y="3106454"/>
            <a:ext cx="527709" cy="830997"/>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normalizeH="0" baseline="0" noProof="0" dirty="0">
                <a:ln w="22225">
                  <a:solidFill>
                    <a:schemeClr val="accent4"/>
                  </a:solidFill>
                  <a:prstDash val="solid"/>
                </a:ln>
                <a:solidFill>
                  <a:schemeClr val="accent4">
                    <a:lumMod val="40000"/>
                    <a:lumOff val="60000"/>
                  </a:schemeClr>
                </a:solidFill>
                <a:uLnTx/>
                <a:uFillTx/>
                <a:latin typeface="Arial" panose="020B0604020202020204" pitchFamily="34" charset="0"/>
                <a:ea typeface="MS PGothic" panose="020B0600070205080204" pitchFamily="34" charset="-128"/>
                <a:cs typeface="+mn-cs"/>
              </a:rPr>
              <a:t>9</a:t>
            </a:r>
          </a:p>
        </p:txBody>
      </p:sp>
      <p:sp>
        <p:nvSpPr>
          <p:cNvPr id="128" name="Oval 127">
            <a:extLst>
              <a:ext uri="{FF2B5EF4-FFF2-40B4-BE49-F238E27FC236}">
                <a16:creationId xmlns:a16="http://schemas.microsoft.com/office/drawing/2014/main" id="{1E4DF24F-DA43-346A-1646-AB57E3AE8CDF}"/>
              </a:ext>
            </a:extLst>
          </p:cNvPr>
          <p:cNvSpPr/>
          <p:nvPr/>
        </p:nvSpPr>
        <p:spPr bwMode="auto">
          <a:xfrm>
            <a:off x="11054293" y="4198725"/>
            <a:ext cx="731520" cy="731520"/>
          </a:xfrm>
          <a:prstGeom prst="ellipse">
            <a:avLst/>
          </a:prstGeom>
          <a:solidFill>
            <a:schemeClr val="accent2">
              <a:lumMod val="20000"/>
              <a:lumOff val="80000"/>
            </a:schemeClr>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ucida Grande" charset="0"/>
                <a:ea typeface="ＭＳ Ｐゴシック" charset="-128"/>
                <a:cs typeface="+mn-cs"/>
              </a:rPr>
              <a:t>VS</a:t>
            </a:r>
          </a:p>
        </p:txBody>
      </p:sp>
      <p:sp>
        <p:nvSpPr>
          <p:cNvPr id="3" name="Rectangle: Rounded Corners 5">
            <a:extLst>
              <a:ext uri="{FF2B5EF4-FFF2-40B4-BE49-F238E27FC236}">
                <a16:creationId xmlns:a16="http://schemas.microsoft.com/office/drawing/2014/main" id="{92B4519B-083E-E22C-E8EC-798A0EBC9D95}"/>
              </a:ext>
            </a:extLst>
          </p:cNvPr>
          <p:cNvSpPr/>
          <p:nvPr/>
        </p:nvSpPr>
        <p:spPr bwMode="auto">
          <a:xfrm>
            <a:off x="3755028" y="1086951"/>
            <a:ext cx="8179382" cy="4541690"/>
          </a:xfrm>
          <a:prstGeom prst="roundRect">
            <a:avLst/>
          </a:prstGeom>
          <a:noFill/>
          <a:ln w="285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ucida Grande" charset="0"/>
              <a:ea typeface="ＭＳ Ｐゴシック" charset="-128"/>
              <a:cs typeface="+mn-cs"/>
            </a:endParaRPr>
          </a:p>
        </p:txBody>
      </p:sp>
    </p:spTree>
    <p:extLst>
      <p:ext uri="{BB962C8B-B14F-4D97-AF65-F5344CB8AC3E}">
        <p14:creationId xmlns:p14="http://schemas.microsoft.com/office/powerpoint/2010/main" val="246774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p:txBody>
          <a:bodyPr/>
          <a:lstStyle/>
          <a:p>
            <a:r>
              <a:rPr lang="en-US" dirty="0"/>
              <a:t>Clinical Outcomes: Equilibration Medium Exposure</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10" name="Table 9">
            <a:extLst>
              <a:ext uri="{FF2B5EF4-FFF2-40B4-BE49-F238E27FC236}">
                <a16:creationId xmlns:a16="http://schemas.microsoft.com/office/drawing/2014/main" id="{015FC115-7DB6-CD3B-5D00-2E0455B56896}"/>
              </a:ext>
            </a:extLst>
          </p:cNvPr>
          <p:cNvGraphicFramePr>
            <a:graphicFrameLocks noGrp="1"/>
          </p:cNvGraphicFramePr>
          <p:nvPr>
            <p:extLst>
              <p:ext uri="{D42A27DB-BD31-4B8C-83A1-F6EECF244321}">
                <p14:modId xmlns:p14="http://schemas.microsoft.com/office/powerpoint/2010/main" val="3772584169"/>
              </p:ext>
            </p:extLst>
          </p:nvPr>
        </p:nvGraphicFramePr>
        <p:xfrm>
          <a:off x="976914" y="2632705"/>
          <a:ext cx="10231822" cy="3109727"/>
        </p:xfrm>
        <a:graphic>
          <a:graphicData uri="http://schemas.openxmlformats.org/drawingml/2006/table">
            <a:tbl>
              <a:tblPr firstRow="1" firstCol="1" bandRow="1">
                <a:tableStyleId>{5C22544A-7EE6-4342-B048-85BDC9FD1C3A}</a:tableStyleId>
              </a:tblPr>
              <a:tblGrid>
                <a:gridCol w="1794498">
                  <a:extLst>
                    <a:ext uri="{9D8B030D-6E8A-4147-A177-3AD203B41FA5}">
                      <a16:colId xmlns:a16="http://schemas.microsoft.com/office/drawing/2014/main" val="2219818092"/>
                    </a:ext>
                  </a:extLst>
                </a:gridCol>
                <a:gridCol w="1294229">
                  <a:extLst>
                    <a:ext uri="{9D8B030D-6E8A-4147-A177-3AD203B41FA5}">
                      <a16:colId xmlns:a16="http://schemas.microsoft.com/office/drawing/2014/main" val="1534057715"/>
                    </a:ext>
                  </a:extLst>
                </a:gridCol>
                <a:gridCol w="1656398">
                  <a:extLst>
                    <a:ext uri="{9D8B030D-6E8A-4147-A177-3AD203B41FA5}">
                      <a16:colId xmlns:a16="http://schemas.microsoft.com/office/drawing/2014/main" val="3830426721"/>
                    </a:ext>
                  </a:extLst>
                </a:gridCol>
                <a:gridCol w="1604010">
                  <a:extLst>
                    <a:ext uri="{9D8B030D-6E8A-4147-A177-3AD203B41FA5}">
                      <a16:colId xmlns:a16="http://schemas.microsoft.com/office/drawing/2014/main" val="2907400438"/>
                    </a:ext>
                  </a:extLst>
                </a:gridCol>
                <a:gridCol w="1294229">
                  <a:extLst>
                    <a:ext uri="{9D8B030D-6E8A-4147-A177-3AD203B41FA5}">
                      <a16:colId xmlns:a16="http://schemas.microsoft.com/office/drawing/2014/main" val="1084368197"/>
                    </a:ext>
                  </a:extLst>
                </a:gridCol>
                <a:gridCol w="1294229">
                  <a:extLst>
                    <a:ext uri="{9D8B030D-6E8A-4147-A177-3AD203B41FA5}">
                      <a16:colId xmlns:a16="http://schemas.microsoft.com/office/drawing/2014/main" val="4106848810"/>
                    </a:ext>
                  </a:extLst>
                </a:gridCol>
                <a:gridCol w="1294229">
                  <a:extLst>
                    <a:ext uri="{9D8B030D-6E8A-4147-A177-3AD203B41FA5}">
                      <a16:colId xmlns:a16="http://schemas.microsoft.com/office/drawing/2014/main" val="3745431833"/>
                    </a:ext>
                  </a:extLst>
                </a:gridCol>
              </a:tblGrid>
              <a:tr h="695207">
                <a:tc>
                  <a:txBody>
                    <a:bodyPr/>
                    <a:lstStyle/>
                    <a:p>
                      <a:pPr marL="0" marR="0" algn="ctr">
                        <a:lnSpc>
                          <a:spcPct val="107000"/>
                        </a:lnSpc>
                        <a:spcBef>
                          <a:spcPts val="0"/>
                        </a:spcBef>
                        <a:spcAft>
                          <a:spcPts val="0"/>
                        </a:spcAft>
                      </a:pPr>
                      <a:r>
                        <a:rPr lang="en-US" sz="2200" kern="100" dirty="0">
                          <a:effectLst/>
                          <a:latin typeface="+mn-lt"/>
                          <a:ea typeface="Aptos" panose="020B0004020202020204" pitchFamily="34" charset="0"/>
                          <a:cs typeface="Times New Roman" panose="02020603050405020304" pitchFamily="18" charset="0"/>
                        </a:rPr>
                        <a:t>Time in ES Solution</a:t>
                      </a:r>
                    </a:p>
                  </a:txBody>
                  <a:tcPr marL="68580" marR="68580" marT="0" marB="0" anchor="ctr"/>
                </a:tc>
                <a:tc>
                  <a:txBody>
                    <a:bodyPr/>
                    <a:lstStyle/>
                    <a:p>
                      <a:pPr marL="0" marR="0" algn="ctr">
                        <a:lnSpc>
                          <a:spcPct val="107000"/>
                        </a:lnSpc>
                        <a:spcBef>
                          <a:spcPts val="0"/>
                        </a:spcBef>
                        <a:spcAft>
                          <a:spcPts val="0"/>
                        </a:spcAft>
                      </a:pPr>
                      <a:r>
                        <a:rPr lang="en-US" sz="2200" kern="0" dirty="0">
                          <a:effectLst/>
                          <a:latin typeface="+mn-lt"/>
                        </a:rPr>
                        <a:t># FET</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kern="0" dirty="0">
                          <a:effectLst/>
                          <a:latin typeface="+mn-lt"/>
                        </a:rPr>
                        <a:t>Positive </a:t>
                      </a:r>
                      <a:r>
                        <a:rPr lang="en-US" sz="2200" kern="0" dirty="0" err="1">
                          <a:effectLst/>
                          <a:latin typeface="+mn-lt"/>
                        </a:rPr>
                        <a:t>hCG</a:t>
                      </a:r>
                      <a:endParaRPr lang="en-US" sz="2200" kern="0" dirty="0">
                        <a:effectLst/>
                        <a:latin typeface="+mn-lt"/>
                      </a:endParaRPr>
                    </a:p>
                  </a:txBody>
                  <a:tcPr marL="68580" marR="68580" marT="0" marB="0" anchor="ctr"/>
                </a:tc>
                <a:tc>
                  <a:txBody>
                    <a:bodyPr/>
                    <a:lstStyle/>
                    <a:p>
                      <a:pPr marL="0" marR="0" algn="ctr">
                        <a:lnSpc>
                          <a:spcPct val="107000"/>
                        </a:lnSpc>
                        <a:spcBef>
                          <a:spcPts val="0"/>
                        </a:spcBef>
                        <a:spcAft>
                          <a:spcPts val="0"/>
                        </a:spcAft>
                      </a:pPr>
                      <a:r>
                        <a:rPr lang="en-US" sz="2200" kern="0" dirty="0">
                          <a:effectLst/>
                          <a:latin typeface="+mn-lt"/>
                        </a:rPr>
                        <a:t>Biochemical</a:t>
                      </a:r>
                    </a:p>
                  </a:txBody>
                  <a:tcPr marL="68580" marR="68580" marT="0" marB="0" anchor="ctr"/>
                </a:tc>
                <a:tc>
                  <a:txBody>
                    <a:bodyPr/>
                    <a:lstStyle/>
                    <a:p>
                      <a:pPr marL="0" marR="0" algn="ctr">
                        <a:lnSpc>
                          <a:spcPct val="107000"/>
                        </a:lnSpc>
                        <a:spcBef>
                          <a:spcPts val="0"/>
                        </a:spcBef>
                        <a:spcAft>
                          <a:spcPts val="0"/>
                        </a:spcAft>
                      </a:pPr>
                      <a:r>
                        <a:rPr lang="en-US" sz="2200" kern="0" dirty="0">
                          <a:effectLst/>
                          <a:latin typeface="+mn-lt"/>
                        </a:rPr>
                        <a:t>Clinical</a:t>
                      </a:r>
                    </a:p>
                  </a:txBody>
                  <a:tcPr marL="68580" marR="68580" marT="0" marB="0" anchor="ctr"/>
                </a:tc>
                <a:tc>
                  <a:txBody>
                    <a:bodyPr/>
                    <a:lstStyle/>
                    <a:p>
                      <a:pPr marL="0" marR="0" algn="ctr">
                        <a:lnSpc>
                          <a:spcPct val="107000"/>
                        </a:lnSpc>
                        <a:spcBef>
                          <a:spcPts val="0"/>
                        </a:spcBef>
                        <a:spcAft>
                          <a:spcPts val="0"/>
                        </a:spcAft>
                      </a:pPr>
                      <a:r>
                        <a:rPr lang="en-US" sz="2200" kern="0" dirty="0">
                          <a:effectLst/>
                          <a:latin typeface="+mn-lt"/>
                        </a:rPr>
                        <a:t>SAB</a:t>
                      </a:r>
                    </a:p>
                  </a:txBody>
                  <a:tcPr marL="68580" marR="68580" marT="0" marB="0" anchor="ctr"/>
                </a:tc>
                <a:tc>
                  <a:txBody>
                    <a:bodyPr/>
                    <a:lstStyle/>
                    <a:p>
                      <a:pPr marL="0" marR="0" algn="ctr">
                        <a:lnSpc>
                          <a:spcPct val="107000"/>
                        </a:lnSpc>
                        <a:spcBef>
                          <a:spcPts val="0"/>
                        </a:spcBef>
                        <a:spcAft>
                          <a:spcPts val="0"/>
                        </a:spcAft>
                      </a:pPr>
                      <a:r>
                        <a:rPr lang="en-US" sz="2200" kern="0" dirty="0">
                          <a:effectLst/>
                          <a:latin typeface="+mn-lt"/>
                        </a:rPr>
                        <a:t>Live Birth</a:t>
                      </a:r>
                    </a:p>
                  </a:txBody>
                  <a:tcPr marL="68580" marR="68580" marT="0" marB="0" anchor="ctr"/>
                </a:tc>
                <a:extLst>
                  <a:ext uri="{0D108BD9-81ED-4DB2-BD59-A6C34878D82A}">
                    <a16:rowId xmlns:a16="http://schemas.microsoft.com/office/drawing/2014/main" val="591518407"/>
                  </a:ext>
                </a:extLst>
              </a:tr>
              <a:tr h="401342">
                <a:tc>
                  <a:txBody>
                    <a:bodyPr/>
                    <a:lstStyle/>
                    <a:p>
                      <a:pPr marL="0" marR="0" algn="ctr">
                        <a:lnSpc>
                          <a:spcPct val="107000"/>
                        </a:lnSpc>
                        <a:spcBef>
                          <a:spcPts val="0"/>
                        </a:spcBef>
                        <a:spcAft>
                          <a:spcPts val="0"/>
                        </a:spcAft>
                      </a:pPr>
                      <a:r>
                        <a:rPr lang="en-US" sz="2200" kern="0" dirty="0">
                          <a:effectLst/>
                          <a:latin typeface="+mn-lt"/>
                        </a:rPr>
                        <a:t>2MIN</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130</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60%</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8%</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51%</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15%</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42%</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51131992"/>
                  </a:ext>
                </a:extLst>
              </a:tr>
              <a:tr h="401342">
                <a:tc>
                  <a:txBody>
                    <a:bodyPr/>
                    <a:lstStyle/>
                    <a:p>
                      <a:pPr marL="0" marR="0" algn="ctr">
                        <a:lnSpc>
                          <a:spcPct val="107000"/>
                        </a:lnSpc>
                        <a:spcBef>
                          <a:spcPts val="0"/>
                        </a:spcBef>
                        <a:spcAft>
                          <a:spcPts val="0"/>
                        </a:spcAft>
                      </a:pPr>
                      <a:r>
                        <a:rPr lang="en-US" sz="2200" kern="0">
                          <a:effectLst/>
                          <a:latin typeface="+mn-lt"/>
                        </a:rPr>
                        <a:t>3MIN</a:t>
                      </a:r>
                      <a:endParaRPr lang="en-US" sz="22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38</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66%</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11%</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55%</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10%</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47%</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61205572"/>
                  </a:ext>
                </a:extLst>
              </a:tr>
              <a:tr h="401342">
                <a:tc>
                  <a:txBody>
                    <a:bodyPr/>
                    <a:lstStyle/>
                    <a:p>
                      <a:pPr marL="0" marR="0" algn="ctr">
                        <a:lnSpc>
                          <a:spcPct val="107000"/>
                        </a:lnSpc>
                        <a:spcBef>
                          <a:spcPts val="0"/>
                        </a:spcBef>
                        <a:spcAft>
                          <a:spcPts val="0"/>
                        </a:spcAft>
                      </a:pPr>
                      <a:r>
                        <a:rPr lang="en-US" sz="2200" kern="0" dirty="0">
                          <a:effectLst/>
                          <a:latin typeface="+mn-lt"/>
                        </a:rPr>
                        <a:t>4MIN</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a:effectLst/>
                          <a:latin typeface="+mn-lt"/>
                        </a:rPr>
                        <a:t>26</a:t>
                      </a:r>
                      <a:endParaRPr lang="en-US" sz="22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65%</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19%</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46%</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0% </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46%</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82209043"/>
                  </a:ext>
                </a:extLst>
              </a:tr>
              <a:tr h="401342">
                <a:tc>
                  <a:txBody>
                    <a:bodyPr/>
                    <a:lstStyle/>
                    <a:p>
                      <a:pPr marL="0" marR="0" algn="ctr">
                        <a:lnSpc>
                          <a:spcPct val="107000"/>
                        </a:lnSpc>
                        <a:spcBef>
                          <a:spcPts val="0"/>
                        </a:spcBef>
                        <a:spcAft>
                          <a:spcPts val="0"/>
                        </a:spcAft>
                      </a:pPr>
                      <a:r>
                        <a:rPr lang="en-US" sz="2200" kern="0">
                          <a:effectLst/>
                          <a:latin typeface="+mn-lt"/>
                        </a:rPr>
                        <a:t>5MIN</a:t>
                      </a:r>
                      <a:endParaRPr lang="en-US" sz="22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a:effectLst/>
                          <a:latin typeface="+mn-lt"/>
                        </a:rPr>
                        <a:t>9</a:t>
                      </a:r>
                      <a:endParaRPr lang="en-US" sz="22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56%</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11%</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44%</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0% </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44%</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86336156"/>
                  </a:ext>
                </a:extLst>
              </a:tr>
              <a:tr h="401342">
                <a:tc>
                  <a:txBody>
                    <a:bodyPr/>
                    <a:lstStyle/>
                    <a:p>
                      <a:pPr marL="0" marR="0" algn="ctr">
                        <a:lnSpc>
                          <a:spcPct val="107000"/>
                        </a:lnSpc>
                        <a:spcBef>
                          <a:spcPts val="0"/>
                        </a:spcBef>
                        <a:spcAft>
                          <a:spcPts val="0"/>
                        </a:spcAft>
                      </a:pPr>
                      <a:r>
                        <a:rPr lang="en-US" sz="2200" kern="0" dirty="0">
                          <a:effectLst/>
                          <a:latin typeface="+mn-lt"/>
                        </a:rPr>
                        <a:t>6-9MIN</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13</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77%</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100" dirty="0">
                          <a:effectLst/>
                          <a:latin typeface="+mn-lt"/>
                          <a:ea typeface="Aptos" panose="020B0004020202020204" pitchFamily="34" charset="0"/>
                          <a:cs typeface="Times New Roman" panose="02020603050405020304" pitchFamily="18" charset="0"/>
                        </a:rPr>
                        <a:t>0%</a:t>
                      </a: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77%</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10%</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69%</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2583556"/>
                  </a:ext>
                </a:extLst>
              </a:tr>
              <a:tr h="401342">
                <a:tc>
                  <a:txBody>
                    <a:bodyPr/>
                    <a:lstStyle/>
                    <a:p>
                      <a:pPr marL="0" marR="0" algn="ctr">
                        <a:lnSpc>
                          <a:spcPct val="107000"/>
                        </a:lnSpc>
                        <a:spcBef>
                          <a:spcPts val="0"/>
                        </a:spcBef>
                        <a:spcAft>
                          <a:spcPts val="0"/>
                        </a:spcAft>
                      </a:pPr>
                      <a:r>
                        <a:rPr lang="en-US" sz="2200" kern="0" dirty="0">
                          <a:effectLst/>
                          <a:latin typeface="+mn-lt"/>
                        </a:rPr>
                        <a:t>10MIN</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754</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58%</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7%</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50%</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14%</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43%</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72341684"/>
                  </a:ext>
                </a:extLst>
              </a:tr>
            </a:tbl>
          </a:graphicData>
        </a:graphic>
      </p:graphicFrame>
      <p:sp>
        <p:nvSpPr>
          <p:cNvPr id="4" name="TextBox 3">
            <a:extLst>
              <a:ext uri="{FF2B5EF4-FFF2-40B4-BE49-F238E27FC236}">
                <a16:creationId xmlns:a16="http://schemas.microsoft.com/office/drawing/2014/main" id="{1B038391-E858-1A9F-7DC8-4ADAD7ADCB05}"/>
              </a:ext>
            </a:extLst>
          </p:cNvPr>
          <p:cNvSpPr txBox="1"/>
          <p:nvPr/>
        </p:nvSpPr>
        <p:spPr>
          <a:xfrm>
            <a:off x="641350" y="1212223"/>
            <a:ext cx="11726297" cy="461665"/>
          </a:xfrm>
          <a:prstGeom prst="rect">
            <a:avLst/>
          </a:prstGeom>
          <a:noFill/>
        </p:spPr>
        <p:txBody>
          <a:bodyPr wrap="square">
            <a:spAutoFit/>
          </a:bodyPr>
          <a:lstStyle/>
          <a:p>
            <a:r>
              <a:rPr lang="en-US" sz="2400" dirty="0"/>
              <a:t>N = 970 FET</a:t>
            </a:r>
          </a:p>
        </p:txBody>
      </p:sp>
      <p:sp>
        <p:nvSpPr>
          <p:cNvPr id="12" name="TextBox 11">
            <a:extLst>
              <a:ext uri="{FF2B5EF4-FFF2-40B4-BE49-F238E27FC236}">
                <a16:creationId xmlns:a16="http://schemas.microsoft.com/office/drawing/2014/main" id="{ECCF8554-ED14-FCDA-E099-4112C70140D2}"/>
              </a:ext>
            </a:extLst>
          </p:cNvPr>
          <p:cNvSpPr txBox="1"/>
          <p:nvPr/>
        </p:nvSpPr>
        <p:spPr>
          <a:xfrm>
            <a:off x="641350" y="1891686"/>
            <a:ext cx="11974270" cy="461665"/>
          </a:xfrm>
          <a:prstGeom prst="rect">
            <a:avLst/>
          </a:prstGeom>
          <a:noFill/>
        </p:spPr>
        <p:txBody>
          <a:bodyPr wrap="square">
            <a:spAutoFit/>
          </a:bodyPr>
          <a:lstStyle/>
          <a:p>
            <a:r>
              <a:rPr lang="en-US" sz="2400" dirty="0"/>
              <a:t>Embryo specific data regarding equilibration media exposure</a:t>
            </a:r>
          </a:p>
        </p:txBody>
      </p:sp>
      <p:sp>
        <p:nvSpPr>
          <p:cNvPr id="6" name="TextBox 5">
            <a:extLst>
              <a:ext uri="{FF2B5EF4-FFF2-40B4-BE49-F238E27FC236}">
                <a16:creationId xmlns:a16="http://schemas.microsoft.com/office/drawing/2014/main" id="{B8BD5EFD-4673-E4F6-9658-F84FCA9280AC}"/>
              </a:ext>
            </a:extLst>
          </p:cNvPr>
          <p:cNvSpPr txBox="1"/>
          <p:nvPr/>
        </p:nvSpPr>
        <p:spPr>
          <a:xfrm>
            <a:off x="947245" y="6192231"/>
            <a:ext cx="8307114" cy="461665"/>
          </a:xfrm>
          <a:prstGeom prst="rect">
            <a:avLst/>
          </a:prstGeom>
          <a:noFill/>
        </p:spPr>
        <p:txBody>
          <a:bodyPr wrap="square">
            <a:spAutoFit/>
          </a:bodyPr>
          <a:lstStyle/>
          <a:p>
            <a:r>
              <a:rPr lang="en-US" sz="2400" dirty="0"/>
              <a:t>No statistically significant difference identified between groups </a:t>
            </a:r>
          </a:p>
        </p:txBody>
      </p:sp>
    </p:spTree>
    <p:extLst>
      <p:ext uri="{BB962C8B-B14F-4D97-AF65-F5344CB8AC3E}">
        <p14:creationId xmlns:p14="http://schemas.microsoft.com/office/powerpoint/2010/main" val="174222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C12D17-2F26-484B-B02F-2CEF9D0B95C7}"/>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2EC12D17-2F26-484B-B02F-2CEF9D0B95C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A35F97-E1C2-E84F-947A-50A52ED491BC}"/>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D9C51B51-75C4-B849-A9D6-00722C2F868C}"/>
              </a:ext>
            </a:extLst>
          </p:cNvPr>
          <p:cNvSpPr>
            <a:spLocks noGrp="1"/>
          </p:cNvSpPr>
          <p:nvPr>
            <p:ph type="title"/>
          </p:nvPr>
        </p:nvSpPr>
        <p:spPr/>
        <p:txBody>
          <a:bodyPr/>
          <a:lstStyle/>
          <a:p>
            <a:r>
              <a:rPr lang="en-US" dirty="0"/>
              <a:t>Warming</a:t>
            </a:r>
          </a:p>
        </p:txBody>
      </p:sp>
    </p:spTree>
    <p:extLst>
      <p:ext uri="{BB962C8B-B14F-4D97-AF65-F5344CB8AC3E}">
        <p14:creationId xmlns:p14="http://schemas.microsoft.com/office/powerpoint/2010/main" val="2874105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00D0D-93AF-D04E-E5FA-12B7673FC7F9}"/>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ED08325-01CA-A987-D34F-E485FBBD5456}"/>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02947C6-F641-39CF-A562-32C1CF444DC6}"/>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pic>
        <p:nvPicPr>
          <p:cNvPr id="14" name="Picture 13">
            <a:extLst>
              <a:ext uri="{FF2B5EF4-FFF2-40B4-BE49-F238E27FC236}">
                <a16:creationId xmlns:a16="http://schemas.microsoft.com/office/drawing/2014/main" id="{A966A8D8-976E-2B6B-29E8-FF4DF0E8EDD6}"/>
              </a:ext>
            </a:extLst>
          </p:cNvPr>
          <p:cNvPicPr>
            <a:picLocks noChangeAspect="1"/>
          </p:cNvPicPr>
          <p:nvPr/>
        </p:nvPicPr>
        <p:blipFill rotWithShape="1">
          <a:blip r:embed="rId7"/>
          <a:srcRect l="15137" t="30742" r="70891" b="3959"/>
          <a:stretch/>
        </p:blipFill>
        <p:spPr>
          <a:xfrm rot="353425">
            <a:off x="1222537" y="483034"/>
            <a:ext cx="3883147" cy="5671287"/>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a:extLst>
              <a:ext uri="{FF2B5EF4-FFF2-40B4-BE49-F238E27FC236}">
                <a16:creationId xmlns:a16="http://schemas.microsoft.com/office/drawing/2014/main" id="{EB5F80FD-C0B4-A257-26D3-5E4E4D15289C}"/>
              </a:ext>
            </a:extLst>
          </p:cNvPr>
          <p:cNvPicPr>
            <a:picLocks noChangeAspect="1"/>
          </p:cNvPicPr>
          <p:nvPr/>
        </p:nvPicPr>
        <p:blipFill rotWithShape="1">
          <a:blip r:embed="rId8"/>
          <a:srcRect l="9439" t="18427" r="17331" b="39026"/>
          <a:stretch/>
        </p:blipFill>
        <p:spPr>
          <a:xfrm>
            <a:off x="5670255" y="2151220"/>
            <a:ext cx="6101156" cy="1993952"/>
          </a:xfrm>
          <a:prstGeom prst="rect">
            <a:avLst/>
          </a:prstGeom>
          <a:noFill/>
          <a:ln>
            <a:solidFill>
              <a:schemeClr val="tx1"/>
            </a:solidFill>
            <a:extLst>
              <a:ext uri="{C807C97D-BFC1-408E-A445-0C87EB9F89A2}">
                <ask:lineSketchStyleProps xmlns:ask="http://schemas.microsoft.com/office/drawing/2018/sketchyshapes" sd="1761386596">
                  <a:custGeom>
                    <a:avLst/>
                    <a:gdLst>
                      <a:gd name="connsiteX0" fmla="*/ 0 w 6101156"/>
                      <a:gd name="connsiteY0" fmla="*/ 0 h 1993952"/>
                      <a:gd name="connsiteX1" fmla="*/ 676674 w 6101156"/>
                      <a:gd name="connsiteY1" fmla="*/ 0 h 1993952"/>
                      <a:gd name="connsiteX2" fmla="*/ 1109301 w 6101156"/>
                      <a:gd name="connsiteY2" fmla="*/ 0 h 1993952"/>
                      <a:gd name="connsiteX3" fmla="*/ 1663952 w 6101156"/>
                      <a:gd name="connsiteY3" fmla="*/ 0 h 1993952"/>
                      <a:gd name="connsiteX4" fmla="*/ 2096579 w 6101156"/>
                      <a:gd name="connsiteY4" fmla="*/ 0 h 1993952"/>
                      <a:gd name="connsiteX5" fmla="*/ 2590218 w 6101156"/>
                      <a:gd name="connsiteY5" fmla="*/ 0 h 1993952"/>
                      <a:gd name="connsiteX6" fmla="*/ 3266892 w 6101156"/>
                      <a:gd name="connsiteY6" fmla="*/ 0 h 1993952"/>
                      <a:gd name="connsiteX7" fmla="*/ 3638508 w 6101156"/>
                      <a:gd name="connsiteY7" fmla="*/ 0 h 1993952"/>
                      <a:gd name="connsiteX8" fmla="*/ 4071135 w 6101156"/>
                      <a:gd name="connsiteY8" fmla="*/ 0 h 1993952"/>
                      <a:gd name="connsiteX9" fmla="*/ 4503762 w 6101156"/>
                      <a:gd name="connsiteY9" fmla="*/ 0 h 1993952"/>
                      <a:gd name="connsiteX10" fmla="*/ 5119425 w 6101156"/>
                      <a:gd name="connsiteY10" fmla="*/ 0 h 1993952"/>
                      <a:gd name="connsiteX11" fmla="*/ 5613064 w 6101156"/>
                      <a:gd name="connsiteY11" fmla="*/ 0 h 1993952"/>
                      <a:gd name="connsiteX12" fmla="*/ 6101156 w 6101156"/>
                      <a:gd name="connsiteY12" fmla="*/ 0 h 1993952"/>
                      <a:gd name="connsiteX13" fmla="*/ 6101156 w 6101156"/>
                      <a:gd name="connsiteY13" fmla="*/ 538367 h 1993952"/>
                      <a:gd name="connsiteX14" fmla="*/ 6101156 w 6101156"/>
                      <a:gd name="connsiteY14" fmla="*/ 996976 h 1993952"/>
                      <a:gd name="connsiteX15" fmla="*/ 6101156 w 6101156"/>
                      <a:gd name="connsiteY15" fmla="*/ 1535343 h 1993952"/>
                      <a:gd name="connsiteX16" fmla="*/ 6101156 w 6101156"/>
                      <a:gd name="connsiteY16" fmla="*/ 1993952 h 1993952"/>
                      <a:gd name="connsiteX17" fmla="*/ 5729540 w 6101156"/>
                      <a:gd name="connsiteY17" fmla="*/ 1993952 h 1993952"/>
                      <a:gd name="connsiteX18" fmla="*/ 5052866 w 6101156"/>
                      <a:gd name="connsiteY18" fmla="*/ 1993952 h 1993952"/>
                      <a:gd name="connsiteX19" fmla="*/ 4620239 w 6101156"/>
                      <a:gd name="connsiteY19" fmla="*/ 1993952 h 1993952"/>
                      <a:gd name="connsiteX20" fmla="*/ 4126600 w 6101156"/>
                      <a:gd name="connsiteY20" fmla="*/ 1993952 h 1993952"/>
                      <a:gd name="connsiteX21" fmla="*/ 3510938 w 6101156"/>
                      <a:gd name="connsiteY21" fmla="*/ 1993952 h 1993952"/>
                      <a:gd name="connsiteX22" fmla="*/ 3139322 w 6101156"/>
                      <a:gd name="connsiteY22" fmla="*/ 1993952 h 1993952"/>
                      <a:gd name="connsiteX23" fmla="*/ 2462648 w 6101156"/>
                      <a:gd name="connsiteY23" fmla="*/ 1993952 h 1993952"/>
                      <a:gd name="connsiteX24" fmla="*/ 1785975 w 6101156"/>
                      <a:gd name="connsiteY24" fmla="*/ 1993952 h 1993952"/>
                      <a:gd name="connsiteX25" fmla="*/ 1353347 w 6101156"/>
                      <a:gd name="connsiteY25" fmla="*/ 1993952 h 1993952"/>
                      <a:gd name="connsiteX26" fmla="*/ 859708 w 6101156"/>
                      <a:gd name="connsiteY26" fmla="*/ 1993952 h 1993952"/>
                      <a:gd name="connsiteX27" fmla="*/ 0 w 6101156"/>
                      <a:gd name="connsiteY27" fmla="*/ 1993952 h 1993952"/>
                      <a:gd name="connsiteX28" fmla="*/ 0 w 6101156"/>
                      <a:gd name="connsiteY28" fmla="*/ 1535343 h 1993952"/>
                      <a:gd name="connsiteX29" fmla="*/ 0 w 6101156"/>
                      <a:gd name="connsiteY29" fmla="*/ 996976 h 1993952"/>
                      <a:gd name="connsiteX30" fmla="*/ 0 w 6101156"/>
                      <a:gd name="connsiteY30" fmla="*/ 518428 h 1993952"/>
                      <a:gd name="connsiteX31" fmla="*/ 0 w 6101156"/>
                      <a:gd name="connsiteY31" fmla="*/ 0 h 199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01156" h="1993952" extrusionOk="0">
                        <a:moveTo>
                          <a:pt x="0" y="0"/>
                        </a:moveTo>
                        <a:cubicBezTo>
                          <a:pt x="137996" y="-14535"/>
                          <a:pt x="342861" y="2154"/>
                          <a:pt x="676674" y="0"/>
                        </a:cubicBezTo>
                        <a:cubicBezTo>
                          <a:pt x="1010487" y="-2154"/>
                          <a:pt x="894600" y="39460"/>
                          <a:pt x="1109301" y="0"/>
                        </a:cubicBezTo>
                        <a:cubicBezTo>
                          <a:pt x="1324002" y="-39460"/>
                          <a:pt x="1529932" y="16557"/>
                          <a:pt x="1663952" y="0"/>
                        </a:cubicBezTo>
                        <a:cubicBezTo>
                          <a:pt x="1797972" y="-16557"/>
                          <a:pt x="1980737" y="27985"/>
                          <a:pt x="2096579" y="0"/>
                        </a:cubicBezTo>
                        <a:cubicBezTo>
                          <a:pt x="2212421" y="-27985"/>
                          <a:pt x="2415568" y="15709"/>
                          <a:pt x="2590218" y="0"/>
                        </a:cubicBezTo>
                        <a:cubicBezTo>
                          <a:pt x="2764868" y="-15709"/>
                          <a:pt x="3081829" y="57995"/>
                          <a:pt x="3266892" y="0"/>
                        </a:cubicBezTo>
                        <a:cubicBezTo>
                          <a:pt x="3451955" y="-57995"/>
                          <a:pt x="3458422" y="32764"/>
                          <a:pt x="3638508" y="0"/>
                        </a:cubicBezTo>
                        <a:cubicBezTo>
                          <a:pt x="3818594" y="-32764"/>
                          <a:pt x="3979249" y="19540"/>
                          <a:pt x="4071135" y="0"/>
                        </a:cubicBezTo>
                        <a:cubicBezTo>
                          <a:pt x="4163021" y="-19540"/>
                          <a:pt x="4389541" y="21651"/>
                          <a:pt x="4503762" y="0"/>
                        </a:cubicBezTo>
                        <a:cubicBezTo>
                          <a:pt x="4617983" y="-21651"/>
                          <a:pt x="4885913" y="57827"/>
                          <a:pt x="5119425" y="0"/>
                        </a:cubicBezTo>
                        <a:cubicBezTo>
                          <a:pt x="5352937" y="-57827"/>
                          <a:pt x="5406310" y="57601"/>
                          <a:pt x="5613064" y="0"/>
                        </a:cubicBezTo>
                        <a:cubicBezTo>
                          <a:pt x="5819818" y="-57601"/>
                          <a:pt x="5890948" y="32374"/>
                          <a:pt x="6101156" y="0"/>
                        </a:cubicBezTo>
                        <a:cubicBezTo>
                          <a:pt x="6126939" y="245254"/>
                          <a:pt x="6080472" y="299504"/>
                          <a:pt x="6101156" y="538367"/>
                        </a:cubicBezTo>
                        <a:cubicBezTo>
                          <a:pt x="6121840" y="777230"/>
                          <a:pt x="6060949" y="798566"/>
                          <a:pt x="6101156" y="996976"/>
                        </a:cubicBezTo>
                        <a:cubicBezTo>
                          <a:pt x="6141363" y="1195386"/>
                          <a:pt x="6045271" y="1279869"/>
                          <a:pt x="6101156" y="1535343"/>
                        </a:cubicBezTo>
                        <a:cubicBezTo>
                          <a:pt x="6157041" y="1790817"/>
                          <a:pt x="6086061" y="1823402"/>
                          <a:pt x="6101156" y="1993952"/>
                        </a:cubicBezTo>
                        <a:cubicBezTo>
                          <a:pt x="5946043" y="2010529"/>
                          <a:pt x="5843580" y="1953668"/>
                          <a:pt x="5729540" y="1993952"/>
                        </a:cubicBezTo>
                        <a:cubicBezTo>
                          <a:pt x="5615500" y="2034236"/>
                          <a:pt x="5350707" y="1947027"/>
                          <a:pt x="5052866" y="1993952"/>
                        </a:cubicBezTo>
                        <a:cubicBezTo>
                          <a:pt x="4755025" y="2040877"/>
                          <a:pt x="4829464" y="1988459"/>
                          <a:pt x="4620239" y="1993952"/>
                        </a:cubicBezTo>
                        <a:cubicBezTo>
                          <a:pt x="4411014" y="1999445"/>
                          <a:pt x="4298007" y="1991813"/>
                          <a:pt x="4126600" y="1993952"/>
                        </a:cubicBezTo>
                        <a:cubicBezTo>
                          <a:pt x="3955193" y="1996091"/>
                          <a:pt x="3789991" y="1926834"/>
                          <a:pt x="3510938" y="1993952"/>
                        </a:cubicBezTo>
                        <a:cubicBezTo>
                          <a:pt x="3231885" y="2061070"/>
                          <a:pt x="3292660" y="1957123"/>
                          <a:pt x="3139322" y="1993952"/>
                        </a:cubicBezTo>
                        <a:cubicBezTo>
                          <a:pt x="2985984" y="2030781"/>
                          <a:pt x="2760587" y="1930636"/>
                          <a:pt x="2462648" y="1993952"/>
                        </a:cubicBezTo>
                        <a:cubicBezTo>
                          <a:pt x="2164709" y="2057268"/>
                          <a:pt x="2000883" y="1917750"/>
                          <a:pt x="1785975" y="1993952"/>
                        </a:cubicBezTo>
                        <a:cubicBezTo>
                          <a:pt x="1571067" y="2070154"/>
                          <a:pt x="1515504" y="1942082"/>
                          <a:pt x="1353347" y="1993952"/>
                        </a:cubicBezTo>
                        <a:cubicBezTo>
                          <a:pt x="1191190" y="2045822"/>
                          <a:pt x="1102075" y="1946143"/>
                          <a:pt x="859708" y="1993952"/>
                        </a:cubicBezTo>
                        <a:cubicBezTo>
                          <a:pt x="617341" y="2041761"/>
                          <a:pt x="312011" y="1894088"/>
                          <a:pt x="0" y="1993952"/>
                        </a:cubicBezTo>
                        <a:cubicBezTo>
                          <a:pt x="-43118" y="1876501"/>
                          <a:pt x="24107" y="1755592"/>
                          <a:pt x="0" y="1535343"/>
                        </a:cubicBezTo>
                        <a:cubicBezTo>
                          <a:pt x="-24107" y="1315094"/>
                          <a:pt x="58340" y="1154948"/>
                          <a:pt x="0" y="996976"/>
                        </a:cubicBezTo>
                        <a:cubicBezTo>
                          <a:pt x="-58340" y="839004"/>
                          <a:pt x="23835" y="678448"/>
                          <a:pt x="0" y="518428"/>
                        </a:cubicBezTo>
                        <a:cubicBezTo>
                          <a:pt x="-23835" y="358408"/>
                          <a:pt x="57079" y="223171"/>
                          <a:pt x="0" y="0"/>
                        </a:cubicBezTo>
                        <a:close/>
                      </a:path>
                    </a:pathLst>
                  </a:custGeom>
                  <ask:type>
                    <ask:lineSketchNone/>
                  </ask:type>
                </ask:lineSketchStyleProps>
              </a:ext>
            </a:extLst>
          </a:ln>
        </p:spPr>
      </p:pic>
    </p:spTree>
    <p:extLst>
      <p:ext uri="{BB962C8B-B14F-4D97-AF65-F5344CB8AC3E}">
        <p14:creationId xmlns:p14="http://schemas.microsoft.com/office/powerpoint/2010/main" val="115024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C2FF5-F436-3CE3-4AAC-EF09EA0584F9}"/>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83B283F3-2546-60D5-50CA-57D78CE486BE}"/>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BDB2637D-C348-8978-DE47-7A5874BCBB05}"/>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14" name="Title 1">
            <a:extLst>
              <a:ext uri="{FF2B5EF4-FFF2-40B4-BE49-F238E27FC236}">
                <a16:creationId xmlns:a16="http://schemas.microsoft.com/office/drawing/2014/main" id="{E7F3B884-6E50-2A96-9600-461583EB4B6A}"/>
              </a:ext>
            </a:extLst>
          </p:cNvPr>
          <p:cNvSpPr>
            <a:spLocks noGrp="1"/>
          </p:cNvSpPr>
          <p:nvPr>
            <p:ph type="title"/>
          </p:nvPr>
        </p:nvSpPr>
        <p:spPr>
          <a:xfrm>
            <a:off x="1043771" y="123914"/>
            <a:ext cx="10104458" cy="1066800"/>
          </a:xfrm>
        </p:spPr>
        <p:txBody>
          <a:bodyPr/>
          <a:lstStyle/>
          <a:p>
            <a:pPr algn="ctr"/>
            <a:r>
              <a:rPr lang="en-US" dirty="0">
                <a:latin typeface="+mj-lt"/>
              </a:rPr>
              <a:t>Standard Blastocyst Warming Protocol</a:t>
            </a:r>
            <a:endParaRPr lang="en-US" dirty="0">
              <a:solidFill>
                <a:srgbClr val="0070C0"/>
              </a:solidFill>
              <a:latin typeface="+mj-lt"/>
            </a:endParaRPr>
          </a:p>
        </p:txBody>
      </p:sp>
      <p:pic>
        <p:nvPicPr>
          <p:cNvPr id="15" name="Content Placeholder 3">
            <a:extLst>
              <a:ext uri="{FF2B5EF4-FFF2-40B4-BE49-F238E27FC236}">
                <a16:creationId xmlns:a16="http://schemas.microsoft.com/office/drawing/2014/main" id="{BCED8C7E-1C66-B67B-3084-D19940F2E340}"/>
              </a:ext>
            </a:extLst>
          </p:cNvPr>
          <p:cNvPicPr>
            <a:picLocks noGrp="1" noChangeAspect="1"/>
          </p:cNvPicPr>
          <p:nvPr>
            <p:ph idx="1"/>
          </p:nvPr>
        </p:nvPicPr>
        <p:blipFill rotWithShape="1">
          <a:blip r:embed="rId7"/>
          <a:srcRect l="10348" t="43331" r="79497" b="15496"/>
          <a:stretch/>
        </p:blipFill>
        <p:spPr>
          <a:xfrm>
            <a:off x="379560" y="2123884"/>
            <a:ext cx="3052157" cy="3866971"/>
          </a:xfrm>
          <a:prstGeom prst="rect">
            <a:avLst/>
          </a:prstGeom>
        </p:spPr>
      </p:pic>
      <p:pic>
        <p:nvPicPr>
          <p:cNvPr id="16" name="Picture 15">
            <a:extLst>
              <a:ext uri="{FF2B5EF4-FFF2-40B4-BE49-F238E27FC236}">
                <a16:creationId xmlns:a16="http://schemas.microsoft.com/office/drawing/2014/main" id="{7FA9E01B-7AC3-3ADC-DB22-81E0FA7081DD}"/>
              </a:ext>
            </a:extLst>
          </p:cNvPr>
          <p:cNvPicPr>
            <a:picLocks noChangeAspect="1"/>
          </p:cNvPicPr>
          <p:nvPr/>
        </p:nvPicPr>
        <p:blipFill>
          <a:blip r:embed="rId8"/>
          <a:stretch>
            <a:fillRect/>
          </a:stretch>
        </p:blipFill>
        <p:spPr>
          <a:xfrm>
            <a:off x="8810413" y="2805234"/>
            <a:ext cx="2726091" cy="2705633"/>
          </a:xfrm>
          <a:prstGeom prst="rect">
            <a:avLst/>
          </a:prstGeom>
        </p:spPr>
      </p:pic>
      <p:grpSp>
        <p:nvGrpSpPr>
          <p:cNvPr id="17" name="Group 16">
            <a:extLst>
              <a:ext uri="{FF2B5EF4-FFF2-40B4-BE49-F238E27FC236}">
                <a16:creationId xmlns:a16="http://schemas.microsoft.com/office/drawing/2014/main" id="{D0705A8C-2403-92CC-FFF0-CA322BB94594}"/>
              </a:ext>
            </a:extLst>
          </p:cNvPr>
          <p:cNvGrpSpPr/>
          <p:nvPr/>
        </p:nvGrpSpPr>
        <p:grpSpPr>
          <a:xfrm>
            <a:off x="4616507" y="2656818"/>
            <a:ext cx="4143778" cy="2949997"/>
            <a:chOff x="4124899" y="2624991"/>
            <a:chExt cx="4143778" cy="2949997"/>
          </a:xfrm>
        </p:grpSpPr>
        <p:pic>
          <p:nvPicPr>
            <p:cNvPr id="18" name="Content Placeholder 3">
              <a:extLst>
                <a:ext uri="{FF2B5EF4-FFF2-40B4-BE49-F238E27FC236}">
                  <a16:creationId xmlns:a16="http://schemas.microsoft.com/office/drawing/2014/main" id="{82607188-F751-7E33-28F6-D061C3532276}"/>
                </a:ext>
              </a:extLst>
            </p:cNvPr>
            <p:cNvPicPr>
              <a:picLocks noChangeAspect="1"/>
            </p:cNvPicPr>
            <p:nvPr/>
          </p:nvPicPr>
          <p:blipFill rotWithShape="1">
            <a:blip r:embed="rId7"/>
            <a:srcRect l="28815" t="43331" r="53991" b="15496"/>
            <a:stretch/>
          </p:blipFill>
          <p:spPr bwMode="auto">
            <a:xfrm>
              <a:off x="4124899" y="2624991"/>
              <a:ext cx="3942201" cy="294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10FF79AC-A7E2-BAA6-5F18-A0060D27132B}"/>
                </a:ext>
              </a:extLst>
            </p:cNvPr>
            <p:cNvSpPr/>
            <p:nvPr/>
          </p:nvSpPr>
          <p:spPr bwMode="auto">
            <a:xfrm>
              <a:off x="7565292" y="5158154"/>
              <a:ext cx="703385" cy="4168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ucida Grande" charset="0"/>
                <a:ea typeface="ＭＳ Ｐゴシック" charset="-128"/>
                <a:cs typeface="+mn-cs"/>
              </a:endParaRPr>
            </a:p>
          </p:txBody>
        </p:sp>
      </p:grpSp>
      <p:sp>
        <p:nvSpPr>
          <p:cNvPr id="20" name="Rectangle 19">
            <a:extLst>
              <a:ext uri="{FF2B5EF4-FFF2-40B4-BE49-F238E27FC236}">
                <a16:creationId xmlns:a16="http://schemas.microsoft.com/office/drawing/2014/main" id="{E99176FC-2545-D316-AA47-D81C0F238428}"/>
              </a:ext>
            </a:extLst>
          </p:cNvPr>
          <p:cNvSpPr/>
          <p:nvPr/>
        </p:nvSpPr>
        <p:spPr bwMode="auto">
          <a:xfrm>
            <a:off x="1625600" y="2624991"/>
            <a:ext cx="984738" cy="3604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ucida Grande" charset="0"/>
              <a:ea typeface="ＭＳ Ｐゴシック" charset="-128"/>
              <a:cs typeface="+mn-cs"/>
            </a:endParaRPr>
          </a:p>
        </p:txBody>
      </p:sp>
      <p:sp>
        <p:nvSpPr>
          <p:cNvPr id="21" name="TextBox 20">
            <a:extLst>
              <a:ext uri="{FF2B5EF4-FFF2-40B4-BE49-F238E27FC236}">
                <a16:creationId xmlns:a16="http://schemas.microsoft.com/office/drawing/2014/main" id="{E03DB7BD-5117-7EA7-3339-976233D57A99}"/>
              </a:ext>
            </a:extLst>
          </p:cNvPr>
          <p:cNvSpPr txBox="1"/>
          <p:nvPr/>
        </p:nvSpPr>
        <p:spPr>
          <a:xfrm>
            <a:off x="1304911" y="1897851"/>
            <a:ext cx="1438031"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 Minute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37ºC</a:t>
            </a:r>
          </a:p>
        </p:txBody>
      </p:sp>
      <p:sp>
        <p:nvSpPr>
          <p:cNvPr id="22" name="TextBox 21">
            <a:extLst>
              <a:ext uri="{FF2B5EF4-FFF2-40B4-BE49-F238E27FC236}">
                <a16:creationId xmlns:a16="http://schemas.microsoft.com/office/drawing/2014/main" id="{EE7D0166-F7B7-CC84-4F1B-205692838ED7}"/>
              </a:ext>
            </a:extLst>
          </p:cNvPr>
          <p:cNvSpPr txBox="1"/>
          <p:nvPr/>
        </p:nvSpPr>
        <p:spPr>
          <a:xfrm>
            <a:off x="4691983" y="1847665"/>
            <a:ext cx="2340708"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12 Minutes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Room Temperature</a:t>
            </a:r>
          </a:p>
        </p:txBody>
      </p:sp>
      <p:sp>
        <p:nvSpPr>
          <p:cNvPr id="23" name="TextBox 22">
            <a:extLst>
              <a:ext uri="{FF2B5EF4-FFF2-40B4-BE49-F238E27FC236}">
                <a16:creationId xmlns:a16="http://schemas.microsoft.com/office/drawing/2014/main" id="{A9546911-47EE-51EC-67DA-A2F0156B6E32}"/>
              </a:ext>
            </a:extLst>
          </p:cNvPr>
          <p:cNvSpPr txBox="1"/>
          <p:nvPr/>
        </p:nvSpPr>
        <p:spPr>
          <a:xfrm>
            <a:off x="8997719" y="1847664"/>
            <a:ext cx="2340708"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 Minute Rinse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37ºC</a:t>
            </a:r>
          </a:p>
        </p:txBody>
      </p:sp>
      <p:sp>
        <p:nvSpPr>
          <p:cNvPr id="24" name="Rectangle: Rounded Corners 12">
            <a:extLst>
              <a:ext uri="{FF2B5EF4-FFF2-40B4-BE49-F238E27FC236}">
                <a16:creationId xmlns:a16="http://schemas.microsoft.com/office/drawing/2014/main" id="{4C27C7A3-A14C-F9E8-86A4-10467020E0D7}"/>
              </a:ext>
            </a:extLst>
          </p:cNvPr>
          <p:cNvSpPr/>
          <p:nvPr/>
        </p:nvSpPr>
        <p:spPr bwMode="auto">
          <a:xfrm>
            <a:off x="853573" y="1154217"/>
            <a:ext cx="2340708" cy="553801"/>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Lucida Grande" charset="0"/>
                <a:ea typeface="ＭＳ Ｐゴシック" charset="-128"/>
                <a:cs typeface="+mn-cs"/>
              </a:rPr>
              <a:t>Thaw</a:t>
            </a:r>
          </a:p>
        </p:txBody>
      </p:sp>
      <p:sp>
        <p:nvSpPr>
          <p:cNvPr id="25" name="Rectangle: Rounded Corners 14">
            <a:extLst>
              <a:ext uri="{FF2B5EF4-FFF2-40B4-BE49-F238E27FC236}">
                <a16:creationId xmlns:a16="http://schemas.microsoft.com/office/drawing/2014/main" id="{957C825D-377A-DA43-30B8-7219F394F43F}"/>
              </a:ext>
            </a:extLst>
          </p:cNvPr>
          <p:cNvSpPr/>
          <p:nvPr/>
        </p:nvSpPr>
        <p:spPr bwMode="auto">
          <a:xfrm>
            <a:off x="4674209" y="1154216"/>
            <a:ext cx="2497046" cy="553801"/>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Lucida Grande" charset="0"/>
                <a:ea typeface="ＭＳ Ｐゴシック" charset="-128"/>
                <a:cs typeface="+mn-cs"/>
              </a:rPr>
              <a:t>Dilution/Wash</a:t>
            </a:r>
          </a:p>
        </p:txBody>
      </p:sp>
      <p:sp>
        <p:nvSpPr>
          <p:cNvPr id="26" name="Rectangle: Rounded Corners 15">
            <a:extLst>
              <a:ext uri="{FF2B5EF4-FFF2-40B4-BE49-F238E27FC236}">
                <a16:creationId xmlns:a16="http://schemas.microsoft.com/office/drawing/2014/main" id="{0C256B07-3964-82E0-F614-5A22E14FEED4}"/>
              </a:ext>
            </a:extLst>
          </p:cNvPr>
          <p:cNvSpPr/>
          <p:nvPr/>
        </p:nvSpPr>
        <p:spPr bwMode="auto">
          <a:xfrm>
            <a:off x="8997719" y="1154215"/>
            <a:ext cx="2340708" cy="553801"/>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Lucida Grande" charset="0"/>
                <a:ea typeface="ＭＳ Ｐゴシック" charset="-128"/>
                <a:cs typeface="+mn-cs"/>
              </a:rPr>
              <a:t>Culture</a:t>
            </a:r>
          </a:p>
        </p:txBody>
      </p:sp>
      <p:sp>
        <p:nvSpPr>
          <p:cNvPr id="27" name="TextBox 26">
            <a:extLst>
              <a:ext uri="{FF2B5EF4-FFF2-40B4-BE49-F238E27FC236}">
                <a16:creationId xmlns:a16="http://schemas.microsoft.com/office/drawing/2014/main" id="{1B558E3D-DD68-3B55-F4D0-076AE1B0BC4C}"/>
              </a:ext>
            </a:extLst>
          </p:cNvPr>
          <p:cNvSpPr txBox="1"/>
          <p:nvPr/>
        </p:nvSpPr>
        <p:spPr>
          <a:xfrm>
            <a:off x="3142488" y="5961754"/>
            <a:ext cx="5907024" cy="715089"/>
          </a:xfrm>
          <a:prstGeom prst="roundRect">
            <a:avLst/>
          </a:prstGeom>
          <a:solidFill>
            <a:schemeClr val="accent4">
              <a:lumMod val="20000"/>
              <a:lumOff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Total Time: ~ 14 minutes</a:t>
            </a: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21737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8040A-54A3-6339-2596-B3DB017914C7}"/>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DD29700-9794-E989-A512-8A650B72F32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83B283F3-2546-60D5-50CA-57D78CE486BE}"/>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73C08B9-243F-71F0-6DAA-64236A730FD4}"/>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14" name="Title 1">
            <a:extLst>
              <a:ext uri="{FF2B5EF4-FFF2-40B4-BE49-F238E27FC236}">
                <a16:creationId xmlns:a16="http://schemas.microsoft.com/office/drawing/2014/main" id="{3330A200-EDDA-3750-5243-1B99DFE1DE56}"/>
              </a:ext>
            </a:extLst>
          </p:cNvPr>
          <p:cNvSpPr>
            <a:spLocks noGrp="1"/>
          </p:cNvSpPr>
          <p:nvPr>
            <p:ph type="title"/>
          </p:nvPr>
        </p:nvSpPr>
        <p:spPr>
          <a:xfrm>
            <a:off x="1043771" y="123914"/>
            <a:ext cx="10104458" cy="1066800"/>
          </a:xfrm>
        </p:spPr>
        <p:txBody>
          <a:bodyPr/>
          <a:lstStyle/>
          <a:p>
            <a:pPr algn="ctr"/>
            <a:r>
              <a:rPr lang="en-US" dirty="0">
                <a:latin typeface="+mj-lt"/>
              </a:rPr>
              <a:t>Standard Blastocyst Warming Protocol</a:t>
            </a:r>
            <a:endParaRPr lang="en-US" dirty="0">
              <a:solidFill>
                <a:srgbClr val="0070C0"/>
              </a:solidFill>
              <a:latin typeface="+mj-lt"/>
            </a:endParaRPr>
          </a:p>
        </p:txBody>
      </p:sp>
      <p:pic>
        <p:nvPicPr>
          <p:cNvPr id="15" name="Content Placeholder 3">
            <a:extLst>
              <a:ext uri="{FF2B5EF4-FFF2-40B4-BE49-F238E27FC236}">
                <a16:creationId xmlns:a16="http://schemas.microsoft.com/office/drawing/2014/main" id="{85EB5C57-C87A-19AE-41EE-8852097A53E9}"/>
              </a:ext>
            </a:extLst>
          </p:cNvPr>
          <p:cNvPicPr>
            <a:picLocks noGrp="1" noChangeAspect="1"/>
          </p:cNvPicPr>
          <p:nvPr>
            <p:ph idx="1"/>
          </p:nvPr>
        </p:nvPicPr>
        <p:blipFill rotWithShape="1">
          <a:blip r:embed="rId7"/>
          <a:srcRect l="10348" t="43331" r="79497" b="15496"/>
          <a:stretch/>
        </p:blipFill>
        <p:spPr>
          <a:xfrm>
            <a:off x="379560" y="2123884"/>
            <a:ext cx="3052157" cy="3866971"/>
          </a:xfrm>
          <a:prstGeom prst="rect">
            <a:avLst/>
          </a:prstGeom>
        </p:spPr>
      </p:pic>
      <p:pic>
        <p:nvPicPr>
          <p:cNvPr id="16" name="Picture 15">
            <a:extLst>
              <a:ext uri="{FF2B5EF4-FFF2-40B4-BE49-F238E27FC236}">
                <a16:creationId xmlns:a16="http://schemas.microsoft.com/office/drawing/2014/main" id="{6295900C-EA4C-5B9A-791E-88EEB5156443}"/>
              </a:ext>
            </a:extLst>
          </p:cNvPr>
          <p:cNvPicPr>
            <a:picLocks noChangeAspect="1"/>
          </p:cNvPicPr>
          <p:nvPr/>
        </p:nvPicPr>
        <p:blipFill>
          <a:blip r:embed="rId8"/>
          <a:stretch>
            <a:fillRect/>
          </a:stretch>
        </p:blipFill>
        <p:spPr>
          <a:xfrm>
            <a:off x="8810413" y="2805234"/>
            <a:ext cx="2726091" cy="2705633"/>
          </a:xfrm>
          <a:prstGeom prst="rect">
            <a:avLst/>
          </a:prstGeom>
        </p:spPr>
      </p:pic>
      <p:grpSp>
        <p:nvGrpSpPr>
          <p:cNvPr id="17" name="Group 16">
            <a:extLst>
              <a:ext uri="{FF2B5EF4-FFF2-40B4-BE49-F238E27FC236}">
                <a16:creationId xmlns:a16="http://schemas.microsoft.com/office/drawing/2014/main" id="{DC1D69BB-C6BF-F3C0-088A-120F266E51FA}"/>
              </a:ext>
            </a:extLst>
          </p:cNvPr>
          <p:cNvGrpSpPr/>
          <p:nvPr/>
        </p:nvGrpSpPr>
        <p:grpSpPr>
          <a:xfrm>
            <a:off x="4616507" y="2656818"/>
            <a:ext cx="4143778" cy="2949997"/>
            <a:chOff x="4124899" y="2624991"/>
            <a:chExt cx="4143778" cy="2949997"/>
          </a:xfrm>
        </p:grpSpPr>
        <p:pic>
          <p:nvPicPr>
            <p:cNvPr id="18" name="Content Placeholder 3">
              <a:extLst>
                <a:ext uri="{FF2B5EF4-FFF2-40B4-BE49-F238E27FC236}">
                  <a16:creationId xmlns:a16="http://schemas.microsoft.com/office/drawing/2014/main" id="{8DABAED5-DED4-1CAE-7D09-B2F6A4609A14}"/>
                </a:ext>
              </a:extLst>
            </p:cNvPr>
            <p:cNvPicPr>
              <a:picLocks noChangeAspect="1"/>
            </p:cNvPicPr>
            <p:nvPr/>
          </p:nvPicPr>
          <p:blipFill rotWithShape="1">
            <a:blip r:embed="rId7"/>
            <a:srcRect l="28815" t="43331" r="53991" b="15496"/>
            <a:stretch/>
          </p:blipFill>
          <p:spPr bwMode="auto">
            <a:xfrm>
              <a:off x="4124899" y="2624991"/>
              <a:ext cx="3942201" cy="294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87092E43-D2F8-A50A-F0F9-2B7EFA1BAD45}"/>
                </a:ext>
              </a:extLst>
            </p:cNvPr>
            <p:cNvSpPr/>
            <p:nvPr/>
          </p:nvSpPr>
          <p:spPr bwMode="auto">
            <a:xfrm>
              <a:off x="7565292" y="5158154"/>
              <a:ext cx="703385" cy="4168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ucida Grande" charset="0"/>
                <a:ea typeface="ＭＳ Ｐゴシック" charset="-128"/>
                <a:cs typeface="+mn-cs"/>
              </a:endParaRPr>
            </a:p>
          </p:txBody>
        </p:sp>
      </p:grpSp>
      <p:sp>
        <p:nvSpPr>
          <p:cNvPr id="20" name="Rectangle 19">
            <a:extLst>
              <a:ext uri="{FF2B5EF4-FFF2-40B4-BE49-F238E27FC236}">
                <a16:creationId xmlns:a16="http://schemas.microsoft.com/office/drawing/2014/main" id="{644303AF-5BDC-46CC-A4F0-9E6CA9EDD5A9}"/>
              </a:ext>
            </a:extLst>
          </p:cNvPr>
          <p:cNvSpPr/>
          <p:nvPr/>
        </p:nvSpPr>
        <p:spPr bwMode="auto">
          <a:xfrm>
            <a:off x="1625600" y="2624991"/>
            <a:ext cx="984738" cy="3604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ucida Grande" charset="0"/>
              <a:ea typeface="ＭＳ Ｐゴシック" charset="-128"/>
              <a:cs typeface="+mn-cs"/>
            </a:endParaRPr>
          </a:p>
        </p:txBody>
      </p:sp>
      <p:sp>
        <p:nvSpPr>
          <p:cNvPr id="21" name="TextBox 20">
            <a:extLst>
              <a:ext uri="{FF2B5EF4-FFF2-40B4-BE49-F238E27FC236}">
                <a16:creationId xmlns:a16="http://schemas.microsoft.com/office/drawing/2014/main" id="{5E1512D8-D599-6A54-3600-CFFBA7855845}"/>
              </a:ext>
            </a:extLst>
          </p:cNvPr>
          <p:cNvSpPr txBox="1"/>
          <p:nvPr/>
        </p:nvSpPr>
        <p:spPr>
          <a:xfrm>
            <a:off x="1304911" y="1897851"/>
            <a:ext cx="1438031"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 Minute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37ºC</a:t>
            </a:r>
          </a:p>
        </p:txBody>
      </p:sp>
      <p:sp>
        <p:nvSpPr>
          <p:cNvPr id="22" name="TextBox 21">
            <a:extLst>
              <a:ext uri="{FF2B5EF4-FFF2-40B4-BE49-F238E27FC236}">
                <a16:creationId xmlns:a16="http://schemas.microsoft.com/office/drawing/2014/main" id="{151E57E4-A94F-65DE-952E-1FF735E4EF65}"/>
              </a:ext>
            </a:extLst>
          </p:cNvPr>
          <p:cNvSpPr txBox="1"/>
          <p:nvPr/>
        </p:nvSpPr>
        <p:spPr>
          <a:xfrm>
            <a:off x="4691983" y="1847665"/>
            <a:ext cx="2340708"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12 Minutes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Room Temperature</a:t>
            </a:r>
          </a:p>
        </p:txBody>
      </p:sp>
      <p:sp>
        <p:nvSpPr>
          <p:cNvPr id="23" name="TextBox 22">
            <a:extLst>
              <a:ext uri="{FF2B5EF4-FFF2-40B4-BE49-F238E27FC236}">
                <a16:creationId xmlns:a16="http://schemas.microsoft.com/office/drawing/2014/main" id="{D73F7C48-A6EB-9AB8-345B-743363FF9625}"/>
              </a:ext>
            </a:extLst>
          </p:cNvPr>
          <p:cNvSpPr txBox="1"/>
          <p:nvPr/>
        </p:nvSpPr>
        <p:spPr>
          <a:xfrm>
            <a:off x="8997719" y="1847664"/>
            <a:ext cx="2340708"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 Minute Rinse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37ºC</a:t>
            </a:r>
          </a:p>
        </p:txBody>
      </p:sp>
      <p:sp>
        <p:nvSpPr>
          <p:cNvPr id="24" name="Rectangle: Rounded Corners 12">
            <a:extLst>
              <a:ext uri="{FF2B5EF4-FFF2-40B4-BE49-F238E27FC236}">
                <a16:creationId xmlns:a16="http://schemas.microsoft.com/office/drawing/2014/main" id="{C9274803-270E-724A-D0DB-E816D5886181}"/>
              </a:ext>
            </a:extLst>
          </p:cNvPr>
          <p:cNvSpPr/>
          <p:nvPr/>
        </p:nvSpPr>
        <p:spPr bwMode="auto">
          <a:xfrm>
            <a:off x="853573" y="1154217"/>
            <a:ext cx="2340708" cy="553801"/>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Lucida Grande" charset="0"/>
                <a:ea typeface="ＭＳ Ｐゴシック" charset="-128"/>
                <a:cs typeface="+mn-cs"/>
              </a:rPr>
              <a:t>Thaw</a:t>
            </a:r>
          </a:p>
        </p:txBody>
      </p:sp>
      <p:sp>
        <p:nvSpPr>
          <p:cNvPr id="25" name="Rectangle: Rounded Corners 14">
            <a:extLst>
              <a:ext uri="{FF2B5EF4-FFF2-40B4-BE49-F238E27FC236}">
                <a16:creationId xmlns:a16="http://schemas.microsoft.com/office/drawing/2014/main" id="{F8543DA3-BAD7-CFE9-69B4-5EFDA2144516}"/>
              </a:ext>
            </a:extLst>
          </p:cNvPr>
          <p:cNvSpPr/>
          <p:nvPr/>
        </p:nvSpPr>
        <p:spPr bwMode="auto">
          <a:xfrm>
            <a:off x="4674209" y="1154216"/>
            <a:ext cx="2497046" cy="553801"/>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Lucida Grande" charset="0"/>
                <a:ea typeface="ＭＳ Ｐゴシック" charset="-128"/>
                <a:cs typeface="+mn-cs"/>
              </a:rPr>
              <a:t>Dilution/Wash</a:t>
            </a:r>
          </a:p>
        </p:txBody>
      </p:sp>
      <p:sp>
        <p:nvSpPr>
          <p:cNvPr id="26" name="Rectangle: Rounded Corners 15">
            <a:extLst>
              <a:ext uri="{FF2B5EF4-FFF2-40B4-BE49-F238E27FC236}">
                <a16:creationId xmlns:a16="http://schemas.microsoft.com/office/drawing/2014/main" id="{D2717E5C-E6F0-855C-F03C-BF01E3DA64B7}"/>
              </a:ext>
            </a:extLst>
          </p:cNvPr>
          <p:cNvSpPr/>
          <p:nvPr/>
        </p:nvSpPr>
        <p:spPr bwMode="auto">
          <a:xfrm>
            <a:off x="8997719" y="1154215"/>
            <a:ext cx="2340708" cy="553801"/>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Lucida Grande" charset="0"/>
                <a:ea typeface="ＭＳ Ｐゴシック" charset="-128"/>
                <a:cs typeface="+mn-cs"/>
              </a:rPr>
              <a:t>Culture</a:t>
            </a:r>
          </a:p>
        </p:txBody>
      </p:sp>
      <p:sp>
        <p:nvSpPr>
          <p:cNvPr id="2" name="Multiplication Sign 2">
            <a:extLst>
              <a:ext uri="{FF2B5EF4-FFF2-40B4-BE49-F238E27FC236}">
                <a16:creationId xmlns:a16="http://schemas.microsoft.com/office/drawing/2014/main" id="{43FA0671-4305-B721-D3FD-2F075E85058D}"/>
              </a:ext>
            </a:extLst>
          </p:cNvPr>
          <p:cNvSpPr/>
          <p:nvPr/>
        </p:nvSpPr>
        <p:spPr bwMode="auto">
          <a:xfrm>
            <a:off x="3197440" y="-868533"/>
            <a:ext cx="5450583" cy="8897297"/>
          </a:xfrm>
          <a:prstGeom prst="mathMultiply">
            <a:avLst>
              <a:gd name="adj1" fmla="val 2644"/>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ucida Grande" charset="0"/>
              <a:ea typeface="ＭＳ Ｐゴシック" charset="-128"/>
              <a:cs typeface="+mn-cs"/>
            </a:endParaRPr>
          </a:p>
        </p:txBody>
      </p:sp>
      <p:sp>
        <p:nvSpPr>
          <p:cNvPr id="3" name="TextBox 2">
            <a:extLst>
              <a:ext uri="{FF2B5EF4-FFF2-40B4-BE49-F238E27FC236}">
                <a16:creationId xmlns:a16="http://schemas.microsoft.com/office/drawing/2014/main" id="{9BEAE7F9-863C-32DB-4ECB-4DF3A654BC68}"/>
              </a:ext>
            </a:extLst>
          </p:cNvPr>
          <p:cNvSpPr txBox="1"/>
          <p:nvPr/>
        </p:nvSpPr>
        <p:spPr>
          <a:xfrm>
            <a:off x="3142488" y="5961754"/>
            <a:ext cx="5907024" cy="715089"/>
          </a:xfrm>
          <a:prstGeom prst="roundRect">
            <a:avLst/>
          </a:prstGeom>
          <a:solidFill>
            <a:schemeClr val="accent4">
              <a:lumMod val="20000"/>
              <a:lumOff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Total Time: ~ 14 minutes</a:t>
            </a: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36490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43BA864-9865-B7E3-FA3E-CBB238C9A168}"/>
              </a:ext>
            </a:extLst>
          </p:cNvPr>
          <p:cNvPicPr>
            <a:picLocks noGrp="1" noChangeAspect="1"/>
          </p:cNvPicPr>
          <p:nvPr>
            <p:ph idx="1"/>
          </p:nvPr>
        </p:nvPicPr>
        <p:blipFill rotWithShape="1">
          <a:blip r:embed="rId3"/>
          <a:srcRect l="10348" t="43331" r="79497" b="15496"/>
          <a:stretch/>
        </p:blipFill>
        <p:spPr>
          <a:xfrm>
            <a:off x="1827363" y="1950759"/>
            <a:ext cx="3052157" cy="3866971"/>
          </a:xfrm>
          <a:prstGeom prst="rect">
            <a:avLst/>
          </a:prstGeom>
        </p:spPr>
      </p:pic>
      <p:pic>
        <p:nvPicPr>
          <p:cNvPr id="6" name="Picture 5">
            <a:extLst>
              <a:ext uri="{FF2B5EF4-FFF2-40B4-BE49-F238E27FC236}">
                <a16:creationId xmlns:a16="http://schemas.microsoft.com/office/drawing/2014/main" id="{334FF414-8022-2101-33B5-03257CFC7AA4}"/>
              </a:ext>
            </a:extLst>
          </p:cNvPr>
          <p:cNvPicPr>
            <a:picLocks noChangeAspect="1"/>
          </p:cNvPicPr>
          <p:nvPr/>
        </p:nvPicPr>
        <p:blipFill>
          <a:blip r:embed="rId4"/>
          <a:stretch>
            <a:fillRect/>
          </a:stretch>
        </p:blipFill>
        <p:spPr>
          <a:xfrm>
            <a:off x="7119790" y="2747172"/>
            <a:ext cx="2726091" cy="2705633"/>
          </a:xfrm>
          <a:prstGeom prst="rect">
            <a:avLst/>
          </a:prstGeom>
        </p:spPr>
      </p:pic>
      <p:sp>
        <p:nvSpPr>
          <p:cNvPr id="10" name="TextBox 9">
            <a:extLst>
              <a:ext uri="{FF2B5EF4-FFF2-40B4-BE49-F238E27FC236}">
                <a16:creationId xmlns:a16="http://schemas.microsoft.com/office/drawing/2014/main" id="{55B4132B-26C5-7270-16CA-BFD27D4D000C}"/>
              </a:ext>
            </a:extLst>
          </p:cNvPr>
          <p:cNvSpPr txBox="1"/>
          <p:nvPr/>
        </p:nvSpPr>
        <p:spPr>
          <a:xfrm>
            <a:off x="2832967" y="1843339"/>
            <a:ext cx="1438031"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 Minute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37ºC</a:t>
            </a:r>
          </a:p>
        </p:txBody>
      </p:sp>
      <p:sp>
        <p:nvSpPr>
          <p:cNvPr id="12" name="TextBox 11">
            <a:extLst>
              <a:ext uri="{FF2B5EF4-FFF2-40B4-BE49-F238E27FC236}">
                <a16:creationId xmlns:a16="http://schemas.microsoft.com/office/drawing/2014/main" id="{F4228B9C-3108-0BF0-30EE-065725D44E33}"/>
              </a:ext>
            </a:extLst>
          </p:cNvPr>
          <p:cNvSpPr txBox="1"/>
          <p:nvPr/>
        </p:nvSpPr>
        <p:spPr>
          <a:xfrm>
            <a:off x="7312481" y="1843339"/>
            <a:ext cx="2340708"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 Minute Rinse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37ºC</a:t>
            </a:r>
          </a:p>
        </p:txBody>
      </p:sp>
      <p:sp>
        <p:nvSpPr>
          <p:cNvPr id="13" name="Rectangle: Rounded Corners 12">
            <a:extLst>
              <a:ext uri="{FF2B5EF4-FFF2-40B4-BE49-F238E27FC236}">
                <a16:creationId xmlns:a16="http://schemas.microsoft.com/office/drawing/2014/main" id="{ADDB9AF6-00C4-9BB7-68AC-369910BA706F}"/>
              </a:ext>
            </a:extLst>
          </p:cNvPr>
          <p:cNvSpPr/>
          <p:nvPr/>
        </p:nvSpPr>
        <p:spPr bwMode="auto">
          <a:xfrm>
            <a:off x="2381628" y="1169333"/>
            <a:ext cx="2340708" cy="553801"/>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Lucida Grande" charset="0"/>
                <a:ea typeface="ＭＳ Ｐゴシック" charset="-128"/>
                <a:cs typeface="+mn-cs"/>
              </a:rPr>
              <a:t>Thaw</a:t>
            </a:r>
          </a:p>
        </p:txBody>
      </p:sp>
      <p:sp>
        <p:nvSpPr>
          <p:cNvPr id="16" name="Rectangle: Rounded Corners 15">
            <a:extLst>
              <a:ext uri="{FF2B5EF4-FFF2-40B4-BE49-F238E27FC236}">
                <a16:creationId xmlns:a16="http://schemas.microsoft.com/office/drawing/2014/main" id="{956C571D-429B-4777-272A-122FBEB84E1E}"/>
              </a:ext>
            </a:extLst>
          </p:cNvPr>
          <p:cNvSpPr/>
          <p:nvPr/>
        </p:nvSpPr>
        <p:spPr bwMode="auto">
          <a:xfrm>
            <a:off x="7312481" y="1169333"/>
            <a:ext cx="2340708" cy="553801"/>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Lucida Grande" charset="0"/>
                <a:ea typeface="ＭＳ Ｐゴシック" charset="-128"/>
                <a:cs typeface="+mn-cs"/>
              </a:rPr>
              <a:t>Culture</a:t>
            </a:r>
          </a:p>
        </p:txBody>
      </p:sp>
      <p:sp>
        <p:nvSpPr>
          <p:cNvPr id="3" name="Arrow: Circular 2">
            <a:extLst>
              <a:ext uri="{FF2B5EF4-FFF2-40B4-BE49-F238E27FC236}">
                <a16:creationId xmlns:a16="http://schemas.microsoft.com/office/drawing/2014/main" id="{CC9E1F56-ED73-7870-CE2A-2A96B1DDE67E}"/>
              </a:ext>
            </a:extLst>
          </p:cNvPr>
          <p:cNvSpPr/>
          <p:nvPr/>
        </p:nvSpPr>
        <p:spPr bwMode="auto">
          <a:xfrm rot="696932">
            <a:off x="4343166" y="3389922"/>
            <a:ext cx="1305170" cy="988646"/>
          </a:xfrm>
          <a:prstGeom prst="circularArrow">
            <a:avLst>
              <a:gd name="adj1" fmla="val 4797"/>
              <a:gd name="adj2" fmla="val 1293790"/>
              <a:gd name="adj3" fmla="val 19469185"/>
              <a:gd name="adj4" fmla="val 11491473"/>
              <a:gd name="adj5" fmla="val 13438"/>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ucida Grande" charset="0"/>
              <a:ea typeface="ＭＳ Ｐゴシック" charset="-128"/>
              <a:cs typeface="+mn-cs"/>
            </a:endParaRPr>
          </a:p>
        </p:txBody>
      </p:sp>
      <p:pic>
        <p:nvPicPr>
          <p:cNvPr id="14" name="Content Placeholder 3">
            <a:extLst>
              <a:ext uri="{FF2B5EF4-FFF2-40B4-BE49-F238E27FC236}">
                <a16:creationId xmlns:a16="http://schemas.microsoft.com/office/drawing/2014/main" id="{BD22B4FB-65C6-E11A-F857-AC1CF2A45441}"/>
              </a:ext>
            </a:extLst>
          </p:cNvPr>
          <p:cNvPicPr>
            <a:picLocks noChangeAspect="1"/>
          </p:cNvPicPr>
          <p:nvPr/>
        </p:nvPicPr>
        <p:blipFill rotWithShape="1">
          <a:blip r:embed="rId3"/>
          <a:srcRect l="40165" t="71357" r="53705" b="21828"/>
          <a:stretch/>
        </p:blipFill>
        <p:spPr bwMode="auto">
          <a:xfrm>
            <a:off x="4995751" y="3884245"/>
            <a:ext cx="1844430" cy="64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8B33F653-BB79-15B9-266E-5D39C48560F9}"/>
              </a:ext>
            </a:extLst>
          </p:cNvPr>
          <p:cNvSpPr>
            <a:spLocks noGrp="1"/>
          </p:cNvSpPr>
          <p:nvPr>
            <p:ph type="title"/>
          </p:nvPr>
        </p:nvSpPr>
        <p:spPr>
          <a:xfrm>
            <a:off x="1043771" y="123914"/>
            <a:ext cx="10104458" cy="1066800"/>
          </a:xfrm>
        </p:spPr>
        <p:txBody>
          <a:bodyPr/>
          <a:lstStyle/>
          <a:p>
            <a:pPr algn="ctr"/>
            <a:r>
              <a:rPr lang="en-US" dirty="0">
                <a:latin typeface="+mj-lt"/>
              </a:rPr>
              <a:t>Fast Blastocyst Warming Protocol</a:t>
            </a:r>
            <a:endParaRPr lang="en-US" dirty="0">
              <a:solidFill>
                <a:srgbClr val="0070C0"/>
              </a:solidFill>
              <a:latin typeface="+mj-lt"/>
            </a:endParaRPr>
          </a:p>
        </p:txBody>
      </p:sp>
      <p:sp>
        <p:nvSpPr>
          <p:cNvPr id="7" name="TextBox 6">
            <a:extLst>
              <a:ext uri="{FF2B5EF4-FFF2-40B4-BE49-F238E27FC236}">
                <a16:creationId xmlns:a16="http://schemas.microsoft.com/office/drawing/2014/main" id="{11685999-B950-28C6-DB30-D12D4BD375F5}"/>
              </a:ext>
            </a:extLst>
          </p:cNvPr>
          <p:cNvSpPr txBox="1"/>
          <p:nvPr/>
        </p:nvSpPr>
        <p:spPr>
          <a:xfrm>
            <a:off x="3142488" y="5961754"/>
            <a:ext cx="5907024" cy="715089"/>
          </a:xfrm>
          <a:prstGeom prst="roundRect">
            <a:avLst/>
          </a:prstGeom>
          <a:solidFill>
            <a:schemeClr val="accent4">
              <a:lumMod val="20000"/>
              <a:lumOff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Total Time: ~ 2 minutes</a:t>
            </a:r>
          </a:p>
        </p:txBody>
      </p:sp>
    </p:spTree>
    <p:extLst>
      <p:ext uri="{BB962C8B-B14F-4D97-AF65-F5344CB8AC3E}">
        <p14:creationId xmlns:p14="http://schemas.microsoft.com/office/powerpoint/2010/main" val="55282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C12D17-2F26-484B-B02F-2CEF9D0B95C7}"/>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2EC12D17-2F26-484B-B02F-2CEF9D0B95C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A35F97-E1C2-E84F-947A-50A52ED491BC}"/>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D9C51B51-75C4-B849-A9D6-00722C2F868C}"/>
              </a:ext>
            </a:extLst>
          </p:cNvPr>
          <p:cNvSpPr>
            <a:spLocks noGrp="1"/>
          </p:cNvSpPr>
          <p:nvPr>
            <p:ph type="title"/>
          </p:nvPr>
        </p:nvSpPr>
        <p:spPr/>
        <p:txBody>
          <a:bodyPr/>
          <a:lstStyle/>
          <a:p>
            <a:r>
              <a:rPr lang="en-US" dirty="0"/>
              <a:t>Fast Vitrification </a:t>
            </a:r>
            <a:br>
              <a:rPr lang="en-US" dirty="0"/>
            </a:br>
            <a:r>
              <a:rPr lang="en-US" dirty="0"/>
              <a:t>	 +</a:t>
            </a:r>
            <a:br>
              <a:rPr lang="en-US" dirty="0"/>
            </a:br>
            <a:r>
              <a:rPr lang="en-US" dirty="0"/>
              <a:t>Fast Warming</a:t>
            </a:r>
          </a:p>
        </p:txBody>
      </p:sp>
    </p:spTree>
    <p:extLst>
      <p:ext uri="{BB962C8B-B14F-4D97-AF65-F5344CB8AC3E}">
        <p14:creationId xmlns:p14="http://schemas.microsoft.com/office/powerpoint/2010/main" val="2026787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6A9B5-D11E-FA42-DA6E-E05D3274EB2B}"/>
              </a:ext>
            </a:extLst>
          </p:cNvPr>
          <p:cNvSpPr>
            <a:spLocks noGrp="1"/>
          </p:cNvSpPr>
          <p:nvPr>
            <p:ph type="title"/>
          </p:nvPr>
        </p:nvSpPr>
        <p:spPr>
          <a:xfrm>
            <a:off x="641350" y="147414"/>
            <a:ext cx="10902950" cy="956516"/>
          </a:xfrm>
        </p:spPr>
        <p:txBody>
          <a:bodyPr/>
          <a:lstStyle/>
          <a:p>
            <a:pPr algn="ctr"/>
            <a:r>
              <a:rPr lang="en-US" dirty="0"/>
              <a:t>Clinical Reports of Fast Vitrification + Fast Warming</a:t>
            </a:r>
          </a:p>
        </p:txBody>
      </p:sp>
      <p:pic>
        <p:nvPicPr>
          <p:cNvPr id="9" name="Content Placeholder 8" descr="A table with numbers and symbols&#10;&#10;Description automatically generated">
            <a:extLst>
              <a:ext uri="{FF2B5EF4-FFF2-40B4-BE49-F238E27FC236}">
                <a16:creationId xmlns:a16="http://schemas.microsoft.com/office/drawing/2014/main" id="{DEE92312-C2DA-B03F-9B6A-7842804F487D}"/>
              </a:ext>
            </a:extLst>
          </p:cNvPr>
          <p:cNvPicPr>
            <a:picLocks noGrp="1" noChangeAspect="1"/>
          </p:cNvPicPr>
          <p:nvPr>
            <p:ph idx="1"/>
          </p:nvPr>
        </p:nvPicPr>
        <p:blipFill>
          <a:blip r:embed="rId3"/>
          <a:stretch>
            <a:fillRect/>
          </a:stretch>
        </p:blipFill>
        <p:spPr>
          <a:xfrm>
            <a:off x="6389486" y="2161871"/>
            <a:ext cx="4779518" cy="2534256"/>
          </a:xfrm>
          <a:ln w="28575">
            <a:solidFill>
              <a:schemeClr val="dk1"/>
            </a:solidFill>
          </a:ln>
        </p:spPr>
      </p:pic>
      <p:sp>
        <p:nvSpPr>
          <p:cNvPr id="4" name="Text Placeholder 3">
            <a:extLst>
              <a:ext uri="{FF2B5EF4-FFF2-40B4-BE49-F238E27FC236}">
                <a16:creationId xmlns:a16="http://schemas.microsoft.com/office/drawing/2014/main" id="{34E76770-CDD3-9FD6-1332-D9F48829BDAD}"/>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24A64693-ECC0-DBA0-1EDE-518CFC92D233}"/>
              </a:ext>
            </a:extLst>
          </p:cNvPr>
          <p:cNvPicPr>
            <a:picLocks noChangeAspect="1"/>
          </p:cNvPicPr>
          <p:nvPr/>
        </p:nvPicPr>
        <p:blipFill rotWithShape="1">
          <a:blip r:embed="rId4"/>
          <a:srcRect l="60873" t="23073" r="21097" b="4818"/>
          <a:stretch/>
        </p:blipFill>
        <p:spPr>
          <a:xfrm rot="355582">
            <a:off x="726845" y="770929"/>
            <a:ext cx="4253356" cy="5316140"/>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873CDF30-4126-03A3-702E-E88501BFCA83}"/>
              </a:ext>
            </a:extLst>
          </p:cNvPr>
          <p:cNvSpPr txBox="1"/>
          <p:nvPr/>
        </p:nvSpPr>
        <p:spPr>
          <a:xfrm>
            <a:off x="8491325" y="6550223"/>
            <a:ext cx="4945454" cy="307777"/>
          </a:xfrm>
          <a:prstGeom prst="rect">
            <a:avLst/>
          </a:prstGeom>
          <a:noFill/>
        </p:spPr>
        <p:txBody>
          <a:bodyPr wrap="square">
            <a:spAutoFit/>
          </a:bodyPr>
          <a:lstStyle/>
          <a:p>
            <a:pPr algn="l"/>
            <a:r>
              <a:rPr lang="en-US" sz="1400" b="0" i="0" dirty="0">
                <a:solidFill>
                  <a:srgbClr val="333333"/>
                </a:solidFill>
                <a:effectLst/>
                <a:latin typeface="NexusSans"/>
              </a:rPr>
              <a:t>Fertility and Sterility, Volume 120, Issue 4, e143</a:t>
            </a:r>
          </a:p>
        </p:txBody>
      </p:sp>
    </p:spTree>
    <p:extLst>
      <p:ext uri="{BB962C8B-B14F-4D97-AF65-F5344CB8AC3E}">
        <p14:creationId xmlns:p14="http://schemas.microsoft.com/office/powerpoint/2010/main" val="8527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26CDD4-6B09-9D4E-B578-8220F428483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6226CDD4-6B09-9D4E-B578-8220F428483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63F4507-1A52-3B49-A47A-AEF11172DED5}"/>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3D248E56-61CB-CB43-BCA5-E10B505A5A18}"/>
              </a:ext>
            </a:extLst>
          </p:cNvPr>
          <p:cNvSpPr>
            <a:spLocks noGrp="1"/>
          </p:cNvSpPr>
          <p:nvPr>
            <p:ph idx="1"/>
          </p:nvPr>
        </p:nvSpPr>
        <p:spPr/>
        <p:txBody>
          <a:bodyPr/>
          <a:lstStyle/>
          <a:p>
            <a:r>
              <a:rPr lang="en-US" b="1" dirty="0"/>
              <a:t>None</a:t>
            </a:r>
          </a:p>
          <a:p>
            <a:endParaRPr lang="en-US" b="1" dirty="0"/>
          </a:p>
        </p:txBody>
      </p:sp>
    </p:spTree>
    <p:extLst>
      <p:ext uri="{BB962C8B-B14F-4D97-AF65-F5344CB8AC3E}">
        <p14:creationId xmlns:p14="http://schemas.microsoft.com/office/powerpoint/2010/main" val="379927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p:txBody>
          <a:bodyPr/>
          <a:lstStyle/>
          <a:p>
            <a:r>
              <a:rPr lang="en-US" dirty="0"/>
              <a:t>Clinical Outcomes: Vitrification and Warming Method</a:t>
            </a:r>
          </a:p>
        </p:txBody>
      </p:sp>
      <p:graphicFrame>
        <p:nvGraphicFramePr>
          <p:cNvPr id="11" name="Table 10">
            <a:extLst>
              <a:ext uri="{FF2B5EF4-FFF2-40B4-BE49-F238E27FC236}">
                <a16:creationId xmlns:a16="http://schemas.microsoft.com/office/drawing/2014/main" id="{02CBBB8B-25F2-76C5-BFEE-1C9FD6E91D70}"/>
              </a:ext>
            </a:extLst>
          </p:cNvPr>
          <p:cNvGraphicFramePr>
            <a:graphicFrameLocks noGrp="1"/>
          </p:cNvGraphicFramePr>
          <p:nvPr>
            <p:extLst>
              <p:ext uri="{D42A27DB-BD31-4B8C-83A1-F6EECF244321}">
                <p14:modId xmlns:p14="http://schemas.microsoft.com/office/powerpoint/2010/main" val="2600360861"/>
              </p:ext>
            </p:extLst>
          </p:nvPr>
        </p:nvGraphicFramePr>
        <p:xfrm>
          <a:off x="1037985" y="2051911"/>
          <a:ext cx="10109680" cy="2754178"/>
        </p:xfrm>
        <a:graphic>
          <a:graphicData uri="http://schemas.openxmlformats.org/drawingml/2006/table">
            <a:tbl>
              <a:tblPr firstRow="1" firstCol="1" bandRow="1">
                <a:tableStyleId>{5C22544A-7EE6-4342-B048-85BDC9FD1C3A}</a:tableStyleId>
              </a:tblPr>
              <a:tblGrid>
                <a:gridCol w="3920935">
                  <a:extLst>
                    <a:ext uri="{9D8B030D-6E8A-4147-A177-3AD203B41FA5}">
                      <a16:colId xmlns:a16="http://schemas.microsoft.com/office/drawing/2014/main" val="919233615"/>
                    </a:ext>
                  </a:extLst>
                </a:gridCol>
                <a:gridCol w="1522097">
                  <a:extLst>
                    <a:ext uri="{9D8B030D-6E8A-4147-A177-3AD203B41FA5}">
                      <a16:colId xmlns:a16="http://schemas.microsoft.com/office/drawing/2014/main" val="1124318760"/>
                    </a:ext>
                  </a:extLst>
                </a:gridCol>
                <a:gridCol w="1522097">
                  <a:extLst>
                    <a:ext uri="{9D8B030D-6E8A-4147-A177-3AD203B41FA5}">
                      <a16:colId xmlns:a16="http://schemas.microsoft.com/office/drawing/2014/main" val="223144489"/>
                    </a:ext>
                  </a:extLst>
                </a:gridCol>
                <a:gridCol w="1622454">
                  <a:extLst>
                    <a:ext uri="{9D8B030D-6E8A-4147-A177-3AD203B41FA5}">
                      <a16:colId xmlns:a16="http://schemas.microsoft.com/office/drawing/2014/main" val="1176826362"/>
                    </a:ext>
                  </a:extLst>
                </a:gridCol>
                <a:gridCol w="1522097">
                  <a:extLst>
                    <a:ext uri="{9D8B030D-6E8A-4147-A177-3AD203B41FA5}">
                      <a16:colId xmlns:a16="http://schemas.microsoft.com/office/drawing/2014/main" val="3203810519"/>
                    </a:ext>
                  </a:extLst>
                </a:gridCol>
              </a:tblGrid>
              <a:tr h="76176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200" kern="100" dirty="0">
                          <a:effectLst/>
                          <a:latin typeface="+mn-lt"/>
                          <a:ea typeface="Aptos" panose="020B0004020202020204" pitchFamily="34" charset="0"/>
                          <a:cs typeface="Times New Roman" panose="02020603050405020304" pitchFamily="18" charset="0"/>
                        </a:rPr>
                        <a:t>Vitrification-Warming Regimen</a:t>
                      </a:r>
                    </a:p>
                  </a:txBody>
                  <a:tcPr marL="77802" marR="77802" marT="0" marB="0" anchor="ctr"/>
                </a:tc>
                <a:tc>
                  <a:txBody>
                    <a:bodyPr/>
                    <a:lstStyle/>
                    <a:p>
                      <a:pPr marL="0" marR="0" algn="ctr">
                        <a:lnSpc>
                          <a:spcPct val="107000"/>
                        </a:lnSpc>
                        <a:spcBef>
                          <a:spcPts val="0"/>
                        </a:spcBef>
                        <a:spcAft>
                          <a:spcPts val="0"/>
                        </a:spcAft>
                      </a:pPr>
                      <a:r>
                        <a:rPr lang="en-US" sz="2200" kern="0" dirty="0">
                          <a:effectLst/>
                          <a:latin typeface="+mn-lt"/>
                        </a:rPr>
                        <a:t># FET</a:t>
                      </a:r>
                      <a:endParaRPr lang="en-US" sz="2200" kern="100" dirty="0">
                        <a:effectLst/>
                        <a:latin typeface="+mn-lt"/>
                        <a:ea typeface="Aptos" panose="020B0004020202020204" pitchFamily="34" charset="0"/>
                        <a:cs typeface="Times New Roman" panose="02020603050405020304" pitchFamily="18" charset="0"/>
                      </a:endParaRPr>
                    </a:p>
                  </a:txBody>
                  <a:tcPr marL="77802" marR="77802" marT="0" marB="0" anchor="ctr"/>
                </a:tc>
                <a:tc>
                  <a:txBody>
                    <a:bodyPr/>
                    <a:lstStyle/>
                    <a:p>
                      <a:pPr marL="0" marR="0" algn="ctr">
                        <a:lnSpc>
                          <a:spcPct val="107000"/>
                        </a:lnSpc>
                        <a:spcBef>
                          <a:spcPts val="0"/>
                        </a:spcBef>
                        <a:spcAft>
                          <a:spcPts val="0"/>
                        </a:spcAft>
                      </a:pPr>
                      <a:r>
                        <a:rPr lang="en-US" sz="2200" kern="0" dirty="0">
                          <a:effectLst/>
                          <a:latin typeface="+mn-lt"/>
                        </a:rPr>
                        <a:t>Positive </a:t>
                      </a:r>
                      <a:r>
                        <a:rPr lang="en-US" sz="2200" kern="0" dirty="0" err="1">
                          <a:effectLst/>
                          <a:latin typeface="+mn-lt"/>
                        </a:rPr>
                        <a:t>hCG</a:t>
                      </a:r>
                      <a:endParaRPr lang="en-US" sz="2200" kern="100" dirty="0">
                        <a:effectLst/>
                        <a:latin typeface="+mn-lt"/>
                        <a:cs typeface="Times New Roman" panose="02020603050405020304" pitchFamily="18" charset="0"/>
                      </a:endParaRPr>
                    </a:p>
                  </a:txBody>
                  <a:tcPr marL="77802" marR="77802" marT="0" marB="0" anchor="ctr"/>
                </a:tc>
                <a:tc>
                  <a:txBody>
                    <a:bodyPr/>
                    <a:lstStyle/>
                    <a:p>
                      <a:pPr marL="0" marR="0" algn="ctr">
                        <a:lnSpc>
                          <a:spcPct val="107000"/>
                        </a:lnSpc>
                        <a:spcBef>
                          <a:spcPts val="0"/>
                        </a:spcBef>
                        <a:spcAft>
                          <a:spcPts val="0"/>
                        </a:spcAft>
                      </a:pPr>
                      <a:r>
                        <a:rPr lang="en-US" sz="2200" kern="0" dirty="0">
                          <a:effectLst/>
                          <a:latin typeface="+mn-lt"/>
                        </a:rPr>
                        <a:t>Biochemical</a:t>
                      </a:r>
                    </a:p>
                  </a:txBody>
                  <a:tcPr marL="77802" marR="77802" marT="0" marB="0" anchor="ctr"/>
                </a:tc>
                <a:tc>
                  <a:txBody>
                    <a:bodyPr/>
                    <a:lstStyle/>
                    <a:p>
                      <a:pPr marL="0" marR="0" algn="ctr">
                        <a:lnSpc>
                          <a:spcPct val="107000"/>
                        </a:lnSpc>
                        <a:spcBef>
                          <a:spcPts val="0"/>
                        </a:spcBef>
                        <a:spcAft>
                          <a:spcPts val="0"/>
                        </a:spcAft>
                      </a:pPr>
                      <a:r>
                        <a:rPr lang="en-US" sz="2200" kern="0" dirty="0">
                          <a:effectLst/>
                          <a:latin typeface="+mn-lt"/>
                        </a:rPr>
                        <a:t>Clinical</a:t>
                      </a:r>
                    </a:p>
                  </a:txBody>
                  <a:tcPr marL="77802" marR="77802" marT="0" marB="0" anchor="ctr"/>
                </a:tc>
                <a:extLst>
                  <a:ext uri="{0D108BD9-81ED-4DB2-BD59-A6C34878D82A}">
                    <a16:rowId xmlns:a16="http://schemas.microsoft.com/office/drawing/2014/main" val="1763763969"/>
                  </a:ext>
                </a:extLst>
              </a:tr>
              <a:tr h="498103">
                <a:tc>
                  <a:txBody>
                    <a:bodyPr/>
                    <a:lstStyle/>
                    <a:p>
                      <a:pPr marL="0" marR="0" algn="l">
                        <a:lnSpc>
                          <a:spcPct val="107000"/>
                        </a:lnSpc>
                        <a:spcBef>
                          <a:spcPts val="0"/>
                        </a:spcBef>
                        <a:spcAft>
                          <a:spcPts val="0"/>
                        </a:spcAft>
                      </a:pPr>
                      <a:r>
                        <a:rPr lang="en-US" sz="2200" kern="0" dirty="0" err="1">
                          <a:effectLst/>
                          <a:latin typeface="+mn-lt"/>
                        </a:rPr>
                        <a:t>Standard_Standard</a:t>
                      </a:r>
                      <a:endParaRPr lang="en-US" sz="2200" kern="100" dirty="0">
                        <a:effectLst/>
                        <a:latin typeface="+mn-lt"/>
                        <a:ea typeface="Aptos" panose="020B0004020202020204" pitchFamily="34" charset="0"/>
                        <a:cs typeface="Times New Roman" panose="02020603050405020304" pitchFamily="18" charset="0"/>
                      </a:endParaRPr>
                    </a:p>
                  </a:txBody>
                  <a:tcPr marL="77802" marR="77802" marT="0" marB="0" anchor="b"/>
                </a:tc>
                <a:tc>
                  <a:txBody>
                    <a:bodyPr/>
                    <a:lstStyle/>
                    <a:p>
                      <a:pPr marL="0" marR="0" algn="ctr">
                        <a:lnSpc>
                          <a:spcPct val="107000"/>
                        </a:lnSpc>
                        <a:spcBef>
                          <a:spcPts val="0"/>
                        </a:spcBef>
                        <a:spcAft>
                          <a:spcPts val="0"/>
                        </a:spcAft>
                      </a:pPr>
                      <a:r>
                        <a:rPr lang="en-US" sz="2200" kern="0">
                          <a:effectLst/>
                          <a:latin typeface="+mn-lt"/>
                        </a:rPr>
                        <a:t>148</a:t>
                      </a:r>
                      <a:endParaRPr lang="en-US" sz="2200" kern="100">
                        <a:effectLst/>
                        <a:latin typeface="+mn-lt"/>
                        <a:ea typeface="Aptos" panose="020B0004020202020204" pitchFamily="34" charset="0"/>
                        <a:cs typeface="Times New Roman" panose="02020603050405020304" pitchFamily="18" charset="0"/>
                      </a:endParaRPr>
                    </a:p>
                  </a:txBody>
                  <a:tcPr marL="77802" marR="77802" marT="0" marB="0" anchor="b"/>
                </a:tc>
                <a:tc>
                  <a:txBody>
                    <a:bodyPr/>
                    <a:lstStyle/>
                    <a:p>
                      <a:pPr marL="0" marR="0" algn="ctr">
                        <a:lnSpc>
                          <a:spcPct val="107000"/>
                        </a:lnSpc>
                        <a:spcBef>
                          <a:spcPts val="0"/>
                        </a:spcBef>
                        <a:spcAft>
                          <a:spcPts val="0"/>
                        </a:spcAft>
                      </a:pPr>
                      <a:r>
                        <a:rPr lang="en-US" sz="2200" kern="0" dirty="0">
                          <a:effectLst/>
                          <a:latin typeface="+mn-lt"/>
                        </a:rPr>
                        <a:t>61%</a:t>
                      </a:r>
                      <a:endParaRPr lang="en-US" sz="2200" kern="100" dirty="0">
                        <a:effectLst/>
                        <a:latin typeface="+mn-lt"/>
                        <a:ea typeface="Aptos" panose="020B0004020202020204" pitchFamily="34" charset="0"/>
                        <a:cs typeface="Times New Roman" panose="02020603050405020304" pitchFamily="18" charset="0"/>
                      </a:endParaRPr>
                    </a:p>
                  </a:txBody>
                  <a:tcPr marL="77802" marR="77802" marT="0" marB="0" anchor="b"/>
                </a:tc>
                <a:tc>
                  <a:txBody>
                    <a:bodyPr/>
                    <a:lstStyle/>
                    <a:p>
                      <a:pPr marL="0" marR="0" algn="ctr">
                        <a:lnSpc>
                          <a:spcPct val="107000"/>
                        </a:lnSpc>
                        <a:spcBef>
                          <a:spcPts val="0"/>
                        </a:spcBef>
                        <a:spcAft>
                          <a:spcPts val="0"/>
                        </a:spcAft>
                      </a:pPr>
                      <a:r>
                        <a:rPr lang="en-US" sz="2200" kern="0" dirty="0">
                          <a:effectLst/>
                          <a:latin typeface="+mn-lt"/>
                        </a:rPr>
                        <a:t>7%</a:t>
                      </a:r>
                      <a:endParaRPr lang="en-US" sz="2200" kern="100" dirty="0">
                        <a:effectLst/>
                        <a:latin typeface="+mn-lt"/>
                        <a:ea typeface="Aptos" panose="020B0004020202020204" pitchFamily="34" charset="0"/>
                        <a:cs typeface="Times New Roman" panose="02020603050405020304" pitchFamily="18" charset="0"/>
                      </a:endParaRPr>
                    </a:p>
                  </a:txBody>
                  <a:tcPr marL="77802" marR="77802" marT="0" marB="0" anchor="b"/>
                </a:tc>
                <a:tc>
                  <a:txBody>
                    <a:bodyPr/>
                    <a:lstStyle/>
                    <a:p>
                      <a:pPr marL="0" marR="0" algn="ctr">
                        <a:lnSpc>
                          <a:spcPct val="107000"/>
                        </a:lnSpc>
                        <a:spcBef>
                          <a:spcPts val="0"/>
                        </a:spcBef>
                        <a:spcAft>
                          <a:spcPts val="0"/>
                        </a:spcAft>
                      </a:pPr>
                      <a:r>
                        <a:rPr lang="en-US" sz="2200" kern="0" dirty="0">
                          <a:effectLst/>
                          <a:latin typeface="+mn-lt"/>
                        </a:rPr>
                        <a:t>53%</a:t>
                      </a:r>
                      <a:endParaRPr lang="en-US" sz="2200" kern="100" dirty="0">
                        <a:effectLst/>
                        <a:latin typeface="+mn-lt"/>
                        <a:ea typeface="Aptos" panose="020B0004020202020204" pitchFamily="34" charset="0"/>
                        <a:cs typeface="Times New Roman" panose="02020603050405020304" pitchFamily="18" charset="0"/>
                      </a:endParaRPr>
                    </a:p>
                  </a:txBody>
                  <a:tcPr marL="77802" marR="77802" marT="0" marB="0" anchor="b"/>
                </a:tc>
                <a:extLst>
                  <a:ext uri="{0D108BD9-81ED-4DB2-BD59-A6C34878D82A}">
                    <a16:rowId xmlns:a16="http://schemas.microsoft.com/office/drawing/2014/main" val="9742253"/>
                  </a:ext>
                </a:extLst>
              </a:tr>
              <a:tr h="498103">
                <a:tc>
                  <a:txBody>
                    <a:bodyPr/>
                    <a:lstStyle/>
                    <a:p>
                      <a:pPr marL="0" marR="0" algn="l">
                        <a:lnSpc>
                          <a:spcPct val="107000"/>
                        </a:lnSpc>
                        <a:spcBef>
                          <a:spcPts val="0"/>
                        </a:spcBef>
                        <a:spcAft>
                          <a:spcPts val="0"/>
                        </a:spcAft>
                      </a:pPr>
                      <a:r>
                        <a:rPr lang="en-US" sz="2200" kern="0" dirty="0" err="1">
                          <a:effectLst/>
                          <a:latin typeface="+mn-lt"/>
                        </a:rPr>
                        <a:t>Standard_Fast</a:t>
                      </a:r>
                      <a:endParaRPr lang="en-US" sz="2200" kern="100" dirty="0">
                        <a:effectLst/>
                        <a:latin typeface="+mn-lt"/>
                        <a:ea typeface="Aptos" panose="020B0004020202020204" pitchFamily="34" charset="0"/>
                        <a:cs typeface="Times New Roman" panose="02020603050405020304" pitchFamily="18" charset="0"/>
                      </a:endParaRPr>
                    </a:p>
                  </a:txBody>
                  <a:tcPr marL="77802" marR="77802" marT="0" marB="0" anchor="b"/>
                </a:tc>
                <a:tc>
                  <a:txBody>
                    <a:bodyPr/>
                    <a:lstStyle/>
                    <a:p>
                      <a:pPr marL="0" marR="0" algn="ctr">
                        <a:lnSpc>
                          <a:spcPct val="107000"/>
                        </a:lnSpc>
                        <a:spcBef>
                          <a:spcPts val="0"/>
                        </a:spcBef>
                        <a:spcAft>
                          <a:spcPts val="0"/>
                        </a:spcAft>
                      </a:pPr>
                      <a:r>
                        <a:rPr lang="en-US" sz="2200" kern="0">
                          <a:effectLst/>
                          <a:latin typeface="+mn-lt"/>
                        </a:rPr>
                        <a:t>946</a:t>
                      </a:r>
                      <a:endParaRPr lang="en-US" sz="2200" kern="100">
                        <a:effectLst/>
                        <a:latin typeface="+mn-lt"/>
                        <a:ea typeface="Aptos" panose="020B0004020202020204" pitchFamily="34" charset="0"/>
                        <a:cs typeface="Times New Roman" panose="02020603050405020304" pitchFamily="18" charset="0"/>
                      </a:endParaRPr>
                    </a:p>
                  </a:txBody>
                  <a:tcPr marL="77802" marR="77802" marT="0" marB="0" anchor="b"/>
                </a:tc>
                <a:tc>
                  <a:txBody>
                    <a:bodyPr/>
                    <a:lstStyle/>
                    <a:p>
                      <a:pPr marL="0" marR="0" algn="ctr">
                        <a:lnSpc>
                          <a:spcPct val="107000"/>
                        </a:lnSpc>
                        <a:spcBef>
                          <a:spcPts val="0"/>
                        </a:spcBef>
                        <a:spcAft>
                          <a:spcPts val="0"/>
                        </a:spcAft>
                      </a:pPr>
                      <a:r>
                        <a:rPr lang="en-US" sz="2200" kern="0" dirty="0">
                          <a:effectLst/>
                          <a:latin typeface="+mn-lt"/>
                        </a:rPr>
                        <a:t>57%</a:t>
                      </a:r>
                      <a:endParaRPr lang="en-US" sz="2200" kern="100" dirty="0">
                        <a:effectLst/>
                        <a:latin typeface="+mn-lt"/>
                        <a:ea typeface="Aptos" panose="020B0004020202020204" pitchFamily="34" charset="0"/>
                        <a:cs typeface="Times New Roman" panose="02020603050405020304" pitchFamily="18" charset="0"/>
                      </a:endParaRPr>
                    </a:p>
                  </a:txBody>
                  <a:tcPr marL="77802" marR="77802" marT="0" marB="0" anchor="b"/>
                </a:tc>
                <a:tc>
                  <a:txBody>
                    <a:bodyPr/>
                    <a:lstStyle/>
                    <a:p>
                      <a:pPr marL="0" marR="0" algn="ctr">
                        <a:lnSpc>
                          <a:spcPct val="107000"/>
                        </a:lnSpc>
                        <a:spcBef>
                          <a:spcPts val="0"/>
                        </a:spcBef>
                        <a:spcAft>
                          <a:spcPts val="0"/>
                        </a:spcAft>
                      </a:pPr>
                      <a:r>
                        <a:rPr lang="en-US" sz="2200" kern="0" dirty="0">
                          <a:effectLst/>
                          <a:latin typeface="+mn-lt"/>
                        </a:rPr>
                        <a:t>7%</a:t>
                      </a:r>
                      <a:endParaRPr lang="en-US" sz="2200" kern="100" dirty="0">
                        <a:effectLst/>
                        <a:latin typeface="+mn-lt"/>
                        <a:ea typeface="Aptos" panose="020B0004020202020204" pitchFamily="34" charset="0"/>
                        <a:cs typeface="Times New Roman" panose="02020603050405020304" pitchFamily="18" charset="0"/>
                      </a:endParaRPr>
                    </a:p>
                  </a:txBody>
                  <a:tcPr marL="77802" marR="77802" marT="0" marB="0" anchor="b"/>
                </a:tc>
                <a:tc>
                  <a:txBody>
                    <a:bodyPr/>
                    <a:lstStyle/>
                    <a:p>
                      <a:pPr marL="0" marR="0" algn="ctr">
                        <a:lnSpc>
                          <a:spcPct val="107000"/>
                        </a:lnSpc>
                        <a:spcBef>
                          <a:spcPts val="0"/>
                        </a:spcBef>
                        <a:spcAft>
                          <a:spcPts val="0"/>
                        </a:spcAft>
                      </a:pPr>
                      <a:r>
                        <a:rPr lang="en-US" sz="2200" kern="0" dirty="0">
                          <a:effectLst/>
                          <a:latin typeface="+mn-lt"/>
                        </a:rPr>
                        <a:t>50%</a:t>
                      </a:r>
                      <a:endParaRPr lang="en-US" sz="2200" kern="100" dirty="0">
                        <a:effectLst/>
                        <a:latin typeface="+mn-lt"/>
                        <a:ea typeface="Aptos" panose="020B0004020202020204" pitchFamily="34" charset="0"/>
                        <a:cs typeface="Times New Roman" panose="02020603050405020304" pitchFamily="18" charset="0"/>
                      </a:endParaRPr>
                    </a:p>
                  </a:txBody>
                  <a:tcPr marL="77802" marR="77802" marT="0" marB="0" anchor="b"/>
                </a:tc>
                <a:extLst>
                  <a:ext uri="{0D108BD9-81ED-4DB2-BD59-A6C34878D82A}">
                    <a16:rowId xmlns:a16="http://schemas.microsoft.com/office/drawing/2014/main" val="2570112886"/>
                  </a:ext>
                </a:extLst>
              </a:tr>
              <a:tr h="498103">
                <a:tc>
                  <a:txBody>
                    <a:bodyPr/>
                    <a:lstStyle/>
                    <a:p>
                      <a:pPr marL="0" marR="0" algn="l">
                        <a:lnSpc>
                          <a:spcPct val="107000"/>
                        </a:lnSpc>
                        <a:spcBef>
                          <a:spcPts val="0"/>
                        </a:spcBef>
                        <a:spcAft>
                          <a:spcPts val="0"/>
                        </a:spcAft>
                      </a:pPr>
                      <a:r>
                        <a:rPr lang="en-US" sz="2200" kern="0" dirty="0" err="1">
                          <a:effectLst/>
                          <a:latin typeface="+mn-lt"/>
                        </a:rPr>
                        <a:t>Fast_Fast</a:t>
                      </a:r>
                      <a:endParaRPr lang="en-US" sz="2200" kern="100" dirty="0">
                        <a:effectLst/>
                        <a:latin typeface="+mn-lt"/>
                        <a:ea typeface="Aptos" panose="020B0004020202020204" pitchFamily="34" charset="0"/>
                        <a:cs typeface="Times New Roman" panose="02020603050405020304" pitchFamily="18" charset="0"/>
                      </a:endParaRPr>
                    </a:p>
                  </a:txBody>
                  <a:tcPr marL="77802" marR="77802" marT="0" marB="0" anchor="b"/>
                </a:tc>
                <a:tc>
                  <a:txBody>
                    <a:bodyPr/>
                    <a:lstStyle/>
                    <a:p>
                      <a:pPr marL="0" marR="0" algn="ctr">
                        <a:lnSpc>
                          <a:spcPct val="107000"/>
                        </a:lnSpc>
                        <a:spcBef>
                          <a:spcPts val="0"/>
                        </a:spcBef>
                        <a:spcAft>
                          <a:spcPts val="0"/>
                        </a:spcAft>
                      </a:pPr>
                      <a:r>
                        <a:rPr lang="en-US" sz="2200" kern="0">
                          <a:effectLst/>
                          <a:latin typeface="+mn-lt"/>
                        </a:rPr>
                        <a:t>426</a:t>
                      </a:r>
                      <a:endParaRPr lang="en-US" sz="2200" kern="100">
                        <a:effectLst/>
                        <a:latin typeface="+mn-lt"/>
                        <a:ea typeface="Aptos" panose="020B0004020202020204" pitchFamily="34" charset="0"/>
                        <a:cs typeface="Times New Roman" panose="02020603050405020304" pitchFamily="18" charset="0"/>
                      </a:endParaRPr>
                    </a:p>
                  </a:txBody>
                  <a:tcPr marL="77802" marR="77802" marT="0" marB="0" anchor="b"/>
                </a:tc>
                <a:tc>
                  <a:txBody>
                    <a:bodyPr/>
                    <a:lstStyle/>
                    <a:p>
                      <a:pPr marL="0" marR="0" algn="ctr">
                        <a:lnSpc>
                          <a:spcPct val="107000"/>
                        </a:lnSpc>
                        <a:spcBef>
                          <a:spcPts val="0"/>
                        </a:spcBef>
                        <a:spcAft>
                          <a:spcPts val="0"/>
                        </a:spcAft>
                      </a:pPr>
                      <a:r>
                        <a:rPr lang="en-US" sz="2200" kern="0" dirty="0">
                          <a:effectLst/>
                          <a:latin typeface="+mn-lt"/>
                        </a:rPr>
                        <a:t>63%</a:t>
                      </a:r>
                      <a:endParaRPr lang="en-US" sz="2200" kern="100" dirty="0">
                        <a:effectLst/>
                        <a:latin typeface="+mn-lt"/>
                        <a:ea typeface="Aptos" panose="020B0004020202020204" pitchFamily="34" charset="0"/>
                        <a:cs typeface="Times New Roman" panose="02020603050405020304" pitchFamily="18" charset="0"/>
                      </a:endParaRPr>
                    </a:p>
                  </a:txBody>
                  <a:tcPr marL="77802" marR="77802" marT="0" marB="0" anchor="b"/>
                </a:tc>
                <a:tc>
                  <a:txBody>
                    <a:bodyPr/>
                    <a:lstStyle/>
                    <a:p>
                      <a:pPr marL="0" marR="0" algn="ctr">
                        <a:lnSpc>
                          <a:spcPct val="107000"/>
                        </a:lnSpc>
                        <a:spcBef>
                          <a:spcPts val="0"/>
                        </a:spcBef>
                        <a:spcAft>
                          <a:spcPts val="0"/>
                        </a:spcAft>
                      </a:pPr>
                      <a:r>
                        <a:rPr lang="en-US" sz="2200" kern="0" dirty="0">
                          <a:effectLst/>
                          <a:latin typeface="+mn-lt"/>
                        </a:rPr>
                        <a:t>9%</a:t>
                      </a:r>
                      <a:endParaRPr lang="en-US" sz="2200" kern="100" dirty="0">
                        <a:effectLst/>
                        <a:latin typeface="+mn-lt"/>
                        <a:ea typeface="Aptos" panose="020B0004020202020204" pitchFamily="34" charset="0"/>
                        <a:cs typeface="Times New Roman" panose="02020603050405020304" pitchFamily="18" charset="0"/>
                      </a:endParaRPr>
                    </a:p>
                  </a:txBody>
                  <a:tcPr marL="77802" marR="77802" marT="0" marB="0" anchor="b"/>
                </a:tc>
                <a:tc>
                  <a:txBody>
                    <a:bodyPr/>
                    <a:lstStyle/>
                    <a:p>
                      <a:pPr marL="0" marR="0" algn="ctr">
                        <a:lnSpc>
                          <a:spcPct val="107000"/>
                        </a:lnSpc>
                        <a:spcBef>
                          <a:spcPts val="0"/>
                        </a:spcBef>
                        <a:spcAft>
                          <a:spcPts val="0"/>
                        </a:spcAft>
                      </a:pPr>
                      <a:r>
                        <a:rPr lang="en-US" sz="2200" kern="0" dirty="0">
                          <a:effectLst/>
                          <a:latin typeface="+mn-lt"/>
                        </a:rPr>
                        <a:t>54%</a:t>
                      </a:r>
                      <a:endParaRPr lang="en-US" sz="2200" kern="100" dirty="0">
                        <a:effectLst/>
                        <a:latin typeface="+mn-lt"/>
                        <a:ea typeface="Aptos" panose="020B0004020202020204" pitchFamily="34" charset="0"/>
                        <a:cs typeface="Times New Roman" panose="02020603050405020304" pitchFamily="18" charset="0"/>
                      </a:endParaRPr>
                    </a:p>
                  </a:txBody>
                  <a:tcPr marL="77802" marR="77802" marT="0" marB="0" anchor="b"/>
                </a:tc>
                <a:extLst>
                  <a:ext uri="{0D108BD9-81ED-4DB2-BD59-A6C34878D82A}">
                    <a16:rowId xmlns:a16="http://schemas.microsoft.com/office/drawing/2014/main" val="2732624929"/>
                  </a:ext>
                </a:extLst>
              </a:tr>
              <a:tr h="498103">
                <a:tc>
                  <a:txBody>
                    <a:bodyPr/>
                    <a:lstStyle/>
                    <a:p>
                      <a:pPr marL="0" marR="0" algn="r">
                        <a:lnSpc>
                          <a:spcPct val="107000"/>
                        </a:lnSpc>
                        <a:spcBef>
                          <a:spcPts val="0"/>
                        </a:spcBef>
                        <a:spcAft>
                          <a:spcPts val="0"/>
                        </a:spcAft>
                      </a:pPr>
                      <a:r>
                        <a:rPr lang="en-US" sz="2200" kern="0" dirty="0">
                          <a:effectLst/>
                          <a:latin typeface="+mn-lt"/>
                        </a:rPr>
                        <a:t>Total</a:t>
                      </a:r>
                      <a:endParaRPr lang="en-US" sz="2200" kern="100" dirty="0">
                        <a:effectLst/>
                        <a:latin typeface="+mn-lt"/>
                        <a:ea typeface="Aptos" panose="020B0004020202020204" pitchFamily="34" charset="0"/>
                        <a:cs typeface="Times New Roman" panose="02020603050405020304" pitchFamily="18" charset="0"/>
                      </a:endParaRPr>
                    </a:p>
                  </a:txBody>
                  <a:tcPr marL="77802" marR="77802" marT="0" marB="0" anchor="b"/>
                </a:tc>
                <a:tc>
                  <a:txBody>
                    <a:bodyPr/>
                    <a:lstStyle/>
                    <a:p>
                      <a:pPr marL="0" marR="0" algn="ctr">
                        <a:lnSpc>
                          <a:spcPct val="107000"/>
                        </a:lnSpc>
                        <a:spcBef>
                          <a:spcPts val="0"/>
                        </a:spcBef>
                        <a:spcAft>
                          <a:spcPts val="0"/>
                        </a:spcAft>
                      </a:pPr>
                      <a:r>
                        <a:rPr lang="en-US" sz="2200" kern="0">
                          <a:effectLst/>
                          <a:latin typeface="+mn-lt"/>
                        </a:rPr>
                        <a:t>1520</a:t>
                      </a:r>
                      <a:endParaRPr lang="en-US" sz="2200" kern="100">
                        <a:effectLst/>
                        <a:latin typeface="+mn-lt"/>
                        <a:ea typeface="Aptos" panose="020B0004020202020204" pitchFamily="34" charset="0"/>
                        <a:cs typeface="Times New Roman" panose="02020603050405020304" pitchFamily="18" charset="0"/>
                      </a:endParaRPr>
                    </a:p>
                  </a:txBody>
                  <a:tcPr marL="77802" marR="77802" marT="0" marB="0" anchor="b"/>
                </a:tc>
                <a:tc>
                  <a:txBody>
                    <a:bodyPr/>
                    <a:lstStyle/>
                    <a:p>
                      <a:pPr marL="0" marR="0" algn="ctr">
                        <a:lnSpc>
                          <a:spcPct val="107000"/>
                        </a:lnSpc>
                        <a:spcBef>
                          <a:spcPts val="0"/>
                        </a:spcBef>
                        <a:spcAft>
                          <a:spcPts val="0"/>
                        </a:spcAft>
                      </a:pPr>
                      <a:r>
                        <a:rPr lang="en-US" sz="2200" kern="0" dirty="0">
                          <a:effectLst/>
                          <a:latin typeface="+mn-lt"/>
                        </a:rPr>
                        <a:t>59%</a:t>
                      </a:r>
                      <a:endParaRPr lang="en-US" sz="2200" kern="100" dirty="0">
                        <a:effectLst/>
                        <a:latin typeface="+mn-lt"/>
                        <a:ea typeface="Aptos" panose="020B0004020202020204" pitchFamily="34" charset="0"/>
                        <a:cs typeface="Times New Roman" panose="02020603050405020304" pitchFamily="18" charset="0"/>
                      </a:endParaRPr>
                    </a:p>
                  </a:txBody>
                  <a:tcPr marL="77802" marR="77802" marT="0" marB="0" anchor="b"/>
                </a:tc>
                <a:tc>
                  <a:txBody>
                    <a:bodyPr/>
                    <a:lstStyle/>
                    <a:p>
                      <a:pPr marL="0" marR="0" algn="ctr">
                        <a:lnSpc>
                          <a:spcPct val="107000"/>
                        </a:lnSpc>
                        <a:spcBef>
                          <a:spcPts val="0"/>
                        </a:spcBef>
                        <a:spcAft>
                          <a:spcPts val="0"/>
                        </a:spcAft>
                      </a:pPr>
                      <a:r>
                        <a:rPr lang="en-US" sz="2200" kern="0" dirty="0">
                          <a:effectLst/>
                          <a:latin typeface="+mn-lt"/>
                        </a:rPr>
                        <a:t>8%</a:t>
                      </a:r>
                      <a:endParaRPr lang="en-US" sz="2200" kern="100" dirty="0">
                        <a:effectLst/>
                        <a:latin typeface="+mn-lt"/>
                        <a:ea typeface="Aptos" panose="020B0004020202020204" pitchFamily="34" charset="0"/>
                        <a:cs typeface="Times New Roman" panose="02020603050405020304" pitchFamily="18" charset="0"/>
                      </a:endParaRPr>
                    </a:p>
                  </a:txBody>
                  <a:tcPr marL="77802" marR="77802" marT="0" marB="0" anchor="b"/>
                </a:tc>
                <a:tc>
                  <a:txBody>
                    <a:bodyPr/>
                    <a:lstStyle/>
                    <a:p>
                      <a:pPr marL="0" marR="0" algn="ctr">
                        <a:lnSpc>
                          <a:spcPct val="107000"/>
                        </a:lnSpc>
                        <a:spcBef>
                          <a:spcPts val="0"/>
                        </a:spcBef>
                        <a:spcAft>
                          <a:spcPts val="0"/>
                        </a:spcAft>
                      </a:pPr>
                      <a:r>
                        <a:rPr lang="en-US" sz="2200" kern="0" dirty="0">
                          <a:effectLst/>
                          <a:latin typeface="+mn-lt"/>
                        </a:rPr>
                        <a:t>51%</a:t>
                      </a:r>
                      <a:endParaRPr lang="en-US" sz="2200" kern="100" dirty="0">
                        <a:effectLst/>
                        <a:latin typeface="+mn-lt"/>
                        <a:ea typeface="Aptos" panose="020B0004020202020204" pitchFamily="34" charset="0"/>
                        <a:cs typeface="Times New Roman" panose="02020603050405020304" pitchFamily="18" charset="0"/>
                      </a:endParaRPr>
                    </a:p>
                  </a:txBody>
                  <a:tcPr marL="77802" marR="77802" marT="0" marB="0" anchor="b"/>
                </a:tc>
                <a:extLst>
                  <a:ext uri="{0D108BD9-81ED-4DB2-BD59-A6C34878D82A}">
                    <a16:rowId xmlns:a16="http://schemas.microsoft.com/office/drawing/2014/main" val="1702172533"/>
                  </a:ext>
                </a:extLst>
              </a:tr>
            </a:tbl>
          </a:graphicData>
        </a:graphic>
      </p:graphicFrame>
      <p:sp>
        <p:nvSpPr>
          <p:cNvPr id="7" name="TextBox 6">
            <a:extLst>
              <a:ext uri="{FF2B5EF4-FFF2-40B4-BE49-F238E27FC236}">
                <a16:creationId xmlns:a16="http://schemas.microsoft.com/office/drawing/2014/main" id="{9A759579-B65B-E390-C934-D96C4929D659}"/>
              </a:ext>
            </a:extLst>
          </p:cNvPr>
          <p:cNvSpPr txBox="1"/>
          <p:nvPr/>
        </p:nvSpPr>
        <p:spPr>
          <a:xfrm>
            <a:off x="641350" y="1212223"/>
            <a:ext cx="11726297" cy="461665"/>
          </a:xfrm>
          <a:prstGeom prst="rect">
            <a:avLst/>
          </a:prstGeom>
          <a:noFill/>
        </p:spPr>
        <p:txBody>
          <a:bodyPr wrap="square">
            <a:spAutoFit/>
          </a:bodyPr>
          <a:lstStyle/>
          <a:p>
            <a:r>
              <a:rPr lang="en-US" sz="2400" dirty="0"/>
              <a:t>N = 1520 FET</a:t>
            </a:r>
          </a:p>
        </p:txBody>
      </p:sp>
      <p:sp>
        <p:nvSpPr>
          <p:cNvPr id="4" name="TextBox 3">
            <a:extLst>
              <a:ext uri="{FF2B5EF4-FFF2-40B4-BE49-F238E27FC236}">
                <a16:creationId xmlns:a16="http://schemas.microsoft.com/office/drawing/2014/main" id="{CCC003F5-0012-3061-9B8B-473E4D348505}"/>
              </a:ext>
            </a:extLst>
          </p:cNvPr>
          <p:cNvSpPr txBox="1"/>
          <p:nvPr/>
        </p:nvSpPr>
        <p:spPr>
          <a:xfrm>
            <a:off x="947245" y="6192231"/>
            <a:ext cx="8307114" cy="461665"/>
          </a:xfrm>
          <a:prstGeom prst="rect">
            <a:avLst/>
          </a:prstGeom>
          <a:noFill/>
        </p:spPr>
        <p:txBody>
          <a:bodyPr wrap="square">
            <a:spAutoFit/>
          </a:bodyPr>
          <a:lstStyle/>
          <a:p>
            <a:r>
              <a:rPr lang="en-US" sz="2400" dirty="0"/>
              <a:t>No statistically significant difference identified between groups </a:t>
            </a:r>
          </a:p>
        </p:txBody>
      </p:sp>
    </p:spTree>
    <p:extLst>
      <p:ext uri="{BB962C8B-B14F-4D97-AF65-F5344CB8AC3E}">
        <p14:creationId xmlns:p14="http://schemas.microsoft.com/office/powerpoint/2010/main" val="2066240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p:txBody>
          <a:bodyPr/>
          <a:lstStyle/>
          <a:p>
            <a:r>
              <a:rPr lang="en-US" dirty="0"/>
              <a:t>Clinical Outcomes: Vitrification and Warming Method</a:t>
            </a:r>
          </a:p>
        </p:txBody>
      </p:sp>
      <p:graphicFrame>
        <p:nvGraphicFramePr>
          <p:cNvPr id="5" name="Content Placeholder 4">
            <a:extLst>
              <a:ext uri="{FF2B5EF4-FFF2-40B4-BE49-F238E27FC236}">
                <a16:creationId xmlns:a16="http://schemas.microsoft.com/office/drawing/2014/main" id="{9A84992C-D1AB-276D-CA8A-7CA3E5781080}"/>
              </a:ext>
            </a:extLst>
          </p:cNvPr>
          <p:cNvGraphicFramePr>
            <a:graphicFrameLocks noGrp="1"/>
          </p:cNvGraphicFramePr>
          <p:nvPr>
            <p:ph idx="1"/>
            <p:extLst>
              <p:ext uri="{D42A27DB-BD31-4B8C-83A1-F6EECF244321}">
                <p14:modId xmlns:p14="http://schemas.microsoft.com/office/powerpoint/2010/main" val="1896847686"/>
              </p:ext>
            </p:extLst>
          </p:nvPr>
        </p:nvGraphicFramePr>
        <p:xfrm>
          <a:off x="323323" y="2019583"/>
          <a:ext cx="11545353" cy="2818834"/>
        </p:xfrm>
        <a:graphic>
          <a:graphicData uri="http://schemas.openxmlformats.org/drawingml/2006/table">
            <a:tbl>
              <a:tblPr firstRow="1" firstCol="1" bandRow="1">
                <a:tableStyleId>{5C22544A-7EE6-4342-B048-85BDC9FD1C3A}</a:tableStyleId>
              </a:tblPr>
              <a:tblGrid>
                <a:gridCol w="2667184">
                  <a:extLst>
                    <a:ext uri="{9D8B030D-6E8A-4147-A177-3AD203B41FA5}">
                      <a16:colId xmlns:a16="http://schemas.microsoft.com/office/drawing/2014/main" val="863774963"/>
                    </a:ext>
                  </a:extLst>
                </a:gridCol>
                <a:gridCol w="1321632">
                  <a:extLst>
                    <a:ext uri="{9D8B030D-6E8A-4147-A177-3AD203B41FA5}">
                      <a16:colId xmlns:a16="http://schemas.microsoft.com/office/drawing/2014/main" val="1055295202"/>
                    </a:ext>
                  </a:extLst>
                </a:gridCol>
                <a:gridCol w="1656398">
                  <a:extLst>
                    <a:ext uri="{9D8B030D-6E8A-4147-A177-3AD203B41FA5}">
                      <a16:colId xmlns:a16="http://schemas.microsoft.com/office/drawing/2014/main" val="2325382913"/>
                    </a:ext>
                  </a:extLst>
                </a:gridCol>
                <a:gridCol w="1604010">
                  <a:extLst>
                    <a:ext uri="{9D8B030D-6E8A-4147-A177-3AD203B41FA5}">
                      <a16:colId xmlns:a16="http://schemas.microsoft.com/office/drawing/2014/main" val="700345087"/>
                    </a:ext>
                  </a:extLst>
                </a:gridCol>
                <a:gridCol w="1432043">
                  <a:extLst>
                    <a:ext uri="{9D8B030D-6E8A-4147-A177-3AD203B41FA5}">
                      <a16:colId xmlns:a16="http://schemas.microsoft.com/office/drawing/2014/main" val="3242301649"/>
                    </a:ext>
                  </a:extLst>
                </a:gridCol>
                <a:gridCol w="1432043">
                  <a:extLst>
                    <a:ext uri="{9D8B030D-6E8A-4147-A177-3AD203B41FA5}">
                      <a16:colId xmlns:a16="http://schemas.microsoft.com/office/drawing/2014/main" val="3844638452"/>
                    </a:ext>
                  </a:extLst>
                </a:gridCol>
                <a:gridCol w="1432043">
                  <a:extLst>
                    <a:ext uri="{9D8B030D-6E8A-4147-A177-3AD203B41FA5}">
                      <a16:colId xmlns:a16="http://schemas.microsoft.com/office/drawing/2014/main" val="87270161"/>
                    </a:ext>
                  </a:extLst>
                </a:gridCol>
              </a:tblGrid>
              <a:tr h="745174">
                <a:tc>
                  <a:txBody>
                    <a:bodyPr/>
                    <a:lstStyle/>
                    <a:p>
                      <a:pPr marL="0" marR="0" algn="ctr">
                        <a:lnSpc>
                          <a:spcPct val="107000"/>
                        </a:lnSpc>
                        <a:spcBef>
                          <a:spcPts val="0"/>
                        </a:spcBef>
                        <a:spcAft>
                          <a:spcPts val="0"/>
                        </a:spcAft>
                      </a:pPr>
                      <a:r>
                        <a:rPr lang="en-US" sz="2200" kern="100" dirty="0">
                          <a:effectLst/>
                          <a:latin typeface="+mn-lt"/>
                          <a:ea typeface="Aptos" panose="020B0004020202020204" pitchFamily="34" charset="0"/>
                          <a:cs typeface="Times New Roman" panose="02020603050405020304" pitchFamily="18" charset="0"/>
                        </a:rPr>
                        <a:t>Vitrification-Warming </a:t>
                      </a:r>
                    </a:p>
                    <a:p>
                      <a:pPr marL="0" marR="0" algn="ctr">
                        <a:lnSpc>
                          <a:spcPct val="107000"/>
                        </a:lnSpc>
                        <a:spcBef>
                          <a:spcPts val="0"/>
                        </a:spcBef>
                        <a:spcAft>
                          <a:spcPts val="0"/>
                        </a:spcAft>
                      </a:pPr>
                      <a:r>
                        <a:rPr lang="en-US" sz="2200" kern="100" dirty="0">
                          <a:effectLst/>
                          <a:latin typeface="+mn-lt"/>
                          <a:ea typeface="Aptos" panose="020B0004020202020204" pitchFamily="34" charset="0"/>
                          <a:cs typeface="Times New Roman" panose="02020603050405020304" pitchFamily="18" charset="0"/>
                        </a:rPr>
                        <a:t>Regimen</a:t>
                      </a:r>
                    </a:p>
                  </a:txBody>
                  <a:tcPr marL="68580" marR="68580" marT="0" marB="0" anchor="ctr"/>
                </a:tc>
                <a:tc>
                  <a:txBody>
                    <a:bodyPr/>
                    <a:lstStyle/>
                    <a:p>
                      <a:pPr marL="0" marR="0" algn="ctr">
                        <a:lnSpc>
                          <a:spcPct val="107000"/>
                        </a:lnSpc>
                        <a:spcBef>
                          <a:spcPts val="0"/>
                        </a:spcBef>
                        <a:spcAft>
                          <a:spcPts val="0"/>
                        </a:spcAft>
                      </a:pPr>
                      <a:r>
                        <a:rPr lang="en-US" sz="2200" kern="0" dirty="0">
                          <a:effectLst/>
                          <a:latin typeface="+mn-lt"/>
                        </a:rPr>
                        <a:t># FET</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kern="0" dirty="0">
                          <a:effectLst/>
                          <a:latin typeface="+mn-lt"/>
                        </a:rPr>
                        <a:t>Positive </a:t>
                      </a:r>
                      <a:r>
                        <a:rPr lang="en-US" sz="2200" kern="0" dirty="0" err="1">
                          <a:effectLst/>
                          <a:latin typeface="+mn-lt"/>
                        </a:rPr>
                        <a:t>hCG</a:t>
                      </a:r>
                      <a:endParaRPr lang="en-US" sz="2200" kern="0" dirty="0">
                        <a:effectLst/>
                        <a:latin typeface="+mn-lt"/>
                      </a:endParaRPr>
                    </a:p>
                  </a:txBody>
                  <a:tcPr marL="68580" marR="68580" marT="0" marB="0" anchor="ctr"/>
                </a:tc>
                <a:tc>
                  <a:txBody>
                    <a:bodyPr/>
                    <a:lstStyle/>
                    <a:p>
                      <a:pPr marL="0" marR="0" algn="ctr">
                        <a:lnSpc>
                          <a:spcPct val="107000"/>
                        </a:lnSpc>
                        <a:spcBef>
                          <a:spcPts val="0"/>
                        </a:spcBef>
                        <a:spcAft>
                          <a:spcPts val="0"/>
                        </a:spcAft>
                      </a:pPr>
                      <a:r>
                        <a:rPr lang="en-US" sz="2200" kern="0" dirty="0">
                          <a:effectLst/>
                          <a:latin typeface="+mn-lt"/>
                        </a:rPr>
                        <a:t>Biochemical</a:t>
                      </a:r>
                    </a:p>
                  </a:txBody>
                  <a:tcPr marL="68580" marR="68580" marT="0" marB="0" anchor="ctr"/>
                </a:tc>
                <a:tc>
                  <a:txBody>
                    <a:bodyPr/>
                    <a:lstStyle/>
                    <a:p>
                      <a:pPr marL="0" marR="0" algn="ctr">
                        <a:lnSpc>
                          <a:spcPct val="107000"/>
                        </a:lnSpc>
                        <a:spcBef>
                          <a:spcPts val="0"/>
                        </a:spcBef>
                        <a:spcAft>
                          <a:spcPts val="0"/>
                        </a:spcAft>
                      </a:pPr>
                      <a:r>
                        <a:rPr lang="en-US" sz="2200" kern="0" dirty="0">
                          <a:effectLst/>
                          <a:latin typeface="+mn-lt"/>
                        </a:rPr>
                        <a:t>Clinical</a:t>
                      </a:r>
                    </a:p>
                  </a:txBody>
                  <a:tcPr marL="68580" marR="68580" marT="0" marB="0" anchor="ctr"/>
                </a:tc>
                <a:tc>
                  <a:txBody>
                    <a:bodyPr/>
                    <a:lstStyle/>
                    <a:p>
                      <a:pPr marL="0" marR="0" algn="ctr">
                        <a:lnSpc>
                          <a:spcPct val="107000"/>
                        </a:lnSpc>
                        <a:spcBef>
                          <a:spcPts val="0"/>
                        </a:spcBef>
                        <a:spcAft>
                          <a:spcPts val="0"/>
                        </a:spcAft>
                      </a:pPr>
                      <a:r>
                        <a:rPr lang="en-US" sz="2200" kern="0" dirty="0">
                          <a:effectLst/>
                          <a:latin typeface="+mn-lt"/>
                        </a:rPr>
                        <a:t>SAB</a:t>
                      </a:r>
                    </a:p>
                  </a:txBody>
                  <a:tcPr marL="68580" marR="68580" marT="0" marB="0" anchor="ctr"/>
                </a:tc>
                <a:tc>
                  <a:txBody>
                    <a:bodyPr/>
                    <a:lstStyle/>
                    <a:p>
                      <a:pPr marL="0" marR="0" algn="ctr">
                        <a:lnSpc>
                          <a:spcPct val="107000"/>
                        </a:lnSpc>
                        <a:spcBef>
                          <a:spcPts val="0"/>
                        </a:spcBef>
                        <a:spcAft>
                          <a:spcPts val="0"/>
                        </a:spcAft>
                      </a:pPr>
                      <a:r>
                        <a:rPr lang="en-US" sz="2200" kern="0" dirty="0">
                          <a:effectLst/>
                          <a:latin typeface="+mn-lt"/>
                        </a:rPr>
                        <a:t>Live Birth</a:t>
                      </a:r>
                    </a:p>
                  </a:txBody>
                  <a:tcPr marL="68580" marR="68580" marT="0" marB="0" anchor="ctr"/>
                </a:tc>
                <a:extLst>
                  <a:ext uri="{0D108BD9-81ED-4DB2-BD59-A6C34878D82A}">
                    <a16:rowId xmlns:a16="http://schemas.microsoft.com/office/drawing/2014/main" val="962689334"/>
                  </a:ext>
                </a:extLst>
              </a:tr>
              <a:tr h="518415">
                <a:tc>
                  <a:txBody>
                    <a:bodyPr/>
                    <a:lstStyle/>
                    <a:p>
                      <a:pPr marL="0" marR="0" algn="l">
                        <a:lnSpc>
                          <a:spcPct val="107000"/>
                        </a:lnSpc>
                        <a:spcBef>
                          <a:spcPts val="0"/>
                        </a:spcBef>
                        <a:spcAft>
                          <a:spcPts val="0"/>
                        </a:spcAft>
                      </a:pPr>
                      <a:r>
                        <a:rPr lang="en-US" sz="2200" kern="0" dirty="0" err="1">
                          <a:effectLst/>
                          <a:latin typeface="+mn-lt"/>
                        </a:rPr>
                        <a:t>Standard_Standard</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148</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61%</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7.4%</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53%</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13%</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46%</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37317007"/>
                  </a:ext>
                </a:extLst>
              </a:tr>
              <a:tr h="518415">
                <a:tc>
                  <a:txBody>
                    <a:bodyPr/>
                    <a:lstStyle/>
                    <a:p>
                      <a:pPr marL="0" marR="0" algn="l">
                        <a:lnSpc>
                          <a:spcPct val="107000"/>
                        </a:lnSpc>
                        <a:spcBef>
                          <a:spcPts val="0"/>
                        </a:spcBef>
                        <a:spcAft>
                          <a:spcPts val="0"/>
                        </a:spcAft>
                      </a:pPr>
                      <a:r>
                        <a:rPr lang="en-US" sz="2200" kern="0" dirty="0" err="1">
                          <a:effectLst/>
                          <a:latin typeface="+mn-lt"/>
                        </a:rPr>
                        <a:t>Standard_Fast</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a:effectLst/>
                          <a:latin typeface="+mn-lt"/>
                        </a:rPr>
                        <a:t>822</a:t>
                      </a:r>
                      <a:endParaRPr lang="en-US" sz="22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57%</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7.4%</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50%</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15%</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42%</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66738328"/>
                  </a:ext>
                </a:extLst>
              </a:tr>
              <a:tr h="518415">
                <a:tc>
                  <a:txBody>
                    <a:bodyPr/>
                    <a:lstStyle/>
                    <a:p>
                      <a:pPr marL="0" marR="0" algn="l">
                        <a:lnSpc>
                          <a:spcPct val="107000"/>
                        </a:lnSpc>
                        <a:spcBef>
                          <a:spcPts val="0"/>
                        </a:spcBef>
                        <a:spcAft>
                          <a:spcPts val="0"/>
                        </a:spcAft>
                      </a:pPr>
                      <a:r>
                        <a:rPr lang="en-US" sz="2200" kern="0" dirty="0" err="1">
                          <a:effectLst/>
                          <a:latin typeface="+mn-lt"/>
                        </a:rPr>
                        <a:t>Fast_Fast</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a:effectLst/>
                          <a:latin typeface="+mn-lt"/>
                        </a:rPr>
                        <a:t>216</a:t>
                      </a:r>
                      <a:endParaRPr lang="en-US" sz="22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63%</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9.3%</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52%</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12%</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45%</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68874594"/>
                  </a:ext>
                </a:extLst>
              </a:tr>
              <a:tr h="518415">
                <a:tc>
                  <a:txBody>
                    <a:bodyPr/>
                    <a:lstStyle/>
                    <a:p>
                      <a:pPr marL="0" marR="0" algn="r">
                        <a:lnSpc>
                          <a:spcPct val="107000"/>
                        </a:lnSpc>
                        <a:spcBef>
                          <a:spcPts val="0"/>
                        </a:spcBef>
                        <a:spcAft>
                          <a:spcPts val="0"/>
                        </a:spcAft>
                      </a:pPr>
                      <a:r>
                        <a:rPr lang="en-US" sz="2200" kern="0" dirty="0">
                          <a:effectLst/>
                          <a:latin typeface="+mn-lt"/>
                        </a:rPr>
                        <a:t>Total</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a:effectLst/>
                          <a:latin typeface="+mn-lt"/>
                        </a:rPr>
                        <a:t>1186</a:t>
                      </a:r>
                      <a:endParaRPr lang="en-US" sz="22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59%</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7.8%</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52%</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14%</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200" kern="0" dirty="0">
                          <a:effectLst/>
                          <a:latin typeface="+mn-lt"/>
                        </a:rPr>
                        <a:t>43%</a:t>
                      </a:r>
                      <a:endParaRPr lang="en-US" sz="22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92694362"/>
                  </a:ext>
                </a:extLst>
              </a:tr>
            </a:tbl>
          </a:graphicData>
        </a:graphic>
      </p:graphicFrame>
      <p:sp>
        <p:nvSpPr>
          <p:cNvPr id="4" name="TextBox 3">
            <a:extLst>
              <a:ext uri="{FF2B5EF4-FFF2-40B4-BE49-F238E27FC236}">
                <a16:creationId xmlns:a16="http://schemas.microsoft.com/office/drawing/2014/main" id="{B0728207-CAD5-FAAD-878C-D8FB063A1FB2}"/>
              </a:ext>
            </a:extLst>
          </p:cNvPr>
          <p:cNvSpPr txBox="1"/>
          <p:nvPr/>
        </p:nvSpPr>
        <p:spPr>
          <a:xfrm>
            <a:off x="641350" y="1212223"/>
            <a:ext cx="11726297" cy="461665"/>
          </a:xfrm>
          <a:prstGeom prst="rect">
            <a:avLst/>
          </a:prstGeom>
          <a:noFill/>
        </p:spPr>
        <p:txBody>
          <a:bodyPr wrap="square">
            <a:spAutoFit/>
          </a:bodyPr>
          <a:lstStyle/>
          <a:p>
            <a:r>
              <a:rPr lang="en-US" sz="2400" dirty="0"/>
              <a:t>N = 1186 FETs with pregnancy outcome data</a:t>
            </a:r>
          </a:p>
        </p:txBody>
      </p:sp>
      <p:sp>
        <p:nvSpPr>
          <p:cNvPr id="7" name="TextBox 6">
            <a:extLst>
              <a:ext uri="{FF2B5EF4-FFF2-40B4-BE49-F238E27FC236}">
                <a16:creationId xmlns:a16="http://schemas.microsoft.com/office/drawing/2014/main" id="{D6C70CD9-2CF1-1D3D-7551-4A597BB13183}"/>
              </a:ext>
            </a:extLst>
          </p:cNvPr>
          <p:cNvSpPr txBox="1"/>
          <p:nvPr/>
        </p:nvSpPr>
        <p:spPr>
          <a:xfrm>
            <a:off x="947245" y="6192231"/>
            <a:ext cx="8307114" cy="461665"/>
          </a:xfrm>
          <a:prstGeom prst="rect">
            <a:avLst/>
          </a:prstGeom>
          <a:noFill/>
        </p:spPr>
        <p:txBody>
          <a:bodyPr wrap="square">
            <a:spAutoFit/>
          </a:bodyPr>
          <a:lstStyle/>
          <a:p>
            <a:r>
              <a:rPr lang="en-US" sz="2400" dirty="0"/>
              <a:t>No statistically significant difference identified between groups </a:t>
            </a:r>
          </a:p>
        </p:txBody>
      </p:sp>
    </p:spTree>
    <p:extLst>
      <p:ext uri="{BB962C8B-B14F-4D97-AF65-F5344CB8AC3E}">
        <p14:creationId xmlns:p14="http://schemas.microsoft.com/office/powerpoint/2010/main" val="290131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Conclusion: No difference in outcomes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p:txBody>
          <a:bodyPr/>
          <a:lstStyle/>
          <a:p>
            <a:pPr marL="457200" indent="-457200">
              <a:buFont typeface="+mj-lt"/>
              <a:buAutoNum type="arabicPeriod"/>
            </a:pPr>
            <a:r>
              <a:rPr lang="en-US" sz="2800" b="1" dirty="0"/>
              <a:t>No difference in live birth rate with introduction of fast vitrification compared to standard vitrification methods</a:t>
            </a:r>
          </a:p>
          <a:p>
            <a:pPr marL="457200" indent="-457200">
              <a:buFont typeface="+mj-lt"/>
              <a:buAutoNum type="arabicPeriod"/>
            </a:pPr>
            <a:endParaRPr lang="en-US" sz="2800" b="1" dirty="0"/>
          </a:p>
          <a:p>
            <a:pPr marL="457200" indent="-457200">
              <a:buFont typeface="+mj-lt"/>
              <a:buAutoNum type="arabicPeriod"/>
            </a:pPr>
            <a:r>
              <a:rPr lang="en-US" sz="2800" b="1" dirty="0"/>
              <a:t>Findings remained unchanged with fast vitrification and fast warming techniques</a:t>
            </a:r>
          </a:p>
          <a:p>
            <a:pPr marL="457200" indent="-457200">
              <a:buFont typeface="+mj-lt"/>
              <a:buAutoNum type="arabicPeriod"/>
            </a:pPr>
            <a:endParaRPr lang="en-US" sz="2800" b="1" dirty="0"/>
          </a:p>
          <a:p>
            <a:pPr marL="457200" indent="-457200">
              <a:buFont typeface="+mj-lt"/>
              <a:buAutoNum type="arabicPeriod"/>
            </a:pPr>
            <a:r>
              <a:rPr lang="en-US" sz="2800" b="1" dirty="0"/>
              <a:t>Increased opportunity for efficiency and flexibility within the embryology lab</a:t>
            </a:r>
          </a:p>
          <a:p>
            <a:endParaRPr lang="en-US" sz="2800" b="1" dirty="0"/>
          </a:p>
        </p:txBody>
      </p:sp>
    </p:spTree>
    <p:extLst>
      <p:ext uri="{BB962C8B-B14F-4D97-AF65-F5344CB8AC3E}">
        <p14:creationId xmlns:p14="http://schemas.microsoft.com/office/powerpoint/2010/main" val="1389438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pPr algn="ctr"/>
            <a:r>
              <a:rPr lang="en-US" dirty="0"/>
              <a:t>Research Collaborators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1350" y="1719072"/>
            <a:ext cx="5454650" cy="4023360"/>
          </a:xfrm>
        </p:spPr>
        <p:txBody>
          <a:bodyPr/>
          <a:lstStyle/>
          <a:p>
            <a:r>
              <a:rPr lang="en-US" b="1" dirty="0"/>
              <a:t>MGH Embryology Lab:</a:t>
            </a:r>
          </a:p>
          <a:p>
            <a:endParaRPr lang="en-US" b="1" dirty="0"/>
          </a:p>
          <a:p>
            <a:r>
              <a:rPr lang="en-US" dirty="0"/>
              <a:t>Charles Bormann, PhD</a:t>
            </a:r>
          </a:p>
          <a:p>
            <a:r>
              <a:rPr lang="en-US" dirty="0"/>
              <a:t>Kristy Dickinson</a:t>
            </a:r>
          </a:p>
          <a:p>
            <a:r>
              <a:rPr lang="en-US" dirty="0"/>
              <a:t>Christine </a:t>
            </a:r>
            <a:r>
              <a:rPr lang="en-US" dirty="0" err="1"/>
              <a:t>Veiga</a:t>
            </a:r>
            <a:endParaRPr lang="en-US" dirty="0"/>
          </a:p>
          <a:p>
            <a:r>
              <a:rPr lang="en-US" dirty="0"/>
              <a:t>Sarah Rice</a:t>
            </a:r>
          </a:p>
          <a:p>
            <a:r>
              <a:rPr lang="en-US" dirty="0"/>
              <a:t>Pragati </a:t>
            </a:r>
            <a:r>
              <a:rPr lang="en-US" dirty="0" err="1"/>
              <a:t>Bhowmick</a:t>
            </a:r>
            <a:endParaRPr lang="en-US" dirty="0"/>
          </a:p>
          <a:p>
            <a:r>
              <a:rPr lang="en-US" dirty="0"/>
              <a:t>Jennifer </a:t>
            </a:r>
            <a:r>
              <a:rPr lang="en-US" dirty="0" err="1"/>
              <a:t>Demick</a:t>
            </a:r>
            <a:endParaRPr lang="en-US" dirty="0"/>
          </a:p>
          <a:p>
            <a:r>
              <a:rPr lang="en-US" dirty="0"/>
              <a:t>Ping Zhou</a:t>
            </a:r>
          </a:p>
          <a:p>
            <a:r>
              <a:rPr lang="en-US" dirty="0"/>
              <a:t>Ashley Aldrich</a:t>
            </a:r>
          </a:p>
          <a:p>
            <a:r>
              <a:rPr lang="en-US" dirty="0" err="1"/>
              <a:t>Jie</a:t>
            </a:r>
            <a:r>
              <a:rPr lang="en-US" dirty="0"/>
              <a:t> Liu</a:t>
            </a:r>
          </a:p>
          <a:p>
            <a:r>
              <a:rPr lang="en-US" dirty="0"/>
              <a:t>Lauren Bourke</a:t>
            </a:r>
          </a:p>
          <a:p>
            <a:r>
              <a:rPr lang="en-US" dirty="0"/>
              <a:t>Amy </a:t>
            </a:r>
            <a:r>
              <a:rPr lang="en-US" dirty="0" err="1"/>
              <a:t>Crimlisk</a:t>
            </a:r>
            <a:endParaRPr lang="en-US" dirty="0"/>
          </a:p>
          <a:p>
            <a:endParaRPr lang="en-US" dirty="0"/>
          </a:p>
        </p:txBody>
      </p:sp>
      <p:sp>
        <p:nvSpPr>
          <p:cNvPr id="5" name="Content Placeholder 3">
            <a:extLst>
              <a:ext uri="{FF2B5EF4-FFF2-40B4-BE49-F238E27FC236}">
                <a16:creationId xmlns:a16="http://schemas.microsoft.com/office/drawing/2014/main" id="{69FE6F71-CC3E-6788-0163-A66BF4BAE907}"/>
              </a:ext>
            </a:extLst>
          </p:cNvPr>
          <p:cNvSpPr txBox="1">
            <a:spLocks/>
          </p:cNvSpPr>
          <p:nvPr/>
        </p:nvSpPr>
        <p:spPr>
          <a:xfrm>
            <a:off x="4638221" y="1719072"/>
            <a:ext cx="3605893" cy="402336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MGH Fertility Center:</a:t>
            </a:r>
          </a:p>
          <a:p>
            <a:endParaRPr lang="en-US" dirty="0"/>
          </a:p>
          <a:p>
            <a:r>
              <a:rPr lang="en-US" dirty="0"/>
              <a:t>Mark </a:t>
            </a:r>
            <a:r>
              <a:rPr lang="en-US" dirty="0" err="1"/>
              <a:t>Hornstein</a:t>
            </a:r>
            <a:r>
              <a:rPr lang="en-US" dirty="0"/>
              <a:t>, MD</a:t>
            </a:r>
          </a:p>
          <a:p>
            <a:r>
              <a:rPr lang="en-US" dirty="0"/>
              <a:t>John </a:t>
            </a:r>
            <a:r>
              <a:rPr lang="en-US" dirty="0" err="1"/>
              <a:t>Petrozza</a:t>
            </a:r>
            <a:r>
              <a:rPr lang="en-US" dirty="0"/>
              <a:t>, MD</a:t>
            </a:r>
          </a:p>
          <a:p>
            <a:r>
              <a:rPr lang="en-US" dirty="0"/>
              <a:t>Mitch Rein, MD</a:t>
            </a:r>
          </a:p>
          <a:p>
            <a:r>
              <a:rPr lang="en-US" dirty="0"/>
              <a:t>Jan </a:t>
            </a:r>
            <a:r>
              <a:rPr lang="en-US" dirty="0" err="1"/>
              <a:t>Shifren</a:t>
            </a:r>
            <a:r>
              <a:rPr lang="en-US" dirty="0"/>
              <a:t>, MD</a:t>
            </a:r>
          </a:p>
          <a:p>
            <a:r>
              <a:rPr lang="en-US" dirty="0"/>
              <a:t>Irene Souter, MD</a:t>
            </a:r>
          </a:p>
          <a:p>
            <a:r>
              <a:rPr lang="en-US" dirty="0"/>
              <a:t>Irene Dimitriadis, MD</a:t>
            </a:r>
          </a:p>
          <a:p>
            <a:r>
              <a:rPr lang="en-US" dirty="0"/>
              <a:t>Shruthi </a:t>
            </a:r>
            <a:r>
              <a:rPr lang="en-US" dirty="0" err="1"/>
              <a:t>Mahalingaiah</a:t>
            </a:r>
            <a:r>
              <a:rPr lang="en-US" dirty="0"/>
              <a:t>, MD</a:t>
            </a:r>
          </a:p>
          <a:p>
            <a:r>
              <a:rPr lang="en-US" dirty="0"/>
              <a:t>Victoria Fitz, MD</a:t>
            </a:r>
          </a:p>
          <a:p>
            <a:r>
              <a:rPr lang="en-US" dirty="0"/>
              <a:t>Eden Cardozo, MD</a:t>
            </a:r>
          </a:p>
        </p:txBody>
      </p:sp>
      <p:pic>
        <p:nvPicPr>
          <p:cNvPr id="2050" name="Picture 2" descr="Tobacco and Substance Use Disorder Training at MGH/HMS | Center for  Addiction Medicine">
            <a:extLst>
              <a:ext uri="{FF2B5EF4-FFF2-40B4-BE49-F238E27FC236}">
                <a16:creationId xmlns:a16="http://schemas.microsoft.com/office/drawing/2014/main" id="{CCF90380-9D88-C8C0-360B-AA024C79B8A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7507"/>
          <a:stretch/>
        </p:blipFill>
        <p:spPr bwMode="auto">
          <a:xfrm>
            <a:off x="8702221" y="319549"/>
            <a:ext cx="3349172" cy="8204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obacco and Substance Use Disorder Training at MGH/HMS | Center for  Addiction Medicine">
            <a:extLst>
              <a:ext uri="{FF2B5EF4-FFF2-40B4-BE49-F238E27FC236}">
                <a16:creationId xmlns:a16="http://schemas.microsoft.com/office/drawing/2014/main" id="{15BDE2D0-9133-2CF8-DD24-25F5156930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50828"/>
          <a:stretch/>
        </p:blipFill>
        <p:spPr bwMode="auto">
          <a:xfrm>
            <a:off x="140608" y="319549"/>
            <a:ext cx="3349172" cy="76854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a:extLst>
              <a:ext uri="{FF2B5EF4-FFF2-40B4-BE49-F238E27FC236}">
                <a16:creationId xmlns:a16="http://schemas.microsoft.com/office/drawing/2014/main" id="{E26BBF70-73C7-E860-DD0D-4EE9752ED141}"/>
              </a:ext>
            </a:extLst>
          </p:cNvPr>
          <p:cNvSpPr txBox="1">
            <a:spLocks/>
          </p:cNvSpPr>
          <p:nvPr/>
        </p:nvSpPr>
        <p:spPr>
          <a:xfrm>
            <a:off x="8709478" y="1719072"/>
            <a:ext cx="3605893" cy="402336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Co-Fellows:</a:t>
            </a:r>
            <a:endParaRPr lang="en-US" dirty="0"/>
          </a:p>
          <a:p>
            <a:endParaRPr lang="en-US" dirty="0"/>
          </a:p>
          <a:p>
            <a:r>
              <a:rPr lang="en-US" dirty="0"/>
              <a:t>Evelyn Minis, MD</a:t>
            </a:r>
          </a:p>
          <a:p>
            <a:r>
              <a:rPr lang="en-US" dirty="0"/>
              <a:t>Alexa </a:t>
            </a:r>
            <a:r>
              <a:rPr lang="en-US" dirty="0" err="1"/>
              <a:t>Sassin</a:t>
            </a:r>
            <a:r>
              <a:rPr lang="en-US" dirty="0"/>
              <a:t>, MD</a:t>
            </a:r>
          </a:p>
          <a:p>
            <a:r>
              <a:rPr lang="en-US" dirty="0"/>
              <a:t>Stylianos </a:t>
            </a:r>
            <a:r>
              <a:rPr lang="en-US" dirty="0" err="1"/>
              <a:t>Vagios</a:t>
            </a:r>
            <a:r>
              <a:rPr lang="en-US" dirty="0"/>
              <a:t>, MD</a:t>
            </a:r>
          </a:p>
          <a:p>
            <a:r>
              <a:rPr lang="en-US" dirty="0" err="1"/>
              <a:t>Hadi</a:t>
            </a:r>
            <a:r>
              <a:rPr lang="en-US" dirty="0"/>
              <a:t> Ramadan, MD</a:t>
            </a:r>
            <a:br>
              <a:rPr lang="en-US" dirty="0"/>
            </a:br>
            <a:r>
              <a:rPr lang="en-US" dirty="0"/>
              <a:t>Victoria Jiang, MD</a:t>
            </a:r>
          </a:p>
          <a:p>
            <a:endParaRPr lang="en-US" dirty="0"/>
          </a:p>
        </p:txBody>
      </p:sp>
      <p:pic>
        <p:nvPicPr>
          <p:cNvPr id="12" name="Picture 11" descr="A qr code with a picture of a person&#10;&#10;Description automatically generated">
            <a:extLst>
              <a:ext uri="{FF2B5EF4-FFF2-40B4-BE49-F238E27FC236}">
                <a16:creationId xmlns:a16="http://schemas.microsoft.com/office/drawing/2014/main" id="{CD2AE60D-0E95-BA0B-F93C-F3E0835C5B1A}"/>
              </a:ext>
            </a:extLst>
          </p:cNvPr>
          <p:cNvPicPr>
            <a:picLocks noChangeAspect="1"/>
          </p:cNvPicPr>
          <p:nvPr/>
        </p:nvPicPr>
        <p:blipFill>
          <a:blip r:embed="rId8"/>
          <a:stretch>
            <a:fillRect/>
          </a:stretch>
        </p:blipFill>
        <p:spPr>
          <a:xfrm>
            <a:off x="10092871" y="5044462"/>
            <a:ext cx="1237342" cy="1237342"/>
          </a:xfrm>
          <a:prstGeom prst="rect">
            <a:avLst/>
          </a:prstGeom>
        </p:spPr>
      </p:pic>
      <p:sp>
        <p:nvSpPr>
          <p:cNvPr id="13" name="Content Placeholder 3">
            <a:extLst>
              <a:ext uri="{FF2B5EF4-FFF2-40B4-BE49-F238E27FC236}">
                <a16:creationId xmlns:a16="http://schemas.microsoft.com/office/drawing/2014/main" id="{6FE611C9-5B2F-0711-FF83-6B1E9EA75256}"/>
              </a:ext>
            </a:extLst>
          </p:cNvPr>
          <p:cNvSpPr txBox="1">
            <a:spLocks/>
          </p:cNvSpPr>
          <p:nvPr/>
        </p:nvSpPr>
        <p:spPr>
          <a:xfrm>
            <a:off x="10265898" y="4782566"/>
            <a:ext cx="1712461" cy="52378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Contact</a:t>
            </a:r>
            <a:endParaRPr lang="en-US" dirty="0"/>
          </a:p>
        </p:txBody>
      </p:sp>
      <p:pic>
        <p:nvPicPr>
          <p:cNvPr id="10" name="Picture 9" descr="A qr code with a white background&#10;&#10;Description automatically generated">
            <a:extLst>
              <a:ext uri="{FF2B5EF4-FFF2-40B4-BE49-F238E27FC236}">
                <a16:creationId xmlns:a16="http://schemas.microsoft.com/office/drawing/2014/main" id="{C8CA03A7-BBD9-4F5B-C1E2-245FB5343D9A}"/>
              </a:ext>
            </a:extLst>
          </p:cNvPr>
          <p:cNvPicPr>
            <a:picLocks noChangeAspect="1"/>
          </p:cNvPicPr>
          <p:nvPr/>
        </p:nvPicPr>
        <p:blipFill>
          <a:blip r:embed="rId9"/>
          <a:stretch>
            <a:fillRect/>
          </a:stretch>
        </p:blipFill>
        <p:spPr>
          <a:xfrm>
            <a:off x="8398552" y="5044462"/>
            <a:ext cx="1237342" cy="1237342"/>
          </a:xfrm>
          <a:prstGeom prst="rect">
            <a:avLst/>
          </a:prstGeom>
        </p:spPr>
      </p:pic>
      <p:sp>
        <p:nvSpPr>
          <p:cNvPr id="11" name="Content Placeholder 3">
            <a:extLst>
              <a:ext uri="{FF2B5EF4-FFF2-40B4-BE49-F238E27FC236}">
                <a16:creationId xmlns:a16="http://schemas.microsoft.com/office/drawing/2014/main" id="{68D263FA-CB1C-864B-E49E-5F0B75CF7E26}"/>
              </a:ext>
            </a:extLst>
          </p:cNvPr>
          <p:cNvSpPr txBox="1">
            <a:spLocks/>
          </p:cNvSpPr>
          <p:nvPr/>
        </p:nvSpPr>
        <p:spPr>
          <a:xfrm>
            <a:off x="8416012" y="4782567"/>
            <a:ext cx="1712461" cy="52378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References</a:t>
            </a:r>
            <a:endParaRPr lang="en-US" dirty="0"/>
          </a:p>
        </p:txBody>
      </p:sp>
    </p:spTree>
    <p:extLst>
      <p:ext uri="{BB962C8B-B14F-4D97-AF65-F5344CB8AC3E}">
        <p14:creationId xmlns:p14="http://schemas.microsoft.com/office/powerpoint/2010/main" val="2892530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98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26CDD4-6B09-9D4E-B578-8220F428483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6226CDD4-6B09-9D4E-B578-8220F428483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63F4507-1A52-3B49-A47A-AEF11172DED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D248E56-61CB-CB43-BCA5-E10B505A5A18}"/>
              </a:ext>
            </a:extLst>
          </p:cNvPr>
          <p:cNvSpPr>
            <a:spLocks noGrp="1"/>
          </p:cNvSpPr>
          <p:nvPr>
            <p:ph idx="1"/>
          </p:nvPr>
        </p:nvSpPr>
        <p:spPr/>
        <p:txBody>
          <a:bodyPr/>
          <a:lstStyle/>
          <a:p>
            <a:r>
              <a:rPr lang="en-US" b="1" dirty="0"/>
              <a:t>Impact of Vitrification Method</a:t>
            </a:r>
          </a:p>
          <a:p>
            <a:r>
              <a:rPr lang="en-US" dirty="0"/>
              <a:t>	Standard and Fast Vitrification</a:t>
            </a:r>
          </a:p>
          <a:p>
            <a:endParaRPr lang="en-US" dirty="0"/>
          </a:p>
          <a:p>
            <a:r>
              <a:rPr lang="en-US" b="1" dirty="0"/>
              <a:t>Impact of of Warming Method</a:t>
            </a:r>
          </a:p>
          <a:p>
            <a:r>
              <a:rPr lang="en-US" dirty="0"/>
              <a:t>	Fast Vitrification and Fast Warming</a:t>
            </a:r>
          </a:p>
        </p:txBody>
      </p:sp>
    </p:spTree>
    <p:extLst>
      <p:ext uri="{BB962C8B-B14F-4D97-AF65-F5344CB8AC3E}">
        <p14:creationId xmlns:p14="http://schemas.microsoft.com/office/powerpoint/2010/main" val="295419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C12D17-2F26-484B-B02F-2CEF9D0B95C7}"/>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2EC12D17-2F26-484B-B02F-2CEF9D0B95C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A35F97-E1C2-E84F-947A-50A52ED491BC}"/>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D9C51B51-75C4-B849-A9D6-00722C2F868C}"/>
              </a:ext>
            </a:extLst>
          </p:cNvPr>
          <p:cNvSpPr>
            <a:spLocks noGrp="1"/>
          </p:cNvSpPr>
          <p:nvPr>
            <p:ph type="title"/>
          </p:nvPr>
        </p:nvSpPr>
        <p:spPr/>
        <p:txBody>
          <a:bodyPr/>
          <a:lstStyle/>
          <a:p>
            <a:r>
              <a:rPr lang="en-US" dirty="0"/>
              <a:t>Vitrification</a:t>
            </a:r>
          </a:p>
        </p:txBody>
      </p:sp>
    </p:spTree>
    <p:extLst>
      <p:ext uri="{BB962C8B-B14F-4D97-AF65-F5344CB8AC3E}">
        <p14:creationId xmlns:p14="http://schemas.microsoft.com/office/powerpoint/2010/main" val="16455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1FCFB7-881D-7E86-9108-C607E4C2DF77}"/>
              </a:ext>
            </a:extLst>
          </p:cNvPr>
          <p:cNvPicPr>
            <a:picLocks noChangeAspect="1"/>
          </p:cNvPicPr>
          <p:nvPr/>
        </p:nvPicPr>
        <p:blipFill rotWithShape="1">
          <a:blip r:embed="rId3"/>
          <a:srcRect l="29748" t="17678" r="6966" b="41723"/>
          <a:stretch/>
        </p:blipFill>
        <p:spPr>
          <a:xfrm>
            <a:off x="512285" y="238328"/>
            <a:ext cx="6712763" cy="2422316"/>
          </a:xfrm>
          <a:prstGeom prst="rect">
            <a:avLst/>
          </a:prstGeom>
          <a:ln w="28575">
            <a:solidFill>
              <a:schemeClr val="tx1"/>
            </a:solidFill>
          </a:ln>
          <a:effectLst/>
        </p:spPr>
      </p:pic>
      <p:grpSp>
        <p:nvGrpSpPr>
          <p:cNvPr id="5" name="Group 4">
            <a:extLst>
              <a:ext uri="{FF2B5EF4-FFF2-40B4-BE49-F238E27FC236}">
                <a16:creationId xmlns:a16="http://schemas.microsoft.com/office/drawing/2014/main" id="{15F093F9-736F-75FD-D685-A26B1FB15B28}"/>
              </a:ext>
            </a:extLst>
          </p:cNvPr>
          <p:cNvGrpSpPr/>
          <p:nvPr/>
        </p:nvGrpSpPr>
        <p:grpSpPr>
          <a:xfrm>
            <a:off x="1986613" y="3022625"/>
            <a:ext cx="8347477" cy="646331"/>
            <a:chOff x="2004455" y="3044577"/>
            <a:chExt cx="8347477" cy="646331"/>
          </a:xfrm>
        </p:grpSpPr>
        <p:sp>
          <p:nvSpPr>
            <p:cNvPr id="6" name="Rectangle 5">
              <a:extLst>
                <a:ext uri="{FF2B5EF4-FFF2-40B4-BE49-F238E27FC236}">
                  <a16:creationId xmlns:a16="http://schemas.microsoft.com/office/drawing/2014/main" id="{D8BA58B9-D2F8-4925-D28F-CEF677F2E58F}"/>
                </a:ext>
              </a:extLst>
            </p:cNvPr>
            <p:cNvSpPr/>
            <p:nvPr/>
          </p:nvSpPr>
          <p:spPr>
            <a:xfrm>
              <a:off x="2004455" y="3044577"/>
              <a:ext cx="8347477"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Equilibration Solution:  </a:t>
              </a:r>
              <a:r>
                <a:rPr lang="en-US" sz="3600" b="0" cap="none" spc="0" dirty="0">
                  <a:ln w="0"/>
                  <a:solidFill>
                    <a:srgbClr val="006FDE"/>
                  </a:solidFill>
                  <a:effectLst>
                    <a:outerShdw blurRad="38100" dist="19050" dir="2700000" algn="tl" rotWithShape="0">
                      <a:schemeClr val="dk1">
                        <a:alpha val="40000"/>
                      </a:schemeClr>
                    </a:outerShdw>
                  </a:effectLst>
                </a:rPr>
                <a:t>12 min             3 min </a:t>
              </a:r>
            </a:p>
          </p:txBody>
        </p:sp>
        <p:sp>
          <p:nvSpPr>
            <p:cNvPr id="7" name="Arrow: Right 8">
              <a:extLst>
                <a:ext uri="{FF2B5EF4-FFF2-40B4-BE49-F238E27FC236}">
                  <a16:creationId xmlns:a16="http://schemas.microsoft.com/office/drawing/2014/main" id="{CDAADEF5-4992-80DD-AF41-89792D7E5258}"/>
                </a:ext>
              </a:extLst>
            </p:cNvPr>
            <p:cNvSpPr/>
            <p:nvPr/>
          </p:nvSpPr>
          <p:spPr bwMode="auto">
            <a:xfrm>
              <a:off x="7993296" y="3226086"/>
              <a:ext cx="971642" cy="25414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charset="0"/>
                <a:ea typeface="ＭＳ Ｐゴシック" charset="-128"/>
              </a:endParaRPr>
            </a:p>
          </p:txBody>
        </p:sp>
      </p:grpSp>
      <p:pic>
        <p:nvPicPr>
          <p:cNvPr id="10" name="Picture 9" descr="A table with numbers and text&#10;&#10;Description automatically generated">
            <a:extLst>
              <a:ext uri="{FF2B5EF4-FFF2-40B4-BE49-F238E27FC236}">
                <a16:creationId xmlns:a16="http://schemas.microsoft.com/office/drawing/2014/main" id="{1489462D-4C44-0B26-F9F9-1F7F2CBC91CD}"/>
              </a:ext>
            </a:extLst>
          </p:cNvPr>
          <p:cNvPicPr>
            <a:picLocks noChangeAspect="1"/>
          </p:cNvPicPr>
          <p:nvPr/>
        </p:nvPicPr>
        <p:blipFill>
          <a:blip r:embed="rId4"/>
          <a:stretch>
            <a:fillRect/>
          </a:stretch>
        </p:blipFill>
        <p:spPr>
          <a:xfrm>
            <a:off x="3868666" y="3850465"/>
            <a:ext cx="8074210" cy="2348454"/>
          </a:xfrm>
          <a:prstGeom prst="rect">
            <a:avLst/>
          </a:prstGeom>
          <a:ln w="28575">
            <a:solidFill>
              <a:schemeClr val="tx1"/>
            </a:solidFill>
          </a:ln>
        </p:spPr>
      </p:pic>
    </p:spTree>
    <p:extLst>
      <p:ext uri="{BB962C8B-B14F-4D97-AF65-F5344CB8AC3E}">
        <p14:creationId xmlns:p14="http://schemas.microsoft.com/office/powerpoint/2010/main" val="4280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EDB882-40C6-2761-9463-DB074B28D4FE}"/>
              </a:ext>
            </a:extLst>
          </p:cNvPr>
          <p:cNvPicPr>
            <a:picLocks noChangeAspect="1"/>
          </p:cNvPicPr>
          <p:nvPr/>
        </p:nvPicPr>
        <p:blipFill>
          <a:blip r:embed="rId3"/>
          <a:stretch>
            <a:fillRect/>
          </a:stretch>
        </p:blipFill>
        <p:spPr>
          <a:xfrm>
            <a:off x="892634" y="1643865"/>
            <a:ext cx="4718938" cy="4346246"/>
          </a:xfrm>
          <a:prstGeom prst="rect">
            <a:avLst/>
          </a:prstGeom>
        </p:spPr>
      </p:pic>
      <p:sp>
        <p:nvSpPr>
          <p:cNvPr id="6" name="TextBox 5">
            <a:extLst>
              <a:ext uri="{FF2B5EF4-FFF2-40B4-BE49-F238E27FC236}">
                <a16:creationId xmlns:a16="http://schemas.microsoft.com/office/drawing/2014/main" id="{764675FA-B1B9-864B-34A8-83CECF526291}"/>
              </a:ext>
            </a:extLst>
          </p:cNvPr>
          <p:cNvSpPr txBox="1"/>
          <p:nvPr/>
        </p:nvSpPr>
        <p:spPr>
          <a:xfrm>
            <a:off x="1809524" y="1059090"/>
            <a:ext cx="3133618"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Standard Vit</a:t>
            </a:r>
          </a:p>
        </p:txBody>
      </p:sp>
      <p:grpSp>
        <p:nvGrpSpPr>
          <p:cNvPr id="13" name="Group 12">
            <a:extLst>
              <a:ext uri="{FF2B5EF4-FFF2-40B4-BE49-F238E27FC236}">
                <a16:creationId xmlns:a16="http://schemas.microsoft.com/office/drawing/2014/main" id="{138AC16D-3D59-2BB6-753B-60738B0EFEC3}"/>
              </a:ext>
            </a:extLst>
          </p:cNvPr>
          <p:cNvGrpSpPr/>
          <p:nvPr/>
        </p:nvGrpSpPr>
        <p:grpSpPr>
          <a:xfrm>
            <a:off x="6359514" y="929898"/>
            <a:ext cx="5657739" cy="5269474"/>
            <a:chOff x="6359514" y="929898"/>
            <a:chExt cx="5657739" cy="5269474"/>
          </a:xfrm>
        </p:grpSpPr>
        <p:sp>
          <p:nvSpPr>
            <p:cNvPr id="12" name="Rounded Rectangle 11">
              <a:extLst>
                <a:ext uri="{FF2B5EF4-FFF2-40B4-BE49-F238E27FC236}">
                  <a16:creationId xmlns:a16="http://schemas.microsoft.com/office/drawing/2014/main" id="{96227DB5-E582-4FCB-FF70-877E4628085F}"/>
                </a:ext>
              </a:extLst>
            </p:cNvPr>
            <p:cNvSpPr/>
            <p:nvPr/>
          </p:nvSpPr>
          <p:spPr>
            <a:xfrm>
              <a:off x="6359514" y="929898"/>
              <a:ext cx="5657739" cy="5269474"/>
            </a:xfrm>
            <a:prstGeom prst="roundRect">
              <a:avLst/>
            </a:prstGeom>
            <a:solidFill>
              <a:srgbClr val="EFF9F9">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 name="Group 6">
              <a:extLst>
                <a:ext uri="{FF2B5EF4-FFF2-40B4-BE49-F238E27FC236}">
                  <a16:creationId xmlns:a16="http://schemas.microsoft.com/office/drawing/2014/main" id="{06F11B80-5472-8E4A-30BC-842DB9D086D7}"/>
                </a:ext>
              </a:extLst>
            </p:cNvPr>
            <p:cNvGrpSpPr/>
            <p:nvPr/>
          </p:nvGrpSpPr>
          <p:grpSpPr>
            <a:xfrm>
              <a:off x="6699719" y="1099125"/>
              <a:ext cx="4718938" cy="4890986"/>
              <a:chOff x="6615337" y="1059090"/>
              <a:chExt cx="4718938" cy="4890986"/>
            </a:xfrm>
          </p:grpSpPr>
          <p:pic>
            <p:nvPicPr>
              <p:cNvPr id="8" name="Picture 7">
                <a:extLst>
                  <a:ext uri="{FF2B5EF4-FFF2-40B4-BE49-F238E27FC236}">
                    <a16:creationId xmlns:a16="http://schemas.microsoft.com/office/drawing/2014/main" id="{9231DE2B-501F-FF40-46AA-C203D7CC8185}"/>
                  </a:ext>
                </a:extLst>
              </p:cNvPr>
              <p:cNvPicPr>
                <a:picLocks noChangeAspect="1"/>
              </p:cNvPicPr>
              <p:nvPr/>
            </p:nvPicPr>
            <p:blipFill>
              <a:blip r:embed="rId4"/>
              <a:stretch>
                <a:fillRect/>
              </a:stretch>
            </p:blipFill>
            <p:spPr>
              <a:xfrm>
                <a:off x="6615337" y="1603830"/>
                <a:ext cx="4718938" cy="4346246"/>
              </a:xfrm>
              <a:prstGeom prst="rect">
                <a:avLst/>
              </a:prstGeom>
            </p:spPr>
          </p:pic>
          <p:sp>
            <p:nvSpPr>
              <p:cNvPr id="9" name="TextBox 8">
                <a:extLst>
                  <a:ext uri="{FF2B5EF4-FFF2-40B4-BE49-F238E27FC236}">
                    <a16:creationId xmlns:a16="http://schemas.microsoft.com/office/drawing/2014/main" id="{496A05E6-CCC3-C537-3CE9-DE3E96972255}"/>
                  </a:ext>
                </a:extLst>
              </p:cNvPr>
              <p:cNvSpPr txBox="1"/>
              <p:nvPr/>
            </p:nvSpPr>
            <p:spPr>
              <a:xfrm>
                <a:off x="7540789" y="1059090"/>
                <a:ext cx="3133618"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Fast Vit</a:t>
                </a:r>
              </a:p>
            </p:txBody>
          </p:sp>
        </p:grpSp>
      </p:grpSp>
      <p:sp>
        <p:nvSpPr>
          <p:cNvPr id="10" name="TextBox 9">
            <a:extLst>
              <a:ext uri="{FF2B5EF4-FFF2-40B4-BE49-F238E27FC236}">
                <a16:creationId xmlns:a16="http://schemas.microsoft.com/office/drawing/2014/main" id="{4CA56BDE-EEFB-A344-ACB0-BC29BFB70409}"/>
              </a:ext>
            </a:extLst>
          </p:cNvPr>
          <p:cNvSpPr txBox="1"/>
          <p:nvPr/>
        </p:nvSpPr>
        <p:spPr>
          <a:xfrm flipH="1">
            <a:off x="303942" y="6199372"/>
            <a:ext cx="115841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j-lt"/>
                <a:ea typeface="MS PGothic" panose="020B0600070205080204" pitchFamily="34" charset="-128"/>
                <a:cs typeface="+mn-cs"/>
              </a:rPr>
              <a:t>Load</a:t>
            </a:r>
            <a:r>
              <a:rPr lang="en-US" sz="2400" dirty="0">
                <a:solidFill>
                  <a:srgbClr val="000000"/>
                </a:solidFill>
                <a:latin typeface="+mj-lt"/>
                <a:ea typeface="MS PGothic" panose="020B0600070205080204" pitchFamily="34" charset="-128"/>
              </a:rPr>
              <a:t> </a:t>
            </a:r>
            <a:r>
              <a:rPr kumimoji="0" lang="en-US" sz="2400" b="0" i="0" u="none" strike="noStrike" kern="1200" cap="none" spc="0" normalizeH="0" baseline="0" noProof="0" dirty="0">
                <a:ln>
                  <a:noFill/>
                </a:ln>
                <a:solidFill>
                  <a:srgbClr val="000000"/>
                </a:solidFill>
                <a:effectLst/>
                <a:uLnTx/>
                <a:uFillTx/>
                <a:latin typeface="+mj-lt"/>
                <a:ea typeface="MS PGothic" panose="020B0600070205080204" pitchFamily="34" charset="-128"/>
                <a:cs typeface="+mn-cs"/>
              </a:rPr>
              <a:t>and plunge </a:t>
            </a:r>
            <a:r>
              <a:rPr kumimoji="0" lang="en-US" sz="2400" b="0" i="0" u="none" strike="noStrike" kern="1200" cap="none" spc="0" normalizeH="0" baseline="0" noProof="0" dirty="0" err="1">
                <a:ln>
                  <a:noFill/>
                </a:ln>
                <a:solidFill>
                  <a:srgbClr val="000000"/>
                </a:solidFill>
                <a:effectLst/>
                <a:uLnTx/>
                <a:uFillTx/>
                <a:latin typeface="+mj-lt"/>
                <a:ea typeface="MS PGothic" panose="020B0600070205080204" pitchFamily="34" charset="-128"/>
                <a:cs typeface="+mn-cs"/>
              </a:rPr>
              <a:t>cryo</a:t>
            </a:r>
            <a:r>
              <a:rPr kumimoji="0" lang="en-US" sz="2400" b="0" i="0" u="none" strike="noStrike" kern="1200" cap="none" spc="0" normalizeH="0" baseline="0" noProof="0" dirty="0">
                <a:ln>
                  <a:noFill/>
                </a:ln>
                <a:solidFill>
                  <a:srgbClr val="000000"/>
                </a:solidFill>
                <a:effectLst/>
                <a:uLnTx/>
                <a:uFillTx/>
                <a:latin typeface="+mj-lt"/>
                <a:ea typeface="MS PGothic" panose="020B0600070205080204" pitchFamily="34" charset="-128"/>
                <a:cs typeface="+mn-cs"/>
              </a:rPr>
              <a:t> device within 80 sec after exposure to VS</a:t>
            </a:r>
          </a:p>
        </p:txBody>
      </p:sp>
      <p:sp>
        <p:nvSpPr>
          <p:cNvPr id="11" name="Title 1">
            <a:extLst>
              <a:ext uri="{FF2B5EF4-FFF2-40B4-BE49-F238E27FC236}">
                <a16:creationId xmlns:a16="http://schemas.microsoft.com/office/drawing/2014/main" id="{568BD8D3-2880-0297-C8D4-1F0F2A3A987A}"/>
              </a:ext>
            </a:extLst>
          </p:cNvPr>
          <p:cNvSpPr txBox="1">
            <a:spLocks/>
          </p:cNvSpPr>
          <p:nvPr/>
        </p:nvSpPr>
        <p:spPr>
          <a:xfrm>
            <a:off x="570230" y="196963"/>
            <a:ext cx="10902950"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algn="ctr"/>
            <a:r>
              <a:rPr lang="en-US" dirty="0"/>
              <a:t>Fast Vitrification Protocol</a:t>
            </a:r>
          </a:p>
        </p:txBody>
      </p:sp>
    </p:spTree>
    <p:extLst>
      <p:ext uri="{BB962C8B-B14F-4D97-AF65-F5344CB8AC3E}">
        <p14:creationId xmlns:p14="http://schemas.microsoft.com/office/powerpoint/2010/main" val="3638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p:txBody>
          <a:bodyPr/>
          <a:lstStyle/>
          <a:p>
            <a:r>
              <a:rPr lang="en-US" dirty="0"/>
              <a:t>Hypothesis: Impact of Fast Vitrification</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a:xfrm>
            <a:off x="644525" y="2834640"/>
            <a:ext cx="11428655" cy="2811137"/>
          </a:xfrm>
        </p:spPr>
        <p:txBody>
          <a:bodyPr/>
          <a:lstStyle/>
          <a:p>
            <a:r>
              <a:rPr lang="en-US" altLang="en-US" sz="2800" b="1" kern="0" dirty="0"/>
              <a:t>Vitrification Criteria</a:t>
            </a:r>
            <a:r>
              <a:rPr lang="en-US" altLang="en-US" sz="2800" kern="0" dirty="0"/>
              <a:t>: ≥ 3BC or 3CB (no CC or D grades)</a:t>
            </a:r>
          </a:p>
          <a:p>
            <a:endParaRPr lang="en-US" sz="2800" dirty="0"/>
          </a:p>
          <a:p>
            <a:r>
              <a:rPr lang="en-US" sz="2800" b="1" dirty="0"/>
              <a:t>Study Parameters:</a:t>
            </a:r>
          </a:p>
          <a:p>
            <a:pPr marL="804863" lvl="1" indent="-342900">
              <a:buFont typeface="Wingdings" pitchFamily="2" charset="2"/>
              <a:buChar char="§"/>
            </a:pPr>
            <a:r>
              <a:rPr lang="en-US" sz="2800" dirty="0"/>
              <a:t>All FET cycles were single blastocyst transfers</a:t>
            </a:r>
          </a:p>
          <a:p>
            <a:pPr marL="804863" lvl="1" indent="-342900">
              <a:buFont typeface="Wingdings" pitchFamily="2" charset="2"/>
              <a:buChar char="§"/>
            </a:pPr>
            <a:r>
              <a:rPr lang="en-US" sz="2800" dirty="0"/>
              <a:t>All blastocysts were vitrified and warmed at MGH</a:t>
            </a:r>
          </a:p>
          <a:p>
            <a:pPr marL="804863" lvl="1" indent="-342900">
              <a:buFont typeface="Wingdings" pitchFamily="2" charset="2"/>
              <a:buChar char="§"/>
            </a:pPr>
            <a:r>
              <a:rPr lang="en-US" sz="2800" dirty="0"/>
              <a:t>Retrievals performed between November 2015 and November 2024</a:t>
            </a:r>
          </a:p>
          <a:p>
            <a:pPr marL="804863" lvl="1" indent="-342900">
              <a:buFont typeface="Wingdings" pitchFamily="2" charset="2"/>
              <a:buChar char="§"/>
            </a:pPr>
            <a:r>
              <a:rPr lang="en-US" sz="2800" dirty="0"/>
              <a:t>FETs were performed between January 2022 and December 2024</a:t>
            </a:r>
          </a:p>
          <a:p>
            <a:pPr marL="342900" indent="-342900">
              <a:buFont typeface="Arial" panose="020B0604020202020204" pitchFamily="34" charset="0"/>
              <a:buChar char="•"/>
            </a:pPr>
            <a:endParaRPr lang="en-US" sz="2800" dirty="0"/>
          </a:p>
          <a:p>
            <a:endParaRPr lang="en-US" sz="2800" dirty="0"/>
          </a:p>
        </p:txBody>
      </p:sp>
      <p:sp>
        <p:nvSpPr>
          <p:cNvPr id="7" name="TextBox 6">
            <a:extLst>
              <a:ext uri="{FF2B5EF4-FFF2-40B4-BE49-F238E27FC236}">
                <a16:creationId xmlns:a16="http://schemas.microsoft.com/office/drawing/2014/main" id="{97DD0185-C7DC-5315-2216-99C4873A28B1}"/>
              </a:ext>
            </a:extLst>
          </p:cNvPr>
          <p:cNvSpPr txBox="1"/>
          <p:nvPr/>
        </p:nvSpPr>
        <p:spPr>
          <a:xfrm>
            <a:off x="641350" y="1212223"/>
            <a:ext cx="9534281" cy="1384995"/>
          </a:xfrm>
          <a:prstGeom prst="rect">
            <a:avLst/>
          </a:prstGeom>
          <a:noFill/>
        </p:spPr>
        <p:txBody>
          <a:bodyPr wrap="square">
            <a:spAutoFit/>
          </a:bodyPr>
          <a:lstStyle/>
          <a:p>
            <a:r>
              <a:rPr lang="en-US" sz="2800" dirty="0"/>
              <a:t>The </a:t>
            </a:r>
            <a:r>
              <a:rPr lang="en-US" sz="2800" u="sng" dirty="0"/>
              <a:t>primary objective </a:t>
            </a:r>
            <a:r>
              <a:rPr lang="en-US" sz="2800" dirty="0"/>
              <a:t>of this study is to compare the clinical outcomes of patients undergoing a frozen embryo transfer (FET) cycle when a blastocyst was fast vitrified. </a:t>
            </a:r>
          </a:p>
        </p:txBody>
      </p:sp>
    </p:spTree>
    <p:extLst>
      <p:ext uri="{BB962C8B-B14F-4D97-AF65-F5344CB8AC3E}">
        <p14:creationId xmlns:p14="http://schemas.microsoft.com/office/powerpoint/2010/main" val="348145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p:txBody>
          <a:bodyPr/>
          <a:lstStyle/>
          <a:p>
            <a:r>
              <a:rPr lang="en-US" dirty="0"/>
              <a:t>Methods: Impact of Fast Vitrification</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a:xfrm>
            <a:off x="652086" y="1256600"/>
            <a:ext cx="10902950" cy="4023360"/>
          </a:xfrm>
        </p:spPr>
        <p:txBody>
          <a:bodyPr/>
          <a:lstStyle/>
          <a:p>
            <a:r>
              <a:rPr lang="en-US" sz="2800" b="1" dirty="0"/>
              <a:t>Three Regimens:</a:t>
            </a:r>
          </a:p>
          <a:p>
            <a:pPr marL="919163" lvl="1" indent="-457200">
              <a:buFont typeface="+mj-lt"/>
              <a:buAutoNum type="arabicPeriod"/>
            </a:pPr>
            <a:r>
              <a:rPr lang="en-US" sz="2800" dirty="0"/>
              <a:t>Standard Vitrification - Standard Warming (</a:t>
            </a:r>
            <a:r>
              <a:rPr lang="en-US" sz="2800" dirty="0" err="1"/>
              <a:t>Standard_Standard</a:t>
            </a:r>
            <a:r>
              <a:rPr lang="en-US" sz="2800" dirty="0"/>
              <a:t>)</a:t>
            </a:r>
          </a:p>
          <a:p>
            <a:pPr marL="919163" lvl="1" indent="-457200">
              <a:buFont typeface="+mj-lt"/>
              <a:buAutoNum type="arabicPeriod"/>
            </a:pPr>
            <a:r>
              <a:rPr lang="en-US" sz="2800" dirty="0"/>
              <a:t>Standard Vitrification - Fast Warming (</a:t>
            </a:r>
            <a:r>
              <a:rPr lang="en-US" sz="2800" dirty="0" err="1"/>
              <a:t>Standard_Fast</a:t>
            </a:r>
            <a:r>
              <a:rPr lang="en-US" sz="2800" dirty="0"/>
              <a:t>)</a:t>
            </a:r>
          </a:p>
          <a:p>
            <a:pPr marL="919163" lvl="1" indent="-457200">
              <a:buFont typeface="+mj-lt"/>
              <a:buAutoNum type="arabicPeriod"/>
            </a:pPr>
            <a:r>
              <a:rPr lang="en-US" sz="2800" dirty="0"/>
              <a:t>Fast Vitrification - Fast Warming (</a:t>
            </a:r>
            <a:r>
              <a:rPr lang="en-US" sz="2800" dirty="0" err="1"/>
              <a:t>Fast_Fast</a:t>
            </a:r>
            <a:r>
              <a:rPr lang="en-US" sz="2800" dirty="0"/>
              <a:t>)</a:t>
            </a:r>
          </a:p>
          <a:p>
            <a:pPr marL="919163" lvl="1" indent="-457200">
              <a:buFont typeface="+mj-lt"/>
              <a:buAutoNum type="arabicPeriod"/>
            </a:pPr>
            <a:endParaRPr lang="en-US" sz="2800" dirty="0"/>
          </a:p>
          <a:p>
            <a:r>
              <a:rPr lang="en-US" sz="2800" b="1" dirty="0"/>
              <a:t>Outcome Measures:</a:t>
            </a:r>
          </a:p>
          <a:p>
            <a:pPr marL="919163" lvl="1" indent="-457200">
              <a:buFont typeface="+mj-lt"/>
              <a:buAutoNum type="arabicPeriod"/>
            </a:pPr>
            <a:r>
              <a:rPr lang="en-US" sz="2800" dirty="0"/>
              <a:t>Positive HCG</a:t>
            </a:r>
          </a:p>
          <a:p>
            <a:pPr marL="919163" lvl="1" indent="-457200">
              <a:buFont typeface="+mj-lt"/>
              <a:buAutoNum type="arabicPeriod"/>
            </a:pPr>
            <a:r>
              <a:rPr lang="en-US" sz="2800" dirty="0"/>
              <a:t>Miscarriage (SAB)</a:t>
            </a:r>
          </a:p>
          <a:p>
            <a:pPr marL="919163" lvl="1" indent="-457200">
              <a:buFont typeface="+mj-lt"/>
              <a:buAutoNum type="arabicPeriod"/>
            </a:pPr>
            <a:r>
              <a:rPr lang="en-US" sz="2800" dirty="0"/>
              <a:t>Clinical Pregnancy</a:t>
            </a:r>
          </a:p>
          <a:p>
            <a:pPr marL="919163" lvl="1" indent="-457200">
              <a:buFont typeface="+mj-lt"/>
              <a:buAutoNum type="arabicPeriod"/>
            </a:pPr>
            <a:r>
              <a:rPr lang="en-US" sz="2800" dirty="0"/>
              <a:t>Live Birth</a:t>
            </a:r>
          </a:p>
          <a:p>
            <a:endParaRPr lang="en-US" sz="2800" dirty="0"/>
          </a:p>
        </p:txBody>
      </p:sp>
    </p:spTree>
    <p:extLst>
      <p:ext uri="{BB962C8B-B14F-4D97-AF65-F5344CB8AC3E}">
        <p14:creationId xmlns:p14="http://schemas.microsoft.com/office/powerpoint/2010/main" val="312137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p:txBody>
          <a:bodyPr/>
          <a:lstStyle/>
          <a:p>
            <a:r>
              <a:rPr lang="en-US" dirty="0"/>
              <a:t>Clinical Outcomes: Fast vs Standard Vitrification</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5" name="Table 4">
            <a:extLst>
              <a:ext uri="{FF2B5EF4-FFF2-40B4-BE49-F238E27FC236}">
                <a16:creationId xmlns:a16="http://schemas.microsoft.com/office/drawing/2014/main" id="{0F14BAFF-E94C-0FF1-BFF9-E83CB42CB804}"/>
              </a:ext>
            </a:extLst>
          </p:cNvPr>
          <p:cNvGraphicFramePr>
            <a:graphicFrameLocks noGrp="1"/>
          </p:cNvGraphicFramePr>
          <p:nvPr>
            <p:extLst>
              <p:ext uri="{D42A27DB-BD31-4B8C-83A1-F6EECF244321}">
                <p14:modId xmlns:p14="http://schemas.microsoft.com/office/powerpoint/2010/main" val="906130282"/>
              </p:ext>
            </p:extLst>
          </p:nvPr>
        </p:nvGraphicFramePr>
        <p:xfrm>
          <a:off x="891582" y="2090094"/>
          <a:ext cx="10402486" cy="3281315"/>
        </p:xfrm>
        <a:graphic>
          <a:graphicData uri="http://schemas.openxmlformats.org/drawingml/2006/table">
            <a:tbl>
              <a:tblPr firstRow="1" firstCol="1" bandRow="1">
                <a:tableStyleId>{5C22544A-7EE6-4342-B048-85BDC9FD1C3A}</a:tableStyleId>
              </a:tblPr>
              <a:tblGrid>
                <a:gridCol w="3875132">
                  <a:extLst>
                    <a:ext uri="{9D8B030D-6E8A-4147-A177-3AD203B41FA5}">
                      <a16:colId xmlns:a16="http://schemas.microsoft.com/office/drawing/2014/main" val="2412206483"/>
                    </a:ext>
                  </a:extLst>
                </a:gridCol>
                <a:gridCol w="2473848">
                  <a:extLst>
                    <a:ext uri="{9D8B030D-6E8A-4147-A177-3AD203B41FA5}">
                      <a16:colId xmlns:a16="http://schemas.microsoft.com/office/drawing/2014/main" val="2922239905"/>
                    </a:ext>
                  </a:extLst>
                </a:gridCol>
                <a:gridCol w="2353456">
                  <a:extLst>
                    <a:ext uri="{9D8B030D-6E8A-4147-A177-3AD203B41FA5}">
                      <a16:colId xmlns:a16="http://schemas.microsoft.com/office/drawing/2014/main" val="1970139850"/>
                    </a:ext>
                  </a:extLst>
                </a:gridCol>
                <a:gridCol w="1700050">
                  <a:extLst>
                    <a:ext uri="{9D8B030D-6E8A-4147-A177-3AD203B41FA5}">
                      <a16:colId xmlns:a16="http://schemas.microsoft.com/office/drawing/2014/main" val="2211974267"/>
                    </a:ext>
                  </a:extLst>
                </a:gridCol>
              </a:tblGrid>
              <a:tr h="1389447">
                <a:tc>
                  <a:txBody>
                    <a:bodyPr/>
                    <a:lstStyle/>
                    <a:p>
                      <a:pPr marL="0" marR="0" algn="ctr">
                        <a:lnSpc>
                          <a:spcPct val="107000"/>
                        </a:lnSpc>
                        <a:spcBef>
                          <a:spcPts val="0"/>
                        </a:spcBef>
                        <a:spcAft>
                          <a:spcPts val="0"/>
                        </a:spcAft>
                      </a:pPr>
                      <a:r>
                        <a:rPr lang="en-US" sz="2200" kern="0" dirty="0">
                          <a:effectLst/>
                        </a:rPr>
                        <a:t>Outcome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tc>
                  <a:txBody>
                    <a:bodyPr/>
                    <a:lstStyle/>
                    <a:p>
                      <a:pPr marL="0" marR="0" algn="ctr">
                        <a:lnSpc>
                          <a:spcPct val="107000"/>
                        </a:lnSpc>
                        <a:spcBef>
                          <a:spcPts val="0"/>
                        </a:spcBef>
                        <a:spcAft>
                          <a:spcPts val="0"/>
                        </a:spcAft>
                      </a:pPr>
                      <a:r>
                        <a:rPr lang="en-US" sz="2200" kern="0" dirty="0">
                          <a:effectLst/>
                        </a:rPr>
                        <a:t>Fast </a:t>
                      </a:r>
                    </a:p>
                    <a:p>
                      <a:pPr marL="0" marR="0" algn="ctr">
                        <a:lnSpc>
                          <a:spcPct val="107000"/>
                        </a:lnSpc>
                        <a:spcBef>
                          <a:spcPts val="0"/>
                        </a:spcBef>
                        <a:spcAft>
                          <a:spcPts val="0"/>
                        </a:spcAft>
                      </a:pPr>
                      <a:r>
                        <a:rPr lang="en-US" sz="2200" kern="0" dirty="0">
                          <a:effectLst/>
                        </a:rPr>
                        <a:t>Vitrification Group </a:t>
                      </a:r>
                      <a:endParaRPr lang="en-US" sz="2200" kern="100" dirty="0">
                        <a:effectLst/>
                      </a:endParaRPr>
                    </a:p>
                    <a:p>
                      <a:pPr marL="0" marR="0" algn="ctr">
                        <a:lnSpc>
                          <a:spcPct val="107000"/>
                        </a:lnSpc>
                        <a:spcBef>
                          <a:spcPts val="0"/>
                        </a:spcBef>
                        <a:spcAft>
                          <a:spcPts val="0"/>
                        </a:spcAft>
                      </a:pPr>
                      <a:r>
                        <a:rPr lang="en-US" sz="2200" kern="0" dirty="0">
                          <a:effectLst/>
                        </a:rPr>
                        <a:t>N = 426</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tc>
                  <a:txBody>
                    <a:bodyPr/>
                    <a:lstStyle/>
                    <a:p>
                      <a:pPr marL="0" marR="0" algn="ctr">
                        <a:lnSpc>
                          <a:spcPct val="107000"/>
                        </a:lnSpc>
                        <a:spcBef>
                          <a:spcPts val="0"/>
                        </a:spcBef>
                        <a:spcAft>
                          <a:spcPts val="0"/>
                        </a:spcAft>
                      </a:pPr>
                      <a:r>
                        <a:rPr lang="en-US" sz="2200" kern="0" dirty="0">
                          <a:effectLst/>
                        </a:rPr>
                        <a:t>Standard Vitrification Group </a:t>
                      </a:r>
                    </a:p>
                    <a:p>
                      <a:pPr marL="0" marR="0" algn="ctr">
                        <a:lnSpc>
                          <a:spcPct val="107000"/>
                        </a:lnSpc>
                        <a:spcBef>
                          <a:spcPts val="0"/>
                        </a:spcBef>
                        <a:spcAft>
                          <a:spcPts val="0"/>
                        </a:spcAft>
                      </a:pPr>
                      <a:r>
                        <a:rPr lang="en-US" sz="2200" kern="0" dirty="0">
                          <a:effectLst/>
                        </a:rPr>
                        <a:t>N = 1094</a:t>
                      </a:r>
                    </a:p>
                  </a:txBody>
                  <a:tcPr marL="16594" marR="16594" marT="16594" marB="16594" anchor="ctr"/>
                </a:tc>
                <a:tc>
                  <a:txBody>
                    <a:bodyPr/>
                    <a:lstStyle/>
                    <a:p>
                      <a:pPr marL="0" marR="0" algn="ctr">
                        <a:lnSpc>
                          <a:spcPct val="107000"/>
                        </a:lnSpc>
                        <a:spcBef>
                          <a:spcPts val="0"/>
                        </a:spcBef>
                        <a:spcAft>
                          <a:spcPts val="0"/>
                        </a:spcAft>
                      </a:pPr>
                      <a:r>
                        <a:rPr lang="en-US" sz="2200" i="1" kern="0" dirty="0">
                          <a:effectLst/>
                        </a:rPr>
                        <a:t>p</a:t>
                      </a:r>
                      <a:r>
                        <a:rPr lang="en-US" sz="2200" kern="0" dirty="0">
                          <a:effectLst/>
                        </a:rPr>
                        <a:t>-value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extLst>
                  <a:ext uri="{0D108BD9-81ED-4DB2-BD59-A6C34878D82A}">
                    <a16:rowId xmlns:a16="http://schemas.microsoft.com/office/drawing/2014/main" val="2516033593"/>
                  </a:ext>
                </a:extLst>
              </a:tr>
              <a:tr h="472967">
                <a:tc>
                  <a:txBody>
                    <a:bodyPr/>
                    <a:lstStyle/>
                    <a:p>
                      <a:pPr marL="45720" marR="0">
                        <a:lnSpc>
                          <a:spcPct val="107000"/>
                        </a:lnSpc>
                        <a:spcBef>
                          <a:spcPts val="0"/>
                        </a:spcBef>
                        <a:spcAft>
                          <a:spcPts val="0"/>
                        </a:spcAft>
                      </a:pPr>
                      <a:r>
                        <a:rPr lang="en-US" sz="2200" kern="0" dirty="0">
                          <a:effectLst/>
                        </a:rPr>
                        <a:t>Positive β-HCG Rate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tc>
                  <a:txBody>
                    <a:bodyPr/>
                    <a:lstStyle/>
                    <a:p>
                      <a:pPr marL="0" marR="0" algn="ctr">
                        <a:lnSpc>
                          <a:spcPct val="107000"/>
                        </a:lnSpc>
                        <a:spcBef>
                          <a:spcPts val="0"/>
                        </a:spcBef>
                        <a:spcAft>
                          <a:spcPts val="0"/>
                        </a:spcAft>
                      </a:pPr>
                      <a:r>
                        <a:rPr lang="en-US" sz="2200" kern="0">
                          <a:effectLst/>
                        </a:rPr>
                        <a:t>59.4%</a:t>
                      </a:r>
                      <a:endParaRPr lang="en-US" sz="2200" kern="10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tc>
                  <a:txBody>
                    <a:bodyPr/>
                    <a:lstStyle/>
                    <a:p>
                      <a:pPr marL="0" marR="0" algn="ctr">
                        <a:lnSpc>
                          <a:spcPct val="107000"/>
                        </a:lnSpc>
                        <a:spcBef>
                          <a:spcPts val="0"/>
                        </a:spcBef>
                        <a:spcAft>
                          <a:spcPts val="0"/>
                        </a:spcAft>
                      </a:pPr>
                      <a:r>
                        <a:rPr lang="en-US" sz="2200" kern="0" dirty="0">
                          <a:effectLst/>
                        </a:rPr>
                        <a:t>58.4%</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tc>
                  <a:txBody>
                    <a:bodyPr/>
                    <a:lstStyle/>
                    <a:p>
                      <a:pPr marL="0" marR="0" algn="ctr">
                        <a:lnSpc>
                          <a:spcPct val="107000"/>
                        </a:lnSpc>
                        <a:spcBef>
                          <a:spcPts val="0"/>
                        </a:spcBef>
                        <a:spcAft>
                          <a:spcPts val="0"/>
                        </a:spcAft>
                      </a:pPr>
                      <a:r>
                        <a:rPr lang="en-US" sz="2200" kern="0" dirty="0">
                          <a:effectLst/>
                        </a:rPr>
                        <a:t>0.824</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extLst>
                  <a:ext uri="{0D108BD9-81ED-4DB2-BD59-A6C34878D82A}">
                    <a16:rowId xmlns:a16="http://schemas.microsoft.com/office/drawing/2014/main" val="1483752606"/>
                  </a:ext>
                </a:extLst>
              </a:tr>
              <a:tr h="472967">
                <a:tc>
                  <a:txBody>
                    <a:bodyPr/>
                    <a:lstStyle/>
                    <a:p>
                      <a:pPr marL="45720" marR="0">
                        <a:lnSpc>
                          <a:spcPct val="107000"/>
                        </a:lnSpc>
                        <a:spcBef>
                          <a:spcPts val="0"/>
                        </a:spcBef>
                        <a:spcAft>
                          <a:spcPts val="0"/>
                        </a:spcAft>
                      </a:pPr>
                      <a:r>
                        <a:rPr lang="en-US" sz="2200" b="1" kern="0" dirty="0">
                          <a:solidFill>
                            <a:schemeClr val="lt1"/>
                          </a:solidFill>
                          <a:effectLst/>
                          <a:latin typeface="+mn-lt"/>
                          <a:ea typeface="+mn-ea"/>
                          <a:cs typeface="+mn-cs"/>
                        </a:rPr>
                        <a:t>Biochemical Pregnancy Rate</a:t>
                      </a:r>
                    </a:p>
                  </a:txBody>
                  <a:tcPr marL="16594" marR="16594" marT="16594" marB="16594" anchor="ctr"/>
                </a:tc>
                <a:tc>
                  <a:txBody>
                    <a:bodyPr/>
                    <a:lstStyle/>
                    <a:p>
                      <a:pPr marL="0" marR="0" algn="ctr">
                        <a:lnSpc>
                          <a:spcPct val="107000"/>
                        </a:lnSpc>
                        <a:spcBef>
                          <a:spcPts val="0"/>
                        </a:spcBef>
                        <a:spcAft>
                          <a:spcPts val="0"/>
                        </a:spcAft>
                      </a:pPr>
                      <a:r>
                        <a:rPr lang="en-US" sz="2200" kern="0">
                          <a:effectLst/>
                        </a:rPr>
                        <a:t>9.4%</a:t>
                      </a:r>
                      <a:endParaRPr lang="en-US" sz="2200" kern="10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tc>
                  <a:txBody>
                    <a:bodyPr/>
                    <a:lstStyle/>
                    <a:p>
                      <a:pPr marL="0" marR="0" algn="ctr">
                        <a:lnSpc>
                          <a:spcPct val="107000"/>
                        </a:lnSpc>
                        <a:spcBef>
                          <a:spcPts val="0"/>
                        </a:spcBef>
                        <a:spcAft>
                          <a:spcPts val="0"/>
                        </a:spcAft>
                      </a:pPr>
                      <a:r>
                        <a:rPr lang="en-US" sz="2200" kern="0">
                          <a:effectLst/>
                        </a:rPr>
                        <a:t>8%</a:t>
                      </a:r>
                      <a:endParaRPr lang="en-US" sz="2200" kern="10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tc>
                  <a:txBody>
                    <a:bodyPr/>
                    <a:lstStyle/>
                    <a:p>
                      <a:pPr marL="0" marR="0" algn="ctr">
                        <a:lnSpc>
                          <a:spcPct val="107000"/>
                        </a:lnSpc>
                        <a:spcBef>
                          <a:spcPts val="0"/>
                        </a:spcBef>
                        <a:spcAft>
                          <a:spcPts val="0"/>
                        </a:spcAft>
                      </a:pPr>
                      <a:r>
                        <a:rPr lang="en-US" sz="2200" kern="0">
                          <a:effectLst/>
                        </a:rPr>
                        <a:t>0.562</a:t>
                      </a:r>
                      <a:endParaRPr lang="en-US" sz="2200" kern="10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extLst>
                  <a:ext uri="{0D108BD9-81ED-4DB2-BD59-A6C34878D82A}">
                    <a16:rowId xmlns:a16="http://schemas.microsoft.com/office/drawing/2014/main" val="678091319"/>
                  </a:ext>
                </a:extLst>
              </a:tr>
              <a:tr h="472967">
                <a:tc>
                  <a:txBody>
                    <a:bodyPr/>
                    <a:lstStyle/>
                    <a:p>
                      <a:pPr marL="45720" marR="0">
                        <a:lnSpc>
                          <a:spcPct val="107000"/>
                        </a:lnSpc>
                        <a:spcBef>
                          <a:spcPts val="0"/>
                        </a:spcBef>
                        <a:spcAft>
                          <a:spcPts val="0"/>
                        </a:spcAft>
                      </a:pPr>
                      <a:r>
                        <a:rPr lang="en-US" sz="2200" b="1" kern="0" dirty="0">
                          <a:solidFill>
                            <a:schemeClr val="lt1"/>
                          </a:solidFill>
                          <a:effectLst/>
                          <a:latin typeface="+mn-lt"/>
                          <a:ea typeface="+mn-ea"/>
                          <a:cs typeface="+mn-cs"/>
                        </a:rPr>
                        <a:t>Clinical Pregnancy Rate</a:t>
                      </a:r>
                    </a:p>
                  </a:txBody>
                  <a:tcPr marL="16594" marR="16594" marT="16594" marB="16594" anchor="ctr"/>
                </a:tc>
                <a:tc>
                  <a:txBody>
                    <a:bodyPr/>
                    <a:lstStyle/>
                    <a:p>
                      <a:pPr marL="0" marR="0" algn="ctr">
                        <a:lnSpc>
                          <a:spcPct val="107000"/>
                        </a:lnSpc>
                        <a:spcBef>
                          <a:spcPts val="0"/>
                        </a:spcBef>
                        <a:spcAft>
                          <a:spcPts val="0"/>
                        </a:spcAft>
                      </a:pPr>
                      <a:r>
                        <a:rPr lang="en-US" sz="2200" kern="0">
                          <a:effectLst/>
                        </a:rPr>
                        <a:t>48.6%</a:t>
                      </a:r>
                      <a:endParaRPr lang="en-US" sz="2200" kern="10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tc>
                  <a:txBody>
                    <a:bodyPr/>
                    <a:lstStyle/>
                    <a:p>
                      <a:pPr marL="0" marR="0" algn="ctr">
                        <a:lnSpc>
                          <a:spcPct val="107000"/>
                        </a:lnSpc>
                        <a:spcBef>
                          <a:spcPts val="0"/>
                        </a:spcBef>
                        <a:spcAft>
                          <a:spcPts val="0"/>
                        </a:spcAft>
                      </a:pPr>
                      <a:r>
                        <a:rPr lang="en-US" sz="2200" kern="0">
                          <a:effectLst/>
                        </a:rPr>
                        <a:t>50.2%</a:t>
                      </a:r>
                      <a:endParaRPr lang="en-US" sz="2200" kern="10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tc>
                  <a:txBody>
                    <a:bodyPr/>
                    <a:lstStyle/>
                    <a:p>
                      <a:pPr marL="0" marR="0" algn="ctr">
                        <a:lnSpc>
                          <a:spcPct val="107000"/>
                        </a:lnSpc>
                        <a:spcBef>
                          <a:spcPts val="0"/>
                        </a:spcBef>
                        <a:spcAft>
                          <a:spcPts val="0"/>
                        </a:spcAft>
                      </a:pPr>
                      <a:r>
                        <a:rPr lang="en-US" sz="2200" kern="0" dirty="0">
                          <a:effectLst/>
                        </a:rPr>
                        <a:t>0.709</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extLst>
                  <a:ext uri="{0D108BD9-81ED-4DB2-BD59-A6C34878D82A}">
                    <a16:rowId xmlns:a16="http://schemas.microsoft.com/office/drawing/2014/main" val="2520914497"/>
                  </a:ext>
                </a:extLst>
              </a:tr>
              <a:tr h="472967">
                <a:tc>
                  <a:txBody>
                    <a:bodyPr/>
                    <a:lstStyle/>
                    <a:p>
                      <a:pPr marL="45720" marR="0">
                        <a:lnSpc>
                          <a:spcPct val="107000"/>
                        </a:lnSpc>
                        <a:spcBef>
                          <a:spcPts val="0"/>
                        </a:spcBef>
                        <a:spcAft>
                          <a:spcPts val="0"/>
                        </a:spcAft>
                      </a:pPr>
                      <a:r>
                        <a:rPr lang="en-US" sz="2200" b="1" kern="0" dirty="0">
                          <a:solidFill>
                            <a:schemeClr val="lt1"/>
                          </a:solidFill>
                          <a:effectLst/>
                          <a:latin typeface="+mn-lt"/>
                          <a:ea typeface="+mn-ea"/>
                          <a:cs typeface="+mn-cs"/>
                        </a:rPr>
                        <a:t>Live Birth Rate</a:t>
                      </a:r>
                    </a:p>
                  </a:txBody>
                  <a:tcPr marL="16594" marR="16594" marT="16594" marB="16594" anchor="ctr"/>
                </a:tc>
                <a:tc>
                  <a:txBody>
                    <a:bodyPr/>
                    <a:lstStyle/>
                    <a:p>
                      <a:pPr marL="0" marR="0" algn="ctr">
                        <a:lnSpc>
                          <a:spcPct val="107000"/>
                        </a:lnSpc>
                        <a:spcBef>
                          <a:spcPts val="0"/>
                        </a:spcBef>
                        <a:spcAft>
                          <a:spcPts val="0"/>
                        </a:spcAft>
                      </a:pPr>
                      <a:r>
                        <a:rPr lang="en-US" sz="2200" kern="0" dirty="0">
                          <a:effectLst/>
                        </a:rPr>
                        <a:t>42.8%</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tc>
                  <a:txBody>
                    <a:bodyPr/>
                    <a:lstStyle/>
                    <a:p>
                      <a:pPr marL="0" marR="0" algn="ctr">
                        <a:lnSpc>
                          <a:spcPct val="107000"/>
                        </a:lnSpc>
                        <a:spcBef>
                          <a:spcPts val="0"/>
                        </a:spcBef>
                        <a:spcAft>
                          <a:spcPts val="0"/>
                        </a:spcAft>
                      </a:pPr>
                      <a:r>
                        <a:rPr lang="en-US" sz="2200" kern="0" dirty="0">
                          <a:effectLst/>
                        </a:rPr>
                        <a:t>42.4%</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tc>
                  <a:txBody>
                    <a:bodyPr/>
                    <a:lstStyle/>
                    <a:p>
                      <a:pPr marL="0" marR="0" algn="ctr">
                        <a:lnSpc>
                          <a:spcPct val="107000"/>
                        </a:lnSpc>
                        <a:spcBef>
                          <a:spcPts val="0"/>
                        </a:spcBef>
                        <a:spcAft>
                          <a:spcPts val="0"/>
                        </a:spcAft>
                      </a:pPr>
                      <a:r>
                        <a:rPr lang="en-US" sz="2200" kern="0" dirty="0">
                          <a:effectLst/>
                        </a:rPr>
                        <a:t>0.931</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594" marR="16594" marT="16594" marB="16594" anchor="ctr"/>
                </a:tc>
                <a:extLst>
                  <a:ext uri="{0D108BD9-81ED-4DB2-BD59-A6C34878D82A}">
                    <a16:rowId xmlns:a16="http://schemas.microsoft.com/office/drawing/2014/main" val="3644296558"/>
                  </a:ext>
                </a:extLst>
              </a:tr>
            </a:tbl>
          </a:graphicData>
        </a:graphic>
      </p:graphicFrame>
      <p:sp>
        <p:nvSpPr>
          <p:cNvPr id="4" name="TextBox 3">
            <a:extLst>
              <a:ext uri="{FF2B5EF4-FFF2-40B4-BE49-F238E27FC236}">
                <a16:creationId xmlns:a16="http://schemas.microsoft.com/office/drawing/2014/main" id="{4C68B29B-5571-F9F6-FD9A-DB54ABB72D44}"/>
              </a:ext>
            </a:extLst>
          </p:cNvPr>
          <p:cNvSpPr txBox="1"/>
          <p:nvPr/>
        </p:nvSpPr>
        <p:spPr>
          <a:xfrm>
            <a:off x="641350" y="1212223"/>
            <a:ext cx="8791413" cy="461665"/>
          </a:xfrm>
          <a:prstGeom prst="rect">
            <a:avLst/>
          </a:prstGeom>
          <a:noFill/>
        </p:spPr>
        <p:txBody>
          <a:bodyPr wrap="square">
            <a:spAutoFit/>
          </a:bodyPr>
          <a:lstStyle/>
          <a:p>
            <a:r>
              <a:rPr lang="en-US" sz="2400" dirty="0"/>
              <a:t>N = 1520 FETs</a:t>
            </a:r>
          </a:p>
        </p:txBody>
      </p:sp>
    </p:spTree>
    <p:extLst>
      <p:ext uri="{BB962C8B-B14F-4D97-AF65-F5344CB8AC3E}">
        <p14:creationId xmlns:p14="http://schemas.microsoft.com/office/powerpoint/2010/main" val="3286116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KalwcW6JQaN8ERAlEYoF1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KalwcW6JQaN8ERAlEYoF1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KalwcW6JQaN8ERAlEYoF1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GB_standard_template_022021" id="{D73F0B1C-26EB-3F44-8AE0-474B42F0F61E}" vid="{68716181-CC01-2345-AB9B-FFE4016E16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MGB_standard_template_082020</Template>
  <TotalTime>22165</TotalTime>
  <Words>1874</Words>
  <Application>Microsoft Macintosh PowerPoint</Application>
  <PresentationFormat>Widescreen</PresentationFormat>
  <Paragraphs>436</Paragraphs>
  <Slides>24</Slides>
  <Notes>21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Aptos</vt:lpstr>
      <vt:lpstr>Arial</vt:lpstr>
      <vt:lpstr>Calibri</vt:lpstr>
      <vt:lpstr>Georgia</vt:lpstr>
      <vt:lpstr>Lucida Grande</vt:lpstr>
      <vt:lpstr>NexusSans</vt:lpstr>
      <vt:lpstr>System Font Regular</vt:lpstr>
      <vt:lpstr>Wingdings</vt:lpstr>
      <vt:lpstr>MGB_standard_template_082020</vt:lpstr>
      <vt:lpstr>think-cell Slide</vt:lpstr>
      <vt:lpstr>Comparable live birth and clinical outcomes from blastocysts vitrified with a shortened protocol versus a standard method</vt:lpstr>
      <vt:lpstr>Disclosures</vt:lpstr>
      <vt:lpstr>Agenda</vt:lpstr>
      <vt:lpstr>Vitrification</vt:lpstr>
      <vt:lpstr>PowerPoint Presentation</vt:lpstr>
      <vt:lpstr>PowerPoint Presentation</vt:lpstr>
      <vt:lpstr>Hypothesis: Impact of Fast Vitrification</vt:lpstr>
      <vt:lpstr>Methods: Impact of Fast Vitrification</vt:lpstr>
      <vt:lpstr>Clinical Outcomes: Fast vs Standard Vitrification</vt:lpstr>
      <vt:lpstr>Clinical Outcomes: Fast vs Standard Vitrification</vt:lpstr>
      <vt:lpstr>Dish Setup for Multi Embryo Vitrification</vt:lpstr>
      <vt:lpstr>Clinical Outcomes: Equilibration Medium Exposure</vt:lpstr>
      <vt:lpstr>Warming</vt:lpstr>
      <vt:lpstr>PowerPoint Presentation</vt:lpstr>
      <vt:lpstr>Standard Blastocyst Warming Protocol</vt:lpstr>
      <vt:lpstr>Standard Blastocyst Warming Protocol</vt:lpstr>
      <vt:lpstr>Fast Blastocyst Warming Protocol</vt:lpstr>
      <vt:lpstr>Fast Vitrification    + Fast Warming</vt:lpstr>
      <vt:lpstr>Clinical Reports of Fast Vitrification + Fast Warming</vt:lpstr>
      <vt:lpstr>Clinical Outcomes: Vitrification and Warming Method</vt:lpstr>
      <vt:lpstr>Clinical Outcomes: Vitrification and Warming Method</vt:lpstr>
      <vt:lpstr>Conclusion: No difference in outcomes</vt:lpstr>
      <vt:lpstr>Research Collaborators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dc:title>
  <dc:creator>Arkfeld, Christopher</dc:creator>
  <cp:lastModifiedBy>Arkfeld, Christopher</cp:lastModifiedBy>
  <cp:revision>78</cp:revision>
  <dcterms:created xsi:type="dcterms:W3CDTF">2023-08-11T14:25:20Z</dcterms:created>
  <dcterms:modified xsi:type="dcterms:W3CDTF">2025-03-18T22:55:47Z</dcterms:modified>
</cp:coreProperties>
</file>