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5"/>
  </p:sldMasterIdLst>
  <p:notesMasterIdLst>
    <p:notesMasterId r:id="rId7"/>
  </p:notesMasterIdLst>
  <p:handoutMasterIdLst>
    <p:handoutMasterId r:id="rId8"/>
  </p:handoutMasterIdLst>
  <p:sldIdLst>
    <p:sldId id="257" r:id="rId6"/>
  </p:sldIdLst>
  <p:sldSz cx="27432000" cy="16002000"/>
  <p:notesSz cx="10134600" cy="15621000"/>
  <p:defaultTextStyle>
    <a:defPPr>
      <a:defRPr lang="en-US"/>
    </a:defPPr>
    <a:lvl1pPr algn="l" rtl="0" fontAlgn="base">
      <a:spcBef>
        <a:spcPct val="0"/>
      </a:spcBef>
      <a:spcAft>
        <a:spcPct val="0"/>
      </a:spcAft>
      <a:defRPr sz="6600" kern="1200">
        <a:solidFill>
          <a:schemeClr val="tx1"/>
        </a:solidFill>
        <a:latin typeface="Arial" charset="0"/>
        <a:ea typeface="+mn-ea"/>
        <a:cs typeface="Arial" charset="0"/>
      </a:defRPr>
    </a:lvl1pPr>
    <a:lvl2pPr marL="457200" algn="l" rtl="0" fontAlgn="base">
      <a:spcBef>
        <a:spcPct val="0"/>
      </a:spcBef>
      <a:spcAft>
        <a:spcPct val="0"/>
      </a:spcAft>
      <a:defRPr sz="6600" kern="1200">
        <a:solidFill>
          <a:schemeClr val="tx1"/>
        </a:solidFill>
        <a:latin typeface="Arial" charset="0"/>
        <a:ea typeface="+mn-ea"/>
        <a:cs typeface="Arial" charset="0"/>
      </a:defRPr>
    </a:lvl2pPr>
    <a:lvl3pPr marL="914400" algn="l" rtl="0" fontAlgn="base">
      <a:spcBef>
        <a:spcPct val="0"/>
      </a:spcBef>
      <a:spcAft>
        <a:spcPct val="0"/>
      </a:spcAft>
      <a:defRPr sz="6600" kern="1200">
        <a:solidFill>
          <a:schemeClr val="tx1"/>
        </a:solidFill>
        <a:latin typeface="Arial" charset="0"/>
        <a:ea typeface="+mn-ea"/>
        <a:cs typeface="Arial" charset="0"/>
      </a:defRPr>
    </a:lvl3pPr>
    <a:lvl4pPr marL="1371600" algn="l" rtl="0" fontAlgn="base">
      <a:spcBef>
        <a:spcPct val="0"/>
      </a:spcBef>
      <a:spcAft>
        <a:spcPct val="0"/>
      </a:spcAft>
      <a:defRPr sz="6600" kern="1200">
        <a:solidFill>
          <a:schemeClr val="tx1"/>
        </a:solidFill>
        <a:latin typeface="Arial" charset="0"/>
        <a:ea typeface="+mn-ea"/>
        <a:cs typeface="Arial" charset="0"/>
      </a:defRPr>
    </a:lvl4pPr>
    <a:lvl5pPr marL="1828800" algn="l" rtl="0" fontAlgn="base">
      <a:spcBef>
        <a:spcPct val="0"/>
      </a:spcBef>
      <a:spcAft>
        <a:spcPct val="0"/>
      </a:spcAft>
      <a:defRPr sz="6600" kern="1200">
        <a:solidFill>
          <a:schemeClr val="tx1"/>
        </a:solidFill>
        <a:latin typeface="Arial" charset="0"/>
        <a:ea typeface="+mn-ea"/>
        <a:cs typeface="Arial" charset="0"/>
      </a:defRPr>
    </a:lvl5pPr>
    <a:lvl6pPr marL="2286000" algn="l" defTabSz="914400" rtl="0" eaLnBrk="1" latinLnBrk="0" hangingPunct="1">
      <a:defRPr sz="6600" kern="1200">
        <a:solidFill>
          <a:schemeClr val="tx1"/>
        </a:solidFill>
        <a:latin typeface="Arial" charset="0"/>
        <a:ea typeface="+mn-ea"/>
        <a:cs typeface="Arial" charset="0"/>
      </a:defRPr>
    </a:lvl6pPr>
    <a:lvl7pPr marL="2743200" algn="l" defTabSz="914400" rtl="0" eaLnBrk="1" latinLnBrk="0" hangingPunct="1">
      <a:defRPr sz="6600" kern="1200">
        <a:solidFill>
          <a:schemeClr val="tx1"/>
        </a:solidFill>
        <a:latin typeface="Arial" charset="0"/>
        <a:ea typeface="+mn-ea"/>
        <a:cs typeface="Arial" charset="0"/>
      </a:defRPr>
    </a:lvl7pPr>
    <a:lvl8pPr marL="3200400" algn="l" defTabSz="914400" rtl="0" eaLnBrk="1" latinLnBrk="0" hangingPunct="1">
      <a:defRPr sz="6600" kern="1200">
        <a:solidFill>
          <a:schemeClr val="tx1"/>
        </a:solidFill>
        <a:latin typeface="Arial" charset="0"/>
        <a:ea typeface="+mn-ea"/>
        <a:cs typeface="Arial" charset="0"/>
      </a:defRPr>
    </a:lvl8pPr>
    <a:lvl9pPr marL="3657600" algn="l" defTabSz="914400" rtl="0" eaLnBrk="1" latinLnBrk="0" hangingPunct="1">
      <a:defRPr sz="6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4920">
          <p15:clr>
            <a:srgbClr val="A4A3A4"/>
          </p15:clr>
        </p15:guide>
        <p15:guide id="2" pos="319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A2AE53-166A-E6F4-59D0-4EA9AF755FE5}" name="Babayev, Samir, M.D." initials="SB" userId="S::Babayev.Samir@mayo.edu::9447bce1-8653-4d41-90b0-b7d00265ea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8FF"/>
    <a:srgbClr val="ABD3FF"/>
    <a:srgbClr val="000000"/>
    <a:srgbClr val="2158A1"/>
    <a:srgbClr val="1F2D60"/>
    <a:srgbClr val="2762AC"/>
    <a:srgbClr val="1C2966"/>
    <a:srgbClr val="354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17" autoAdjust="0"/>
    <p:restoredTop sz="94674"/>
  </p:normalViewPr>
  <p:slideViewPr>
    <p:cSldViewPr snapToGrid="0" showGuides="1">
      <p:cViewPr varScale="1">
        <p:scale>
          <a:sx n="55" d="100"/>
          <a:sy n="55" d="100"/>
        </p:scale>
        <p:origin x="696" y="132"/>
      </p:cViewPr>
      <p:guideLst/>
    </p:cSldViewPr>
  </p:slideViewPr>
  <p:notesTextViewPr>
    <p:cViewPr>
      <p:scale>
        <a:sx n="100" d="100"/>
        <a:sy n="100" d="100"/>
      </p:scale>
      <p:origin x="0" y="0"/>
    </p:cViewPr>
  </p:notesTextViewPr>
  <p:notesViewPr>
    <p:cSldViewPr snapToGrid="0" showGuides="1">
      <p:cViewPr varScale="1">
        <p:scale>
          <a:sx n="96" d="100"/>
          <a:sy n="96" d="100"/>
        </p:scale>
        <p:origin x="-2988" y="-90"/>
      </p:cViewPr>
      <p:guideLst>
        <p:guide orient="horz" pos="4920"/>
        <p:guide pos="319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3910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7165" tIns="73582" rIns="147165" bIns="73582" numCol="1" anchor="t" anchorCtr="0" compatLnSpc="1">
            <a:prstTxWarp prst="textNoShape">
              <a:avLst/>
            </a:prstTxWarp>
          </a:bodyPr>
          <a:lstStyle>
            <a:lvl1pPr defTabSz="1471613">
              <a:defRPr sz="1900"/>
            </a:lvl1pPr>
          </a:lstStyle>
          <a:p>
            <a:endParaRPr lang="en-US"/>
          </a:p>
        </p:txBody>
      </p:sp>
      <p:sp>
        <p:nvSpPr>
          <p:cNvPr id="15363" name="Rectangle 3"/>
          <p:cNvSpPr>
            <a:spLocks noGrp="1" noChangeArrowheads="1"/>
          </p:cNvSpPr>
          <p:nvPr>
            <p:ph type="dt" sz="quarter" idx="1"/>
          </p:nvPr>
        </p:nvSpPr>
        <p:spPr bwMode="auto">
          <a:xfrm>
            <a:off x="5741988" y="0"/>
            <a:ext cx="43910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7165" tIns="73582" rIns="147165" bIns="73582" numCol="1" anchor="t" anchorCtr="0" compatLnSpc="1">
            <a:prstTxWarp prst="textNoShape">
              <a:avLst/>
            </a:prstTxWarp>
          </a:bodyPr>
          <a:lstStyle>
            <a:lvl1pPr algn="r" defTabSz="1471613">
              <a:defRPr sz="1900"/>
            </a:lvl1pPr>
          </a:lstStyle>
          <a:p>
            <a:endParaRPr lang="en-US"/>
          </a:p>
        </p:txBody>
      </p:sp>
      <p:sp>
        <p:nvSpPr>
          <p:cNvPr id="15364" name="Rectangle 4"/>
          <p:cNvSpPr>
            <a:spLocks noGrp="1" noChangeArrowheads="1"/>
          </p:cNvSpPr>
          <p:nvPr>
            <p:ph type="ftr" sz="quarter" idx="2"/>
          </p:nvPr>
        </p:nvSpPr>
        <p:spPr bwMode="auto">
          <a:xfrm>
            <a:off x="0" y="14838363"/>
            <a:ext cx="43910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7165" tIns="73582" rIns="147165" bIns="73582" numCol="1" anchor="b" anchorCtr="0" compatLnSpc="1">
            <a:prstTxWarp prst="textNoShape">
              <a:avLst/>
            </a:prstTxWarp>
          </a:bodyPr>
          <a:lstStyle>
            <a:lvl1pPr defTabSz="1471613">
              <a:defRPr sz="1900"/>
            </a:lvl1pPr>
          </a:lstStyle>
          <a:p>
            <a:endParaRPr lang="en-US"/>
          </a:p>
        </p:txBody>
      </p:sp>
      <p:sp>
        <p:nvSpPr>
          <p:cNvPr id="15365" name="Rectangle 5"/>
          <p:cNvSpPr>
            <a:spLocks noGrp="1" noChangeArrowheads="1"/>
          </p:cNvSpPr>
          <p:nvPr>
            <p:ph type="sldNum" sz="quarter" idx="3"/>
          </p:nvPr>
        </p:nvSpPr>
        <p:spPr bwMode="auto">
          <a:xfrm>
            <a:off x="5741988" y="14838363"/>
            <a:ext cx="43910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7165" tIns="73582" rIns="147165" bIns="73582" numCol="1" anchor="b" anchorCtr="0" compatLnSpc="1">
            <a:prstTxWarp prst="textNoShape">
              <a:avLst/>
            </a:prstTxWarp>
          </a:bodyPr>
          <a:lstStyle>
            <a:lvl1pPr algn="r" defTabSz="1471613">
              <a:defRPr sz="1900"/>
            </a:lvl1pPr>
          </a:lstStyle>
          <a:p>
            <a:fld id="{BE14F20D-25CB-4AFC-80CB-0BEF8D00B87C}" type="slidenum">
              <a:rPr lang="en-US"/>
              <a:pPr/>
              <a:t>‹#›</a:t>
            </a:fld>
            <a:endParaRPr lang="en-US"/>
          </a:p>
        </p:txBody>
      </p:sp>
    </p:spTree>
    <p:extLst>
      <p:ext uri="{BB962C8B-B14F-4D97-AF65-F5344CB8AC3E}">
        <p14:creationId xmlns:p14="http://schemas.microsoft.com/office/powerpoint/2010/main" val="207894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4391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idx="1"/>
          </p:nvPr>
        </p:nvSpPr>
        <p:spPr bwMode="auto">
          <a:xfrm>
            <a:off x="5740400" y="0"/>
            <a:ext cx="43926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Rot="1" noChangeAspect="1" noChangeArrowheads="1" noTextEdit="1"/>
          </p:cNvSpPr>
          <p:nvPr>
            <p:ph type="sldImg" idx="2"/>
          </p:nvPr>
        </p:nvSpPr>
        <p:spPr bwMode="auto">
          <a:xfrm>
            <a:off x="46038" y="1171575"/>
            <a:ext cx="10042525" cy="58578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1012825" y="7419975"/>
            <a:ext cx="810895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8" name="Rectangle 6"/>
          <p:cNvSpPr>
            <a:spLocks noGrp="1" noChangeArrowheads="1"/>
          </p:cNvSpPr>
          <p:nvPr>
            <p:ph type="ftr" sz="quarter" idx="4"/>
          </p:nvPr>
        </p:nvSpPr>
        <p:spPr bwMode="auto">
          <a:xfrm>
            <a:off x="0" y="14836775"/>
            <a:ext cx="4391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7"/>
          <p:cNvSpPr>
            <a:spLocks noGrp="1" noChangeArrowheads="1"/>
          </p:cNvSpPr>
          <p:nvPr>
            <p:ph type="sldNum" sz="quarter" idx="5"/>
          </p:nvPr>
        </p:nvSpPr>
        <p:spPr bwMode="auto">
          <a:xfrm>
            <a:off x="5740400" y="14836775"/>
            <a:ext cx="43926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0F280B-3400-4826-BFD6-D578810B97AD}" type="slidenum">
              <a:rPr lang="en-US"/>
              <a:pPr/>
              <a:t>‹#›</a:t>
            </a:fld>
            <a:endParaRPr lang="en-US"/>
          </a:p>
        </p:txBody>
      </p:sp>
    </p:spTree>
    <p:extLst>
      <p:ext uri="{BB962C8B-B14F-4D97-AF65-F5344CB8AC3E}">
        <p14:creationId xmlns:p14="http://schemas.microsoft.com/office/powerpoint/2010/main" val="591039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CAF3E-3DE1-4917-8D64-162176A8BA57}" type="slidenum">
              <a:rPr lang="en-US"/>
              <a:pPr/>
              <a:t>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2677F8-55C7-4152-92FF-0AC2C3D54D05}"/>
              </a:ext>
            </a:extLst>
          </p:cNvPr>
          <p:cNvSpPr txBox="1"/>
          <p:nvPr userDrawn="1"/>
        </p:nvSpPr>
        <p:spPr>
          <a:xfrm>
            <a:off x="4377225" y="14474320"/>
            <a:ext cx="8598079" cy="584775"/>
          </a:xfrm>
          <a:prstGeom prst="rect">
            <a:avLst/>
          </a:prstGeom>
          <a:noFill/>
        </p:spPr>
        <p:txBody>
          <a:bodyPr wrap="square" rtlCol="0">
            <a:spAutoFit/>
          </a:bodyPr>
          <a:lstStyle/>
          <a:p>
            <a:pPr algn="l"/>
            <a:r>
              <a:rPr lang="en-US" sz="3200" dirty="0"/>
              <a:t>Copyright belongs in bottom left hand corner.</a:t>
            </a:r>
          </a:p>
        </p:txBody>
      </p:sp>
      <p:sp>
        <p:nvSpPr>
          <p:cNvPr id="8" name="Rectangle 7">
            <a:extLst>
              <a:ext uri="{FF2B5EF4-FFF2-40B4-BE49-F238E27FC236}">
                <a16:creationId xmlns:a16="http://schemas.microsoft.com/office/drawing/2014/main" id="{F0B19AD3-1196-4F3F-AE7D-889494675EC4}"/>
              </a:ext>
            </a:extLst>
          </p:cNvPr>
          <p:cNvSpPr/>
          <p:nvPr userDrawn="1"/>
        </p:nvSpPr>
        <p:spPr>
          <a:xfrm>
            <a:off x="9099754" y="3146425"/>
            <a:ext cx="9232490" cy="6494085"/>
          </a:xfrm>
          <a:prstGeom prst="rect">
            <a:avLst/>
          </a:prstGeom>
        </p:spPr>
        <p:txBody>
          <a:bodyPr wrap="square">
            <a:spAutoFit/>
          </a:bodyPr>
          <a:lstStyle/>
          <a:p>
            <a:pPr algn="l"/>
            <a:r>
              <a:rPr lang="en-US" sz="3200" b="1" dirty="0"/>
              <a:t>Poster Header (Brand Safe Area): </a:t>
            </a:r>
            <a:br>
              <a:rPr lang="en-US" sz="3200" b="1" dirty="0"/>
            </a:br>
            <a:r>
              <a:rPr lang="en-US" sz="3200" dirty="0"/>
              <a:t>The banner/header should ONLY contain the </a:t>
            </a:r>
            <a:br>
              <a:rPr lang="en-US" sz="3200" dirty="0"/>
            </a:br>
            <a:r>
              <a:rPr lang="en-US" sz="3200" dirty="0"/>
              <a:t>Mayo Clinic logo, title and author/affiliation text. Title/author text boxes may be stretched left and right to fit copy but should not move vertically. </a:t>
            </a:r>
            <a:br>
              <a:rPr lang="en-US" sz="3200" dirty="0"/>
            </a:br>
            <a:r>
              <a:rPr lang="en-US" sz="3200" dirty="0"/>
              <a:t>No other logos, photos, images, patterns or art are allowed within this area. </a:t>
            </a:r>
          </a:p>
          <a:p>
            <a:pPr algn="l"/>
            <a:endParaRPr lang="en-US" sz="3200" dirty="0"/>
          </a:p>
          <a:p>
            <a:pPr algn="l"/>
            <a:r>
              <a:rPr lang="en-US" sz="3200" b="1" i="0" dirty="0"/>
              <a:t>Poster Body: </a:t>
            </a:r>
            <a:r>
              <a:rPr lang="en-US" sz="3200" dirty="0"/>
              <a:t>Your text, figures, tables and graphs should appear within this area. View guides to see the required border space. </a:t>
            </a:r>
            <a:br>
              <a:rPr lang="en-US" sz="3200" dirty="0"/>
            </a:br>
            <a:r>
              <a:rPr lang="en-US" sz="3200" dirty="0"/>
              <a:t>No photos, illustrations, patterns or graphics </a:t>
            </a:r>
            <a:br>
              <a:rPr lang="en-US" sz="3200" dirty="0"/>
            </a:br>
            <a:r>
              <a:rPr lang="en-US" sz="3200" dirty="0"/>
              <a:t>are allowed in the background of the poster.</a:t>
            </a:r>
          </a:p>
        </p:txBody>
      </p:sp>
      <p:sp>
        <p:nvSpPr>
          <p:cNvPr id="9" name="TextBox 8">
            <a:extLst>
              <a:ext uri="{FF2B5EF4-FFF2-40B4-BE49-F238E27FC236}">
                <a16:creationId xmlns:a16="http://schemas.microsoft.com/office/drawing/2014/main" id="{E17990E7-8D9A-4A9F-8DAF-ECDB6099F3A4}"/>
              </a:ext>
            </a:extLst>
          </p:cNvPr>
          <p:cNvSpPr txBox="1"/>
          <p:nvPr userDrawn="1"/>
        </p:nvSpPr>
        <p:spPr>
          <a:xfrm>
            <a:off x="14497778" y="13067580"/>
            <a:ext cx="8654780" cy="2062103"/>
          </a:xfrm>
          <a:prstGeom prst="rect">
            <a:avLst/>
          </a:prstGeom>
          <a:noFill/>
        </p:spPr>
        <p:txBody>
          <a:bodyPr wrap="square" rtlCol="0">
            <a:spAutoFit/>
          </a:bodyPr>
          <a:lstStyle/>
          <a:p>
            <a:pPr algn="l"/>
            <a:r>
              <a:rPr lang="en-US" sz="3200" dirty="0"/>
              <a:t>Affiliate/Partner Logos: A logo representing another non-Mayo listed contributing affiliation or partner may be placed in the bottom right corner within yellow guideline spaces.</a:t>
            </a:r>
          </a:p>
        </p:txBody>
      </p:sp>
      <p:sp>
        <p:nvSpPr>
          <p:cNvPr id="10" name="TextBox 9">
            <a:extLst>
              <a:ext uri="{FF2B5EF4-FFF2-40B4-BE49-F238E27FC236}">
                <a16:creationId xmlns:a16="http://schemas.microsoft.com/office/drawing/2014/main" id="{C4D41CEB-9045-47E3-A0FC-694AB6818453}"/>
              </a:ext>
            </a:extLst>
          </p:cNvPr>
          <p:cNvSpPr txBox="1"/>
          <p:nvPr userDrawn="1"/>
        </p:nvSpPr>
        <p:spPr>
          <a:xfrm>
            <a:off x="8845552" y="10353876"/>
            <a:ext cx="9740896" cy="769441"/>
          </a:xfrm>
          <a:prstGeom prst="rect">
            <a:avLst/>
          </a:prstGeom>
          <a:noFill/>
        </p:spPr>
        <p:txBody>
          <a:bodyPr wrap="square" rtlCol="0">
            <a:spAutoFit/>
          </a:bodyPr>
          <a:lstStyle/>
          <a:p>
            <a:pPr algn="ctr"/>
            <a:r>
              <a:rPr lang="en-US" sz="4400" b="1" dirty="0">
                <a:solidFill>
                  <a:srgbClr val="FF0000"/>
                </a:solidFill>
              </a:rPr>
              <a:t>THIS TEMPLATE IS HALF SIZE</a:t>
            </a:r>
          </a:p>
        </p:txBody>
      </p:sp>
      <p:sp>
        <p:nvSpPr>
          <p:cNvPr id="11" name="Rectangle 10">
            <a:extLst>
              <a:ext uri="{FF2B5EF4-FFF2-40B4-BE49-F238E27FC236}">
                <a16:creationId xmlns:a16="http://schemas.microsoft.com/office/drawing/2014/main" id="{E24F7519-12BF-460D-8C43-499169294764}"/>
              </a:ext>
            </a:extLst>
          </p:cNvPr>
          <p:cNvSpPr>
            <a:spLocks noChangeAspect="1"/>
          </p:cNvSpPr>
          <p:nvPr userDrawn="1"/>
        </p:nvSpPr>
        <p:spPr bwMode="auto">
          <a:xfrm>
            <a:off x="25909139" y="14468300"/>
            <a:ext cx="1049786" cy="1051560"/>
          </a:xfrm>
          <a:prstGeom prst="rect">
            <a:avLst/>
          </a:prstGeom>
          <a:noFill/>
          <a:ln w="76200">
            <a:solidFill>
              <a:schemeClr val="accent3"/>
            </a:solidFill>
          </a:ln>
        </p:spPr>
        <p:style>
          <a:lnRef idx="2">
            <a:schemeClr val="accent1"/>
          </a:lnRef>
          <a:fillRef idx="1">
            <a:schemeClr val="lt1"/>
          </a:fillRef>
          <a:effectRef idx="0">
            <a:schemeClr val="accent1"/>
          </a:effectRef>
          <a:fontRef idx="minor">
            <a:schemeClr val="dk1"/>
          </a:fontRef>
        </p:style>
        <p:txBody>
          <a:bodyPr vert="horz" wrap="square" lIns="137160" tIns="137160" rIns="137160" bIns="137160" numCol="1" rtlCol="0" anchor="t" anchorCtr="0" compatLnSpc="1">
            <a:prstTxWarp prst="textNoShape">
              <a:avLst/>
            </a:prstTxWarp>
            <a:spAutoFit/>
          </a:bodyPr>
          <a:lstStyle/>
          <a:p>
            <a:pPr marL="0" marR="0" indent="0" algn="l" defTabSz="3370263"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cs typeface="Arial" charset="0"/>
            </a:endParaRPr>
          </a:p>
        </p:txBody>
      </p:sp>
      <p:sp>
        <p:nvSpPr>
          <p:cNvPr id="12" name="Rectangle 11">
            <a:extLst>
              <a:ext uri="{FF2B5EF4-FFF2-40B4-BE49-F238E27FC236}">
                <a16:creationId xmlns:a16="http://schemas.microsoft.com/office/drawing/2014/main" id="{7B4262A8-7A41-484E-999E-6A7FA3C40C75}"/>
              </a:ext>
            </a:extLst>
          </p:cNvPr>
          <p:cNvSpPr>
            <a:spLocks noChangeAspect="1"/>
          </p:cNvSpPr>
          <p:nvPr userDrawn="1"/>
        </p:nvSpPr>
        <p:spPr bwMode="auto">
          <a:xfrm>
            <a:off x="24882444" y="14468300"/>
            <a:ext cx="1049786" cy="1051560"/>
          </a:xfrm>
          <a:prstGeom prst="rect">
            <a:avLst/>
          </a:prstGeom>
          <a:noFill/>
          <a:ln w="76200">
            <a:solidFill>
              <a:schemeClr val="accent3"/>
            </a:solidFill>
          </a:ln>
        </p:spPr>
        <p:style>
          <a:lnRef idx="2">
            <a:schemeClr val="accent1"/>
          </a:lnRef>
          <a:fillRef idx="1">
            <a:schemeClr val="lt1"/>
          </a:fillRef>
          <a:effectRef idx="0">
            <a:schemeClr val="accent1"/>
          </a:effectRef>
          <a:fontRef idx="minor">
            <a:schemeClr val="dk1"/>
          </a:fontRef>
        </p:style>
        <p:txBody>
          <a:bodyPr vert="horz" wrap="square" lIns="137160" tIns="137160" rIns="137160" bIns="137160" numCol="1" rtlCol="0" anchor="t" anchorCtr="0" compatLnSpc="1">
            <a:prstTxWarp prst="textNoShape">
              <a:avLst/>
            </a:prstTxWarp>
            <a:spAutoFit/>
          </a:bodyPr>
          <a:lstStyle/>
          <a:p>
            <a:pPr marL="0" marR="0" indent="0" algn="l" defTabSz="3370263"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cs typeface="Arial" charset="0"/>
            </a:endParaRPr>
          </a:p>
        </p:txBody>
      </p:sp>
      <p:sp>
        <p:nvSpPr>
          <p:cNvPr id="13" name="Rectangle 12">
            <a:extLst>
              <a:ext uri="{FF2B5EF4-FFF2-40B4-BE49-F238E27FC236}">
                <a16:creationId xmlns:a16="http://schemas.microsoft.com/office/drawing/2014/main" id="{6A4C6A3A-46B2-4923-86F0-60987D6A299C}"/>
              </a:ext>
            </a:extLst>
          </p:cNvPr>
          <p:cNvSpPr>
            <a:spLocks noChangeAspect="1"/>
          </p:cNvSpPr>
          <p:nvPr userDrawn="1"/>
        </p:nvSpPr>
        <p:spPr bwMode="auto">
          <a:xfrm>
            <a:off x="23846124" y="14468300"/>
            <a:ext cx="1049786" cy="1051560"/>
          </a:xfrm>
          <a:prstGeom prst="rect">
            <a:avLst/>
          </a:prstGeom>
          <a:noFill/>
          <a:ln w="76200">
            <a:solidFill>
              <a:schemeClr val="accent3"/>
            </a:solidFill>
          </a:ln>
        </p:spPr>
        <p:style>
          <a:lnRef idx="2">
            <a:schemeClr val="accent1"/>
          </a:lnRef>
          <a:fillRef idx="1">
            <a:schemeClr val="lt1"/>
          </a:fillRef>
          <a:effectRef idx="0">
            <a:schemeClr val="accent1"/>
          </a:effectRef>
          <a:fontRef idx="minor">
            <a:schemeClr val="dk1"/>
          </a:fontRef>
        </p:style>
        <p:txBody>
          <a:bodyPr vert="horz" wrap="square" lIns="137160" tIns="137160" rIns="137160" bIns="137160" numCol="1" rtlCol="0" anchor="t" anchorCtr="0" compatLnSpc="1">
            <a:prstTxWarp prst="textNoShape">
              <a:avLst/>
            </a:prstTxWarp>
            <a:spAutoFit/>
          </a:bodyPr>
          <a:lstStyle/>
          <a:p>
            <a:pPr marL="0" marR="0" indent="0" algn="l" defTabSz="3370263"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cs typeface="Arial" charset="0"/>
            </a:endParaRPr>
          </a:p>
        </p:txBody>
      </p:sp>
      <p:sp>
        <p:nvSpPr>
          <p:cNvPr id="14" name="Freeform: Shape 13">
            <a:extLst>
              <a:ext uri="{FF2B5EF4-FFF2-40B4-BE49-F238E27FC236}">
                <a16:creationId xmlns:a16="http://schemas.microsoft.com/office/drawing/2014/main" id="{6FCCE8B6-4D9E-40BC-88D0-60593ED4853F}"/>
              </a:ext>
            </a:extLst>
          </p:cNvPr>
          <p:cNvSpPr/>
          <p:nvPr userDrawn="1"/>
        </p:nvSpPr>
        <p:spPr>
          <a:xfrm>
            <a:off x="22779324" y="14417040"/>
            <a:ext cx="914400" cy="457200"/>
          </a:xfrm>
          <a:custGeom>
            <a:avLst/>
            <a:gdLst>
              <a:gd name="connsiteX0" fmla="*/ 0 w 914400"/>
              <a:gd name="connsiteY0" fmla="*/ 0 h 457200"/>
              <a:gd name="connsiteX1" fmla="*/ 914400 w 914400"/>
              <a:gd name="connsiteY1" fmla="*/ 457200 h 457200"/>
            </a:gdLst>
            <a:ahLst/>
            <a:cxnLst>
              <a:cxn ang="0">
                <a:pos x="connsiteX0" y="connsiteY0"/>
              </a:cxn>
              <a:cxn ang="0">
                <a:pos x="connsiteX1" y="connsiteY1"/>
              </a:cxn>
            </a:cxnLst>
            <a:rect l="l" t="t" r="r" b="b"/>
            <a:pathLst>
              <a:path w="914400" h="457200">
                <a:moveTo>
                  <a:pt x="0" y="0"/>
                </a:moveTo>
                <a:lnTo>
                  <a:pt x="914400" y="457200"/>
                </a:lnTo>
              </a:path>
            </a:pathLst>
          </a:custGeom>
          <a:solidFill>
            <a:schemeClr val="tx2"/>
          </a:solidFill>
          <a:ln w="508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15" name="Freeform: Shape 14">
            <a:extLst>
              <a:ext uri="{FF2B5EF4-FFF2-40B4-BE49-F238E27FC236}">
                <a16:creationId xmlns:a16="http://schemas.microsoft.com/office/drawing/2014/main" id="{E4E6FF05-0F5F-4245-BA84-7EA786ADD1F7}"/>
              </a:ext>
            </a:extLst>
          </p:cNvPr>
          <p:cNvSpPr/>
          <p:nvPr userDrawn="1"/>
        </p:nvSpPr>
        <p:spPr>
          <a:xfrm flipH="1">
            <a:off x="3479800" y="14836877"/>
            <a:ext cx="823450" cy="504723"/>
          </a:xfrm>
          <a:custGeom>
            <a:avLst/>
            <a:gdLst>
              <a:gd name="connsiteX0" fmla="*/ 0 w 914400"/>
              <a:gd name="connsiteY0" fmla="*/ 0 h 457200"/>
              <a:gd name="connsiteX1" fmla="*/ 914400 w 914400"/>
              <a:gd name="connsiteY1" fmla="*/ 457200 h 457200"/>
            </a:gdLst>
            <a:ahLst/>
            <a:cxnLst>
              <a:cxn ang="0">
                <a:pos x="connsiteX0" y="connsiteY0"/>
              </a:cxn>
              <a:cxn ang="0">
                <a:pos x="connsiteX1" y="connsiteY1"/>
              </a:cxn>
            </a:cxnLst>
            <a:rect l="l" t="t" r="r" b="b"/>
            <a:pathLst>
              <a:path w="914400" h="457200">
                <a:moveTo>
                  <a:pt x="0" y="0"/>
                </a:moveTo>
                <a:lnTo>
                  <a:pt x="914400" y="457200"/>
                </a:lnTo>
              </a:path>
            </a:pathLst>
          </a:custGeom>
          <a:solidFill>
            <a:schemeClr val="tx2"/>
          </a:solidFill>
          <a:ln w="508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16" name="TextBox 15">
            <a:extLst>
              <a:ext uri="{FF2B5EF4-FFF2-40B4-BE49-F238E27FC236}">
                <a16:creationId xmlns:a16="http://schemas.microsoft.com/office/drawing/2014/main" id="{61D34A32-1457-48AF-8F01-364B899659CA}"/>
              </a:ext>
            </a:extLst>
          </p:cNvPr>
          <p:cNvSpPr txBox="1"/>
          <p:nvPr userDrawn="1"/>
        </p:nvSpPr>
        <p:spPr>
          <a:xfrm>
            <a:off x="1685413" y="10973308"/>
            <a:ext cx="6042741" cy="25545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a:t>Content may NOT go outside the border guide or it may be trimmed off. (Go to the </a:t>
            </a:r>
            <a:r>
              <a:rPr lang="en-US" sz="3200" b="1" dirty="0"/>
              <a:t>View</a:t>
            </a:r>
            <a:r>
              <a:rPr lang="en-US" sz="3200" dirty="0"/>
              <a:t> tab and check the </a:t>
            </a:r>
            <a:r>
              <a:rPr lang="en-US" sz="3200" b="1" dirty="0"/>
              <a:t>Guides</a:t>
            </a:r>
            <a:r>
              <a:rPr lang="en-US" sz="3200" dirty="0"/>
              <a:t> box to see the guide).</a:t>
            </a:r>
          </a:p>
        </p:txBody>
      </p:sp>
      <p:sp>
        <p:nvSpPr>
          <p:cNvPr id="17" name="Freeform: Shape 16">
            <a:extLst>
              <a:ext uri="{FF2B5EF4-FFF2-40B4-BE49-F238E27FC236}">
                <a16:creationId xmlns:a16="http://schemas.microsoft.com/office/drawing/2014/main" id="{2D878B5E-89B1-4020-9D32-50C8A8975C53}"/>
              </a:ext>
            </a:extLst>
          </p:cNvPr>
          <p:cNvSpPr/>
          <p:nvPr userDrawn="1"/>
        </p:nvSpPr>
        <p:spPr>
          <a:xfrm>
            <a:off x="560439" y="11267767"/>
            <a:ext cx="1002890" cy="0"/>
          </a:xfrm>
          <a:custGeom>
            <a:avLst/>
            <a:gdLst>
              <a:gd name="connsiteX0" fmla="*/ 1002890 w 1002890"/>
              <a:gd name="connsiteY0" fmla="*/ 0 h 0"/>
              <a:gd name="connsiteX1" fmla="*/ 0 w 1002890"/>
              <a:gd name="connsiteY1" fmla="*/ 0 h 0"/>
            </a:gdLst>
            <a:ahLst/>
            <a:cxnLst>
              <a:cxn ang="0">
                <a:pos x="connsiteX0" y="connsiteY0"/>
              </a:cxn>
              <a:cxn ang="0">
                <a:pos x="connsiteX1" y="connsiteY1"/>
              </a:cxn>
            </a:cxnLst>
            <a:rect l="l" t="t" r="r" b="b"/>
            <a:pathLst>
              <a:path w="1002890">
                <a:moveTo>
                  <a:pt x="1002890" y="0"/>
                </a:moveTo>
                <a:lnTo>
                  <a:pt x="0" y="0"/>
                </a:lnTo>
              </a:path>
            </a:pathLst>
          </a:custGeom>
          <a:solidFill>
            <a:schemeClr val="tx2"/>
          </a:solidFill>
          <a:ln w="508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lvl="0" algn="ctr"/>
            <a:endParaRPr lang="en-US"/>
          </a:p>
        </p:txBody>
      </p:sp>
      <p:sp>
        <p:nvSpPr>
          <p:cNvPr id="18" name="Rectangle 17">
            <a:extLst>
              <a:ext uri="{FF2B5EF4-FFF2-40B4-BE49-F238E27FC236}">
                <a16:creationId xmlns:a16="http://schemas.microsoft.com/office/drawing/2014/main" id="{EC40730C-BFC7-40E7-B8A3-6E9C7262CBFB}"/>
              </a:ext>
            </a:extLst>
          </p:cNvPr>
          <p:cNvSpPr/>
          <p:nvPr userDrawn="1"/>
        </p:nvSpPr>
        <p:spPr>
          <a:xfrm>
            <a:off x="1079658" y="3841369"/>
            <a:ext cx="6940438" cy="5149956"/>
          </a:xfrm>
          <a:prstGeom prst="rect">
            <a:avLst/>
          </a:prstGeom>
          <a:solidFill>
            <a:schemeClr val="accent3">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algn="ctr"/>
            <a:r>
              <a:rPr lang="en-US" sz="3600" b="1" dirty="0">
                <a:solidFill>
                  <a:srgbClr val="FF0000"/>
                </a:solidFill>
              </a:rPr>
              <a:t>3 TEMPLATE OPTIONS</a:t>
            </a:r>
          </a:p>
          <a:p>
            <a:pPr lvl="1" algn="l">
              <a:tabLst/>
            </a:pPr>
            <a:r>
              <a:rPr lang="en-US" sz="3600" dirty="0">
                <a:solidFill>
                  <a:schemeClr val="tx1"/>
                </a:solidFill>
              </a:rPr>
              <a:t>	p2 – Blue Banner</a:t>
            </a:r>
          </a:p>
          <a:p>
            <a:pPr lvl="1" algn="l">
              <a:tabLst>
                <a:tab pos="895350" algn="l"/>
              </a:tabLst>
            </a:pPr>
            <a:r>
              <a:rPr lang="en-US" sz="3600" dirty="0">
                <a:solidFill>
                  <a:schemeClr val="tx1"/>
                </a:solidFill>
              </a:rPr>
              <a:t>	p3 – Blue Border</a:t>
            </a:r>
          </a:p>
          <a:p>
            <a:pPr lvl="1" algn="l">
              <a:tabLst>
                <a:tab pos="895350" algn="l"/>
              </a:tabLst>
            </a:pPr>
            <a:r>
              <a:rPr lang="en-US" sz="3600" dirty="0">
                <a:solidFill>
                  <a:schemeClr val="tx1"/>
                </a:solidFill>
              </a:rPr>
              <a:t>	p4 – Blue “Better Poster”</a:t>
            </a:r>
          </a:p>
          <a:p>
            <a:pPr algn="ctr"/>
            <a:endParaRPr lang="en-US" sz="3600" dirty="0"/>
          </a:p>
          <a:p>
            <a:pPr algn="ctr"/>
            <a:r>
              <a:rPr lang="en-US" sz="3600" b="1" dirty="0">
                <a:solidFill>
                  <a:srgbClr val="FF0000"/>
                </a:solidFill>
              </a:rPr>
              <a:t>DELETE UNUSED PAGES </a:t>
            </a:r>
            <a:r>
              <a:rPr lang="en-US" sz="3600" dirty="0">
                <a:solidFill>
                  <a:schemeClr val="tx1"/>
                </a:solidFill>
              </a:rPr>
              <a:t>before submitting for print </a:t>
            </a:r>
            <a:br>
              <a:rPr lang="en-US" sz="3600" dirty="0">
                <a:solidFill>
                  <a:schemeClr val="tx1"/>
                </a:solidFill>
              </a:rPr>
            </a:br>
            <a:r>
              <a:rPr lang="en-US" sz="3600" dirty="0">
                <a:solidFill>
                  <a:schemeClr val="tx1"/>
                </a:solidFill>
              </a:rPr>
              <a:t>or saving a PDF</a:t>
            </a:r>
          </a:p>
        </p:txBody>
      </p:sp>
      <p:sp>
        <p:nvSpPr>
          <p:cNvPr id="19" name="Rectangle 18">
            <a:extLst>
              <a:ext uri="{FF2B5EF4-FFF2-40B4-BE49-F238E27FC236}">
                <a16:creationId xmlns:a16="http://schemas.microsoft.com/office/drawing/2014/main" id="{61CB1C47-A4F3-49E2-B409-4D07585929E7}"/>
              </a:ext>
            </a:extLst>
          </p:cNvPr>
          <p:cNvSpPr/>
          <p:nvPr userDrawn="1"/>
        </p:nvSpPr>
        <p:spPr>
          <a:xfrm>
            <a:off x="19411902" y="3841369"/>
            <a:ext cx="6940438" cy="5149956"/>
          </a:xfrm>
          <a:prstGeom prst="rect">
            <a:avLst/>
          </a:prstGeom>
          <a:solidFill>
            <a:schemeClr val="accent3">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algn="ctr"/>
            <a:r>
              <a:rPr lang="en-US" sz="3600" b="1" dirty="0">
                <a:solidFill>
                  <a:srgbClr val="FF0000"/>
                </a:solidFill>
              </a:rPr>
              <a:t>TO AVOID</a:t>
            </a:r>
          </a:p>
          <a:p>
            <a:pPr algn="ctr"/>
            <a:r>
              <a:rPr lang="en-US" sz="3600" b="1" dirty="0">
                <a:solidFill>
                  <a:srgbClr val="FF0000"/>
                </a:solidFill>
              </a:rPr>
              <a:t>RE-DESIGN CHARGES</a:t>
            </a:r>
          </a:p>
          <a:p>
            <a:pPr algn="ctr"/>
            <a:endParaRPr lang="en-US" sz="3600" b="1" dirty="0">
              <a:solidFill>
                <a:srgbClr val="FF0000"/>
              </a:solidFill>
            </a:endParaRPr>
          </a:p>
          <a:p>
            <a:pPr algn="ctr"/>
            <a:r>
              <a:rPr lang="en-US" sz="3600" b="1" dirty="0">
                <a:solidFill>
                  <a:schemeClr val="tx1"/>
                </a:solidFill>
              </a:rPr>
              <a:t>follow these</a:t>
            </a:r>
            <a:endParaRPr lang="en-US" sz="3600" dirty="0">
              <a:solidFill>
                <a:schemeClr val="tx1"/>
              </a:solidFill>
            </a:endParaRPr>
          </a:p>
        </p:txBody>
      </p:sp>
      <p:sp>
        <p:nvSpPr>
          <p:cNvPr id="20" name="TextBox 19">
            <a:extLst>
              <a:ext uri="{FF2B5EF4-FFF2-40B4-BE49-F238E27FC236}">
                <a16:creationId xmlns:a16="http://schemas.microsoft.com/office/drawing/2014/main" id="{F676391A-356A-4A19-821A-D1BE83051065}"/>
              </a:ext>
            </a:extLst>
          </p:cNvPr>
          <p:cNvSpPr txBox="1"/>
          <p:nvPr userDrawn="1"/>
        </p:nvSpPr>
        <p:spPr>
          <a:xfrm>
            <a:off x="21999575" y="672965"/>
            <a:ext cx="4959350" cy="1077218"/>
          </a:xfrm>
          <a:prstGeom prst="rect">
            <a:avLst/>
          </a:prstGeom>
          <a:noFill/>
        </p:spPr>
        <p:txBody>
          <a:bodyPr wrap="square" rtlCol="0">
            <a:spAutoFit/>
          </a:bodyPr>
          <a:lstStyle/>
          <a:p>
            <a:pPr algn="r"/>
            <a:r>
              <a:rPr lang="en-US" sz="3200" b="1" dirty="0">
                <a:solidFill>
                  <a:schemeClr val="accent3"/>
                </a:solidFill>
              </a:rPr>
              <a:t>NO IMAGES OR ART </a:t>
            </a:r>
            <a:br>
              <a:rPr lang="en-US" sz="3200" b="1" dirty="0">
                <a:solidFill>
                  <a:schemeClr val="accent3"/>
                </a:solidFill>
              </a:rPr>
            </a:br>
            <a:r>
              <a:rPr lang="en-US" sz="3200" b="1" dirty="0">
                <a:solidFill>
                  <a:schemeClr val="accent3"/>
                </a:solidFill>
              </a:rPr>
              <a:t>IN THIS AREA</a:t>
            </a:r>
          </a:p>
        </p:txBody>
      </p:sp>
      <p:sp>
        <p:nvSpPr>
          <p:cNvPr id="21" name="TextBox 20">
            <a:extLst>
              <a:ext uri="{FF2B5EF4-FFF2-40B4-BE49-F238E27FC236}">
                <a16:creationId xmlns:a16="http://schemas.microsoft.com/office/drawing/2014/main" id="{64F21DB7-9C4D-4DFA-B169-AE9BE49BF7EC}"/>
              </a:ext>
            </a:extLst>
          </p:cNvPr>
          <p:cNvSpPr txBox="1"/>
          <p:nvPr userDrawn="1"/>
        </p:nvSpPr>
        <p:spPr>
          <a:xfrm>
            <a:off x="22729987" y="2064774"/>
            <a:ext cx="4274223" cy="449826"/>
          </a:xfrm>
          <a:prstGeom prst="rect">
            <a:avLst/>
          </a:prstGeom>
          <a:noFill/>
          <a:ln w="28575">
            <a:noFill/>
          </a:ln>
        </p:spPr>
        <p:txBody>
          <a:bodyPr wrap="square" tIns="91440" bIns="91440" rtlCol="0" anchor="b" anchorCtr="0">
            <a:noAutofit/>
          </a:bodyPr>
          <a:lstStyle>
            <a:defPPr>
              <a:defRPr lang="en-US"/>
            </a:defPPr>
            <a:lvl1pPr algn="ctr">
              <a:defRPr sz="1600" b="1">
                <a:solidFill>
                  <a:schemeClr val="bg2"/>
                </a:solidFill>
              </a:defRPr>
            </a:lvl1pPr>
          </a:lstStyle>
          <a:p>
            <a:pPr lvl="0" algn="r"/>
            <a:r>
              <a:rPr lang="en-US" dirty="0">
                <a:solidFill>
                  <a:schemeClr val="bg1"/>
                </a:solidFill>
              </a:rPr>
              <a:t>Conference/Poster # (if applicable)</a:t>
            </a:r>
          </a:p>
        </p:txBody>
      </p:sp>
      <p:sp>
        <p:nvSpPr>
          <p:cNvPr id="22" name="Freeform: Shape 21">
            <a:extLst>
              <a:ext uri="{FF2B5EF4-FFF2-40B4-BE49-F238E27FC236}">
                <a16:creationId xmlns:a16="http://schemas.microsoft.com/office/drawing/2014/main" id="{FAA9E245-47AC-4FDE-8550-11083D2C89E1}"/>
              </a:ext>
            </a:extLst>
          </p:cNvPr>
          <p:cNvSpPr/>
          <p:nvPr userDrawn="1"/>
        </p:nvSpPr>
        <p:spPr>
          <a:xfrm>
            <a:off x="0" y="2670048"/>
            <a:ext cx="27432000" cy="13331952"/>
          </a:xfrm>
          <a:custGeom>
            <a:avLst/>
            <a:gdLst>
              <a:gd name="connsiteX0" fmla="*/ 0 w 27432000"/>
              <a:gd name="connsiteY0" fmla="*/ 0 h 13354050"/>
              <a:gd name="connsiteX1" fmla="*/ 473075 w 27432000"/>
              <a:gd name="connsiteY1" fmla="*/ 0 h 13354050"/>
              <a:gd name="connsiteX2" fmla="*/ 473075 w 27432000"/>
              <a:gd name="connsiteY2" fmla="*/ 12877800 h 13354050"/>
              <a:gd name="connsiteX3" fmla="*/ 26958924 w 27432000"/>
              <a:gd name="connsiteY3" fmla="*/ 12877800 h 13354050"/>
              <a:gd name="connsiteX4" fmla="*/ 26958924 w 27432000"/>
              <a:gd name="connsiteY4" fmla="*/ 0 h 13354050"/>
              <a:gd name="connsiteX5" fmla="*/ 27432000 w 27432000"/>
              <a:gd name="connsiteY5" fmla="*/ 0 h 13354050"/>
              <a:gd name="connsiteX6" fmla="*/ 27432000 w 27432000"/>
              <a:gd name="connsiteY6" fmla="*/ 13354050 h 13354050"/>
              <a:gd name="connsiteX7" fmla="*/ 0 w 27432000"/>
              <a:gd name="connsiteY7" fmla="*/ 13354050 h 13354050"/>
              <a:gd name="connsiteX8" fmla="*/ 0 w 27432000"/>
              <a:gd name="connsiteY8" fmla="*/ 0 h 133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0" h="13354050">
                <a:moveTo>
                  <a:pt x="0" y="0"/>
                </a:moveTo>
                <a:lnTo>
                  <a:pt x="473075" y="0"/>
                </a:lnTo>
                <a:lnTo>
                  <a:pt x="473075" y="12877800"/>
                </a:lnTo>
                <a:lnTo>
                  <a:pt x="26958924" y="12877800"/>
                </a:lnTo>
                <a:lnTo>
                  <a:pt x="26958924" y="0"/>
                </a:lnTo>
                <a:lnTo>
                  <a:pt x="27432000" y="0"/>
                </a:lnTo>
                <a:lnTo>
                  <a:pt x="27432000" y="13354050"/>
                </a:lnTo>
                <a:lnTo>
                  <a:pt x="0" y="13354050"/>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D7B4298-520E-48D6-B41A-6DE0ACF112AC}"/>
              </a:ext>
            </a:extLst>
          </p:cNvPr>
          <p:cNvSpPr txBox="1"/>
          <p:nvPr userDrawn="1"/>
        </p:nvSpPr>
        <p:spPr>
          <a:xfrm>
            <a:off x="5432425" y="609599"/>
            <a:ext cx="16567150" cy="1243584"/>
          </a:xfrm>
          <a:prstGeom prst="rect">
            <a:avLst/>
          </a:prstGeom>
          <a:noFill/>
          <a:ln>
            <a:solidFill>
              <a:schemeClr val="accent2"/>
            </a:solidFill>
          </a:ln>
        </p:spPr>
        <p:txBody>
          <a:bodyPr wrap="square" tIns="0" rIns="91440" bIns="91440" rtlCol="0">
            <a:noAutofit/>
          </a:bodyPr>
          <a:lstStyle/>
          <a:p>
            <a:pPr algn="ctr">
              <a:lnSpc>
                <a:spcPct val="90000"/>
              </a:lnSpc>
              <a:buClrTx/>
              <a:buSzTx/>
            </a:pPr>
            <a:r>
              <a:rPr lang="en-US" altLang="en-US" sz="4000" b="1" dirty="0">
                <a:solidFill>
                  <a:schemeClr val="bg1"/>
                </a:solidFill>
              </a:rPr>
              <a:t>Poster Title Goes Here Poster Title Goes Here </a:t>
            </a:r>
            <a:br>
              <a:rPr lang="en-US" altLang="en-US" sz="4000" b="1" dirty="0">
                <a:solidFill>
                  <a:schemeClr val="bg1"/>
                </a:solidFill>
              </a:rPr>
            </a:br>
            <a:r>
              <a:rPr lang="en-US" altLang="en-US" sz="4000" b="1" dirty="0">
                <a:solidFill>
                  <a:schemeClr val="bg1"/>
                </a:solidFill>
              </a:rPr>
              <a:t>Poster Title Goes Here</a:t>
            </a:r>
          </a:p>
        </p:txBody>
      </p:sp>
      <p:sp>
        <p:nvSpPr>
          <p:cNvPr id="27" name="TextBox 26">
            <a:extLst>
              <a:ext uri="{FF2B5EF4-FFF2-40B4-BE49-F238E27FC236}">
                <a16:creationId xmlns:a16="http://schemas.microsoft.com/office/drawing/2014/main" id="{DB19AFF9-876B-48A3-BAFA-0E7BF4C2A3EB}"/>
              </a:ext>
            </a:extLst>
          </p:cNvPr>
          <p:cNvSpPr txBox="1"/>
          <p:nvPr userDrawn="1"/>
        </p:nvSpPr>
        <p:spPr>
          <a:xfrm>
            <a:off x="5432425" y="1864740"/>
            <a:ext cx="16567150" cy="783210"/>
          </a:xfrm>
          <a:prstGeom prst="rect">
            <a:avLst/>
          </a:prstGeom>
          <a:noFill/>
          <a:ln>
            <a:solidFill>
              <a:schemeClr val="accent2"/>
            </a:solidFill>
          </a:ln>
        </p:spPr>
        <p:txBody>
          <a:bodyPr wrap="square" bIns="182880" rtlCol="0">
            <a:noAutofit/>
          </a:bodyPr>
          <a:lstStyle/>
          <a:p>
            <a:pPr algn="ctr">
              <a:lnSpc>
                <a:spcPct val="90000"/>
              </a:lnSpc>
              <a:buClrTx/>
              <a:buSzTx/>
            </a:pPr>
            <a:r>
              <a:rPr lang="en-US" altLang="en-US" sz="1800" b="1" dirty="0">
                <a:solidFill>
                  <a:schemeClr val="bg1"/>
                </a:solidFill>
              </a:rPr>
              <a:t>Click to edit author/affiliation area</a:t>
            </a:r>
          </a:p>
        </p:txBody>
      </p:sp>
      <p:sp>
        <p:nvSpPr>
          <p:cNvPr id="5" name="Rectangle 4">
            <a:extLst>
              <a:ext uri="{FF2B5EF4-FFF2-40B4-BE49-F238E27FC236}">
                <a16:creationId xmlns:a16="http://schemas.microsoft.com/office/drawing/2014/main" id="{4A69A545-FDA1-4DBE-A7A5-78558529A711}"/>
              </a:ext>
            </a:extLst>
          </p:cNvPr>
          <p:cNvSpPr/>
          <p:nvPr userDrawn="1"/>
        </p:nvSpPr>
        <p:spPr>
          <a:xfrm>
            <a:off x="473074" y="609600"/>
            <a:ext cx="26485851" cy="149161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9633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nner">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C9F96CAA-DA2A-1E4C-B45C-CB55F9EAAA5B}"/>
              </a:ext>
            </a:extLst>
          </p:cNvPr>
          <p:cNvSpPr>
            <a:spLocks noGrp="1"/>
          </p:cNvSpPr>
          <p:nvPr>
            <p:ph type="body" sz="quarter" idx="12" hasCustomPrompt="1"/>
          </p:nvPr>
        </p:nvSpPr>
        <p:spPr>
          <a:xfrm>
            <a:off x="5432425" y="611359"/>
            <a:ext cx="16567150" cy="1242841"/>
          </a:xfrm>
          <a:prstGeom prst="rect">
            <a:avLst/>
          </a:prstGeom>
        </p:spPr>
        <p:txBody>
          <a:bodyPr lIns="91440" tIns="0" rIns="91440" bIns="91440" anchor="t" anchorCtr="0"/>
          <a:lstStyle>
            <a:lvl1pPr marL="0" indent="0" algn="ctr">
              <a:spcBef>
                <a:spcPts val="0"/>
              </a:spcBef>
              <a:buNone/>
              <a:defRPr sz="4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a:buClrTx/>
              <a:buSzTx/>
            </a:pPr>
            <a:r>
              <a:rPr lang="en-US" altLang="en-US" dirty="0">
                <a:solidFill>
                  <a:schemeClr val="bg1"/>
                </a:solidFill>
              </a:rPr>
              <a:t>Poster Title Goes Here Poster Title Goes Here </a:t>
            </a:r>
            <a:br>
              <a:rPr lang="en-US" altLang="en-US" dirty="0">
                <a:solidFill>
                  <a:schemeClr val="bg1"/>
                </a:solidFill>
              </a:rPr>
            </a:br>
            <a:r>
              <a:rPr lang="en-US" altLang="en-US" dirty="0">
                <a:solidFill>
                  <a:schemeClr val="bg1"/>
                </a:solidFill>
              </a:rPr>
              <a:t>Poster Title Goes Here</a:t>
            </a:r>
          </a:p>
        </p:txBody>
      </p:sp>
      <p:sp>
        <p:nvSpPr>
          <p:cNvPr id="4" name="Text Placeholder 14">
            <a:extLst>
              <a:ext uri="{FF2B5EF4-FFF2-40B4-BE49-F238E27FC236}">
                <a16:creationId xmlns:a16="http://schemas.microsoft.com/office/drawing/2014/main" id="{CBC74168-040A-BE47-81D6-E1DAF6C8B99D}"/>
              </a:ext>
            </a:extLst>
          </p:cNvPr>
          <p:cNvSpPr>
            <a:spLocks noGrp="1"/>
          </p:cNvSpPr>
          <p:nvPr>
            <p:ph type="body" sz="quarter" idx="10" hasCustomPrompt="1"/>
          </p:nvPr>
        </p:nvSpPr>
        <p:spPr>
          <a:xfrm>
            <a:off x="5432425" y="1905000"/>
            <a:ext cx="16567150" cy="729234"/>
          </a:xfrm>
          <a:prstGeom prst="rect">
            <a:avLst/>
          </a:prstGeom>
        </p:spPr>
        <p:txBody>
          <a:bodyPr lIns="91440" bIns="182880" anchor="t" anchorCtr="0"/>
          <a:lstStyle>
            <a:lvl1pPr marL="0" indent="0" algn="ctr">
              <a:lnSpc>
                <a:spcPct val="110000"/>
              </a:lnSpc>
              <a:spcBef>
                <a:spcPts val="0"/>
              </a:spcBef>
              <a:buNone/>
              <a:defRPr sz="1800" b="1">
                <a:solidFill>
                  <a:schemeClr val="bg1"/>
                </a:solidFill>
              </a:defRPr>
            </a:lvl1pPr>
          </a:lstStyle>
          <a:p>
            <a:pPr lvl="0"/>
            <a:r>
              <a:rPr lang="en-US" dirty="0"/>
              <a:t>Click to edit author/affiliation area</a:t>
            </a:r>
          </a:p>
        </p:txBody>
      </p:sp>
    </p:spTree>
    <p:extLst>
      <p:ext uri="{BB962C8B-B14F-4D97-AF65-F5344CB8AC3E}">
        <p14:creationId xmlns:p14="http://schemas.microsoft.com/office/powerpoint/2010/main" val="33137639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rder">
    <p:bg>
      <p:bgPr>
        <a:solidFill>
          <a:schemeClr val="accent1"/>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C9F96CAA-DA2A-1E4C-B45C-CB55F9EAAA5B}"/>
              </a:ext>
            </a:extLst>
          </p:cNvPr>
          <p:cNvSpPr>
            <a:spLocks noGrp="1"/>
          </p:cNvSpPr>
          <p:nvPr>
            <p:ph type="body" sz="quarter" idx="12" hasCustomPrompt="1"/>
          </p:nvPr>
        </p:nvSpPr>
        <p:spPr>
          <a:xfrm>
            <a:off x="5432425" y="611359"/>
            <a:ext cx="16567150" cy="1242841"/>
          </a:xfrm>
          <a:prstGeom prst="rect">
            <a:avLst/>
          </a:prstGeom>
        </p:spPr>
        <p:txBody>
          <a:bodyPr lIns="91440" tIns="0" bIns="91440" anchor="t" anchorCtr="0"/>
          <a:lstStyle>
            <a:lvl1pPr marL="0" indent="0" algn="ctr">
              <a:spcBef>
                <a:spcPts val="0"/>
              </a:spcBef>
              <a:buNone/>
              <a:defRPr sz="4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a:buClrTx/>
              <a:buSzTx/>
            </a:pPr>
            <a:r>
              <a:rPr lang="en-US" altLang="en-US" dirty="0">
                <a:solidFill>
                  <a:schemeClr val="bg1"/>
                </a:solidFill>
              </a:rPr>
              <a:t>Poster Title Goes Here Poster Title Goes Here </a:t>
            </a:r>
            <a:br>
              <a:rPr lang="en-US" altLang="en-US" dirty="0">
                <a:solidFill>
                  <a:schemeClr val="bg1"/>
                </a:solidFill>
              </a:rPr>
            </a:br>
            <a:r>
              <a:rPr lang="en-US" altLang="en-US" dirty="0">
                <a:solidFill>
                  <a:schemeClr val="bg1"/>
                </a:solidFill>
              </a:rPr>
              <a:t>Poster Title Goes Here</a:t>
            </a:r>
          </a:p>
        </p:txBody>
      </p:sp>
      <p:sp>
        <p:nvSpPr>
          <p:cNvPr id="4" name="Text Placeholder 14">
            <a:extLst>
              <a:ext uri="{FF2B5EF4-FFF2-40B4-BE49-F238E27FC236}">
                <a16:creationId xmlns:a16="http://schemas.microsoft.com/office/drawing/2014/main" id="{CBC74168-040A-BE47-81D6-E1DAF6C8B99D}"/>
              </a:ext>
            </a:extLst>
          </p:cNvPr>
          <p:cNvSpPr>
            <a:spLocks noGrp="1"/>
          </p:cNvSpPr>
          <p:nvPr>
            <p:ph type="body" sz="quarter" idx="10" hasCustomPrompt="1"/>
          </p:nvPr>
        </p:nvSpPr>
        <p:spPr>
          <a:xfrm>
            <a:off x="5432425" y="1905000"/>
            <a:ext cx="16567150" cy="729234"/>
          </a:xfrm>
          <a:prstGeom prst="rect">
            <a:avLst/>
          </a:prstGeom>
        </p:spPr>
        <p:txBody>
          <a:bodyPr lIns="91440" bIns="182880" anchor="t" anchorCtr="0"/>
          <a:lstStyle>
            <a:lvl1pPr marL="0" indent="0" algn="ctr">
              <a:lnSpc>
                <a:spcPct val="110000"/>
              </a:lnSpc>
              <a:spcBef>
                <a:spcPts val="0"/>
              </a:spcBef>
              <a:buNone/>
              <a:defRPr sz="1800" b="1">
                <a:solidFill>
                  <a:schemeClr val="bg1"/>
                </a:solidFill>
              </a:defRPr>
            </a:lvl1pPr>
          </a:lstStyle>
          <a:p>
            <a:pPr lvl="0"/>
            <a:r>
              <a:rPr lang="en-US" dirty="0"/>
              <a:t>Click to edit author/affiliation area</a:t>
            </a:r>
          </a:p>
        </p:txBody>
      </p:sp>
      <p:sp>
        <p:nvSpPr>
          <p:cNvPr id="2" name="Rectangle 1">
            <a:extLst>
              <a:ext uri="{FF2B5EF4-FFF2-40B4-BE49-F238E27FC236}">
                <a16:creationId xmlns:a16="http://schemas.microsoft.com/office/drawing/2014/main" id="{8D03B7A2-AD25-4B14-9369-CD3ED4BBE333}"/>
              </a:ext>
            </a:extLst>
          </p:cNvPr>
          <p:cNvSpPr/>
          <p:nvPr userDrawn="1"/>
        </p:nvSpPr>
        <p:spPr>
          <a:xfrm>
            <a:off x="685800" y="2688336"/>
            <a:ext cx="26060400" cy="12632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544">
            <a:extLst>
              <a:ext uri="{FF2B5EF4-FFF2-40B4-BE49-F238E27FC236}">
                <a16:creationId xmlns:a16="http://schemas.microsoft.com/office/drawing/2014/main" id="{432A64E2-23C5-443E-B6BA-D7B59AD0BB6E}"/>
              </a:ext>
            </a:extLst>
          </p:cNvPr>
          <p:cNvSpPr txBox="1">
            <a:spLocks noChangeArrowheads="1"/>
          </p:cNvSpPr>
          <p:nvPr userDrawn="1"/>
        </p:nvSpPr>
        <p:spPr bwMode="auto">
          <a:xfrm>
            <a:off x="685800" y="15384804"/>
            <a:ext cx="3648449" cy="23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defTabSz="3370263">
              <a:defRPr>
                <a:solidFill>
                  <a:schemeClr val="tx1"/>
                </a:solidFill>
                <a:latin typeface="Arial" charset="0"/>
                <a:cs typeface="Arial" charset="0"/>
              </a:defRPr>
            </a:lvl1pPr>
            <a:lvl2pPr defTabSz="3370263">
              <a:defRPr>
                <a:solidFill>
                  <a:schemeClr val="tx1"/>
                </a:solidFill>
                <a:latin typeface="Arial" charset="0"/>
                <a:cs typeface="Arial" charset="0"/>
              </a:defRPr>
            </a:lvl2pPr>
            <a:lvl3pPr defTabSz="3370263">
              <a:defRPr>
                <a:solidFill>
                  <a:schemeClr val="tx1"/>
                </a:solidFill>
                <a:latin typeface="Arial" charset="0"/>
                <a:cs typeface="Arial" charset="0"/>
              </a:defRPr>
            </a:lvl3pPr>
            <a:lvl4pPr defTabSz="3370263">
              <a:defRPr>
                <a:solidFill>
                  <a:schemeClr val="tx1"/>
                </a:solidFill>
                <a:latin typeface="Arial" charset="0"/>
                <a:cs typeface="Arial" charset="0"/>
              </a:defRPr>
            </a:lvl4pPr>
            <a:lvl5pPr defTabSz="3370263">
              <a:defRPr>
                <a:solidFill>
                  <a:schemeClr val="tx1"/>
                </a:solidFill>
                <a:latin typeface="Arial" charset="0"/>
                <a:cs typeface="Arial" charset="0"/>
              </a:defRPr>
            </a:lvl5pPr>
            <a:lvl6pPr defTabSz="3370263" fontAlgn="base">
              <a:spcBef>
                <a:spcPct val="0"/>
              </a:spcBef>
              <a:spcAft>
                <a:spcPct val="0"/>
              </a:spcAft>
              <a:defRPr>
                <a:solidFill>
                  <a:schemeClr val="tx1"/>
                </a:solidFill>
                <a:latin typeface="Arial" charset="0"/>
                <a:cs typeface="Arial" charset="0"/>
              </a:defRPr>
            </a:lvl6pPr>
            <a:lvl7pPr defTabSz="3370263" fontAlgn="base">
              <a:spcBef>
                <a:spcPct val="0"/>
              </a:spcBef>
              <a:spcAft>
                <a:spcPct val="0"/>
              </a:spcAft>
              <a:defRPr>
                <a:solidFill>
                  <a:schemeClr val="tx1"/>
                </a:solidFill>
                <a:latin typeface="Arial" charset="0"/>
                <a:cs typeface="Arial" charset="0"/>
              </a:defRPr>
            </a:lvl7pPr>
            <a:lvl8pPr defTabSz="3370263" fontAlgn="base">
              <a:spcBef>
                <a:spcPct val="0"/>
              </a:spcBef>
              <a:spcAft>
                <a:spcPct val="0"/>
              </a:spcAft>
              <a:defRPr>
                <a:solidFill>
                  <a:schemeClr val="tx1"/>
                </a:solidFill>
                <a:latin typeface="Arial" charset="0"/>
                <a:cs typeface="Arial" charset="0"/>
              </a:defRPr>
            </a:lvl8pPr>
            <a:lvl9pPr defTabSz="3370263" fontAlgn="base">
              <a:spcBef>
                <a:spcPct val="0"/>
              </a:spcBef>
              <a:spcAft>
                <a:spcPct val="0"/>
              </a:spcAft>
              <a:defRPr>
                <a:solidFill>
                  <a:schemeClr val="tx1"/>
                </a:solidFill>
                <a:latin typeface="Arial" charset="0"/>
                <a:cs typeface="Arial" charset="0"/>
              </a:defRPr>
            </a:lvl9pPr>
          </a:lstStyle>
          <a:p>
            <a:pPr algn="l">
              <a:lnSpc>
                <a:spcPct val="90000"/>
              </a:lnSpc>
            </a:pPr>
            <a:r>
              <a:rPr lang="en-US" sz="800" b="1" dirty="0">
                <a:solidFill>
                  <a:schemeClr val="bg1"/>
                </a:solidFill>
                <a:sym typeface="Symbol" pitchFamily="18" charset="2"/>
              </a:rPr>
              <a:t>©</a:t>
            </a:r>
            <a:fld id="{0632188B-9737-4C9B-9485-189704D481BA}" type="datetimeyyyy">
              <a:rPr lang="en-US" sz="800" b="1" smtClean="0">
                <a:solidFill>
                  <a:schemeClr val="bg1"/>
                </a:solidFill>
                <a:sym typeface="Symbol" pitchFamily="18" charset="2"/>
              </a:rPr>
              <a:t>2025</a:t>
            </a:fld>
            <a:r>
              <a:rPr lang="en-US" sz="800" b="1" dirty="0">
                <a:solidFill>
                  <a:schemeClr val="bg1"/>
                </a:solidFill>
                <a:sym typeface="Symbol" pitchFamily="18" charset="2"/>
              </a:rPr>
              <a:t> Mayo Foundation for Medical Education and Research</a:t>
            </a:r>
          </a:p>
        </p:txBody>
      </p:sp>
      <p:pic>
        <p:nvPicPr>
          <p:cNvPr id="5" name="Picture 4">
            <a:extLst>
              <a:ext uri="{FF2B5EF4-FFF2-40B4-BE49-F238E27FC236}">
                <a16:creationId xmlns:a16="http://schemas.microsoft.com/office/drawing/2014/main" id="{78CE8C39-2DB3-AF0F-1480-7D99BC3623E6}"/>
              </a:ext>
            </a:extLst>
          </p:cNvPr>
          <p:cNvPicPr>
            <a:picLocks noChangeAspect="1"/>
          </p:cNvPicPr>
          <p:nvPr userDrawn="1"/>
        </p:nvPicPr>
        <p:blipFill>
          <a:blip r:embed="rId2"/>
          <a:stretch>
            <a:fillRect/>
          </a:stretch>
        </p:blipFill>
        <p:spPr>
          <a:xfrm>
            <a:off x="473075" y="633389"/>
            <a:ext cx="1298448" cy="1559029"/>
          </a:xfrm>
          <a:prstGeom prst="rect">
            <a:avLst/>
          </a:prstGeom>
          <a:ln>
            <a:noFill/>
          </a:ln>
        </p:spPr>
      </p:pic>
    </p:spTree>
    <p:extLst>
      <p:ext uri="{BB962C8B-B14F-4D97-AF65-F5344CB8AC3E}">
        <p14:creationId xmlns:p14="http://schemas.microsoft.com/office/powerpoint/2010/main" val="246727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etter Poster (QR co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400C81-552A-4CD5-A2CF-C4A5E9B47181}"/>
              </a:ext>
            </a:extLst>
          </p:cNvPr>
          <p:cNvSpPr/>
          <p:nvPr userDrawn="1"/>
        </p:nvSpPr>
        <p:spPr>
          <a:xfrm>
            <a:off x="0" y="0"/>
            <a:ext cx="13716000" cy="1600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EDEF244C-31D4-36E7-8B71-CB7510DEB745}"/>
              </a:ext>
            </a:extLst>
          </p:cNvPr>
          <p:cNvSpPr>
            <a:spLocks noGrp="1"/>
          </p:cNvSpPr>
          <p:nvPr>
            <p:ph type="body" sz="quarter" idx="12"/>
          </p:nvPr>
        </p:nvSpPr>
        <p:spPr>
          <a:xfrm>
            <a:off x="1173163" y="11563350"/>
            <a:ext cx="12023725" cy="3514725"/>
          </a:xfrm>
          <a:prstGeom prst="rect">
            <a:avLst/>
          </a:prstGeom>
        </p:spPr>
        <p:txBody>
          <a:bodyPr/>
          <a:lstStyle>
            <a:lvl1pPr marL="0" indent="0">
              <a:buNone/>
              <a:defRPr sz="9000" b="1">
                <a:solidFill>
                  <a:schemeClr val="bg1"/>
                </a:solidFill>
              </a:defRPr>
            </a:lvl1pPr>
          </a:lstStyle>
          <a:p>
            <a:pPr lvl="0"/>
            <a:r>
              <a:rPr lang="en-US" dirty="0"/>
              <a:t>Click to edit Master text styles</a:t>
            </a:r>
          </a:p>
        </p:txBody>
      </p:sp>
      <p:sp>
        <p:nvSpPr>
          <p:cNvPr id="5" name="Text Box 544">
            <a:extLst>
              <a:ext uri="{FF2B5EF4-FFF2-40B4-BE49-F238E27FC236}">
                <a16:creationId xmlns:a16="http://schemas.microsoft.com/office/drawing/2014/main" id="{116BF6D4-2ED1-4F08-B2A3-853EE040A32E}"/>
              </a:ext>
            </a:extLst>
          </p:cNvPr>
          <p:cNvSpPr txBox="1">
            <a:spLocks noChangeArrowheads="1"/>
          </p:cNvSpPr>
          <p:nvPr userDrawn="1"/>
        </p:nvSpPr>
        <p:spPr bwMode="auto">
          <a:xfrm>
            <a:off x="1113617" y="15384804"/>
            <a:ext cx="3648449" cy="23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defTabSz="3370263">
              <a:defRPr>
                <a:solidFill>
                  <a:schemeClr val="tx1"/>
                </a:solidFill>
                <a:latin typeface="Arial" charset="0"/>
                <a:cs typeface="Arial" charset="0"/>
              </a:defRPr>
            </a:lvl1pPr>
            <a:lvl2pPr defTabSz="3370263">
              <a:defRPr>
                <a:solidFill>
                  <a:schemeClr val="tx1"/>
                </a:solidFill>
                <a:latin typeface="Arial" charset="0"/>
                <a:cs typeface="Arial" charset="0"/>
              </a:defRPr>
            </a:lvl2pPr>
            <a:lvl3pPr defTabSz="3370263">
              <a:defRPr>
                <a:solidFill>
                  <a:schemeClr val="tx1"/>
                </a:solidFill>
                <a:latin typeface="Arial" charset="0"/>
                <a:cs typeface="Arial" charset="0"/>
              </a:defRPr>
            </a:lvl3pPr>
            <a:lvl4pPr defTabSz="3370263">
              <a:defRPr>
                <a:solidFill>
                  <a:schemeClr val="tx1"/>
                </a:solidFill>
                <a:latin typeface="Arial" charset="0"/>
                <a:cs typeface="Arial" charset="0"/>
              </a:defRPr>
            </a:lvl4pPr>
            <a:lvl5pPr defTabSz="3370263">
              <a:defRPr>
                <a:solidFill>
                  <a:schemeClr val="tx1"/>
                </a:solidFill>
                <a:latin typeface="Arial" charset="0"/>
                <a:cs typeface="Arial" charset="0"/>
              </a:defRPr>
            </a:lvl5pPr>
            <a:lvl6pPr defTabSz="3370263" fontAlgn="base">
              <a:spcBef>
                <a:spcPct val="0"/>
              </a:spcBef>
              <a:spcAft>
                <a:spcPct val="0"/>
              </a:spcAft>
              <a:defRPr>
                <a:solidFill>
                  <a:schemeClr val="tx1"/>
                </a:solidFill>
                <a:latin typeface="Arial" charset="0"/>
                <a:cs typeface="Arial" charset="0"/>
              </a:defRPr>
            </a:lvl6pPr>
            <a:lvl7pPr defTabSz="3370263" fontAlgn="base">
              <a:spcBef>
                <a:spcPct val="0"/>
              </a:spcBef>
              <a:spcAft>
                <a:spcPct val="0"/>
              </a:spcAft>
              <a:defRPr>
                <a:solidFill>
                  <a:schemeClr val="tx1"/>
                </a:solidFill>
                <a:latin typeface="Arial" charset="0"/>
                <a:cs typeface="Arial" charset="0"/>
              </a:defRPr>
            </a:lvl7pPr>
            <a:lvl8pPr defTabSz="3370263" fontAlgn="base">
              <a:spcBef>
                <a:spcPct val="0"/>
              </a:spcBef>
              <a:spcAft>
                <a:spcPct val="0"/>
              </a:spcAft>
              <a:defRPr>
                <a:solidFill>
                  <a:schemeClr val="tx1"/>
                </a:solidFill>
                <a:latin typeface="Arial" charset="0"/>
                <a:cs typeface="Arial" charset="0"/>
              </a:defRPr>
            </a:lvl8pPr>
            <a:lvl9pPr defTabSz="3370263" fontAlgn="base">
              <a:spcBef>
                <a:spcPct val="0"/>
              </a:spcBef>
              <a:spcAft>
                <a:spcPct val="0"/>
              </a:spcAft>
              <a:defRPr>
                <a:solidFill>
                  <a:schemeClr val="tx1"/>
                </a:solidFill>
                <a:latin typeface="Arial" charset="0"/>
                <a:cs typeface="Arial" charset="0"/>
              </a:defRPr>
            </a:lvl9pPr>
          </a:lstStyle>
          <a:p>
            <a:pPr algn="l">
              <a:lnSpc>
                <a:spcPct val="90000"/>
              </a:lnSpc>
            </a:pPr>
            <a:r>
              <a:rPr lang="en-US" sz="800" b="1" dirty="0">
                <a:solidFill>
                  <a:schemeClr val="bg1"/>
                </a:solidFill>
                <a:sym typeface="Symbol" pitchFamily="18" charset="2"/>
              </a:rPr>
              <a:t>©</a:t>
            </a:r>
            <a:fld id="{0632188B-9737-4C9B-9485-189704D481BA}" type="datetimeyyyy">
              <a:rPr lang="en-US" sz="800" b="1" smtClean="0">
                <a:solidFill>
                  <a:schemeClr val="bg1"/>
                </a:solidFill>
                <a:sym typeface="Symbol" pitchFamily="18" charset="2"/>
              </a:rPr>
              <a:t>2025</a:t>
            </a:fld>
            <a:r>
              <a:rPr lang="en-US" sz="800" b="1" dirty="0">
                <a:solidFill>
                  <a:schemeClr val="bg1"/>
                </a:solidFill>
                <a:sym typeface="Symbol" pitchFamily="18" charset="2"/>
              </a:rPr>
              <a:t> Mayo Foundation for Medical Education and Research</a:t>
            </a:r>
          </a:p>
        </p:txBody>
      </p:sp>
      <p:sp>
        <p:nvSpPr>
          <p:cNvPr id="8" name="Text Placeholder 9">
            <a:extLst>
              <a:ext uri="{FF2B5EF4-FFF2-40B4-BE49-F238E27FC236}">
                <a16:creationId xmlns:a16="http://schemas.microsoft.com/office/drawing/2014/main" id="{4CBDA98C-46FB-42A9-B2F1-31878194553B}"/>
              </a:ext>
            </a:extLst>
          </p:cNvPr>
          <p:cNvSpPr>
            <a:spLocks noGrp="1"/>
          </p:cNvSpPr>
          <p:nvPr>
            <p:ph type="body" sz="quarter" idx="10" hasCustomPrompt="1"/>
          </p:nvPr>
        </p:nvSpPr>
        <p:spPr>
          <a:xfrm>
            <a:off x="1120877" y="4933949"/>
            <a:ext cx="12024360" cy="5456403"/>
          </a:xfrm>
          <a:prstGeom prst="rect">
            <a:avLst/>
          </a:prstGeom>
        </p:spPr>
        <p:txBody>
          <a:bodyPr lIns="0" tIns="45720" rIns="91440" bIns="45720">
            <a:noAutofit/>
          </a:bodyPr>
          <a:lstStyle>
            <a:lvl1pPr marL="0" indent="0">
              <a:lnSpc>
                <a:spcPct val="90000"/>
              </a:lnSpc>
              <a:spcBef>
                <a:spcPts val="0"/>
              </a:spcBef>
              <a:buNone/>
              <a:defRPr sz="18000" b="1">
                <a:solidFill>
                  <a:schemeClr val="bg1"/>
                </a:solidFill>
              </a:defRPr>
            </a:lvl1pPr>
          </a:lstStyle>
          <a:p>
            <a:pPr lvl="0"/>
            <a:r>
              <a:rPr lang="en-US" dirty="0"/>
              <a:t>Click to </a:t>
            </a:r>
            <a:br>
              <a:rPr lang="en-US" dirty="0"/>
            </a:br>
            <a:r>
              <a:rPr lang="en-US" dirty="0"/>
              <a:t>edit text</a:t>
            </a:r>
          </a:p>
        </p:txBody>
      </p:sp>
      <p:sp>
        <p:nvSpPr>
          <p:cNvPr id="10" name="Text Placeholder 10">
            <a:extLst>
              <a:ext uri="{FF2B5EF4-FFF2-40B4-BE49-F238E27FC236}">
                <a16:creationId xmlns:a16="http://schemas.microsoft.com/office/drawing/2014/main" id="{8DD39B51-7C64-E4B4-91F0-4D550D7D4C55}"/>
              </a:ext>
            </a:extLst>
          </p:cNvPr>
          <p:cNvSpPr>
            <a:spLocks noGrp="1"/>
          </p:cNvSpPr>
          <p:nvPr>
            <p:ph type="body" sz="quarter" idx="13" hasCustomPrompt="1"/>
          </p:nvPr>
        </p:nvSpPr>
        <p:spPr>
          <a:xfrm>
            <a:off x="14286763" y="2382520"/>
            <a:ext cx="11910797" cy="777240"/>
          </a:xfrm>
          <a:prstGeom prst="rect">
            <a:avLst/>
          </a:prstGeom>
          <a:ln>
            <a:noFill/>
          </a:ln>
        </p:spPr>
        <p:txBody>
          <a:bodyPr lIns="137160" rIns="137160" bIns="182880"/>
          <a:lstStyle>
            <a:lvl1pPr marL="0" indent="0">
              <a:lnSpc>
                <a:spcPct val="110000"/>
              </a:lnSpc>
              <a:spcBef>
                <a:spcPts val="0"/>
              </a:spcBef>
              <a:buNone/>
              <a:defRPr sz="1800" b="1">
                <a:solidFill>
                  <a:schemeClr val="tx1"/>
                </a:solidFill>
              </a:defRPr>
            </a:lvl1pPr>
          </a:lstStyle>
          <a:p>
            <a:pPr lvl="0"/>
            <a:r>
              <a:rPr lang="en-US" dirty="0"/>
              <a:t>Click to edit author/affiliation area</a:t>
            </a:r>
          </a:p>
        </p:txBody>
      </p:sp>
      <p:sp>
        <p:nvSpPr>
          <p:cNvPr id="11" name="Text Placeholder 6">
            <a:extLst>
              <a:ext uri="{FF2B5EF4-FFF2-40B4-BE49-F238E27FC236}">
                <a16:creationId xmlns:a16="http://schemas.microsoft.com/office/drawing/2014/main" id="{677814E3-E647-5650-EF17-77710D090E56}"/>
              </a:ext>
            </a:extLst>
          </p:cNvPr>
          <p:cNvSpPr>
            <a:spLocks noGrp="1"/>
          </p:cNvSpPr>
          <p:nvPr>
            <p:ph type="body" sz="quarter" idx="14" hasCustomPrompt="1"/>
          </p:nvPr>
        </p:nvSpPr>
        <p:spPr>
          <a:xfrm>
            <a:off x="14286763" y="1076960"/>
            <a:ext cx="11910797" cy="1280160"/>
          </a:xfrm>
          <a:prstGeom prst="rect">
            <a:avLst/>
          </a:prstGeom>
        </p:spPr>
        <p:txBody>
          <a:bodyPr lIns="137160" tIns="0" rIns="137160" bIns="91440"/>
          <a:lstStyle>
            <a:lvl1pPr marL="0" indent="0">
              <a:lnSpc>
                <a:spcPct val="90000"/>
              </a:lnSpc>
              <a:buNone/>
              <a:defRPr sz="4000" b="1">
                <a:solidFill>
                  <a:schemeClr val="tx1"/>
                </a:solidFill>
              </a:defRPr>
            </a:lvl1pPr>
          </a:lstStyle>
          <a:p>
            <a:pPr lvl="0"/>
            <a:r>
              <a:rPr lang="en-US" dirty="0"/>
              <a:t>Poster Title Goes Here Poster Title Goes Here Poster Title Goes Here</a:t>
            </a:r>
          </a:p>
        </p:txBody>
      </p:sp>
      <p:pic>
        <p:nvPicPr>
          <p:cNvPr id="6" name="Picture 5">
            <a:extLst>
              <a:ext uri="{FF2B5EF4-FFF2-40B4-BE49-F238E27FC236}">
                <a16:creationId xmlns:a16="http://schemas.microsoft.com/office/drawing/2014/main" id="{D3E54216-F08B-1453-50B7-C98D931ED65E}"/>
              </a:ext>
            </a:extLst>
          </p:cNvPr>
          <p:cNvPicPr>
            <a:picLocks noChangeAspect="1"/>
          </p:cNvPicPr>
          <p:nvPr userDrawn="1"/>
        </p:nvPicPr>
        <p:blipFill>
          <a:blip r:embed="rId2"/>
          <a:stretch>
            <a:fillRect/>
          </a:stretch>
        </p:blipFill>
        <p:spPr>
          <a:xfrm>
            <a:off x="1113617" y="1160206"/>
            <a:ext cx="2350008" cy="2821623"/>
          </a:xfrm>
          <a:prstGeom prst="rect">
            <a:avLst/>
          </a:prstGeom>
          <a:ln>
            <a:noFill/>
          </a:ln>
        </p:spPr>
      </p:pic>
    </p:spTree>
    <p:extLst>
      <p:ext uri="{BB962C8B-B14F-4D97-AF65-F5344CB8AC3E}">
        <p14:creationId xmlns:p14="http://schemas.microsoft.com/office/powerpoint/2010/main" val="175396519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A7204-4045-1C47-A352-BE851DD2DDE3}"/>
              </a:ext>
            </a:extLst>
          </p:cNvPr>
          <p:cNvSpPr/>
          <p:nvPr userDrawn="1"/>
        </p:nvSpPr>
        <p:spPr>
          <a:xfrm>
            <a:off x="0" y="0"/>
            <a:ext cx="27432000" cy="2673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544">
            <a:extLst>
              <a:ext uri="{FF2B5EF4-FFF2-40B4-BE49-F238E27FC236}">
                <a16:creationId xmlns:a16="http://schemas.microsoft.com/office/drawing/2014/main" id="{C91727FE-31D1-BD49-9120-3F1EEA6089D4}"/>
              </a:ext>
            </a:extLst>
          </p:cNvPr>
          <p:cNvSpPr txBox="1">
            <a:spLocks noChangeArrowheads="1"/>
          </p:cNvSpPr>
          <p:nvPr userDrawn="1"/>
        </p:nvSpPr>
        <p:spPr bwMode="auto">
          <a:xfrm>
            <a:off x="474133" y="15384804"/>
            <a:ext cx="3648449" cy="23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defTabSz="3370263">
              <a:defRPr>
                <a:solidFill>
                  <a:schemeClr val="tx1"/>
                </a:solidFill>
                <a:latin typeface="Arial" charset="0"/>
                <a:cs typeface="Arial" charset="0"/>
              </a:defRPr>
            </a:lvl1pPr>
            <a:lvl2pPr defTabSz="3370263">
              <a:defRPr>
                <a:solidFill>
                  <a:schemeClr val="tx1"/>
                </a:solidFill>
                <a:latin typeface="Arial" charset="0"/>
                <a:cs typeface="Arial" charset="0"/>
              </a:defRPr>
            </a:lvl2pPr>
            <a:lvl3pPr defTabSz="3370263">
              <a:defRPr>
                <a:solidFill>
                  <a:schemeClr val="tx1"/>
                </a:solidFill>
                <a:latin typeface="Arial" charset="0"/>
                <a:cs typeface="Arial" charset="0"/>
              </a:defRPr>
            </a:lvl3pPr>
            <a:lvl4pPr defTabSz="3370263">
              <a:defRPr>
                <a:solidFill>
                  <a:schemeClr val="tx1"/>
                </a:solidFill>
                <a:latin typeface="Arial" charset="0"/>
                <a:cs typeface="Arial" charset="0"/>
              </a:defRPr>
            </a:lvl4pPr>
            <a:lvl5pPr defTabSz="3370263">
              <a:defRPr>
                <a:solidFill>
                  <a:schemeClr val="tx1"/>
                </a:solidFill>
                <a:latin typeface="Arial" charset="0"/>
                <a:cs typeface="Arial" charset="0"/>
              </a:defRPr>
            </a:lvl5pPr>
            <a:lvl6pPr defTabSz="3370263" fontAlgn="base">
              <a:spcBef>
                <a:spcPct val="0"/>
              </a:spcBef>
              <a:spcAft>
                <a:spcPct val="0"/>
              </a:spcAft>
              <a:defRPr>
                <a:solidFill>
                  <a:schemeClr val="tx1"/>
                </a:solidFill>
                <a:latin typeface="Arial" charset="0"/>
                <a:cs typeface="Arial" charset="0"/>
              </a:defRPr>
            </a:lvl6pPr>
            <a:lvl7pPr defTabSz="3370263" fontAlgn="base">
              <a:spcBef>
                <a:spcPct val="0"/>
              </a:spcBef>
              <a:spcAft>
                <a:spcPct val="0"/>
              </a:spcAft>
              <a:defRPr>
                <a:solidFill>
                  <a:schemeClr val="tx1"/>
                </a:solidFill>
                <a:latin typeface="Arial" charset="0"/>
                <a:cs typeface="Arial" charset="0"/>
              </a:defRPr>
            </a:lvl7pPr>
            <a:lvl8pPr defTabSz="3370263" fontAlgn="base">
              <a:spcBef>
                <a:spcPct val="0"/>
              </a:spcBef>
              <a:spcAft>
                <a:spcPct val="0"/>
              </a:spcAft>
              <a:defRPr>
                <a:solidFill>
                  <a:schemeClr val="tx1"/>
                </a:solidFill>
                <a:latin typeface="Arial" charset="0"/>
                <a:cs typeface="Arial" charset="0"/>
              </a:defRPr>
            </a:lvl8pPr>
            <a:lvl9pPr defTabSz="3370263" fontAlgn="base">
              <a:spcBef>
                <a:spcPct val="0"/>
              </a:spcBef>
              <a:spcAft>
                <a:spcPct val="0"/>
              </a:spcAft>
              <a:defRPr>
                <a:solidFill>
                  <a:schemeClr val="tx1"/>
                </a:solidFill>
                <a:latin typeface="Arial" charset="0"/>
                <a:cs typeface="Arial" charset="0"/>
              </a:defRPr>
            </a:lvl9pPr>
          </a:lstStyle>
          <a:p>
            <a:pPr algn="l">
              <a:lnSpc>
                <a:spcPct val="90000"/>
              </a:lnSpc>
            </a:pPr>
            <a:r>
              <a:rPr lang="en-US" sz="800" b="1" dirty="0">
                <a:sym typeface="Symbol" pitchFamily="18" charset="2"/>
              </a:rPr>
              <a:t>©</a:t>
            </a:r>
            <a:fld id="{0632188B-9737-4C9B-9485-189704D481BA}" type="datetimeyyyy">
              <a:rPr lang="en-US" sz="800" b="1" smtClean="0">
                <a:sym typeface="Symbol" pitchFamily="18" charset="2"/>
              </a:rPr>
              <a:t>2025</a:t>
            </a:fld>
            <a:r>
              <a:rPr lang="en-US" sz="800" b="1" dirty="0">
                <a:sym typeface="Symbol" pitchFamily="18" charset="2"/>
              </a:rPr>
              <a:t> Mayo Foundation for Medical Education and Research</a:t>
            </a:r>
          </a:p>
        </p:txBody>
      </p:sp>
      <p:pic>
        <p:nvPicPr>
          <p:cNvPr id="4" name="Picture 3">
            <a:extLst>
              <a:ext uri="{FF2B5EF4-FFF2-40B4-BE49-F238E27FC236}">
                <a16:creationId xmlns:a16="http://schemas.microsoft.com/office/drawing/2014/main" id="{E4445D1A-092B-7E24-16EC-AF0E10FCC712}"/>
              </a:ext>
            </a:extLst>
          </p:cNvPr>
          <p:cNvPicPr>
            <a:picLocks noChangeAspect="1"/>
          </p:cNvPicPr>
          <p:nvPr userDrawn="1"/>
        </p:nvPicPr>
        <p:blipFill>
          <a:blip r:embed="rId6"/>
          <a:stretch>
            <a:fillRect/>
          </a:stretch>
        </p:blipFill>
        <p:spPr>
          <a:xfrm>
            <a:off x="473075" y="633389"/>
            <a:ext cx="1298448" cy="1559029"/>
          </a:xfrm>
          <a:prstGeom prst="rect">
            <a:avLst/>
          </a:prstGeom>
          <a:ln>
            <a:noFill/>
          </a:ln>
        </p:spPr>
      </p:pic>
    </p:spTree>
    <p:extLst>
      <p:ext uri="{BB962C8B-B14F-4D97-AF65-F5344CB8AC3E}">
        <p14:creationId xmlns:p14="http://schemas.microsoft.com/office/powerpoint/2010/main" val="1185010365"/>
      </p:ext>
    </p:extLst>
  </p:cSld>
  <p:clrMap bg1="dk1" tx1="lt1" bg2="dk2" tx2="lt2" accent1="accent1" accent2="accent2" accent3="accent3" accent4="accent4" accent5="accent5" accent6="accent6" hlink="hlink" folHlink="folHlink"/>
  <p:sldLayoutIdLst>
    <p:sldLayoutId id="2147483660" r:id="rId1"/>
    <p:sldLayoutId id="2147483658" r:id="rId2"/>
    <p:sldLayoutId id="2147483661"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98" userDrawn="1">
          <p15:clr>
            <a:srgbClr val="F26B43"/>
          </p15:clr>
        </p15:guide>
        <p15:guide id="5" pos="16982" userDrawn="1">
          <p15:clr>
            <a:srgbClr val="F26B43"/>
          </p15:clr>
        </p15:guide>
        <p15:guide id="7" orient="horz" pos="9780" userDrawn="1">
          <p15:clr>
            <a:srgbClr val="F26B43"/>
          </p15:clr>
        </p15:guide>
        <p15:guide id="17" orient="horz"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customXml" Target="../../customXml/item4.xml"/><Relationship Id="rId1" Type="http://schemas.openxmlformats.org/officeDocument/2006/relationships/customXml" Target="../../customXml/item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2" name="Text Box 520"/>
          <p:cNvSpPr txBox="1">
            <a:spLocks noChangeArrowheads="1"/>
          </p:cNvSpPr>
          <p:nvPr/>
        </p:nvSpPr>
        <p:spPr bwMode="auto">
          <a:xfrm>
            <a:off x="21996400" y="3810844"/>
            <a:ext cx="4956048" cy="4597297"/>
          </a:xfrm>
          <a:prstGeom prst="rect">
            <a:avLst/>
          </a:prstGeom>
          <a:noFill/>
          <a:ln>
            <a:noFill/>
          </a:ln>
          <a:effectLst/>
        </p:spPr>
        <p:txBody>
          <a:bodyPr wrap="square" lIns="137160" tIns="91440" rIns="91440" bIns="137160">
            <a:noAutofit/>
          </a:bodyPr>
          <a:lstStyle>
            <a:lvl1pPr marL="114300" indent="-114300" defTabSz="457200">
              <a:defRPr>
                <a:solidFill>
                  <a:schemeClr val="tx1"/>
                </a:solidFill>
                <a:latin typeface="Arial" charset="0"/>
                <a:cs typeface="Arial" charset="0"/>
              </a:defRPr>
            </a:lvl1pPr>
            <a:lvl2pPr marL="228600" defTabSz="457200">
              <a:defRPr>
                <a:solidFill>
                  <a:schemeClr val="tx1"/>
                </a:solidFill>
                <a:latin typeface="Arial" charset="0"/>
                <a:cs typeface="Arial" charset="0"/>
              </a:defRPr>
            </a:lvl2pPr>
            <a:lvl3pPr marL="1371600" defTabSz="457200">
              <a:defRPr>
                <a:solidFill>
                  <a:schemeClr val="tx1"/>
                </a:solidFill>
                <a:latin typeface="Arial" charset="0"/>
                <a:cs typeface="Arial" charset="0"/>
              </a:defRPr>
            </a:lvl3pPr>
            <a:lvl4pPr marL="1485900" defTabSz="457200">
              <a:defRPr>
                <a:solidFill>
                  <a:schemeClr val="tx1"/>
                </a:solidFill>
                <a:latin typeface="Arial" charset="0"/>
                <a:cs typeface="Arial" charset="0"/>
              </a:defRPr>
            </a:lvl4pPr>
            <a:lvl5pPr defTabSz="457200">
              <a:defRPr>
                <a:solidFill>
                  <a:schemeClr val="tx1"/>
                </a:solidFill>
                <a:latin typeface="Arial" charset="0"/>
                <a:cs typeface="Arial" charset="0"/>
              </a:defRPr>
            </a:lvl5pPr>
            <a:lvl6pPr defTabSz="457200" fontAlgn="base">
              <a:spcBef>
                <a:spcPct val="0"/>
              </a:spcBef>
              <a:spcAft>
                <a:spcPct val="0"/>
              </a:spcAft>
              <a:defRPr>
                <a:solidFill>
                  <a:schemeClr val="tx1"/>
                </a:solidFill>
                <a:latin typeface="Arial" charset="0"/>
                <a:cs typeface="Arial" charset="0"/>
              </a:defRPr>
            </a:lvl6pPr>
            <a:lvl7pPr defTabSz="457200" fontAlgn="base">
              <a:spcBef>
                <a:spcPct val="0"/>
              </a:spcBef>
              <a:spcAft>
                <a:spcPct val="0"/>
              </a:spcAft>
              <a:defRPr>
                <a:solidFill>
                  <a:schemeClr val="tx1"/>
                </a:solidFill>
                <a:latin typeface="Arial" charset="0"/>
                <a:cs typeface="Arial" charset="0"/>
              </a:defRPr>
            </a:lvl7pPr>
            <a:lvl8pPr defTabSz="457200" fontAlgn="base">
              <a:spcBef>
                <a:spcPct val="0"/>
              </a:spcBef>
              <a:spcAft>
                <a:spcPct val="0"/>
              </a:spcAft>
              <a:defRPr>
                <a:solidFill>
                  <a:schemeClr val="tx1"/>
                </a:solidFill>
                <a:latin typeface="Arial" charset="0"/>
                <a:cs typeface="Arial" charset="0"/>
              </a:defRPr>
            </a:lvl8pPr>
            <a:lvl9pPr defTabSz="457200" fontAlgn="base">
              <a:spcBef>
                <a:spcPct val="0"/>
              </a:spcBef>
              <a:spcAft>
                <a:spcPct val="0"/>
              </a:spcAft>
              <a:defRPr>
                <a:solidFill>
                  <a:schemeClr val="tx1"/>
                </a:solidFill>
                <a:latin typeface="Arial" charset="0"/>
                <a:cs typeface="Arial" charset="0"/>
              </a:defRPr>
            </a:lvl9pPr>
          </a:lstStyle>
          <a:p>
            <a:pPr marL="177800" indent="-177800">
              <a:spcBef>
                <a:spcPct val="35000"/>
              </a:spcBef>
              <a:spcAft>
                <a:spcPts val="600"/>
              </a:spcAft>
              <a:buClr>
                <a:schemeClr val="tx1"/>
              </a:buClr>
              <a:buSzPct val="100000"/>
              <a:buFontTx/>
              <a:buChar char="•"/>
            </a:pPr>
            <a:r>
              <a:rPr lang="en-US" altLang="ja-JP" sz="1800" dirty="0">
                <a:ea typeface="MS PGothic" pitchFamily="34" charset="-128"/>
              </a:rPr>
              <a:t>FCP Grading provides a useful categorization of early cleavage abnormalities, and combined with detailed time-lapse measurements (PN</a:t>
            </a:r>
            <a:r>
              <a:rPr lang="en-US" altLang="ja-JP" sz="1800" dirty="0">
                <a:ea typeface="MS PGothic" pitchFamily="34" charset="-128"/>
                <a:sym typeface="Wingdings" panose="05000000000000000000" pitchFamily="2" charset="2"/>
              </a:rPr>
              <a:t>2C4C), it offers significant predictive value for embryo viability</a:t>
            </a:r>
            <a:endParaRPr lang="en-US" altLang="ja-JP" sz="1800" dirty="0">
              <a:ea typeface="MS PGothic" pitchFamily="34" charset="-128"/>
            </a:endParaRPr>
          </a:p>
          <a:p>
            <a:pPr marL="177800" indent="-177800">
              <a:spcBef>
                <a:spcPct val="35000"/>
              </a:spcBef>
              <a:spcAft>
                <a:spcPts val="600"/>
              </a:spcAft>
              <a:buClr>
                <a:schemeClr val="tx1"/>
              </a:buClr>
              <a:buSzPct val="100000"/>
              <a:buFontTx/>
              <a:buChar char="•"/>
            </a:pPr>
            <a:r>
              <a:rPr lang="en-US" altLang="ja-JP" sz="1800" dirty="0">
                <a:ea typeface="MS PGothic" pitchFamily="34" charset="-128"/>
              </a:rPr>
              <a:t>A single delay in early cleavage might be compensated, but persistent delays across multiple time-lapse measurements can lead to  poor embryo development</a:t>
            </a:r>
          </a:p>
          <a:p>
            <a:pPr marL="177800" indent="-177800">
              <a:spcBef>
                <a:spcPct val="35000"/>
              </a:spcBef>
              <a:spcAft>
                <a:spcPts val="600"/>
              </a:spcAft>
              <a:buClr>
                <a:schemeClr val="tx1"/>
              </a:buClr>
              <a:buSzPct val="100000"/>
              <a:buFontTx/>
              <a:buChar char="•"/>
            </a:pPr>
            <a:r>
              <a:rPr lang="en-US" altLang="ja-JP" sz="1800" dirty="0">
                <a:ea typeface="MS PGothic" pitchFamily="34" charset="-128"/>
              </a:rPr>
              <a:t>FCP grading combined with time-lapse </a:t>
            </a:r>
            <a:r>
              <a:rPr lang="en-US" altLang="ja-JP" sz="1800" dirty="0" err="1">
                <a:ea typeface="MS PGothic" pitchFamily="34" charset="-128"/>
              </a:rPr>
              <a:t>morphokinetics</a:t>
            </a:r>
            <a:r>
              <a:rPr lang="en-US" altLang="ja-JP" sz="1800" dirty="0">
                <a:ea typeface="MS PGothic" pitchFamily="34" charset="-128"/>
              </a:rPr>
              <a:t> may be helpful for embryo selection and for patient counseling by identifying embryos at higher risk of arrest and poor outcomes</a:t>
            </a:r>
            <a:endParaRPr lang="en-US" altLang="ja-JP" sz="1400" strike="sngStrike" dirty="0">
              <a:solidFill>
                <a:srgbClr val="FF0000"/>
              </a:solidFill>
              <a:ea typeface="MS PGothic" pitchFamily="34" charset="-128"/>
            </a:endParaRPr>
          </a:p>
        </p:txBody>
      </p:sp>
      <p:sp>
        <p:nvSpPr>
          <p:cNvPr id="13835" name="Text Box 523"/>
          <p:cNvSpPr txBox="1">
            <a:spLocks noChangeArrowheads="1"/>
          </p:cNvSpPr>
          <p:nvPr/>
        </p:nvSpPr>
        <p:spPr bwMode="auto">
          <a:xfrm>
            <a:off x="21837497" y="9218644"/>
            <a:ext cx="5360690" cy="5687501"/>
          </a:xfrm>
          <a:prstGeom prst="rect">
            <a:avLst/>
          </a:prstGeom>
          <a:noFill/>
          <a:ln>
            <a:noFill/>
          </a:ln>
          <a:effectLst/>
        </p:spPr>
        <p:txBody>
          <a:bodyPr wrap="square" lIns="137160" tIns="91440" rIns="91440" bIns="137160">
            <a:noAutofit/>
          </a:bodyPr>
          <a:lstStyle>
            <a:lvl1pPr marL="342900" indent="-342900" defTabSz="457200">
              <a:defRPr>
                <a:solidFill>
                  <a:schemeClr val="tx1"/>
                </a:solidFill>
                <a:latin typeface="Arial" charset="0"/>
                <a:cs typeface="Arial" charset="0"/>
              </a:defRPr>
            </a:lvl1pPr>
            <a:lvl2pPr marL="735013" indent="-342900" defTabSz="457200">
              <a:defRPr>
                <a:solidFill>
                  <a:schemeClr val="tx1"/>
                </a:solidFill>
                <a:latin typeface="Arial" charset="0"/>
                <a:cs typeface="Arial" charset="0"/>
              </a:defRPr>
            </a:lvl2pPr>
            <a:lvl3pPr marL="1714500" indent="-342900" defTabSz="457200">
              <a:defRPr>
                <a:solidFill>
                  <a:schemeClr val="tx1"/>
                </a:solidFill>
                <a:latin typeface="Arial" charset="0"/>
                <a:cs typeface="Arial" charset="0"/>
              </a:defRPr>
            </a:lvl3pPr>
            <a:lvl4pPr marL="1828800" indent="-342900" defTabSz="457200">
              <a:defRPr>
                <a:solidFill>
                  <a:schemeClr val="tx1"/>
                </a:solidFill>
                <a:latin typeface="Arial" charset="0"/>
                <a:cs typeface="Arial" charset="0"/>
              </a:defRPr>
            </a:lvl4pPr>
            <a:lvl5pPr marL="2171700" indent="-342900" defTabSz="457200">
              <a:defRPr>
                <a:solidFill>
                  <a:schemeClr val="tx1"/>
                </a:solidFill>
                <a:latin typeface="Arial" charset="0"/>
                <a:cs typeface="Arial" charset="0"/>
              </a:defRPr>
            </a:lvl5pPr>
            <a:lvl6pPr marL="2628900" indent="-342900" defTabSz="457200" fontAlgn="base">
              <a:spcBef>
                <a:spcPct val="0"/>
              </a:spcBef>
              <a:spcAft>
                <a:spcPct val="0"/>
              </a:spcAft>
              <a:defRPr>
                <a:solidFill>
                  <a:schemeClr val="tx1"/>
                </a:solidFill>
                <a:latin typeface="Arial" charset="0"/>
                <a:cs typeface="Arial" charset="0"/>
              </a:defRPr>
            </a:lvl6pPr>
            <a:lvl7pPr marL="3086100" indent="-342900" defTabSz="457200" fontAlgn="base">
              <a:spcBef>
                <a:spcPct val="0"/>
              </a:spcBef>
              <a:spcAft>
                <a:spcPct val="0"/>
              </a:spcAft>
              <a:defRPr>
                <a:solidFill>
                  <a:schemeClr val="tx1"/>
                </a:solidFill>
                <a:latin typeface="Arial" charset="0"/>
                <a:cs typeface="Arial" charset="0"/>
              </a:defRPr>
            </a:lvl7pPr>
            <a:lvl8pPr marL="3543300" indent="-342900" defTabSz="457200" fontAlgn="base">
              <a:spcBef>
                <a:spcPct val="0"/>
              </a:spcBef>
              <a:spcAft>
                <a:spcPct val="0"/>
              </a:spcAft>
              <a:defRPr>
                <a:solidFill>
                  <a:schemeClr val="tx1"/>
                </a:solidFill>
                <a:latin typeface="Arial" charset="0"/>
                <a:cs typeface="Arial" charset="0"/>
              </a:defRPr>
            </a:lvl8pPr>
            <a:lvl9pPr marL="4000500" indent="-342900" defTabSz="457200" fontAlgn="base">
              <a:spcBef>
                <a:spcPct val="0"/>
              </a:spcBef>
              <a:spcAft>
                <a:spcPct val="0"/>
              </a:spcAft>
              <a:defRPr>
                <a:solidFill>
                  <a:schemeClr val="tx1"/>
                </a:solidFill>
                <a:latin typeface="Arial" charset="0"/>
                <a:cs typeface="Arial" charset="0"/>
              </a:defRPr>
            </a:lvl9pPr>
          </a:lstStyle>
          <a:p>
            <a:pPr marL="231775" indent="-231775">
              <a:lnSpc>
                <a:spcPct val="150000"/>
              </a:lnSpc>
              <a:spcBef>
                <a:spcPct val="35000"/>
              </a:spcBef>
              <a:spcAft>
                <a:spcPts val="600"/>
              </a:spcAft>
              <a:buClr>
                <a:schemeClr val="tx1"/>
              </a:buClr>
              <a:buSzPct val="100000"/>
              <a:buFontTx/>
              <a:buAutoNum type="arabicPeriod"/>
            </a:pPr>
            <a:r>
              <a:rPr lang="en-US" altLang="ja-JP" sz="1600" dirty="0" err="1">
                <a:ea typeface="MS PGothic" pitchFamily="34" charset="-128"/>
              </a:rPr>
              <a:t>Ahlström</a:t>
            </a:r>
            <a:r>
              <a:rPr lang="en-US" altLang="ja-JP" sz="1600" dirty="0">
                <a:ea typeface="MS PGothic" pitchFamily="34" charset="-128"/>
              </a:rPr>
              <a:t> A, Lundin K, Lind AK, et al.  A double-blind randomized controlled trial investigating a time-lapse algorithm for selecting Day 5 blastocysts for transfer. Hum </a:t>
            </a:r>
            <a:r>
              <a:rPr lang="en-US" altLang="ja-JP" sz="1600" dirty="0" err="1">
                <a:ea typeface="MS PGothic" pitchFamily="34" charset="-128"/>
              </a:rPr>
              <a:t>Reprod</a:t>
            </a:r>
            <a:r>
              <a:rPr lang="en-US" altLang="ja-JP" sz="1600" dirty="0">
                <a:ea typeface="MS PGothic" pitchFamily="34" charset="-128"/>
              </a:rPr>
              <a:t>. 2022 Apr 1;37(4):708-717. </a:t>
            </a:r>
            <a:r>
              <a:rPr lang="en-US" altLang="ja-JP" sz="1600" dirty="0" err="1">
                <a:ea typeface="MS PGothic" pitchFamily="34" charset="-128"/>
              </a:rPr>
              <a:t>doi</a:t>
            </a:r>
            <a:r>
              <a:rPr lang="en-US" altLang="ja-JP" sz="1600" dirty="0">
                <a:ea typeface="MS PGothic" pitchFamily="34" charset="-128"/>
              </a:rPr>
              <a:t>: 10.1093/</a:t>
            </a:r>
            <a:r>
              <a:rPr lang="en-US" altLang="ja-JP" sz="1600" dirty="0" err="1">
                <a:ea typeface="MS PGothic" pitchFamily="34" charset="-128"/>
              </a:rPr>
              <a:t>humrep</a:t>
            </a:r>
            <a:r>
              <a:rPr lang="en-US" altLang="ja-JP" sz="1600" dirty="0">
                <a:ea typeface="MS PGothic" pitchFamily="34" charset="-128"/>
              </a:rPr>
              <a:t>/deac020. PMID: 35143661; PMCID: PMC9383441.</a:t>
            </a:r>
          </a:p>
          <a:p>
            <a:pPr marL="231775" indent="-231775">
              <a:lnSpc>
                <a:spcPct val="150000"/>
              </a:lnSpc>
              <a:spcBef>
                <a:spcPct val="35000"/>
              </a:spcBef>
              <a:spcAft>
                <a:spcPts val="600"/>
              </a:spcAft>
              <a:buClr>
                <a:schemeClr val="tx1"/>
              </a:buClr>
              <a:buSzPct val="100000"/>
              <a:buFontTx/>
              <a:buAutoNum type="arabicPeriod"/>
            </a:pPr>
            <a:r>
              <a:rPr lang="en-US" altLang="ja-JP" sz="1600" dirty="0">
                <a:ea typeface="MS PGothic" pitchFamily="34" charset="-128"/>
              </a:rPr>
              <a:t>Liu Y, Qi F, Matson P, </a:t>
            </a:r>
            <a:r>
              <a:rPr lang="en-US" altLang="ja-JP" sz="1600" dirty="0" err="1">
                <a:ea typeface="MS PGothic" pitchFamily="34" charset="-128"/>
              </a:rPr>
              <a:t>Morbeck</a:t>
            </a:r>
            <a:r>
              <a:rPr lang="en-US" altLang="ja-JP" sz="1600" dirty="0">
                <a:ea typeface="MS PGothic" pitchFamily="34" charset="-128"/>
              </a:rPr>
              <a:t> DE, et al. Between-laboratory reproducibility of time-lapse embryo selection using qualitative and quantitative parameters: a systematic review and meta-analysis. J Assist </a:t>
            </a:r>
            <a:r>
              <a:rPr lang="en-US" altLang="ja-JP" sz="1600" dirty="0" err="1">
                <a:ea typeface="MS PGothic" pitchFamily="34" charset="-128"/>
              </a:rPr>
              <a:t>Reprod</a:t>
            </a:r>
            <a:r>
              <a:rPr lang="en-US" altLang="ja-JP" sz="1600" dirty="0">
                <a:ea typeface="MS PGothic" pitchFamily="34" charset="-128"/>
              </a:rPr>
              <a:t> Genet. 2020 Jun;37(6):1295-1302. </a:t>
            </a:r>
            <a:r>
              <a:rPr lang="en-US" altLang="ja-JP" sz="1600" dirty="0" err="1">
                <a:ea typeface="MS PGothic" pitchFamily="34" charset="-128"/>
              </a:rPr>
              <a:t>doi</a:t>
            </a:r>
            <a:r>
              <a:rPr lang="en-US" altLang="ja-JP" sz="1600" dirty="0">
                <a:ea typeface="MS PGothic" pitchFamily="34" charset="-128"/>
              </a:rPr>
              <a:t>: 10.1007/s10815-020-01789-4. </a:t>
            </a:r>
            <a:r>
              <a:rPr lang="en-US" altLang="ja-JP" sz="1600" dirty="0" err="1">
                <a:ea typeface="MS PGothic" pitchFamily="34" charset="-128"/>
              </a:rPr>
              <a:t>Epub</a:t>
            </a:r>
            <a:r>
              <a:rPr lang="en-US" altLang="ja-JP" sz="1600" dirty="0">
                <a:ea typeface="MS PGothic" pitchFamily="34" charset="-128"/>
              </a:rPr>
              <a:t> 2020 May 2. PMID: 32361919; PMCID: PMC7311559.</a:t>
            </a:r>
          </a:p>
        </p:txBody>
      </p:sp>
      <p:sp>
        <p:nvSpPr>
          <p:cNvPr id="13838" name="Text Box 526"/>
          <p:cNvSpPr txBox="1">
            <a:spLocks noChangeArrowheads="1"/>
          </p:cNvSpPr>
          <p:nvPr/>
        </p:nvSpPr>
        <p:spPr bwMode="auto">
          <a:xfrm>
            <a:off x="457200" y="3694177"/>
            <a:ext cx="4928910" cy="1844978"/>
          </a:xfrm>
          <a:prstGeom prst="rect">
            <a:avLst/>
          </a:prstGeom>
          <a:noFill/>
          <a:ln>
            <a:noFill/>
          </a:ln>
          <a:effectLst/>
        </p:spPr>
        <p:txBody>
          <a:bodyPr wrap="square" lIns="137160" tIns="91440" rIns="91440" bIns="137160">
            <a:noAutofit/>
          </a:bodyPr>
          <a:lstStyle>
            <a:lvl1pPr defTabSz="457200">
              <a:defRPr>
                <a:solidFill>
                  <a:schemeClr val="tx1"/>
                </a:solidFill>
                <a:latin typeface="Arial" charset="0"/>
                <a:cs typeface="Arial" charset="0"/>
              </a:defRPr>
            </a:lvl1pPr>
            <a:lvl2pPr marL="114300" defTabSz="457200">
              <a:defRPr>
                <a:solidFill>
                  <a:schemeClr val="tx1"/>
                </a:solidFill>
                <a:latin typeface="Arial" charset="0"/>
                <a:cs typeface="Arial" charset="0"/>
              </a:defRPr>
            </a:lvl2pPr>
            <a:lvl3pPr marL="1371600" defTabSz="457200">
              <a:defRPr>
                <a:solidFill>
                  <a:schemeClr val="tx1"/>
                </a:solidFill>
                <a:latin typeface="Arial" charset="0"/>
                <a:cs typeface="Arial" charset="0"/>
              </a:defRPr>
            </a:lvl3pPr>
            <a:lvl4pPr marL="1485900" defTabSz="457200">
              <a:defRPr>
                <a:solidFill>
                  <a:schemeClr val="tx1"/>
                </a:solidFill>
                <a:latin typeface="Arial" charset="0"/>
                <a:cs typeface="Arial" charset="0"/>
              </a:defRPr>
            </a:lvl4pPr>
            <a:lvl5pPr defTabSz="457200">
              <a:defRPr>
                <a:solidFill>
                  <a:schemeClr val="tx1"/>
                </a:solidFill>
                <a:latin typeface="Arial" charset="0"/>
                <a:cs typeface="Arial" charset="0"/>
              </a:defRPr>
            </a:lvl5pPr>
            <a:lvl6pPr defTabSz="457200" fontAlgn="base">
              <a:spcBef>
                <a:spcPct val="0"/>
              </a:spcBef>
              <a:spcAft>
                <a:spcPct val="0"/>
              </a:spcAft>
              <a:defRPr>
                <a:solidFill>
                  <a:schemeClr val="tx1"/>
                </a:solidFill>
                <a:latin typeface="Arial" charset="0"/>
                <a:cs typeface="Arial" charset="0"/>
              </a:defRPr>
            </a:lvl6pPr>
            <a:lvl7pPr defTabSz="457200" fontAlgn="base">
              <a:spcBef>
                <a:spcPct val="0"/>
              </a:spcBef>
              <a:spcAft>
                <a:spcPct val="0"/>
              </a:spcAft>
              <a:defRPr>
                <a:solidFill>
                  <a:schemeClr val="tx1"/>
                </a:solidFill>
                <a:latin typeface="Arial" charset="0"/>
                <a:cs typeface="Arial" charset="0"/>
              </a:defRPr>
            </a:lvl7pPr>
            <a:lvl8pPr defTabSz="457200" fontAlgn="base">
              <a:spcBef>
                <a:spcPct val="0"/>
              </a:spcBef>
              <a:spcAft>
                <a:spcPct val="0"/>
              </a:spcAft>
              <a:defRPr>
                <a:solidFill>
                  <a:schemeClr val="tx1"/>
                </a:solidFill>
                <a:latin typeface="Arial" charset="0"/>
                <a:cs typeface="Arial" charset="0"/>
              </a:defRPr>
            </a:lvl8pPr>
            <a:lvl9pPr defTabSz="457200" fontAlgn="base">
              <a:spcBef>
                <a:spcPct val="0"/>
              </a:spcBef>
              <a:spcAft>
                <a:spcPct val="0"/>
              </a:spcAft>
              <a:defRPr>
                <a:solidFill>
                  <a:schemeClr val="tx1"/>
                </a:solidFill>
                <a:latin typeface="Arial" charset="0"/>
                <a:cs typeface="Arial" charset="0"/>
              </a:defRPr>
            </a:lvl9p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Abnormal early cleavage stage in human embryos have been associated with lower developmental competence and higher rates of aneuploidy. Time-lapse imaging enables detailed </a:t>
            </a:r>
            <a:r>
              <a:rPr lang="en-US" sz="1800" dirty="0" err="1">
                <a:effectLst/>
                <a:latin typeface="Arial" panose="020B0604020202020204" pitchFamily="34" charset="0"/>
                <a:ea typeface="Calibri" panose="020F0502020204030204" pitchFamily="34" charset="0"/>
                <a:cs typeface="Arial" panose="020B0604020202020204" pitchFamily="34" charset="0"/>
              </a:rPr>
              <a:t>morphokinetic</a:t>
            </a:r>
            <a:r>
              <a:rPr lang="en-US" sz="1800" dirty="0">
                <a:effectLst/>
                <a:latin typeface="Arial" panose="020B0604020202020204" pitchFamily="34" charset="0"/>
                <a:ea typeface="Calibri" panose="020F0502020204030204" pitchFamily="34" charset="0"/>
                <a:cs typeface="Arial" panose="020B0604020202020204" pitchFamily="34" charset="0"/>
              </a:rPr>
              <a:t> analysis of pronuclear (PN) formation, cleavage events, and irregular cell divisions. </a:t>
            </a:r>
          </a:p>
        </p:txBody>
      </p:sp>
      <p:sp>
        <p:nvSpPr>
          <p:cNvPr id="13841" name="Text Box 529"/>
          <p:cNvSpPr txBox="1">
            <a:spLocks noChangeArrowheads="1"/>
          </p:cNvSpPr>
          <p:nvPr/>
        </p:nvSpPr>
        <p:spPr bwMode="auto">
          <a:xfrm>
            <a:off x="479552" y="6541480"/>
            <a:ext cx="4952746" cy="2813536"/>
          </a:xfrm>
          <a:prstGeom prst="rect">
            <a:avLst/>
          </a:prstGeom>
          <a:noFill/>
          <a:ln>
            <a:noFill/>
          </a:ln>
          <a:effectLst/>
        </p:spPr>
        <p:txBody>
          <a:bodyPr wrap="square" lIns="137160" tIns="91440" rIns="91440" bIns="137160">
            <a:noAutofit/>
          </a:bodyPr>
          <a:lstStyle>
            <a:lvl1pPr marL="114300" defTabSz="457200">
              <a:defRPr>
                <a:solidFill>
                  <a:schemeClr val="tx1"/>
                </a:solidFill>
                <a:latin typeface="Arial" charset="0"/>
                <a:cs typeface="Arial" charset="0"/>
              </a:defRPr>
            </a:lvl1pPr>
            <a:lvl2pPr marL="1257300" indent="-400050" defTabSz="457200">
              <a:defRPr>
                <a:solidFill>
                  <a:schemeClr val="tx1"/>
                </a:solidFill>
                <a:latin typeface="Arial" charset="0"/>
                <a:cs typeface="Arial" charset="0"/>
              </a:defRPr>
            </a:lvl2pPr>
            <a:lvl3pPr marL="1371600" defTabSz="457200">
              <a:defRPr>
                <a:solidFill>
                  <a:schemeClr val="tx1"/>
                </a:solidFill>
                <a:latin typeface="Arial" charset="0"/>
                <a:cs typeface="Arial" charset="0"/>
              </a:defRPr>
            </a:lvl3pPr>
            <a:lvl4pPr marL="1485900" defTabSz="457200">
              <a:defRPr>
                <a:solidFill>
                  <a:schemeClr val="tx1"/>
                </a:solidFill>
                <a:latin typeface="Arial" charset="0"/>
                <a:cs typeface="Arial" charset="0"/>
              </a:defRPr>
            </a:lvl4pPr>
            <a:lvl5pPr defTabSz="457200">
              <a:defRPr>
                <a:solidFill>
                  <a:schemeClr val="tx1"/>
                </a:solidFill>
                <a:latin typeface="Arial" charset="0"/>
                <a:cs typeface="Arial" charset="0"/>
              </a:defRPr>
            </a:lvl5pPr>
            <a:lvl6pPr defTabSz="457200" fontAlgn="base">
              <a:spcBef>
                <a:spcPct val="0"/>
              </a:spcBef>
              <a:spcAft>
                <a:spcPct val="0"/>
              </a:spcAft>
              <a:defRPr>
                <a:solidFill>
                  <a:schemeClr val="tx1"/>
                </a:solidFill>
                <a:latin typeface="Arial" charset="0"/>
                <a:cs typeface="Arial" charset="0"/>
              </a:defRPr>
            </a:lvl6pPr>
            <a:lvl7pPr defTabSz="457200" fontAlgn="base">
              <a:spcBef>
                <a:spcPct val="0"/>
              </a:spcBef>
              <a:spcAft>
                <a:spcPct val="0"/>
              </a:spcAft>
              <a:defRPr>
                <a:solidFill>
                  <a:schemeClr val="tx1"/>
                </a:solidFill>
                <a:latin typeface="Arial" charset="0"/>
                <a:cs typeface="Arial" charset="0"/>
              </a:defRPr>
            </a:lvl7pPr>
            <a:lvl8pPr defTabSz="457200" fontAlgn="base">
              <a:spcBef>
                <a:spcPct val="0"/>
              </a:spcBef>
              <a:spcAft>
                <a:spcPct val="0"/>
              </a:spcAft>
              <a:defRPr>
                <a:solidFill>
                  <a:schemeClr val="tx1"/>
                </a:solidFill>
                <a:latin typeface="Arial" charset="0"/>
                <a:cs typeface="Arial" charset="0"/>
              </a:defRPr>
            </a:lvl8pPr>
            <a:lvl9pPr defTabSz="457200" fontAlgn="base">
              <a:spcBef>
                <a:spcPct val="0"/>
              </a:spcBef>
              <a:spcAft>
                <a:spcPct val="0"/>
              </a:spcAft>
              <a:defRPr>
                <a:solidFill>
                  <a:schemeClr val="tx1"/>
                </a:solidFill>
                <a:latin typeface="Arial" charset="0"/>
                <a:cs typeface="Arial" charset="0"/>
              </a:defRPr>
            </a:lvl9pPr>
          </a:lstStyle>
          <a:p>
            <a:pPr marL="0">
              <a:spcBef>
                <a:spcPts val="600"/>
              </a:spcBef>
              <a:spcAft>
                <a:spcPts val="600"/>
              </a:spcAft>
              <a:buClr>
                <a:schemeClr val="tx1"/>
              </a:buClr>
            </a:pPr>
            <a:r>
              <a:rPr lang="en-US" sz="1800" dirty="0">
                <a:effectLst/>
                <a:latin typeface="Arial" panose="020B0604020202020204" pitchFamily="34" charset="0"/>
                <a:ea typeface="Calibri" panose="020F0502020204030204" pitchFamily="34" charset="0"/>
                <a:cs typeface="Arial" panose="020B0604020202020204" pitchFamily="34" charset="0"/>
              </a:rPr>
              <a:t>-To explore a  new </a:t>
            </a:r>
            <a:r>
              <a:rPr lang="en-US" sz="1800" b="1" i="1" dirty="0">
                <a:effectLst/>
                <a:latin typeface="Arial" panose="020B0604020202020204" pitchFamily="34" charset="0"/>
                <a:ea typeface="Calibri" panose="020F0502020204030204" pitchFamily="34" charset="0"/>
                <a:cs typeface="Arial" panose="020B0604020202020204" pitchFamily="34" charset="0"/>
              </a:rPr>
              <a:t>First Cleavage Polymorphism (FCP) grading system</a:t>
            </a:r>
          </a:p>
          <a:p>
            <a:pPr marL="0">
              <a:spcBef>
                <a:spcPts val="600"/>
              </a:spcBef>
              <a:spcAft>
                <a:spcPts val="600"/>
              </a:spcAft>
              <a:buClr>
                <a:schemeClr val="tx1"/>
              </a:buClr>
            </a:pPr>
            <a:r>
              <a:rPr lang="en-US" sz="1800" dirty="0">
                <a:latin typeface="Arial" panose="020B0604020202020204" pitchFamily="34" charset="0"/>
                <a:ea typeface="Calibri" panose="020F0502020204030204" pitchFamily="34" charset="0"/>
                <a:cs typeface="Arial" panose="020B0604020202020204" pitchFamily="34" charset="0"/>
              </a:rPr>
              <a:t>-To correlate and predict FCP grading (I-IV) with embryo developmental potential and ploidy status</a:t>
            </a:r>
          </a:p>
          <a:p>
            <a:pPr marL="0">
              <a:spcBef>
                <a:spcPts val="600"/>
              </a:spcBef>
              <a:spcAft>
                <a:spcPts val="600"/>
              </a:spcAft>
              <a:buClr>
                <a:schemeClr val="tx1"/>
              </a:buClr>
            </a:pP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-To assess whether detailed timings of early cell divisions could predict blastulation rate and ploidy status.</a:t>
            </a:r>
          </a:p>
          <a:p>
            <a:pPr marL="0">
              <a:spcBef>
                <a:spcPts val="600"/>
              </a:spcBef>
              <a:spcAft>
                <a:spcPts val="600"/>
              </a:spcAft>
              <a:buClr>
                <a:schemeClr val="tx1"/>
              </a:buClr>
              <a:buFont typeface="Wingdings" pitchFamily="2" charset="2"/>
              <a:buNone/>
            </a:pPr>
            <a:endParaRPr lang="en-US" altLang="ja-JP" sz="1800" dirty="0">
              <a:latin typeface="Arial" panose="020B0604020202020204" pitchFamily="34" charset="0"/>
              <a:ea typeface="MS PGothic" pitchFamily="34" charset="-128"/>
              <a:cs typeface="Arial" panose="020B0604020202020204" pitchFamily="34" charset="0"/>
            </a:endParaRPr>
          </a:p>
        </p:txBody>
      </p:sp>
      <p:sp>
        <p:nvSpPr>
          <p:cNvPr id="13847" name="Text Box 535"/>
          <p:cNvSpPr txBox="1">
            <a:spLocks noChangeArrowheads="1"/>
          </p:cNvSpPr>
          <p:nvPr/>
        </p:nvSpPr>
        <p:spPr bwMode="auto">
          <a:xfrm>
            <a:off x="5812995" y="3810844"/>
            <a:ext cx="4956048" cy="5407800"/>
          </a:xfrm>
          <a:prstGeom prst="rect">
            <a:avLst/>
          </a:prstGeom>
          <a:noFill/>
          <a:ln>
            <a:noFill/>
          </a:ln>
          <a:effectLst/>
        </p:spPr>
        <p:txBody>
          <a:bodyPr wrap="square" lIns="137160" tIns="91440" rIns="91440" bIns="137160">
            <a:noAutofit/>
          </a:bodyPr>
          <a:lstStyle>
            <a:lvl1pPr marL="114300" defTabSz="457200">
              <a:defRPr>
                <a:solidFill>
                  <a:schemeClr val="tx1"/>
                </a:solidFill>
                <a:latin typeface="Arial" charset="0"/>
                <a:cs typeface="Arial" charset="0"/>
              </a:defRPr>
            </a:lvl1pPr>
            <a:lvl2pPr marL="1257300" indent="-400050" defTabSz="457200">
              <a:defRPr>
                <a:solidFill>
                  <a:schemeClr val="tx1"/>
                </a:solidFill>
                <a:latin typeface="Arial" charset="0"/>
                <a:cs typeface="Arial" charset="0"/>
              </a:defRPr>
            </a:lvl2pPr>
            <a:lvl3pPr marL="1371600" defTabSz="457200">
              <a:defRPr>
                <a:solidFill>
                  <a:schemeClr val="tx1"/>
                </a:solidFill>
                <a:latin typeface="Arial" charset="0"/>
                <a:cs typeface="Arial" charset="0"/>
              </a:defRPr>
            </a:lvl3pPr>
            <a:lvl4pPr marL="1485900" defTabSz="457200">
              <a:defRPr>
                <a:solidFill>
                  <a:schemeClr val="tx1"/>
                </a:solidFill>
                <a:latin typeface="Arial" charset="0"/>
                <a:cs typeface="Arial" charset="0"/>
              </a:defRPr>
            </a:lvl4pPr>
            <a:lvl5pPr defTabSz="457200">
              <a:defRPr>
                <a:solidFill>
                  <a:schemeClr val="tx1"/>
                </a:solidFill>
                <a:latin typeface="Arial" charset="0"/>
                <a:cs typeface="Arial" charset="0"/>
              </a:defRPr>
            </a:lvl5pPr>
            <a:lvl6pPr defTabSz="457200" fontAlgn="base">
              <a:spcBef>
                <a:spcPct val="0"/>
              </a:spcBef>
              <a:spcAft>
                <a:spcPct val="0"/>
              </a:spcAft>
              <a:defRPr>
                <a:solidFill>
                  <a:schemeClr val="tx1"/>
                </a:solidFill>
                <a:latin typeface="Arial" charset="0"/>
                <a:cs typeface="Arial" charset="0"/>
              </a:defRPr>
            </a:lvl6pPr>
            <a:lvl7pPr defTabSz="457200" fontAlgn="base">
              <a:spcBef>
                <a:spcPct val="0"/>
              </a:spcBef>
              <a:spcAft>
                <a:spcPct val="0"/>
              </a:spcAft>
              <a:defRPr>
                <a:solidFill>
                  <a:schemeClr val="tx1"/>
                </a:solidFill>
                <a:latin typeface="Arial" charset="0"/>
                <a:cs typeface="Arial" charset="0"/>
              </a:defRPr>
            </a:lvl7pPr>
            <a:lvl8pPr defTabSz="457200" fontAlgn="base">
              <a:spcBef>
                <a:spcPct val="0"/>
              </a:spcBef>
              <a:spcAft>
                <a:spcPct val="0"/>
              </a:spcAft>
              <a:defRPr>
                <a:solidFill>
                  <a:schemeClr val="tx1"/>
                </a:solidFill>
                <a:latin typeface="Arial" charset="0"/>
                <a:cs typeface="Arial" charset="0"/>
              </a:defRPr>
            </a:lvl8pPr>
            <a:lvl9pPr defTabSz="457200" fontAlgn="base">
              <a:spcBef>
                <a:spcPct val="0"/>
              </a:spcBef>
              <a:spcAft>
                <a:spcPct val="0"/>
              </a:spcAft>
              <a:defRPr>
                <a:solidFill>
                  <a:schemeClr val="tx1"/>
                </a:solidFill>
                <a:latin typeface="Arial" charset="0"/>
                <a:cs typeface="Arial" charset="0"/>
              </a:defRPr>
            </a:lvl9pPr>
          </a:lstStyle>
          <a:p>
            <a:pPr marL="0">
              <a:spcBef>
                <a:spcPts val="600"/>
              </a:spcBef>
              <a:spcAft>
                <a:spcPts val="600"/>
              </a:spcAft>
              <a:buClr>
                <a:schemeClr val="tx1"/>
              </a:buClr>
              <a:buFont typeface="Wingdings" pitchFamily="2" charset="2"/>
              <a:buNone/>
            </a:pPr>
            <a:r>
              <a:rPr lang="en-US" altLang="ja-JP" sz="1800" b="1" cap="all" dirty="0">
                <a:solidFill>
                  <a:schemeClr val="accent1"/>
                </a:solidFill>
                <a:ea typeface="MS PGothic" pitchFamily="34" charset="-128"/>
              </a:rPr>
              <a:t>First Cleavage Polymorphism (FCP) Grading: I-IV</a:t>
            </a:r>
          </a:p>
          <a:p>
            <a:pPr marL="342900" indent="-342900">
              <a:spcBef>
                <a:spcPts val="600"/>
              </a:spcBef>
              <a:spcAft>
                <a:spcPts val="600"/>
              </a:spcAft>
              <a:buClr>
                <a:schemeClr val="tx1"/>
              </a:buClr>
              <a:buAutoNum type="arabicPeriod"/>
            </a:pPr>
            <a:r>
              <a:rPr lang="en-US" altLang="ja-JP" sz="1800" dirty="0">
                <a:ea typeface="MS PGothic" pitchFamily="34" charset="-128"/>
              </a:rPr>
              <a:t>Irregular cleavage axis</a:t>
            </a:r>
          </a:p>
          <a:p>
            <a:pPr marL="342900" indent="-342900">
              <a:spcBef>
                <a:spcPts val="600"/>
              </a:spcBef>
              <a:spcAft>
                <a:spcPts val="600"/>
              </a:spcAft>
              <a:buClr>
                <a:schemeClr val="tx1"/>
              </a:buClr>
              <a:buAutoNum type="arabicPeriod"/>
            </a:pPr>
            <a:r>
              <a:rPr lang="en-US" altLang="ja-JP" sz="1800" dirty="0">
                <a:ea typeface="MS PGothic" pitchFamily="34" charset="-128"/>
              </a:rPr>
              <a:t>Delayed cytokinesis</a:t>
            </a:r>
          </a:p>
          <a:p>
            <a:pPr marL="342900" indent="-342900">
              <a:spcBef>
                <a:spcPts val="600"/>
              </a:spcBef>
              <a:spcAft>
                <a:spcPts val="600"/>
              </a:spcAft>
              <a:buClr>
                <a:schemeClr val="tx1"/>
              </a:buClr>
              <a:buAutoNum type="arabicPeriod"/>
            </a:pPr>
            <a:r>
              <a:rPr lang="en-US" altLang="ja-JP" sz="1800" dirty="0">
                <a:ea typeface="MS PGothic" pitchFamily="34" charset="-128"/>
              </a:rPr>
              <a:t>Irregularly shaped blastomeres</a:t>
            </a:r>
          </a:p>
          <a:p>
            <a:pPr marL="342900" indent="-342900">
              <a:spcBef>
                <a:spcPts val="600"/>
              </a:spcBef>
              <a:spcAft>
                <a:spcPts val="600"/>
              </a:spcAft>
              <a:buClr>
                <a:schemeClr val="tx1"/>
              </a:buClr>
              <a:buAutoNum type="arabicPeriod"/>
            </a:pPr>
            <a:r>
              <a:rPr lang="en-US" altLang="ja-JP" sz="1800" dirty="0">
                <a:ea typeface="MS PGothic" pitchFamily="34" charset="-128"/>
              </a:rPr>
              <a:t>Cytoplasmic fragmentation</a:t>
            </a:r>
          </a:p>
          <a:p>
            <a:pPr marL="0">
              <a:spcBef>
                <a:spcPts val="600"/>
              </a:spcBef>
              <a:spcAft>
                <a:spcPts val="600"/>
              </a:spcAft>
              <a:buClr>
                <a:schemeClr val="tx1"/>
              </a:buClr>
            </a:pPr>
            <a:r>
              <a:rPr lang="en-US" altLang="ja-JP" sz="1800" b="1" cap="all" dirty="0">
                <a:solidFill>
                  <a:schemeClr val="accent1"/>
                </a:solidFill>
                <a:ea typeface="MS PGothic" pitchFamily="34" charset="-128"/>
              </a:rPr>
              <a:t>Outcomes</a:t>
            </a:r>
          </a:p>
          <a:p>
            <a:pPr marL="285750" indent="-285750">
              <a:spcBef>
                <a:spcPts val="600"/>
              </a:spcBef>
              <a:spcAft>
                <a:spcPts val="600"/>
              </a:spcAft>
              <a:buClr>
                <a:schemeClr val="tx1"/>
              </a:buClr>
              <a:buFont typeface="Arial" panose="020B0604020202020204" pitchFamily="34" charset="0"/>
              <a:buChar char="•"/>
            </a:pPr>
            <a:r>
              <a:rPr lang="en-US" altLang="ja-JP" sz="1800" dirty="0">
                <a:ea typeface="MS PGothic" pitchFamily="34" charset="-128"/>
              </a:rPr>
              <a:t>Blastulation rate and Embryo ploidy status (euploid vs non-euploid)</a:t>
            </a:r>
          </a:p>
          <a:p>
            <a:pPr marL="0">
              <a:spcBef>
                <a:spcPts val="600"/>
              </a:spcBef>
              <a:spcAft>
                <a:spcPts val="600"/>
              </a:spcAft>
              <a:buClr>
                <a:schemeClr val="tx1"/>
              </a:buClr>
            </a:pPr>
            <a:r>
              <a:rPr lang="en-US" altLang="ja-JP" sz="1800" b="1" cap="all" dirty="0">
                <a:solidFill>
                  <a:schemeClr val="accent1"/>
                </a:solidFill>
                <a:ea typeface="MS PGothic" pitchFamily="34" charset="-128"/>
              </a:rPr>
              <a:t>Statistical analysis</a:t>
            </a:r>
          </a:p>
          <a:p>
            <a:pPr marL="285750" indent="-285750">
              <a:spcBef>
                <a:spcPts val="600"/>
              </a:spcBef>
              <a:spcAft>
                <a:spcPts val="600"/>
              </a:spcAft>
              <a:buClr>
                <a:schemeClr val="tx1"/>
              </a:buClr>
              <a:buFont typeface="Arial" panose="020B0604020202020204" pitchFamily="34" charset="0"/>
              <a:buChar char="•"/>
            </a:pPr>
            <a:r>
              <a:rPr lang="en-US" altLang="ja-JP" sz="1800" dirty="0">
                <a:ea typeface="MS PGothic" pitchFamily="34" charset="-128"/>
              </a:rPr>
              <a:t>Categorical variables (blastulation rate, non-euploid embryos)</a:t>
            </a:r>
            <a:r>
              <a:rPr lang="en-US" altLang="ja-JP" sz="1800" dirty="0">
                <a:solidFill>
                  <a:srgbClr val="FF0000"/>
                </a:solidFill>
                <a:ea typeface="MS PGothic" pitchFamily="34" charset="-128"/>
              </a:rPr>
              <a:t>:</a:t>
            </a:r>
            <a:r>
              <a:rPr lang="en-US" altLang="ja-JP" sz="1800" dirty="0">
                <a:ea typeface="MS PGothic" pitchFamily="34" charset="-128"/>
              </a:rPr>
              <a:t> Chi-square test</a:t>
            </a:r>
          </a:p>
          <a:p>
            <a:pPr marL="285750" indent="-285750">
              <a:spcBef>
                <a:spcPts val="600"/>
              </a:spcBef>
              <a:spcAft>
                <a:spcPts val="600"/>
              </a:spcAft>
              <a:buClr>
                <a:schemeClr val="tx1"/>
              </a:buClr>
              <a:buFont typeface="Arial" panose="020B0604020202020204" pitchFamily="34" charset="0"/>
              <a:buChar char="•"/>
            </a:pPr>
            <a:r>
              <a:rPr lang="en-US" altLang="ja-JP" sz="1800" dirty="0">
                <a:ea typeface="MS PGothic" pitchFamily="34" charset="-128"/>
              </a:rPr>
              <a:t>Time-lapse intervals (e.g. Time to PN, time from PN to early 2C): One-way ANOVA</a:t>
            </a:r>
          </a:p>
        </p:txBody>
      </p:sp>
      <p:sp>
        <p:nvSpPr>
          <p:cNvPr id="4" name="Text Placeholder 3">
            <a:extLst>
              <a:ext uri="{FF2B5EF4-FFF2-40B4-BE49-F238E27FC236}">
                <a16:creationId xmlns:a16="http://schemas.microsoft.com/office/drawing/2014/main" id="{90F4CE09-5461-8A44-8540-7D0893D42CE7}"/>
              </a:ext>
            </a:extLst>
          </p:cNvPr>
          <p:cNvSpPr>
            <a:spLocks noGrp="1"/>
          </p:cNvSpPr>
          <p:nvPr>
            <p:ph type="body" sz="quarter" idx="10"/>
          </p:nvPr>
        </p:nvSpPr>
        <p:spPr>
          <a:xfrm>
            <a:off x="2735402" y="1547934"/>
            <a:ext cx="23782197" cy="984870"/>
          </a:xfrm>
        </p:spPr>
        <p:txBody>
          <a:bodyPr/>
          <a:lstStyle/>
          <a:p>
            <a:r>
              <a:rPr lang="en-US" sz="2000" dirty="0"/>
              <a:t>Lee SW (1), Crasta DN (2), Fredrickson J (1), </a:t>
            </a:r>
            <a:r>
              <a:rPr lang="en-US" sz="2000" dirty="0" err="1"/>
              <a:t>Kalthur</a:t>
            </a:r>
            <a:r>
              <a:rPr lang="en-US" sz="2000" dirty="0"/>
              <a:t> G (2,3), Kannan N (2,3), Zhao Y (1)</a:t>
            </a:r>
          </a:p>
          <a:p>
            <a:pPr marL="940479" marR="0" lvl="0" indent="-940479" algn="ctr" defTabSz="2507943"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(1)Division of Reproductive Endocrinology &amp; Infertility, Dept. of Ob/Gyn, Mayo Clinic, Rochester, MN, USA, (2) Division of Experimental Pathology and Laboratory Medicine, Department of Laboratory Medicine and Pathology, Mayo Clinic, Rochester, MN, USA (3) Division of Reproductive Biology, Department of Reproductive Science, Kasturba Medical College, Manipal Academy of Higher Education, Manipal, India</a:t>
            </a:r>
            <a:endParaRPr lang="en-US" altLang="en-US" sz="1400" b="0" dirty="0"/>
          </a:p>
        </p:txBody>
      </p:sp>
      <p:sp>
        <p:nvSpPr>
          <p:cNvPr id="35" name="Text Box 527">
            <a:extLst>
              <a:ext uri="{FF2B5EF4-FFF2-40B4-BE49-F238E27FC236}">
                <a16:creationId xmlns:a16="http://schemas.microsoft.com/office/drawing/2014/main" id="{D289547C-ACFF-CE45-993A-3B3D51B6B06E}"/>
              </a:ext>
            </a:extLst>
          </p:cNvPr>
          <p:cNvSpPr txBox="1">
            <a:spLocks noChangeArrowheads="1"/>
          </p:cNvSpPr>
          <p:nvPr/>
        </p:nvSpPr>
        <p:spPr bwMode="auto">
          <a:xfrm>
            <a:off x="476250" y="3150065"/>
            <a:ext cx="4956048" cy="548640"/>
          </a:xfrm>
          <a:prstGeom prst="rect">
            <a:avLst/>
          </a:prstGeom>
          <a:solidFill>
            <a:schemeClr val="accent1"/>
          </a:solidFill>
          <a:ln>
            <a:noFill/>
          </a:ln>
          <a:effectLst/>
        </p:spPr>
        <p:txBody>
          <a:bodyPr wrap="square" lIns="91440" anchor="ctr" anchorCtr="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ts val="0"/>
              </a:spcBef>
            </a:pPr>
            <a:r>
              <a:rPr lang="en-US" sz="2400" cap="all" dirty="0">
                <a:solidFill>
                  <a:schemeClr val="bg1"/>
                </a:solidFill>
              </a:rPr>
              <a:t>Background</a:t>
            </a:r>
          </a:p>
        </p:txBody>
      </p:sp>
      <p:sp>
        <p:nvSpPr>
          <p:cNvPr id="36" name="Text Box 527">
            <a:extLst>
              <a:ext uri="{FF2B5EF4-FFF2-40B4-BE49-F238E27FC236}">
                <a16:creationId xmlns:a16="http://schemas.microsoft.com/office/drawing/2014/main" id="{A7F4E4F0-2CB6-1548-AC9D-F9558305A4CA}"/>
              </a:ext>
            </a:extLst>
          </p:cNvPr>
          <p:cNvSpPr txBox="1">
            <a:spLocks noChangeArrowheads="1"/>
          </p:cNvSpPr>
          <p:nvPr/>
        </p:nvSpPr>
        <p:spPr bwMode="auto">
          <a:xfrm>
            <a:off x="22002877" y="3150065"/>
            <a:ext cx="4956048" cy="548640"/>
          </a:xfrm>
          <a:prstGeom prst="rect">
            <a:avLst/>
          </a:prstGeom>
          <a:solidFill>
            <a:schemeClr val="accent1"/>
          </a:solidFill>
          <a:ln>
            <a:noFill/>
          </a:ln>
          <a:effectLst/>
        </p:spPr>
        <p:txBody>
          <a:bodyPr wrap="square" lIns="91440" anchor="ctr" anchorCtr="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ts val="0"/>
              </a:spcBef>
            </a:pPr>
            <a:r>
              <a:rPr lang="en-US" sz="2400" cap="all" dirty="0">
                <a:solidFill>
                  <a:schemeClr val="bg1"/>
                </a:solidFill>
              </a:rPr>
              <a:t>conclusions</a:t>
            </a:r>
          </a:p>
        </p:txBody>
      </p:sp>
      <p:sp>
        <p:nvSpPr>
          <p:cNvPr id="38" name="Text Box 527">
            <a:extLst>
              <a:ext uri="{FF2B5EF4-FFF2-40B4-BE49-F238E27FC236}">
                <a16:creationId xmlns:a16="http://schemas.microsoft.com/office/drawing/2014/main" id="{FCB7EA17-12FE-2540-8179-F48C54CA9EE6}"/>
              </a:ext>
            </a:extLst>
          </p:cNvPr>
          <p:cNvSpPr txBox="1">
            <a:spLocks noChangeArrowheads="1"/>
          </p:cNvSpPr>
          <p:nvPr/>
        </p:nvSpPr>
        <p:spPr bwMode="auto">
          <a:xfrm>
            <a:off x="11239564" y="3150065"/>
            <a:ext cx="10341864" cy="548640"/>
          </a:xfrm>
          <a:prstGeom prst="rect">
            <a:avLst/>
          </a:prstGeom>
          <a:solidFill>
            <a:schemeClr val="accent1"/>
          </a:solidFill>
          <a:ln>
            <a:noFill/>
          </a:ln>
          <a:effectLst/>
        </p:spPr>
        <p:txBody>
          <a:bodyPr wrap="square" lIns="91440" anchor="ctr" anchorCtr="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ts val="0"/>
              </a:spcBef>
            </a:pPr>
            <a:r>
              <a:rPr lang="en-US" sz="2400" cap="all" dirty="0">
                <a:solidFill>
                  <a:schemeClr val="bg1"/>
                </a:solidFill>
              </a:rPr>
              <a:t>results </a:t>
            </a:r>
          </a:p>
        </p:txBody>
      </p:sp>
      <p:sp>
        <p:nvSpPr>
          <p:cNvPr id="39" name="Text Box 527">
            <a:extLst>
              <a:ext uri="{FF2B5EF4-FFF2-40B4-BE49-F238E27FC236}">
                <a16:creationId xmlns:a16="http://schemas.microsoft.com/office/drawing/2014/main" id="{58DF72F5-E295-F246-B9E6-24624486C8E3}"/>
              </a:ext>
            </a:extLst>
          </p:cNvPr>
          <p:cNvSpPr txBox="1">
            <a:spLocks noChangeArrowheads="1"/>
          </p:cNvSpPr>
          <p:nvPr/>
        </p:nvSpPr>
        <p:spPr bwMode="auto">
          <a:xfrm>
            <a:off x="476250" y="5959471"/>
            <a:ext cx="4956048" cy="548640"/>
          </a:xfrm>
          <a:prstGeom prst="rect">
            <a:avLst/>
          </a:prstGeom>
          <a:solidFill>
            <a:schemeClr val="accent1"/>
          </a:solidFill>
          <a:ln>
            <a:noFill/>
          </a:ln>
          <a:effectLst/>
        </p:spPr>
        <p:txBody>
          <a:bodyPr wrap="square" lIns="91440" anchor="ctr" anchorCtr="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ts val="0"/>
              </a:spcBef>
            </a:pPr>
            <a:r>
              <a:rPr lang="en-US" sz="2400" cap="all" dirty="0">
                <a:solidFill>
                  <a:schemeClr val="bg1"/>
                </a:solidFill>
              </a:rPr>
              <a:t>objectives</a:t>
            </a:r>
          </a:p>
        </p:txBody>
      </p:sp>
      <p:sp>
        <p:nvSpPr>
          <p:cNvPr id="41" name="Text Box 527">
            <a:extLst>
              <a:ext uri="{FF2B5EF4-FFF2-40B4-BE49-F238E27FC236}">
                <a16:creationId xmlns:a16="http://schemas.microsoft.com/office/drawing/2014/main" id="{087A4358-C10A-3848-92E0-51E62E04991F}"/>
              </a:ext>
            </a:extLst>
          </p:cNvPr>
          <p:cNvSpPr txBox="1">
            <a:spLocks noChangeArrowheads="1"/>
          </p:cNvSpPr>
          <p:nvPr/>
        </p:nvSpPr>
        <p:spPr bwMode="auto">
          <a:xfrm>
            <a:off x="5857907" y="3127270"/>
            <a:ext cx="4956048" cy="548640"/>
          </a:xfrm>
          <a:prstGeom prst="rect">
            <a:avLst/>
          </a:prstGeom>
          <a:solidFill>
            <a:schemeClr val="accent1"/>
          </a:solidFill>
          <a:ln>
            <a:noFill/>
          </a:ln>
          <a:effectLst/>
        </p:spPr>
        <p:txBody>
          <a:bodyPr wrap="square" lIns="91440" anchor="ctr" anchorCtr="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ts val="0"/>
              </a:spcBef>
            </a:pPr>
            <a:r>
              <a:rPr lang="en-US" sz="2400" cap="all" dirty="0">
                <a:solidFill>
                  <a:schemeClr val="bg1"/>
                </a:solidFill>
              </a:rPr>
              <a:t>methods</a:t>
            </a:r>
          </a:p>
        </p:txBody>
      </p:sp>
      <p:sp>
        <p:nvSpPr>
          <p:cNvPr id="47" name="Text Box 527">
            <a:extLst>
              <a:ext uri="{FF2B5EF4-FFF2-40B4-BE49-F238E27FC236}">
                <a16:creationId xmlns:a16="http://schemas.microsoft.com/office/drawing/2014/main" id="{9D5AA930-543C-BC4C-B2E4-4C2636F5EF52}"/>
              </a:ext>
            </a:extLst>
          </p:cNvPr>
          <p:cNvSpPr txBox="1">
            <a:spLocks noChangeArrowheads="1"/>
          </p:cNvSpPr>
          <p:nvPr/>
        </p:nvSpPr>
        <p:spPr bwMode="auto">
          <a:xfrm>
            <a:off x="22002877" y="8601154"/>
            <a:ext cx="4956048" cy="548640"/>
          </a:xfrm>
          <a:prstGeom prst="rect">
            <a:avLst/>
          </a:prstGeom>
          <a:solidFill>
            <a:schemeClr val="accent1"/>
          </a:solidFill>
          <a:ln>
            <a:noFill/>
          </a:ln>
          <a:effectLst/>
        </p:spPr>
        <p:txBody>
          <a:bodyPr wrap="square" lIns="91440" anchor="ctr" anchorCtr="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ts val="0"/>
              </a:spcBef>
            </a:pPr>
            <a:r>
              <a:rPr lang="en-US" sz="2400" cap="all" dirty="0">
                <a:solidFill>
                  <a:schemeClr val="bg1"/>
                </a:solidFill>
              </a:rPr>
              <a:t>references</a:t>
            </a:r>
          </a:p>
        </p:txBody>
      </p:sp>
      <p:sp>
        <p:nvSpPr>
          <p:cNvPr id="65" name="Text Box 80">
            <a:extLst>
              <a:ext uri="{FF2B5EF4-FFF2-40B4-BE49-F238E27FC236}">
                <a16:creationId xmlns:a16="http://schemas.microsoft.com/office/drawing/2014/main" id="{EC7E592E-4B92-482C-AE0B-107A784B9C2F}"/>
              </a:ext>
            </a:extLst>
          </p:cNvPr>
          <p:cNvSpPr txBox="1">
            <a:spLocks noChangeArrowheads="1"/>
          </p:cNvSpPr>
          <p:nvPr/>
        </p:nvSpPr>
        <p:spPr bwMode="auto">
          <a:xfrm>
            <a:off x="11049490" y="8298396"/>
            <a:ext cx="10185506" cy="510206"/>
          </a:xfrm>
          <a:prstGeom prst="rect">
            <a:avLst/>
          </a:prstGeom>
          <a:noFill/>
          <a:ln>
            <a:noFill/>
          </a:ln>
          <a:effectLst/>
        </p:spPr>
        <p:txBody>
          <a:bodyPr wrap="square" lIns="13716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spcBef>
                <a:spcPct val="50000"/>
              </a:spcBef>
            </a:pPr>
            <a:r>
              <a:rPr lang="en-US" sz="1200" dirty="0"/>
              <a:t>Abbreviations; Abbreviations;  FCP: first cleavage polymorphism,  </a:t>
            </a:r>
            <a:r>
              <a:rPr lang="en-US" sz="1200" dirty="0" err="1"/>
              <a:t>hrs</a:t>
            </a:r>
            <a:r>
              <a:rPr lang="en-US" sz="1200" dirty="0"/>
              <a:t>: hours, PN: pronuclear stage, 2C: 2-cell, 4C: 4-cell, continuous variables expressed in mean (SD), Non-transferrable embryos include aneuploid, mosaic, and no result embryos</a:t>
            </a:r>
          </a:p>
        </p:txBody>
      </p:sp>
      <p:sp>
        <p:nvSpPr>
          <p:cNvPr id="6" name="Text Placeholder 5">
            <a:extLst>
              <a:ext uri="{FF2B5EF4-FFF2-40B4-BE49-F238E27FC236}">
                <a16:creationId xmlns:a16="http://schemas.microsoft.com/office/drawing/2014/main" id="{593AB46E-D26A-AA25-1DFA-8F3D08B9F07C}"/>
              </a:ext>
            </a:extLst>
          </p:cNvPr>
          <p:cNvSpPr>
            <a:spLocks noGrp="1"/>
          </p:cNvSpPr>
          <p:nvPr>
            <p:ph type="body" sz="quarter" idx="12"/>
          </p:nvPr>
        </p:nvSpPr>
        <p:spPr>
          <a:xfrm>
            <a:off x="3184136" y="404828"/>
            <a:ext cx="21512462" cy="1242841"/>
          </a:xfrm>
        </p:spPr>
        <p:txBody>
          <a:bodyPr/>
          <a:lstStyle/>
          <a:p>
            <a:r>
              <a:rPr lang="en-US" dirty="0"/>
              <a:t>First Cleavage Polymorphism Grading and Timing of Cell Division Predicts </a:t>
            </a:r>
            <a:r>
              <a:rPr lang="en-US" dirty="0" err="1"/>
              <a:t>Blastulation</a:t>
            </a:r>
            <a:r>
              <a:rPr lang="en-US" dirty="0"/>
              <a:t> Rate: A Retrospective Time-Lapse Study</a:t>
            </a:r>
          </a:p>
        </p:txBody>
      </p:sp>
      <p:sp>
        <p:nvSpPr>
          <p:cNvPr id="7" name="Text Box 529">
            <a:extLst>
              <a:ext uri="{FF2B5EF4-FFF2-40B4-BE49-F238E27FC236}">
                <a16:creationId xmlns:a16="http://schemas.microsoft.com/office/drawing/2014/main" id="{9EED32DD-AFB7-E868-808F-602AF9CAE021}"/>
              </a:ext>
            </a:extLst>
          </p:cNvPr>
          <p:cNvSpPr txBox="1">
            <a:spLocks noChangeArrowheads="1"/>
          </p:cNvSpPr>
          <p:nvPr/>
        </p:nvSpPr>
        <p:spPr bwMode="auto">
          <a:xfrm>
            <a:off x="11190492" y="3689195"/>
            <a:ext cx="10301143" cy="714511"/>
          </a:xfrm>
          <a:prstGeom prst="rect">
            <a:avLst/>
          </a:prstGeom>
          <a:noFill/>
          <a:ln>
            <a:noFill/>
          </a:ln>
          <a:effectLst/>
        </p:spPr>
        <p:txBody>
          <a:bodyPr lIns="137160" anchor="ctr" anchorCtr="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spcBef>
                <a:spcPct val="50000"/>
              </a:spcBef>
              <a:buClrTx/>
              <a:buSzTx/>
            </a:pPr>
            <a:r>
              <a:rPr lang="en-US" altLang="en-US" sz="1600" b="1" dirty="0">
                <a:solidFill>
                  <a:schemeClr val="accent1"/>
                </a:solidFill>
              </a:rPr>
              <a:t>TABLE 1:Time-lapse data and embryo outcomes based on the first cleavage polymorphism grade.</a:t>
            </a:r>
            <a:endParaRPr lang="en-US" altLang="en-US" sz="1400" b="1" dirty="0">
              <a:solidFill>
                <a:schemeClr val="accent1"/>
              </a:solidFill>
            </a:endParaRPr>
          </a:p>
        </p:txBody>
      </p:sp>
      <p:sp>
        <p:nvSpPr>
          <p:cNvPr id="15" name="TextBox 14">
            <a:extLst>
              <a:ext uri="{FF2B5EF4-FFF2-40B4-BE49-F238E27FC236}">
                <a16:creationId xmlns:a16="http://schemas.microsoft.com/office/drawing/2014/main" id="{CC96CC1F-944A-C04B-10C8-235ABCD86118}"/>
              </a:ext>
            </a:extLst>
          </p:cNvPr>
          <p:cNvSpPr txBox="1"/>
          <p:nvPr/>
        </p:nvSpPr>
        <p:spPr>
          <a:xfrm>
            <a:off x="25145333" y="478040"/>
            <a:ext cx="1126082" cy="707886"/>
          </a:xfrm>
          <a:prstGeom prst="rect">
            <a:avLst/>
          </a:prstGeom>
          <a:noFill/>
          <a:ln>
            <a:solidFill>
              <a:schemeClr val="bg1"/>
            </a:solidFill>
          </a:ln>
        </p:spPr>
        <p:txBody>
          <a:bodyPr wrap="square" rtlCol="0">
            <a:spAutoFit/>
          </a:bodyPr>
          <a:lstStyle/>
          <a:p>
            <a:r>
              <a:rPr lang="en-US" sz="4000" dirty="0">
                <a:solidFill>
                  <a:schemeClr val="bg1"/>
                </a:solidFill>
              </a:rPr>
              <a:t>P86</a:t>
            </a:r>
          </a:p>
        </p:txBody>
      </p:sp>
      <p:sp>
        <p:nvSpPr>
          <p:cNvPr id="17" name="Text Box 529">
            <a:extLst>
              <a:ext uri="{FF2B5EF4-FFF2-40B4-BE49-F238E27FC236}">
                <a16:creationId xmlns:a16="http://schemas.microsoft.com/office/drawing/2014/main" id="{D0CF17D4-501A-16C5-3FCB-7A6215837202}"/>
              </a:ext>
            </a:extLst>
          </p:cNvPr>
          <p:cNvSpPr txBox="1">
            <a:spLocks noChangeArrowheads="1"/>
          </p:cNvSpPr>
          <p:nvPr/>
        </p:nvSpPr>
        <p:spPr bwMode="auto">
          <a:xfrm>
            <a:off x="10927163" y="9137865"/>
            <a:ext cx="3322086" cy="217151"/>
          </a:xfrm>
          <a:prstGeom prst="rect">
            <a:avLst/>
          </a:prstGeom>
          <a:noFill/>
          <a:ln>
            <a:noFill/>
          </a:ln>
          <a:effectLst/>
        </p:spPr>
        <p:txBody>
          <a:bodyPr lIns="137160" anchor="ctr" anchorCtr="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spcBef>
                <a:spcPct val="50000"/>
              </a:spcBef>
              <a:buClrTx/>
              <a:buSzTx/>
            </a:pPr>
            <a:r>
              <a:rPr lang="en-US" altLang="en-US" sz="1600" b="1" dirty="0">
                <a:solidFill>
                  <a:schemeClr val="accent1"/>
                </a:solidFill>
              </a:rPr>
              <a:t>FIGURE 1. </a:t>
            </a:r>
          </a:p>
        </p:txBody>
      </p:sp>
      <p:sp>
        <p:nvSpPr>
          <p:cNvPr id="111" name="Text Box 80">
            <a:extLst>
              <a:ext uri="{FF2B5EF4-FFF2-40B4-BE49-F238E27FC236}">
                <a16:creationId xmlns:a16="http://schemas.microsoft.com/office/drawing/2014/main" id="{F53BC269-721C-8425-9C8E-0A849C9C4F6B}"/>
              </a:ext>
            </a:extLst>
          </p:cNvPr>
          <p:cNvSpPr txBox="1">
            <a:spLocks noChangeArrowheads="1"/>
          </p:cNvSpPr>
          <p:nvPr/>
        </p:nvSpPr>
        <p:spPr bwMode="auto">
          <a:xfrm>
            <a:off x="10680387" y="14341158"/>
            <a:ext cx="5157214" cy="646331"/>
          </a:xfrm>
          <a:prstGeom prst="rect">
            <a:avLst/>
          </a:prstGeom>
          <a:noFill/>
          <a:ln>
            <a:noFill/>
          </a:ln>
          <a:effectLst/>
        </p:spPr>
        <p:txBody>
          <a:bodyPr wrap="square" lIns="228600">
            <a:sp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spcBef>
                <a:spcPct val="50000"/>
              </a:spcBef>
            </a:pPr>
            <a:r>
              <a:rPr lang="en-US" sz="1200" dirty="0"/>
              <a:t>FCP Grading (I-IV): 112 embryos with known ploidy status evaluated and graded using time-lapse embryo videos. FCP, first cleavage polymorphism</a:t>
            </a:r>
          </a:p>
        </p:txBody>
      </p:sp>
      <p:pic>
        <p:nvPicPr>
          <p:cNvPr id="112" name="Picture 111">
            <a:extLst>
              <a:ext uri="{FF2B5EF4-FFF2-40B4-BE49-F238E27FC236}">
                <a16:creationId xmlns:a16="http://schemas.microsoft.com/office/drawing/2014/main" id="{42FB0662-A19B-E5FA-B68D-2860199469D3}"/>
              </a:ext>
            </a:extLst>
          </p:cNvPr>
          <p:cNvPicPr>
            <a:picLocks noChangeAspect="1"/>
          </p:cNvPicPr>
          <p:nvPr/>
        </p:nvPicPr>
        <p:blipFill rotWithShape="1">
          <a:blip r:embed="rId5"/>
          <a:srcRect t="6193" r="55047"/>
          <a:stretch/>
        </p:blipFill>
        <p:spPr>
          <a:xfrm>
            <a:off x="10769043" y="9309597"/>
            <a:ext cx="5157214" cy="5076980"/>
          </a:xfrm>
          <a:prstGeom prst="rect">
            <a:avLst/>
          </a:prstGeom>
        </p:spPr>
      </p:pic>
      <p:sp>
        <p:nvSpPr>
          <p:cNvPr id="116" name="Text Box 527">
            <a:extLst>
              <a:ext uri="{FF2B5EF4-FFF2-40B4-BE49-F238E27FC236}">
                <a16:creationId xmlns:a16="http://schemas.microsoft.com/office/drawing/2014/main" id="{9B96933C-4765-1429-C70C-8A2EF7D06746}"/>
              </a:ext>
            </a:extLst>
          </p:cNvPr>
          <p:cNvSpPr txBox="1">
            <a:spLocks noChangeArrowheads="1"/>
          </p:cNvSpPr>
          <p:nvPr/>
        </p:nvSpPr>
        <p:spPr bwMode="auto">
          <a:xfrm>
            <a:off x="5631316" y="9443664"/>
            <a:ext cx="4956048" cy="548640"/>
          </a:xfrm>
          <a:prstGeom prst="rect">
            <a:avLst/>
          </a:prstGeom>
          <a:solidFill>
            <a:schemeClr val="accent1"/>
          </a:solidFill>
          <a:ln>
            <a:noFill/>
          </a:ln>
          <a:effectLst/>
        </p:spPr>
        <p:txBody>
          <a:bodyPr wrap="square" lIns="91440" anchor="ctr" anchorCtr="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ts val="0"/>
              </a:spcBef>
            </a:pPr>
            <a:r>
              <a:rPr lang="en-US" sz="2400" cap="all" dirty="0">
                <a:solidFill>
                  <a:schemeClr val="bg1"/>
                </a:solidFill>
              </a:rPr>
              <a:t>Results</a:t>
            </a:r>
          </a:p>
        </p:txBody>
      </p:sp>
      <p:sp>
        <p:nvSpPr>
          <p:cNvPr id="117" name="Text Box 529">
            <a:extLst>
              <a:ext uri="{FF2B5EF4-FFF2-40B4-BE49-F238E27FC236}">
                <a16:creationId xmlns:a16="http://schemas.microsoft.com/office/drawing/2014/main" id="{F3A5F5DF-7B7E-D164-6C41-07329861FB44}"/>
              </a:ext>
            </a:extLst>
          </p:cNvPr>
          <p:cNvSpPr txBox="1">
            <a:spLocks noChangeArrowheads="1"/>
          </p:cNvSpPr>
          <p:nvPr/>
        </p:nvSpPr>
        <p:spPr bwMode="auto">
          <a:xfrm>
            <a:off x="5631316" y="10080952"/>
            <a:ext cx="4952746" cy="5164910"/>
          </a:xfrm>
          <a:prstGeom prst="rect">
            <a:avLst/>
          </a:prstGeom>
          <a:noFill/>
          <a:ln>
            <a:noFill/>
          </a:ln>
          <a:effectLst/>
        </p:spPr>
        <p:txBody>
          <a:bodyPr wrap="square" lIns="137160" tIns="91440" rIns="91440" bIns="137160">
            <a:noAutofit/>
          </a:bodyPr>
          <a:lstStyle>
            <a:lvl1pPr marL="114300" defTabSz="457200">
              <a:defRPr>
                <a:solidFill>
                  <a:schemeClr val="tx1"/>
                </a:solidFill>
                <a:latin typeface="Arial" charset="0"/>
                <a:cs typeface="Arial" charset="0"/>
              </a:defRPr>
            </a:lvl1pPr>
            <a:lvl2pPr marL="1257300" indent="-400050" defTabSz="457200">
              <a:defRPr>
                <a:solidFill>
                  <a:schemeClr val="tx1"/>
                </a:solidFill>
                <a:latin typeface="Arial" charset="0"/>
                <a:cs typeface="Arial" charset="0"/>
              </a:defRPr>
            </a:lvl2pPr>
            <a:lvl3pPr marL="1371600" defTabSz="457200">
              <a:defRPr>
                <a:solidFill>
                  <a:schemeClr val="tx1"/>
                </a:solidFill>
                <a:latin typeface="Arial" charset="0"/>
                <a:cs typeface="Arial" charset="0"/>
              </a:defRPr>
            </a:lvl3pPr>
            <a:lvl4pPr marL="1485900" defTabSz="457200">
              <a:defRPr>
                <a:solidFill>
                  <a:schemeClr val="tx1"/>
                </a:solidFill>
                <a:latin typeface="Arial" charset="0"/>
                <a:cs typeface="Arial" charset="0"/>
              </a:defRPr>
            </a:lvl4pPr>
            <a:lvl5pPr defTabSz="457200">
              <a:defRPr>
                <a:solidFill>
                  <a:schemeClr val="tx1"/>
                </a:solidFill>
                <a:latin typeface="Arial" charset="0"/>
                <a:cs typeface="Arial" charset="0"/>
              </a:defRPr>
            </a:lvl5pPr>
            <a:lvl6pPr defTabSz="457200" fontAlgn="base">
              <a:spcBef>
                <a:spcPct val="0"/>
              </a:spcBef>
              <a:spcAft>
                <a:spcPct val="0"/>
              </a:spcAft>
              <a:defRPr>
                <a:solidFill>
                  <a:schemeClr val="tx1"/>
                </a:solidFill>
                <a:latin typeface="Arial" charset="0"/>
                <a:cs typeface="Arial" charset="0"/>
              </a:defRPr>
            </a:lvl6pPr>
            <a:lvl7pPr defTabSz="457200" fontAlgn="base">
              <a:spcBef>
                <a:spcPct val="0"/>
              </a:spcBef>
              <a:spcAft>
                <a:spcPct val="0"/>
              </a:spcAft>
              <a:defRPr>
                <a:solidFill>
                  <a:schemeClr val="tx1"/>
                </a:solidFill>
                <a:latin typeface="Arial" charset="0"/>
                <a:cs typeface="Arial" charset="0"/>
              </a:defRPr>
            </a:lvl7pPr>
            <a:lvl8pPr defTabSz="457200" fontAlgn="base">
              <a:spcBef>
                <a:spcPct val="0"/>
              </a:spcBef>
              <a:spcAft>
                <a:spcPct val="0"/>
              </a:spcAft>
              <a:defRPr>
                <a:solidFill>
                  <a:schemeClr val="tx1"/>
                </a:solidFill>
                <a:latin typeface="Arial" charset="0"/>
                <a:cs typeface="Arial" charset="0"/>
              </a:defRPr>
            </a:lvl8pPr>
            <a:lvl9pPr defTabSz="457200" fontAlgn="base">
              <a:spcBef>
                <a:spcPct val="0"/>
              </a:spcBef>
              <a:spcAft>
                <a:spcPct val="0"/>
              </a:spcAft>
              <a:defRPr>
                <a:solidFill>
                  <a:schemeClr val="tx1"/>
                </a:solidFill>
                <a:latin typeface="Arial" charset="0"/>
                <a:cs typeface="Arial" charset="0"/>
              </a:defRPr>
            </a:lvl9pPr>
          </a:lstStyle>
          <a:p>
            <a:pPr marL="0">
              <a:spcBef>
                <a:spcPts val="600"/>
              </a:spcBef>
              <a:spcAft>
                <a:spcPts val="600"/>
              </a:spcAft>
              <a:buClr>
                <a:schemeClr val="tx1"/>
              </a:buClr>
              <a:buFont typeface="Wingdings" pitchFamily="2" charset="2"/>
              <a:buNone/>
            </a:pPr>
            <a:r>
              <a:rPr lang="en-US" altLang="ja-JP" sz="1800" b="1" dirty="0">
                <a:ea typeface="MS PGothic" pitchFamily="34" charset="-128"/>
              </a:rPr>
              <a:t>-</a:t>
            </a:r>
            <a:r>
              <a:rPr lang="en-US" altLang="ja-JP" sz="1800" dirty="0">
                <a:ea typeface="MS PGothic" pitchFamily="34" charset="-128"/>
              </a:rPr>
              <a:t>1,140 from 132 IVF cycles; 11 transferred without PGT excluded, leaving 1,129 embryos</a:t>
            </a:r>
          </a:p>
          <a:p>
            <a:pPr marL="0">
              <a:spcBef>
                <a:spcPts val="600"/>
              </a:spcBef>
              <a:spcAft>
                <a:spcPts val="600"/>
              </a:spcAft>
              <a:buClr>
                <a:schemeClr val="tx1"/>
              </a:buClr>
              <a:buFont typeface="Wingdings" pitchFamily="2" charset="2"/>
              <a:buNone/>
            </a:pPr>
            <a:r>
              <a:rPr lang="en-US" altLang="ja-JP" sz="1800" dirty="0">
                <a:ea typeface="MS PGothic" pitchFamily="34" charset="-128"/>
              </a:rPr>
              <a:t>-744/1,129 (65.9%) developed to blastocysts and underwent biopsy</a:t>
            </a:r>
          </a:p>
          <a:p>
            <a:pPr marL="0">
              <a:spcBef>
                <a:spcPts val="600"/>
              </a:spcBef>
              <a:spcAft>
                <a:spcPts val="600"/>
              </a:spcAft>
              <a:buClr>
                <a:schemeClr val="tx1"/>
              </a:buClr>
              <a:buFont typeface="Wingdings" pitchFamily="2" charset="2"/>
              <a:buNone/>
            </a:pPr>
            <a:r>
              <a:rPr lang="en-US" altLang="ja-JP" sz="1800" dirty="0">
                <a:ea typeface="MS PGothic" pitchFamily="34" charset="-128"/>
              </a:rPr>
              <a:t>-Overall, 434/744 (58.3%) were non-euploid. Non-euploid rates were higher in grades III-IV (though not statistically significant)</a:t>
            </a:r>
          </a:p>
          <a:p>
            <a:pPr marL="0">
              <a:spcBef>
                <a:spcPts val="600"/>
              </a:spcBef>
              <a:spcAft>
                <a:spcPts val="600"/>
              </a:spcAft>
              <a:buClr>
                <a:schemeClr val="tx1"/>
              </a:buClr>
              <a:buFont typeface="Wingdings" pitchFamily="2" charset="2"/>
              <a:buNone/>
            </a:pPr>
            <a:r>
              <a:rPr lang="en-US" altLang="ja-JP" sz="1800" dirty="0">
                <a:ea typeface="MS PGothic" pitchFamily="34" charset="-128"/>
              </a:rPr>
              <a:t>-Higher FCP grade (III–IV) was associated with decreased blastocyst formation (p &lt; 0.01).</a:t>
            </a:r>
          </a:p>
          <a:p>
            <a:pPr marL="0">
              <a:spcBef>
                <a:spcPts val="600"/>
              </a:spcBef>
              <a:spcAft>
                <a:spcPts val="600"/>
              </a:spcAft>
              <a:buClr>
                <a:schemeClr val="tx1"/>
              </a:buClr>
              <a:buFont typeface="Wingdings" pitchFamily="2" charset="2"/>
              <a:buNone/>
            </a:pPr>
            <a:r>
              <a:rPr lang="en-US" altLang="ja-JP" sz="1800" dirty="0">
                <a:ea typeface="MS PGothic" pitchFamily="34" charset="-128"/>
              </a:rPr>
              <a:t>-Non-euploid embryos demonstrated a slower rate of cell division from PN to early 2C (14.9 ± 3.3 vs 15.7 ± 3.9 hours, p = 0.006).</a:t>
            </a:r>
          </a:p>
          <a:p>
            <a:pPr marL="0">
              <a:spcBef>
                <a:spcPts val="600"/>
              </a:spcBef>
              <a:spcAft>
                <a:spcPts val="600"/>
              </a:spcAft>
              <a:buClr>
                <a:schemeClr val="tx1"/>
              </a:buClr>
              <a:buFont typeface="Wingdings" pitchFamily="2" charset="2"/>
              <a:buNone/>
            </a:pPr>
            <a:endParaRPr lang="en-US" altLang="ja-JP" sz="1800" dirty="0">
              <a:ea typeface="MS PGothic" pitchFamily="34" charset="-128"/>
            </a:endParaRPr>
          </a:p>
        </p:txBody>
      </p:sp>
      <p:sp>
        <p:nvSpPr>
          <p:cNvPr id="2" name="Text Box 527">
            <a:extLst>
              <a:ext uri="{FF2B5EF4-FFF2-40B4-BE49-F238E27FC236}">
                <a16:creationId xmlns:a16="http://schemas.microsoft.com/office/drawing/2014/main" id="{D87B650C-A75E-B2F4-B5EE-014F06CB4C75}"/>
              </a:ext>
            </a:extLst>
          </p:cNvPr>
          <p:cNvSpPr txBox="1">
            <a:spLocks noChangeArrowheads="1"/>
          </p:cNvSpPr>
          <p:nvPr/>
        </p:nvSpPr>
        <p:spPr bwMode="auto">
          <a:xfrm>
            <a:off x="457200" y="9443664"/>
            <a:ext cx="4956048" cy="548640"/>
          </a:xfrm>
          <a:prstGeom prst="rect">
            <a:avLst/>
          </a:prstGeom>
          <a:solidFill>
            <a:schemeClr val="accent1"/>
          </a:solidFill>
          <a:ln>
            <a:noFill/>
          </a:ln>
          <a:effectLst/>
        </p:spPr>
        <p:txBody>
          <a:bodyPr wrap="square" lIns="91440" anchor="ctr" anchorCtr="0">
            <a:no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ts val="0"/>
              </a:spcBef>
            </a:pPr>
            <a:r>
              <a:rPr lang="en-US" sz="2400" cap="all" dirty="0">
                <a:solidFill>
                  <a:schemeClr val="bg1"/>
                </a:solidFill>
              </a:rPr>
              <a:t>methods</a:t>
            </a:r>
          </a:p>
        </p:txBody>
      </p:sp>
      <p:sp>
        <p:nvSpPr>
          <p:cNvPr id="3" name="Text Box 535">
            <a:extLst>
              <a:ext uri="{FF2B5EF4-FFF2-40B4-BE49-F238E27FC236}">
                <a16:creationId xmlns:a16="http://schemas.microsoft.com/office/drawing/2014/main" id="{05E6C47D-B9EA-BE55-91E8-78D98F62F25B}"/>
              </a:ext>
            </a:extLst>
          </p:cNvPr>
          <p:cNvSpPr txBox="1">
            <a:spLocks noChangeArrowheads="1"/>
          </p:cNvSpPr>
          <p:nvPr/>
        </p:nvSpPr>
        <p:spPr bwMode="auto">
          <a:xfrm>
            <a:off x="443631" y="10080952"/>
            <a:ext cx="4956048" cy="4971479"/>
          </a:xfrm>
          <a:prstGeom prst="rect">
            <a:avLst/>
          </a:prstGeom>
          <a:noFill/>
          <a:ln>
            <a:noFill/>
          </a:ln>
          <a:effectLst/>
        </p:spPr>
        <p:txBody>
          <a:bodyPr wrap="square" lIns="137160" tIns="91440" rIns="91440" bIns="137160">
            <a:noAutofit/>
          </a:bodyPr>
          <a:lstStyle>
            <a:lvl1pPr marL="114300" defTabSz="457200">
              <a:defRPr>
                <a:solidFill>
                  <a:schemeClr val="tx1"/>
                </a:solidFill>
                <a:latin typeface="Arial" charset="0"/>
                <a:cs typeface="Arial" charset="0"/>
              </a:defRPr>
            </a:lvl1pPr>
            <a:lvl2pPr marL="1257300" indent="-400050" defTabSz="457200">
              <a:defRPr>
                <a:solidFill>
                  <a:schemeClr val="tx1"/>
                </a:solidFill>
                <a:latin typeface="Arial" charset="0"/>
                <a:cs typeface="Arial" charset="0"/>
              </a:defRPr>
            </a:lvl2pPr>
            <a:lvl3pPr marL="1371600" defTabSz="457200">
              <a:defRPr>
                <a:solidFill>
                  <a:schemeClr val="tx1"/>
                </a:solidFill>
                <a:latin typeface="Arial" charset="0"/>
                <a:cs typeface="Arial" charset="0"/>
              </a:defRPr>
            </a:lvl3pPr>
            <a:lvl4pPr marL="1485900" defTabSz="457200">
              <a:defRPr>
                <a:solidFill>
                  <a:schemeClr val="tx1"/>
                </a:solidFill>
                <a:latin typeface="Arial" charset="0"/>
                <a:cs typeface="Arial" charset="0"/>
              </a:defRPr>
            </a:lvl4pPr>
            <a:lvl5pPr defTabSz="457200">
              <a:defRPr>
                <a:solidFill>
                  <a:schemeClr val="tx1"/>
                </a:solidFill>
                <a:latin typeface="Arial" charset="0"/>
                <a:cs typeface="Arial" charset="0"/>
              </a:defRPr>
            </a:lvl5pPr>
            <a:lvl6pPr defTabSz="457200" fontAlgn="base">
              <a:spcBef>
                <a:spcPct val="0"/>
              </a:spcBef>
              <a:spcAft>
                <a:spcPct val="0"/>
              </a:spcAft>
              <a:defRPr>
                <a:solidFill>
                  <a:schemeClr val="tx1"/>
                </a:solidFill>
                <a:latin typeface="Arial" charset="0"/>
                <a:cs typeface="Arial" charset="0"/>
              </a:defRPr>
            </a:lvl6pPr>
            <a:lvl7pPr defTabSz="457200" fontAlgn="base">
              <a:spcBef>
                <a:spcPct val="0"/>
              </a:spcBef>
              <a:spcAft>
                <a:spcPct val="0"/>
              </a:spcAft>
              <a:defRPr>
                <a:solidFill>
                  <a:schemeClr val="tx1"/>
                </a:solidFill>
                <a:latin typeface="Arial" charset="0"/>
                <a:cs typeface="Arial" charset="0"/>
              </a:defRPr>
            </a:lvl7pPr>
            <a:lvl8pPr defTabSz="457200" fontAlgn="base">
              <a:spcBef>
                <a:spcPct val="0"/>
              </a:spcBef>
              <a:spcAft>
                <a:spcPct val="0"/>
              </a:spcAft>
              <a:defRPr>
                <a:solidFill>
                  <a:schemeClr val="tx1"/>
                </a:solidFill>
                <a:latin typeface="Arial" charset="0"/>
                <a:cs typeface="Arial" charset="0"/>
              </a:defRPr>
            </a:lvl8pPr>
            <a:lvl9pPr defTabSz="457200" fontAlgn="base">
              <a:spcBef>
                <a:spcPct val="0"/>
              </a:spcBef>
              <a:spcAft>
                <a:spcPct val="0"/>
              </a:spcAft>
              <a:defRPr>
                <a:solidFill>
                  <a:schemeClr val="tx1"/>
                </a:solidFill>
                <a:latin typeface="Arial" charset="0"/>
                <a:cs typeface="Arial" charset="0"/>
              </a:defRPr>
            </a:lvl9pPr>
          </a:lstStyle>
          <a:p>
            <a:pPr marL="0">
              <a:spcBef>
                <a:spcPts val="600"/>
              </a:spcBef>
              <a:spcAft>
                <a:spcPts val="600"/>
              </a:spcAft>
              <a:buClr>
                <a:schemeClr val="tx1"/>
              </a:buClr>
              <a:buFont typeface="Wingdings" pitchFamily="2" charset="2"/>
              <a:buNone/>
            </a:pPr>
            <a:r>
              <a:rPr lang="en-US" altLang="ja-JP" sz="1800" b="1" cap="all" dirty="0">
                <a:solidFill>
                  <a:schemeClr val="accent1"/>
                </a:solidFill>
                <a:ea typeface="MS PGothic" pitchFamily="34" charset="-128"/>
              </a:rPr>
              <a:t>Study design</a:t>
            </a:r>
          </a:p>
          <a:p>
            <a:pPr marL="285750" indent="-285750">
              <a:spcBef>
                <a:spcPts val="600"/>
              </a:spcBef>
              <a:spcAft>
                <a:spcPts val="600"/>
              </a:spcAft>
              <a:buClr>
                <a:schemeClr val="tx1"/>
              </a:buClr>
              <a:buFont typeface="Arial" panose="020B0604020202020204" pitchFamily="34" charset="0"/>
              <a:buChar char="•"/>
            </a:pPr>
            <a:r>
              <a:rPr lang="en-US" altLang="ja-JP" sz="1800" dirty="0">
                <a:ea typeface="MS PGothic" pitchFamily="34" charset="-128"/>
              </a:rPr>
              <a:t>Retrospective comparative, cohort study in a single academic affiliated fertility center</a:t>
            </a:r>
          </a:p>
          <a:p>
            <a:pPr marL="285750" indent="-285750">
              <a:spcBef>
                <a:spcPts val="600"/>
              </a:spcBef>
              <a:spcAft>
                <a:spcPts val="600"/>
              </a:spcAft>
              <a:buClr>
                <a:schemeClr val="tx1"/>
              </a:buClr>
              <a:buFont typeface="Arial" panose="020B0604020202020204" pitchFamily="34" charset="0"/>
              <a:buChar char="•"/>
            </a:pPr>
            <a:r>
              <a:rPr lang="en-US" altLang="ja-JP" sz="1800" dirty="0">
                <a:ea typeface="MS PGothic" pitchFamily="34" charset="-128"/>
              </a:rPr>
              <a:t>Between January 2018 and January 2023</a:t>
            </a:r>
          </a:p>
          <a:p>
            <a:pPr marL="285750" indent="-285750">
              <a:spcBef>
                <a:spcPts val="600"/>
              </a:spcBef>
              <a:spcAft>
                <a:spcPts val="600"/>
              </a:spcAft>
              <a:buClr>
                <a:schemeClr val="tx1"/>
              </a:buClr>
              <a:buFont typeface="Arial" panose="020B0604020202020204" pitchFamily="34" charset="0"/>
              <a:buChar char="•"/>
            </a:pPr>
            <a:r>
              <a:rPr lang="en-US" altLang="ja-JP" sz="1800" dirty="0">
                <a:ea typeface="MS PGothic" pitchFamily="34" charset="-128"/>
              </a:rPr>
              <a:t>Population: 112 patients underling IVF cycles with preimplantation genetic testing (PGT)</a:t>
            </a:r>
          </a:p>
          <a:p>
            <a:pPr marL="285750" indent="-285750">
              <a:spcBef>
                <a:spcPts val="600"/>
              </a:spcBef>
              <a:spcAft>
                <a:spcPts val="600"/>
              </a:spcAft>
              <a:buClr>
                <a:schemeClr val="tx1"/>
              </a:buClr>
              <a:buFont typeface="Arial" panose="020B0604020202020204" pitchFamily="34" charset="0"/>
              <a:buChar char="•"/>
            </a:pPr>
            <a:r>
              <a:rPr lang="en-US" altLang="ja-JP" sz="1800" dirty="0">
                <a:ea typeface="MS PGothic" pitchFamily="34" charset="-128"/>
              </a:rPr>
              <a:t>Embryos cultured in time-lapse incubators and evaluated for morphological and </a:t>
            </a:r>
            <a:r>
              <a:rPr lang="en-US" altLang="ja-JP" sz="1800" dirty="0" err="1">
                <a:ea typeface="MS PGothic" pitchFamily="34" charset="-128"/>
              </a:rPr>
              <a:t>morphokinetic</a:t>
            </a:r>
            <a:r>
              <a:rPr lang="en-US" altLang="ja-JP" sz="1800" dirty="0">
                <a:ea typeface="MS PGothic" pitchFamily="34" charset="-128"/>
              </a:rPr>
              <a:t> parameters</a:t>
            </a:r>
          </a:p>
          <a:p>
            <a:pPr marL="0">
              <a:spcBef>
                <a:spcPts val="600"/>
              </a:spcBef>
              <a:spcAft>
                <a:spcPts val="600"/>
              </a:spcAft>
              <a:buClr>
                <a:schemeClr val="tx1"/>
              </a:buClr>
            </a:pPr>
            <a:r>
              <a:rPr lang="en-US" altLang="ja-JP" sz="1800" dirty="0">
                <a:ea typeface="MS PGothic" pitchFamily="34" charset="-128"/>
              </a:rPr>
              <a:t>-Time to PN, 2 cells (2C), and 4 cells (4C)</a:t>
            </a:r>
          </a:p>
          <a:p>
            <a:pPr marL="0">
              <a:spcBef>
                <a:spcPts val="600"/>
              </a:spcBef>
              <a:spcAft>
                <a:spcPts val="600"/>
              </a:spcAft>
              <a:buClr>
                <a:schemeClr val="tx1"/>
              </a:buClr>
            </a:pPr>
            <a:r>
              <a:rPr lang="en-US" altLang="ja-JP" sz="1800" dirty="0">
                <a:ea typeface="MS PGothic" pitchFamily="34" charset="-128"/>
              </a:rPr>
              <a:t>-Sub-phases between 2C and 4C were used for grading (early 2C, start/end of irregular 2C, proper 2C)</a:t>
            </a:r>
          </a:p>
        </p:txBody>
      </p:sp>
      <p:pic>
        <p:nvPicPr>
          <p:cNvPr id="8" name="Picture 7" descr="A screenshot of a computer&#10;&#10;AI-generated content may be incorrect.">
            <a:extLst>
              <a:ext uri="{FF2B5EF4-FFF2-40B4-BE49-F238E27FC236}">
                <a16:creationId xmlns:a16="http://schemas.microsoft.com/office/drawing/2014/main" id="{29C1F1AE-F5CE-D4FE-BCF4-1997A8495C6C}"/>
              </a:ext>
            </a:extLst>
          </p:cNvPr>
          <p:cNvPicPr>
            <a:picLocks noChangeAspect="1"/>
          </p:cNvPicPr>
          <p:nvPr/>
        </p:nvPicPr>
        <p:blipFill rotWithShape="1">
          <a:blip r:embed="rId6"/>
          <a:srcRect l="67453" t="21333" r="10478" b="61822"/>
          <a:stretch/>
        </p:blipFill>
        <p:spPr bwMode="auto">
          <a:xfrm>
            <a:off x="11076451" y="4492728"/>
            <a:ext cx="10430161" cy="3839744"/>
          </a:xfrm>
          <a:prstGeom prst="rect">
            <a:avLst/>
          </a:prstGeom>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570C97C1-F0BE-50BF-943C-D83C01330697}"/>
              </a:ext>
            </a:extLst>
          </p:cNvPr>
          <p:cNvGrpSpPr/>
          <p:nvPr/>
        </p:nvGrpSpPr>
        <p:grpSpPr>
          <a:xfrm>
            <a:off x="16565253" y="9717984"/>
            <a:ext cx="4926382" cy="3505621"/>
            <a:chOff x="4472964" y="5011458"/>
            <a:chExt cx="2814227" cy="1759894"/>
          </a:xfrm>
        </p:grpSpPr>
        <p:pic>
          <p:nvPicPr>
            <p:cNvPr id="11" name="Picture 10">
              <a:extLst>
                <a:ext uri="{FF2B5EF4-FFF2-40B4-BE49-F238E27FC236}">
                  <a16:creationId xmlns:a16="http://schemas.microsoft.com/office/drawing/2014/main" id="{A2DA996A-FF80-DB7A-0E95-5F7A8B5E76A1}"/>
                </a:ext>
              </a:extLst>
            </p:cNvPr>
            <p:cNvPicPr>
              <a:picLocks noChangeAspect="1"/>
            </p:cNvPicPr>
            <p:nvPr/>
          </p:nvPicPr>
          <p:blipFill rotWithShape="1">
            <a:blip r:embed="rId7">
              <a:extLst>
                <a:ext uri="{28A0092B-C50C-407E-A947-70E740481C1C}">
                  <a14:useLocalDpi xmlns:a14="http://schemas.microsoft.com/office/drawing/2010/main" val="0"/>
                </a:ext>
              </a:extLst>
            </a:blip>
            <a:srcRect l="12138" t="15323" r="20742" b="18783"/>
            <a:stretch/>
          </p:blipFill>
          <p:spPr>
            <a:xfrm>
              <a:off x="4472964" y="5011458"/>
              <a:ext cx="2560956" cy="1759894"/>
            </a:xfrm>
            <a:prstGeom prst="rect">
              <a:avLst/>
            </a:prstGeom>
          </p:spPr>
        </p:pic>
        <p:sp>
          <p:nvSpPr>
            <p:cNvPr id="12" name="TextBox 11">
              <a:extLst>
                <a:ext uri="{FF2B5EF4-FFF2-40B4-BE49-F238E27FC236}">
                  <a16:creationId xmlns:a16="http://schemas.microsoft.com/office/drawing/2014/main" id="{4529A3BD-BEC9-0B79-B320-F221CE16811C}"/>
                </a:ext>
              </a:extLst>
            </p:cNvPr>
            <p:cNvSpPr txBox="1"/>
            <p:nvPr/>
          </p:nvSpPr>
          <p:spPr>
            <a:xfrm>
              <a:off x="5995001" y="6019482"/>
              <a:ext cx="1170313" cy="664622"/>
            </a:xfrm>
            <a:prstGeom prst="rect">
              <a:avLst/>
            </a:prstGeom>
            <a:noFill/>
          </p:spPr>
          <p:txBody>
            <a:bodyPr wrap="square">
              <a:spAutoFit/>
            </a:bodyPr>
            <a:lstStyle/>
            <a:p>
              <a:pPr algn="ctr"/>
              <a:r>
                <a:rPr lang="en-US" sz="1000" dirty="0">
                  <a:ln w="1905">
                    <a:noFill/>
                  </a:ln>
                  <a:effectLst>
                    <a:glow rad="12700">
                      <a:srgbClr val="FFFF00">
                        <a:alpha val="70000"/>
                      </a:srgbClr>
                    </a:glow>
                  </a:effectLst>
                  <a:latin typeface="Arial" panose="020B0604020202020204" pitchFamily="34" charset="0"/>
                  <a:cs typeface="Arial" panose="020B0604020202020204" pitchFamily="34" charset="0"/>
                </a:rPr>
                <a:t>Arrested/</a:t>
              </a:r>
            </a:p>
            <a:p>
              <a:pPr algn="ctr"/>
              <a:r>
                <a:rPr lang="en-US" sz="1000" dirty="0">
                  <a:ln w="1905">
                    <a:noFill/>
                  </a:ln>
                  <a:effectLst>
                    <a:glow rad="12700">
                      <a:srgbClr val="FFFF00">
                        <a:alpha val="70000"/>
                      </a:srgbClr>
                    </a:glow>
                  </a:effectLst>
                  <a:latin typeface="Arial" panose="020B0604020202020204" pitchFamily="34" charset="0"/>
                  <a:cs typeface="Arial" panose="020B0604020202020204" pitchFamily="34" charset="0"/>
                </a:rPr>
                <a:t>Poor-grade</a:t>
              </a:r>
            </a:p>
            <a:p>
              <a:pPr algn="ctr"/>
              <a:r>
                <a:rPr lang="en-US" sz="1000" dirty="0">
                  <a:ln w="1905">
                    <a:noFill/>
                  </a:ln>
                  <a:effectLst>
                    <a:glow rad="12700">
                      <a:srgbClr val="FFFF00">
                        <a:alpha val="70000"/>
                      </a:srgbClr>
                    </a:glow>
                  </a:effectLst>
                  <a:latin typeface="Arial" panose="020B0604020202020204" pitchFamily="34" charset="0"/>
                  <a:cs typeface="Arial" panose="020B0604020202020204" pitchFamily="34" charset="0"/>
                </a:rPr>
                <a:t>Embryo</a:t>
              </a:r>
              <a:endParaRPr lang="en-US" sz="1000" dirty="0">
                <a:ln w="1905">
                  <a:noFill/>
                </a:ln>
                <a:effectLst>
                  <a:glow rad="12700">
                    <a:srgbClr val="FFFF00">
                      <a:alpha val="70000"/>
                    </a:srgbClr>
                  </a:glow>
                </a:effectLst>
              </a:endParaRPr>
            </a:p>
          </p:txBody>
        </p:sp>
        <p:sp>
          <p:nvSpPr>
            <p:cNvPr id="13" name="TextBox 12">
              <a:extLst>
                <a:ext uri="{FF2B5EF4-FFF2-40B4-BE49-F238E27FC236}">
                  <a16:creationId xmlns:a16="http://schemas.microsoft.com/office/drawing/2014/main" id="{C2AE5D88-BF2E-CD31-1C02-6317C83BA0D6}"/>
                </a:ext>
              </a:extLst>
            </p:cNvPr>
            <p:cNvSpPr txBox="1"/>
            <p:nvPr/>
          </p:nvSpPr>
          <p:spPr>
            <a:xfrm>
              <a:off x="5873124" y="5285563"/>
              <a:ext cx="1414067" cy="295387"/>
            </a:xfrm>
            <a:prstGeom prst="rect">
              <a:avLst/>
            </a:prstGeom>
            <a:noFill/>
          </p:spPr>
          <p:txBody>
            <a:bodyPr wrap="square">
              <a:spAutoFit/>
            </a:bodyPr>
            <a:lstStyle/>
            <a:p>
              <a:pPr algn="ctr"/>
              <a:r>
                <a:rPr lang="en-US" sz="1000" dirty="0">
                  <a:ln w="1905">
                    <a:noFill/>
                  </a:ln>
                  <a:effectLst>
                    <a:glow rad="12700">
                      <a:srgbClr val="FFFF00">
                        <a:alpha val="69914"/>
                      </a:srgbClr>
                    </a:glow>
                  </a:effectLst>
                  <a:latin typeface="Arial" panose="020B0604020202020204" pitchFamily="34" charset="0"/>
                  <a:cs typeface="Arial" panose="020B0604020202020204" pitchFamily="34" charset="0"/>
                </a:rPr>
                <a:t>Development</a:t>
              </a:r>
            </a:p>
          </p:txBody>
        </p:sp>
      </p:grpSp>
      <p:sp>
        <p:nvSpPr>
          <p:cNvPr id="14" name="Text Box 529">
            <a:extLst>
              <a:ext uri="{FF2B5EF4-FFF2-40B4-BE49-F238E27FC236}">
                <a16:creationId xmlns:a16="http://schemas.microsoft.com/office/drawing/2014/main" id="{49AAE6EE-CB0C-A9FA-CF01-490B17E21BAA}"/>
              </a:ext>
            </a:extLst>
          </p:cNvPr>
          <p:cNvSpPr txBox="1">
            <a:spLocks noChangeArrowheads="1"/>
          </p:cNvSpPr>
          <p:nvPr/>
        </p:nvSpPr>
        <p:spPr bwMode="auto">
          <a:xfrm>
            <a:off x="16486162" y="9149794"/>
            <a:ext cx="3322086" cy="217151"/>
          </a:xfrm>
          <a:prstGeom prst="rect">
            <a:avLst/>
          </a:prstGeom>
          <a:noFill/>
          <a:ln>
            <a:noFill/>
          </a:ln>
          <a:effectLst/>
        </p:spPr>
        <p:txBody>
          <a:bodyPr lIns="137160" anchor="ctr" anchorCtr="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spcBef>
                <a:spcPct val="50000"/>
              </a:spcBef>
              <a:buClrTx/>
              <a:buSzTx/>
            </a:pPr>
            <a:r>
              <a:rPr lang="en-US" altLang="en-US" sz="1600" b="1" dirty="0">
                <a:solidFill>
                  <a:schemeClr val="accent1"/>
                </a:solidFill>
              </a:rPr>
              <a:t>FIGURE 2. </a:t>
            </a:r>
          </a:p>
        </p:txBody>
      </p:sp>
      <p:sp>
        <p:nvSpPr>
          <p:cNvPr id="16" name="Text Box 80">
            <a:extLst>
              <a:ext uri="{FF2B5EF4-FFF2-40B4-BE49-F238E27FC236}">
                <a16:creationId xmlns:a16="http://schemas.microsoft.com/office/drawing/2014/main" id="{6A578F4C-2544-93B7-C84E-0B06F261A354}"/>
              </a:ext>
            </a:extLst>
          </p:cNvPr>
          <p:cNvSpPr txBox="1">
            <a:spLocks noChangeArrowheads="1"/>
          </p:cNvSpPr>
          <p:nvPr/>
        </p:nvSpPr>
        <p:spPr bwMode="auto">
          <a:xfrm>
            <a:off x="16202956" y="14192753"/>
            <a:ext cx="5545885" cy="646331"/>
          </a:xfrm>
          <a:prstGeom prst="rect">
            <a:avLst/>
          </a:prstGeom>
          <a:noFill/>
          <a:ln>
            <a:noFill/>
          </a:ln>
          <a:effectLst/>
        </p:spPr>
        <p:txBody>
          <a:bodyPr wrap="square" lIns="228600">
            <a:spAutoFit/>
          </a:bodyPr>
          <a:lstStyle>
            <a:lvl1pPr defTabSz="2638425">
              <a:defRPr>
                <a:solidFill>
                  <a:schemeClr val="tx1"/>
                </a:solidFill>
                <a:latin typeface="Arial" charset="0"/>
                <a:cs typeface="Arial" charset="0"/>
              </a:defRPr>
            </a:lvl1pPr>
            <a:lvl2pPr defTabSz="2638425">
              <a:defRPr>
                <a:solidFill>
                  <a:schemeClr val="tx1"/>
                </a:solidFill>
                <a:latin typeface="Arial" charset="0"/>
                <a:cs typeface="Arial" charset="0"/>
              </a:defRPr>
            </a:lvl2pPr>
            <a:lvl3pPr defTabSz="2638425">
              <a:defRPr>
                <a:solidFill>
                  <a:schemeClr val="tx1"/>
                </a:solidFill>
                <a:latin typeface="Arial" charset="0"/>
                <a:cs typeface="Arial" charset="0"/>
              </a:defRPr>
            </a:lvl3pPr>
            <a:lvl4pPr defTabSz="2638425">
              <a:defRPr>
                <a:solidFill>
                  <a:schemeClr val="tx1"/>
                </a:solidFill>
                <a:latin typeface="Arial" charset="0"/>
                <a:cs typeface="Arial" charset="0"/>
              </a:defRPr>
            </a:lvl4pPr>
            <a:lvl5pPr defTabSz="2638425">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spcBef>
                <a:spcPct val="50000"/>
              </a:spcBef>
            </a:pPr>
            <a:r>
              <a:rPr lang="en-US" sz="1200" dirty="0"/>
              <a:t>A “delay” at the PN-2C stage that is not compensated by a shorter 2C-4C interval often leads to embryo developmental arrest, resulting in significantly reduced blastulation rates (Grade IV -36.5% vs Grade I-90.2%)</a:t>
            </a:r>
          </a:p>
        </p:txBody>
      </p:sp>
    </p:spTree>
    <p:custDataLst>
      <p:custData r:id="rId1"/>
      <p:custData r:id="rId2"/>
    </p:custDataLst>
  </p:cSld>
  <p:clrMapOvr>
    <a:masterClrMapping/>
  </p:clrMapOvr>
</p:sld>
</file>

<file path=ppt/theme/theme1.xml><?xml version="1.0" encoding="utf-8"?>
<a:theme xmlns:a="http://schemas.openxmlformats.org/drawingml/2006/main" name="Custom Design">
  <a:themeElements>
    <a:clrScheme name="2023 Scientific Poster templates (3-14-2023)">
      <a:dk1>
        <a:srgbClr val="FFFFFF"/>
      </a:dk1>
      <a:lt1>
        <a:srgbClr val="000000"/>
      </a:lt1>
      <a:dk2>
        <a:srgbClr val="E6E6E6"/>
      </a:dk2>
      <a:lt2>
        <a:srgbClr val="0057B8"/>
      </a:lt2>
      <a:accent1>
        <a:srgbClr val="0057B8"/>
      </a:accent1>
      <a:accent2>
        <a:srgbClr val="009CDE"/>
      </a:accent2>
      <a:accent3>
        <a:srgbClr val="FFC845"/>
      </a:accent3>
      <a:accent4>
        <a:srgbClr val="009F4D"/>
      </a:accent4>
      <a:accent5>
        <a:srgbClr val="8246AF"/>
      </a:accent5>
      <a:accent6>
        <a:srgbClr val="E4002B"/>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ts 4x5 (printed size 35h x 60w)_12-10-2021.potx" id="{D4BCDFB0-4671-4371-853C-E1E7B419223D}" vid="{7FEBBB84-D0CC-4365-9280-BFCFD4FBB60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templateName":"MC_Poster_Horizontal_Fits 4x5 (printed size 35h x 60w)","templateDescription":"","enableDocumentContentUpdater":false,"version":"2.0"}]]></Templafy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857700433615126533","enableDocumentContentUpdater":false,"version":"2.0"}]]></TemplafySlideTemplateConfiguration>
</file>

<file path=customXml/itemProps1.xml><?xml version="1.0" encoding="utf-8"?>
<ds:datastoreItem xmlns:ds="http://schemas.openxmlformats.org/officeDocument/2006/customXml" ds:itemID="{B4FED7FD-8438-40A7-8733-64C88BDD5EF8}">
  <ds:schemaRefs/>
</ds:datastoreItem>
</file>

<file path=customXml/itemProps2.xml><?xml version="1.0" encoding="utf-8"?>
<ds:datastoreItem xmlns:ds="http://schemas.openxmlformats.org/officeDocument/2006/customXml" ds:itemID="{0594CD8E-53FB-4430-9010-DEA72EAD4457}">
  <ds:schemaRefs/>
</ds:datastoreItem>
</file>

<file path=customXml/itemProps3.xml><?xml version="1.0" encoding="utf-8"?>
<ds:datastoreItem xmlns:ds="http://schemas.openxmlformats.org/officeDocument/2006/customXml" ds:itemID="{1D8E59BA-ECD6-434D-9E0B-9D28DCCEC71D}">
  <ds:schemaRefs/>
</ds:datastoreItem>
</file>

<file path=customXml/itemProps4.xml><?xml version="1.0" encoding="utf-8"?>
<ds:datastoreItem xmlns:ds="http://schemas.openxmlformats.org/officeDocument/2006/customXml" ds:itemID="{E711F6D7-0838-4FC9-8C07-88A3B7CE83FC}">
  <ds:schemaRefs/>
</ds:datastoreItem>
</file>

<file path=docMetadata/LabelInfo.xml><?xml version="1.0" encoding="utf-8"?>
<clbl:labelList xmlns:clbl="http://schemas.microsoft.com/office/2020/mipLabelMetadata">
  <clbl:label id="{11372f5f-8e19-4efb-8afe-8eac20a980c4}" enabled="1" method="Standard" siteId="{a25fff9c-3f63-4fb2-9a8a-d9bdd0321f9a}" removed="0"/>
</clbl:labelList>
</file>

<file path=docProps/app.xml><?xml version="1.0" encoding="utf-8"?>
<Properties xmlns="http://schemas.openxmlformats.org/officeDocument/2006/extended-properties" xmlns:vt="http://schemas.openxmlformats.org/officeDocument/2006/docPropsVTypes">
  <Template/>
  <TotalTime>2921</TotalTime>
  <Words>811</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Arial</vt:lpstr>
      <vt:lpstr>Century Gothic</vt:lpstr>
      <vt:lpstr>Symbol</vt:lpstr>
      <vt:lpstr>Wingdings</vt:lpstr>
      <vt:lpstr>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Goes Here Poster Title Goes Here Poster Title Goes Here Poster Title Goes Here Poster Title Goes Here Poster Title</dc:title>
  <dc:creator>Freelance Design</dc:creator>
  <dc:description>v2.1</dc:description>
  <cp:lastModifiedBy>Lee, Si Won, M.D., Ph.D.</cp:lastModifiedBy>
  <cp:revision>230</cp:revision>
  <dcterms:created xsi:type="dcterms:W3CDTF">2024-03-06T22:27:14Z</dcterms:created>
  <dcterms:modified xsi:type="dcterms:W3CDTF">2025-02-24T23:21:41Z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2024-03-01T15:57:52</vt:lpwstr>
  </property>
  <property fmtid="{D5CDD505-2E9C-101B-9397-08002B2CF9AE}" pid="3" name="TemplafyTenantId">
    <vt:lpwstr>mcbrandtemplates</vt:lpwstr>
  </property>
  <property fmtid="{D5CDD505-2E9C-101B-9397-08002B2CF9AE}" pid="4" name="TemplafyTemplateId">
    <vt:lpwstr>857700434271797302</vt:lpwstr>
  </property>
  <property fmtid="{D5CDD505-2E9C-101B-9397-08002B2CF9AE}" pid="5" name="TemplafyUserProfileId">
    <vt:lpwstr>638005959556502488</vt:lpwstr>
  </property>
  <property fmtid="{D5CDD505-2E9C-101B-9397-08002B2CF9AE}" pid="6" name="TemplafyFromBlank">
    <vt:bool>false</vt:bool>
  </property>
</Properties>
</file>