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9" r:id="rId2"/>
  </p:sldIdLst>
  <p:sldSz cx="43919775" cy="32759650"/>
  <p:notesSz cx="6858000" cy="9144000"/>
  <p:defaultTextStyle>
    <a:defPPr>
      <a:defRPr lang="es-ES_tradnl"/>
    </a:defPPr>
    <a:lvl1pPr marL="0" algn="l" defTabSz="3680551" rtl="0" eaLnBrk="1" latinLnBrk="0" hangingPunct="1">
      <a:defRPr sz="7245" kern="1200">
        <a:solidFill>
          <a:schemeClr val="tx1"/>
        </a:solidFill>
        <a:latin typeface="+mn-lt"/>
        <a:ea typeface="+mn-ea"/>
        <a:cs typeface="+mn-cs"/>
      </a:defRPr>
    </a:lvl1pPr>
    <a:lvl2pPr marL="1840276" algn="l" defTabSz="3680551" rtl="0" eaLnBrk="1" latinLnBrk="0" hangingPunct="1">
      <a:defRPr sz="7245" kern="1200">
        <a:solidFill>
          <a:schemeClr val="tx1"/>
        </a:solidFill>
        <a:latin typeface="+mn-lt"/>
        <a:ea typeface="+mn-ea"/>
        <a:cs typeface="+mn-cs"/>
      </a:defRPr>
    </a:lvl2pPr>
    <a:lvl3pPr marL="3680551" algn="l" defTabSz="3680551" rtl="0" eaLnBrk="1" latinLnBrk="0" hangingPunct="1">
      <a:defRPr sz="7245" kern="1200">
        <a:solidFill>
          <a:schemeClr val="tx1"/>
        </a:solidFill>
        <a:latin typeface="+mn-lt"/>
        <a:ea typeface="+mn-ea"/>
        <a:cs typeface="+mn-cs"/>
      </a:defRPr>
    </a:lvl3pPr>
    <a:lvl4pPr marL="5520827" algn="l" defTabSz="3680551" rtl="0" eaLnBrk="1" latinLnBrk="0" hangingPunct="1">
      <a:defRPr sz="7245" kern="1200">
        <a:solidFill>
          <a:schemeClr val="tx1"/>
        </a:solidFill>
        <a:latin typeface="+mn-lt"/>
        <a:ea typeface="+mn-ea"/>
        <a:cs typeface="+mn-cs"/>
      </a:defRPr>
    </a:lvl4pPr>
    <a:lvl5pPr marL="7361103" algn="l" defTabSz="3680551" rtl="0" eaLnBrk="1" latinLnBrk="0" hangingPunct="1">
      <a:defRPr sz="7245" kern="1200">
        <a:solidFill>
          <a:schemeClr val="tx1"/>
        </a:solidFill>
        <a:latin typeface="+mn-lt"/>
        <a:ea typeface="+mn-ea"/>
        <a:cs typeface="+mn-cs"/>
      </a:defRPr>
    </a:lvl5pPr>
    <a:lvl6pPr marL="9201379" algn="l" defTabSz="3680551" rtl="0" eaLnBrk="1" latinLnBrk="0" hangingPunct="1">
      <a:defRPr sz="7245" kern="1200">
        <a:solidFill>
          <a:schemeClr val="tx1"/>
        </a:solidFill>
        <a:latin typeface="+mn-lt"/>
        <a:ea typeface="+mn-ea"/>
        <a:cs typeface="+mn-cs"/>
      </a:defRPr>
    </a:lvl6pPr>
    <a:lvl7pPr marL="11041654" algn="l" defTabSz="3680551" rtl="0" eaLnBrk="1" latinLnBrk="0" hangingPunct="1">
      <a:defRPr sz="7245" kern="1200">
        <a:solidFill>
          <a:schemeClr val="tx1"/>
        </a:solidFill>
        <a:latin typeface="+mn-lt"/>
        <a:ea typeface="+mn-ea"/>
        <a:cs typeface="+mn-cs"/>
      </a:defRPr>
    </a:lvl7pPr>
    <a:lvl8pPr marL="12881930" algn="l" defTabSz="3680551" rtl="0" eaLnBrk="1" latinLnBrk="0" hangingPunct="1">
      <a:defRPr sz="7245" kern="1200">
        <a:solidFill>
          <a:schemeClr val="tx1"/>
        </a:solidFill>
        <a:latin typeface="+mn-lt"/>
        <a:ea typeface="+mn-ea"/>
        <a:cs typeface="+mn-cs"/>
      </a:defRPr>
    </a:lvl8pPr>
    <a:lvl9pPr marL="14722206" algn="l" defTabSz="3680551" rtl="0" eaLnBrk="1" latinLnBrk="0" hangingPunct="1">
      <a:defRPr sz="724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18" userDrawn="1">
          <p15:clr>
            <a:srgbClr val="A4A3A4"/>
          </p15:clr>
        </p15:guide>
        <p15:guide id="2" pos="1383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F1FB"/>
    <a:srgbClr val="0071D6"/>
    <a:srgbClr val="00B7EA"/>
    <a:srgbClr val="FECEF0"/>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Estilo medio 4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93" autoAdjust="0"/>
    <p:restoredTop sz="94641"/>
  </p:normalViewPr>
  <p:slideViewPr>
    <p:cSldViewPr snapToGrid="0" snapToObjects="1" showGuides="1">
      <p:cViewPr>
        <p:scale>
          <a:sx n="40" d="100"/>
          <a:sy n="40" d="100"/>
        </p:scale>
        <p:origin x="-304" y="-1848"/>
      </p:cViewPr>
      <p:guideLst>
        <p:guide orient="horz" pos="10318"/>
        <p:guide pos="1383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27T14:55:21.042"/>
    </inkml:context>
    <inkml:brush xml:id="br0">
      <inkml:brushProperty name="width" value="0.05" units="cm"/>
      <inkml:brushProperty name="height" value="0.05" units="cm"/>
    </inkml:brush>
  </inkml:definitions>
  <inkml:trace contextRef="#ctx0" brushRef="#br0">277 1 5346,'0'0'3714,"-277"0"-9396</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7839774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4367997" rtl="0" eaLnBrk="1" latinLnBrk="0" hangingPunct="1">
        <a:lnSpc>
          <a:spcPct val="90000"/>
        </a:lnSpc>
        <a:spcBef>
          <a:spcPct val="0"/>
        </a:spcBef>
        <a:buNone/>
        <a:defRPr sz="21018" kern="1200">
          <a:solidFill>
            <a:schemeClr val="tx1"/>
          </a:solidFill>
          <a:latin typeface="+mj-lt"/>
          <a:ea typeface="+mj-ea"/>
          <a:cs typeface="+mj-cs"/>
        </a:defRPr>
      </a:lvl1pPr>
    </p:titleStyle>
    <p:bodyStyle>
      <a:lvl1pPr marL="1091999" indent="-1091999" algn="l" defTabSz="4367997" rtl="0" eaLnBrk="1" latinLnBrk="0" hangingPunct="1">
        <a:lnSpc>
          <a:spcPct val="90000"/>
        </a:lnSpc>
        <a:spcBef>
          <a:spcPts val="4777"/>
        </a:spcBef>
        <a:buFont typeface="Arial" panose="020B0604020202020204" pitchFamily="34" charset="0"/>
        <a:buChar char="•"/>
        <a:defRPr sz="13375" kern="1200">
          <a:solidFill>
            <a:schemeClr val="tx1"/>
          </a:solidFill>
          <a:latin typeface="+mn-lt"/>
          <a:ea typeface="+mn-ea"/>
          <a:cs typeface="+mn-cs"/>
        </a:defRPr>
      </a:lvl1pPr>
      <a:lvl2pPr marL="3275998" indent="-1091999" algn="l" defTabSz="4367997" rtl="0" eaLnBrk="1" latinLnBrk="0" hangingPunct="1">
        <a:lnSpc>
          <a:spcPct val="90000"/>
        </a:lnSpc>
        <a:spcBef>
          <a:spcPts val="2388"/>
        </a:spcBef>
        <a:buFont typeface="Arial" panose="020B0604020202020204" pitchFamily="34" charset="0"/>
        <a:buChar char="•"/>
        <a:defRPr sz="11465" kern="1200">
          <a:solidFill>
            <a:schemeClr val="tx1"/>
          </a:solidFill>
          <a:latin typeface="+mn-lt"/>
          <a:ea typeface="+mn-ea"/>
          <a:cs typeface="+mn-cs"/>
        </a:defRPr>
      </a:lvl2pPr>
      <a:lvl3pPr marL="5459997" indent="-1091999" algn="l" defTabSz="4367997" rtl="0" eaLnBrk="1" latinLnBrk="0" hangingPunct="1">
        <a:lnSpc>
          <a:spcPct val="90000"/>
        </a:lnSpc>
        <a:spcBef>
          <a:spcPts val="2388"/>
        </a:spcBef>
        <a:buFont typeface="Arial" panose="020B0604020202020204" pitchFamily="34" charset="0"/>
        <a:buChar char="•"/>
        <a:defRPr sz="9554" kern="1200">
          <a:solidFill>
            <a:schemeClr val="tx1"/>
          </a:solidFill>
          <a:latin typeface="+mn-lt"/>
          <a:ea typeface="+mn-ea"/>
          <a:cs typeface="+mn-cs"/>
        </a:defRPr>
      </a:lvl3pPr>
      <a:lvl4pPr marL="7643995" indent="-1091999" algn="l" defTabSz="4367997" rtl="0" eaLnBrk="1" latinLnBrk="0" hangingPunct="1">
        <a:lnSpc>
          <a:spcPct val="90000"/>
        </a:lnSpc>
        <a:spcBef>
          <a:spcPts val="2388"/>
        </a:spcBef>
        <a:buFont typeface="Arial" panose="020B0604020202020204" pitchFamily="34" charset="0"/>
        <a:buChar char="•"/>
        <a:defRPr sz="8598" kern="1200">
          <a:solidFill>
            <a:schemeClr val="tx1"/>
          </a:solidFill>
          <a:latin typeface="+mn-lt"/>
          <a:ea typeface="+mn-ea"/>
          <a:cs typeface="+mn-cs"/>
        </a:defRPr>
      </a:lvl4pPr>
      <a:lvl5pPr marL="9827994" indent="-1091999" algn="l" defTabSz="4367997" rtl="0" eaLnBrk="1" latinLnBrk="0" hangingPunct="1">
        <a:lnSpc>
          <a:spcPct val="90000"/>
        </a:lnSpc>
        <a:spcBef>
          <a:spcPts val="2388"/>
        </a:spcBef>
        <a:buFont typeface="Arial" panose="020B0604020202020204" pitchFamily="34" charset="0"/>
        <a:buChar char="•"/>
        <a:defRPr sz="8598" kern="1200">
          <a:solidFill>
            <a:schemeClr val="tx1"/>
          </a:solidFill>
          <a:latin typeface="+mn-lt"/>
          <a:ea typeface="+mn-ea"/>
          <a:cs typeface="+mn-cs"/>
        </a:defRPr>
      </a:lvl5pPr>
      <a:lvl6pPr marL="12011993" indent="-1091999" algn="l" defTabSz="4367997" rtl="0" eaLnBrk="1" latinLnBrk="0" hangingPunct="1">
        <a:lnSpc>
          <a:spcPct val="90000"/>
        </a:lnSpc>
        <a:spcBef>
          <a:spcPts val="2388"/>
        </a:spcBef>
        <a:buFont typeface="Arial" panose="020B0604020202020204" pitchFamily="34" charset="0"/>
        <a:buChar char="•"/>
        <a:defRPr sz="8598" kern="1200">
          <a:solidFill>
            <a:schemeClr val="tx1"/>
          </a:solidFill>
          <a:latin typeface="+mn-lt"/>
          <a:ea typeface="+mn-ea"/>
          <a:cs typeface="+mn-cs"/>
        </a:defRPr>
      </a:lvl6pPr>
      <a:lvl7pPr marL="14195991" indent="-1091999" algn="l" defTabSz="4367997" rtl="0" eaLnBrk="1" latinLnBrk="0" hangingPunct="1">
        <a:lnSpc>
          <a:spcPct val="90000"/>
        </a:lnSpc>
        <a:spcBef>
          <a:spcPts val="2388"/>
        </a:spcBef>
        <a:buFont typeface="Arial" panose="020B0604020202020204" pitchFamily="34" charset="0"/>
        <a:buChar char="•"/>
        <a:defRPr sz="8598" kern="1200">
          <a:solidFill>
            <a:schemeClr val="tx1"/>
          </a:solidFill>
          <a:latin typeface="+mn-lt"/>
          <a:ea typeface="+mn-ea"/>
          <a:cs typeface="+mn-cs"/>
        </a:defRPr>
      </a:lvl7pPr>
      <a:lvl8pPr marL="16379990" indent="-1091999" algn="l" defTabSz="4367997" rtl="0" eaLnBrk="1" latinLnBrk="0" hangingPunct="1">
        <a:lnSpc>
          <a:spcPct val="90000"/>
        </a:lnSpc>
        <a:spcBef>
          <a:spcPts val="2388"/>
        </a:spcBef>
        <a:buFont typeface="Arial" panose="020B0604020202020204" pitchFamily="34" charset="0"/>
        <a:buChar char="•"/>
        <a:defRPr sz="8598" kern="1200">
          <a:solidFill>
            <a:schemeClr val="tx1"/>
          </a:solidFill>
          <a:latin typeface="+mn-lt"/>
          <a:ea typeface="+mn-ea"/>
          <a:cs typeface="+mn-cs"/>
        </a:defRPr>
      </a:lvl8pPr>
      <a:lvl9pPr marL="18563989" indent="-1091999" algn="l" defTabSz="4367997" rtl="0" eaLnBrk="1" latinLnBrk="0" hangingPunct="1">
        <a:lnSpc>
          <a:spcPct val="90000"/>
        </a:lnSpc>
        <a:spcBef>
          <a:spcPts val="2388"/>
        </a:spcBef>
        <a:buFont typeface="Arial" panose="020B0604020202020204" pitchFamily="34" charset="0"/>
        <a:buChar char="•"/>
        <a:defRPr sz="8598" kern="1200">
          <a:solidFill>
            <a:schemeClr val="tx1"/>
          </a:solidFill>
          <a:latin typeface="+mn-lt"/>
          <a:ea typeface="+mn-ea"/>
          <a:cs typeface="+mn-cs"/>
        </a:defRPr>
      </a:lvl9pPr>
    </p:bodyStyle>
    <p:otherStyle>
      <a:defPPr>
        <a:defRPr lang="en-US"/>
      </a:defPPr>
      <a:lvl1pPr marL="0" algn="l" defTabSz="4367997" rtl="0" eaLnBrk="1" latinLnBrk="0" hangingPunct="1">
        <a:defRPr sz="8598" kern="1200">
          <a:solidFill>
            <a:schemeClr val="tx1"/>
          </a:solidFill>
          <a:latin typeface="+mn-lt"/>
          <a:ea typeface="+mn-ea"/>
          <a:cs typeface="+mn-cs"/>
        </a:defRPr>
      </a:lvl1pPr>
      <a:lvl2pPr marL="2183999" algn="l" defTabSz="4367997" rtl="0" eaLnBrk="1" latinLnBrk="0" hangingPunct="1">
        <a:defRPr sz="8598" kern="1200">
          <a:solidFill>
            <a:schemeClr val="tx1"/>
          </a:solidFill>
          <a:latin typeface="+mn-lt"/>
          <a:ea typeface="+mn-ea"/>
          <a:cs typeface="+mn-cs"/>
        </a:defRPr>
      </a:lvl2pPr>
      <a:lvl3pPr marL="4367997" algn="l" defTabSz="4367997" rtl="0" eaLnBrk="1" latinLnBrk="0" hangingPunct="1">
        <a:defRPr sz="8598" kern="1200">
          <a:solidFill>
            <a:schemeClr val="tx1"/>
          </a:solidFill>
          <a:latin typeface="+mn-lt"/>
          <a:ea typeface="+mn-ea"/>
          <a:cs typeface="+mn-cs"/>
        </a:defRPr>
      </a:lvl3pPr>
      <a:lvl4pPr marL="6551996" algn="l" defTabSz="4367997" rtl="0" eaLnBrk="1" latinLnBrk="0" hangingPunct="1">
        <a:defRPr sz="8598" kern="1200">
          <a:solidFill>
            <a:schemeClr val="tx1"/>
          </a:solidFill>
          <a:latin typeface="+mn-lt"/>
          <a:ea typeface="+mn-ea"/>
          <a:cs typeface="+mn-cs"/>
        </a:defRPr>
      </a:lvl4pPr>
      <a:lvl5pPr marL="8735995" algn="l" defTabSz="4367997" rtl="0" eaLnBrk="1" latinLnBrk="0" hangingPunct="1">
        <a:defRPr sz="8598" kern="1200">
          <a:solidFill>
            <a:schemeClr val="tx1"/>
          </a:solidFill>
          <a:latin typeface="+mn-lt"/>
          <a:ea typeface="+mn-ea"/>
          <a:cs typeface="+mn-cs"/>
        </a:defRPr>
      </a:lvl5pPr>
      <a:lvl6pPr marL="10919993" algn="l" defTabSz="4367997" rtl="0" eaLnBrk="1" latinLnBrk="0" hangingPunct="1">
        <a:defRPr sz="8598" kern="1200">
          <a:solidFill>
            <a:schemeClr val="tx1"/>
          </a:solidFill>
          <a:latin typeface="+mn-lt"/>
          <a:ea typeface="+mn-ea"/>
          <a:cs typeface="+mn-cs"/>
        </a:defRPr>
      </a:lvl6pPr>
      <a:lvl7pPr marL="13103992" algn="l" defTabSz="4367997" rtl="0" eaLnBrk="1" latinLnBrk="0" hangingPunct="1">
        <a:defRPr sz="8598" kern="1200">
          <a:solidFill>
            <a:schemeClr val="tx1"/>
          </a:solidFill>
          <a:latin typeface="+mn-lt"/>
          <a:ea typeface="+mn-ea"/>
          <a:cs typeface="+mn-cs"/>
        </a:defRPr>
      </a:lvl7pPr>
      <a:lvl8pPr marL="15287991" algn="l" defTabSz="4367997" rtl="0" eaLnBrk="1" latinLnBrk="0" hangingPunct="1">
        <a:defRPr sz="8598" kern="1200">
          <a:solidFill>
            <a:schemeClr val="tx1"/>
          </a:solidFill>
          <a:latin typeface="+mn-lt"/>
          <a:ea typeface="+mn-ea"/>
          <a:cs typeface="+mn-cs"/>
        </a:defRPr>
      </a:lvl8pPr>
      <a:lvl9pPr marL="17471989" algn="l" defTabSz="4367997" rtl="0" eaLnBrk="1" latinLnBrk="0" hangingPunct="1">
        <a:defRPr sz="859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7" Type="http://schemas.openxmlformats.org/officeDocument/2006/relationships/image" Target="../media/image2.svg"/><Relationship Id="rId2" Type="http://schemas.openxmlformats.org/officeDocument/2006/relationships/customXml" Target="../ink/ink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image" Target="../media/image4.png"/><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ángulo: esquinas superiores redondeadas 49">
            <a:extLst>
              <a:ext uri="{FF2B5EF4-FFF2-40B4-BE49-F238E27FC236}">
                <a16:creationId xmlns:a16="http://schemas.microsoft.com/office/drawing/2014/main" id="{A0737897-F3D7-2CAA-B8D8-D4BF8EF770BA}"/>
              </a:ext>
            </a:extLst>
          </p:cNvPr>
          <p:cNvSpPr/>
          <p:nvPr/>
        </p:nvSpPr>
        <p:spPr>
          <a:xfrm>
            <a:off x="457201" y="7395538"/>
            <a:ext cx="12329671" cy="1010879"/>
          </a:xfrm>
          <a:prstGeom prst="round2SameRect">
            <a:avLst/>
          </a:prstGeom>
          <a:solidFill>
            <a:srgbClr val="BEF1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mc:AlternateContent xmlns:mc="http://schemas.openxmlformats.org/markup-compatibility/2006" xmlns:p14="http://schemas.microsoft.com/office/powerpoint/2010/main">
        <mc:Choice Requires="p14">
          <p:contentPart p14:bwMode="auto" r:id="rId2">
            <p14:nvContentPartPr>
              <p14:cNvPr id="2" name="Entrada de lápiz 1">
                <a:extLst>
                  <a:ext uri="{FF2B5EF4-FFF2-40B4-BE49-F238E27FC236}">
                    <a16:creationId xmlns:a16="http://schemas.microsoft.com/office/drawing/2014/main" id="{E4C04CA4-2393-76BD-4669-E53936AB0356}"/>
                  </a:ext>
                </a:extLst>
              </p14:cNvPr>
              <p14:cNvContentPartPr/>
              <p14:nvPr/>
            </p14:nvContentPartPr>
            <p14:xfrm>
              <a:off x="-8088420" y="11048340"/>
              <a:ext cx="99720" cy="360"/>
            </p14:xfrm>
          </p:contentPart>
        </mc:Choice>
        <mc:Fallback xmlns="">
          <p:pic>
            <p:nvPicPr>
              <p:cNvPr id="2" name="Entrada de lápiz 1">
                <a:extLst>
                  <a:ext uri="{FF2B5EF4-FFF2-40B4-BE49-F238E27FC236}">
                    <a16:creationId xmlns:a16="http://schemas.microsoft.com/office/drawing/2014/main" id="{E4C04CA4-2393-76BD-4669-E53936AB0356}"/>
                  </a:ext>
                </a:extLst>
              </p:cNvPr>
              <p:cNvPicPr/>
              <p:nvPr/>
            </p:nvPicPr>
            <p:blipFill>
              <a:blip r:embed="rId5"/>
              <a:stretch>
                <a:fillRect/>
              </a:stretch>
            </p:blipFill>
            <p:spPr>
              <a:xfrm>
                <a:off x="-8097420" y="11039700"/>
                <a:ext cx="117360" cy="18000"/>
              </a:xfrm>
              <a:prstGeom prst="rect">
                <a:avLst/>
              </a:prstGeom>
            </p:spPr>
          </p:pic>
        </mc:Fallback>
      </mc:AlternateContent>
      <p:sp>
        <p:nvSpPr>
          <p:cNvPr id="38" name="Rectángulo 37">
            <a:extLst>
              <a:ext uri="{FF2B5EF4-FFF2-40B4-BE49-F238E27FC236}">
                <a16:creationId xmlns:a16="http://schemas.microsoft.com/office/drawing/2014/main" id="{02CF9088-2CC3-0BF0-20DF-A97602D1ED28}"/>
              </a:ext>
            </a:extLst>
          </p:cNvPr>
          <p:cNvSpPr/>
          <p:nvPr/>
        </p:nvSpPr>
        <p:spPr>
          <a:xfrm>
            <a:off x="457201" y="3564766"/>
            <a:ext cx="43014900" cy="3581400"/>
          </a:xfrm>
          <a:prstGeom prst="rect">
            <a:avLst/>
          </a:prstGeom>
          <a:solidFill>
            <a:srgbClr val="00B7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39" name="CuadroTexto 38">
            <a:extLst>
              <a:ext uri="{FF2B5EF4-FFF2-40B4-BE49-F238E27FC236}">
                <a16:creationId xmlns:a16="http://schemas.microsoft.com/office/drawing/2014/main" id="{A4F41743-72A3-A451-E05C-D0D8B309CD8A}"/>
              </a:ext>
            </a:extLst>
          </p:cNvPr>
          <p:cNvSpPr txBox="1"/>
          <p:nvPr/>
        </p:nvSpPr>
        <p:spPr>
          <a:xfrm>
            <a:off x="955082" y="3706022"/>
            <a:ext cx="41938350" cy="2123658"/>
          </a:xfrm>
          <a:prstGeom prst="rect">
            <a:avLst/>
          </a:prstGeom>
          <a:noFill/>
        </p:spPr>
        <p:txBody>
          <a:bodyPr wrap="square" rtlCol="0">
            <a:spAutoFit/>
          </a:bodyPr>
          <a:lstStyle/>
          <a:p>
            <a:pPr defTabSz="1238892">
              <a:defRPr/>
            </a:pPr>
            <a:r>
              <a:rPr lang="es-ES_tradnl" sz="6600" b="1" spc="-5" dirty="0">
                <a:solidFill>
                  <a:schemeClr val="bg1"/>
                </a:solidFill>
                <a:latin typeface="Arial Black" panose="020B0A04020102020204" pitchFamily="34" charset="0"/>
                <a:cs typeface="Arial"/>
              </a:rPr>
              <a:t>ASSOCIATION OF ROUTE OF EXOGENOUS ESTROGEN ADMINISTRATION IN EUPLOID SYNTHETIC FROZEN EMBRYO TRANSFER CYCLES AND PREGNANCY OUTCOMES</a:t>
            </a:r>
            <a:endParaRPr lang="es-ES_tradnl" sz="6600" dirty="0">
              <a:solidFill>
                <a:schemeClr val="bg1"/>
              </a:solidFill>
              <a:latin typeface="Arial Black" panose="020B0A04020102020204" pitchFamily="34" charset="0"/>
              <a:cs typeface="Arial"/>
            </a:endParaRPr>
          </a:p>
        </p:txBody>
      </p:sp>
      <p:sp>
        <p:nvSpPr>
          <p:cNvPr id="40" name="CuadroTexto 39">
            <a:extLst>
              <a:ext uri="{FF2B5EF4-FFF2-40B4-BE49-F238E27FC236}">
                <a16:creationId xmlns:a16="http://schemas.microsoft.com/office/drawing/2014/main" id="{E01D649F-03C7-A40C-B71E-4323A6DCC5F8}"/>
              </a:ext>
            </a:extLst>
          </p:cNvPr>
          <p:cNvSpPr txBox="1"/>
          <p:nvPr/>
        </p:nvSpPr>
        <p:spPr>
          <a:xfrm>
            <a:off x="1026343" y="5669979"/>
            <a:ext cx="26418718" cy="707886"/>
          </a:xfrm>
          <a:prstGeom prst="rect">
            <a:avLst/>
          </a:prstGeom>
          <a:noFill/>
        </p:spPr>
        <p:txBody>
          <a:bodyPr wrap="square" rtlCol="0">
            <a:spAutoFit/>
          </a:bodyPr>
          <a:lstStyle/>
          <a:p>
            <a:pPr defTabSz="1238892">
              <a:defRPr/>
            </a:pPr>
            <a:r>
              <a:rPr lang="en-US" sz="4000" b="1" dirty="0">
                <a:solidFill>
                  <a:srgbClr val="BEF1FB"/>
                </a:solidFill>
                <a:latin typeface="Arial"/>
                <a:cs typeface="Arial"/>
              </a:rPr>
              <a:t>George L</a:t>
            </a:r>
            <a:r>
              <a:rPr lang="es-ES_tradnl" sz="4000" baseline="31746" dirty="0">
                <a:solidFill>
                  <a:srgbClr val="BEF1FB"/>
                </a:solidFill>
                <a:latin typeface="Arial"/>
                <a:cs typeface="Arial"/>
              </a:rPr>
              <a:t>1,2</a:t>
            </a:r>
            <a:r>
              <a:rPr lang="en-US" sz="4000" b="1" dirty="0">
                <a:solidFill>
                  <a:srgbClr val="BEF1FB"/>
                </a:solidFill>
                <a:latin typeface="Arial"/>
                <a:cs typeface="Arial"/>
              </a:rPr>
              <a:t>, Whitehead C</a:t>
            </a:r>
            <a:r>
              <a:rPr lang="es-ES_tradnl" sz="4000" baseline="31746" dirty="0">
                <a:solidFill>
                  <a:srgbClr val="BEF1FB"/>
                </a:solidFill>
                <a:latin typeface="Arial"/>
                <a:cs typeface="Arial"/>
              </a:rPr>
              <a:t>1</a:t>
            </a:r>
            <a:r>
              <a:rPr lang="en-US" sz="4000" b="1" dirty="0">
                <a:solidFill>
                  <a:srgbClr val="BEF1FB"/>
                </a:solidFill>
                <a:latin typeface="Arial"/>
                <a:cs typeface="Arial"/>
              </a:rPr>
              <a:t>, Spear W</a:t>
            </a:r>
            <a:r>
              <a:rPr lang="es-ES_tradnl" sz="4000" baseline="31746" dirty="0">
                <a:solidFill>
                  <a:srgbClr val="BEF1FB"/>
                </a:solidFill>
                <a:latin typeface="Arial"/>
                <a:cs typeface="Arial"/>
              </a:rPr>
              <a:t>1</a:t>
            </a:r>
            <a:r>
              <a:rPr lang="en-US" sz="4000" b="1" dirty="0">
                <a:solidFill>
                  <a:srgbClr val="BEF1FB"/>
                </a:solidFill>
                <a:latin typeface="Arial"/>
                <a:cs typeface="Arial"/>
              </a:rPr>
              <a:t>, </a:t>
            </a:r>
            <a:r>
              <a:rPr lang="en-US" sz="4000" b="1" dirty="0" err="1">
                <a:solidFill>
                  <a:srgbClr val="BEF1FB"/>
                </a:solidFill>
                <a:latin typeface="Arial"/>
                <a:cs typeface="Arial"/>
              </a:rPr>
              <a:t>Bollig</a:t>
            </a:r>
            <a:r>
              <a:rPr lang="en-US" sz="4000" b="1" dirty="0">
                <a:solidFill>
                  <a:srgbClr val="BEF1FB"/>
                </a:solidFill>
                <a:latin typeface="Arial"/>
                <a:cs typeface="Arial"/>
              </a:rPr>
              <a:t> K</a:t>
            </a:r>
            <a:r>
              <a:rPr lang="es-ES_tradnl" sz="4000" baseline="31746" dirty="0">
                <a:solidFill>
                  <a:srgbClr val="BEF1FB"/>
                </a:solidFill>
                <a:latin typeface="Arial"/>
                <a:cs typeface="Arial"/>
              </a:rPr>
              <a:t>1,3</a:t>
            </a:r>
            <a:endParaRPr lang="es-ES_tradnl" sz="4000" b="1" dirty="0">
              <a:solidFill>
                <a:srgbClr val="BEF1FB"/>
              </a:solidFill>
              <a:latin typeface="Arial"/>
              <a:cs typeface="Arial"/>
            </a:endParaRPr>
          </a:p>
        </p:txBody>
      </p:sp>
      <p:sp>
        <p:nvSpPr>
          <p:cNvPr id="41" name="CuadroTexto 40">
            <a:extLst>
              <a:ext uri="{FF2B5EF4-FFF2-40B4-BE49-F238E27FC236}">
                <a16:creationId xmlns:a16="http://schemas.microsoft.com/office/drawing/2014/main" id="{D614636C-8512-89C4-B753-3A46DD0E39C1}"/>
              </a:ext>
            </a:extLst>
          </p:cNvPr>
          <p:cNvSpPr txBox="1"/>
          <p:nvPr/>
        </p:nvSpPr>
        <p:spPr>
          <a:xfrm>
            <a:off x="1024599" y="6446448"/>
            <a:ext cx="38606858" cy="461665"/>
          </a:xfrm>
          <a:prstGeom prst="rect">
            <a:avLst/>
          </a:prstGeom>
          <a:noFill/>
        </p:spPr>
        <p:txBody>
          <a:bodyPr wrap="square" rtlCol="0">
            <a:spAutoFit/>
          </a:bodyPr>
          <a:lstStyle/>
          <a:p>
            <a:pPr>
              <a:defRPr/>
            </a:pPr>
            <a:r>
              <a:rPr lang="en-US" sz="2400" spc="-15" baseline="32407" dirty="0">
                <a:solidFill>
                  <a:srgbClr val="BEF1FB"/>
                </a:solidFill>
                <a:latin typeface="Arial"/>
                <a:cs typeface="Arial"/>
              </a:rPr>
              <a:t>1</a:t>
            </a:r>
            <a:r>
              <a:rPr lang="en-US" sz="2400" spc="-10" dirty="0">
                <a:solidFill>
                  <a:srgbClr val="BEF1FB"/>
                </a:solidFill>
                <a:latin typeface="Arial"/>
                <a:cs typeface="Arial"/>
              </a:rPr>
              <a:t>IVIRMA Global Research Alliance, IVIRMA New Jersey, Basking Ridge, NJ, USA; </a:t>
            </a:r>
            <a:r>
              <a:rPr lang="en-US" sz="2400" spc="-15" baseline="32407" dirty="0">
                <a:solidFill>
                  <a:srgbClr val="BEF1FB"/>
                </a:solidFill>
                <a:latin typeface="Arial"/>
                <a:cs typeface="Arial"/>
              </a:rPr>
              <a:t>2</a:t>
            </a:r>
            <a:r>
              <a:rPr lang="en-US" sz="2400" spc="-10" dirty="0">
                <a:solidFill>
                  <a:srgbClr val="BEF1FB"/>
                </a:solidFill>
                <a:latin typeface="Arial"/>
                <a:cs typeface="Arial"/>
              </a:rPr>
              <a:t>Sidney Kimmel Medical College, Thomas Jefferson University, Philadelphia, PA, USA; and </a:t>
            </a:r>
            <a:r>
              <a:rPr lang="en-US" sz="2000" spc="-15" baseline="32407" dirty="0">
                <a:solidFill>
                  <a:srgbClr val="BEF1FB"/>
                </a:solidFill>
                <a:latin typeface="Arial"/>
                <a:cs typeface="Arial"/>
              </a:rPr>
              <a:t>3</a:t>
            </a:r>
            <a:r>
              <a:rPr lang="en-US" sz="2400" spc="-10" dirty="0">
                <a:solidFill>
                  <a:srgbClr val="BEF1FB"/>
                </a:solidFill>
                <a:latin typeface="Arial"/>
                <a:cs typeface="Arial"/>
              </a:rPr>
              <a:t>Rutgers Robert Wood Johnson Medical School, New Brunswick, NJ, USA</a:t>
            </a:r>
            <a:endParaRPr lang="en-US" sz="2400" dirty="0">
              <a:solidFill>
                <a:srgbClr val="BEF1FB"/>
              </a:solidFill>
              <a:latin typeface="Arial"/>
              <a:cs typeface="Arial"/>
            </a:endParaRPr>
          </a:p>
        </p:txBody>
      </p:sp>
      <p:sp>
        <p:nvSpPr>
          <p:cNvPr id="48" name="CuadroTexto 47">
            <a:extLst>
              <a:ext uri="{FF2B5EF4-FFF2-40B4-BE49-F238E27FC236}">
                <a16:creationId xmlns:a16="http://schemas.microsoft.com/office/drawing/2014/main" id="{017A3F6E-727C-605B-F0CD-A42FD59C742F}"/>
              </a:ext>
            </a:extLst>
          </p:cNvPr>
          <p:cNvSpPr txBox="1"/>
          <p:nvPr/>
        </p:nvSpPr>
        <p:spPr>
          <a:xfrm>
            <a:off x="794260" y="7461640"/>
            <a:ext cx="7076485" cy="769441"/>
          </a:xfrm>
          <a:prstGeom prst="rect">
            <a:avLst/>
          </a:prstGeom>
          <a:noFill/>
        </p:spPr>
        <p:txBody>
          <a:bodyPr wrap="square" rtlCol="0">
            <a:spAutoFit/>
          </a:bodyPr>
          <a:lstStyle/>
          <a:p>
            <a:pPr marL="0" marR="0" indent="0" algn="l" defTabSz="1238892" rtl="0" eaLnBrk="1" fontAlgn="auto" latinLnBrk="0" hangingPunct="1">
              <a:spcBef>
                <a:spcPts val="0"/>
              </a:spcBef>
              <a:spcAft>
                <a:spcPts val="0"/>
              </a:spcAft>
              <a:buClrTx/>
              <a:buSzTx/>
              <a:buFontTx/>
              <a:buNone/>
              <a:tabLst/>
              <a:defRPr/>
            </a:pPr>
            <a:r>
              <a:rPr lang="es-ES_tradnl" sz="4400" b="1" spc="-5" dirty="0">
                <a:solidFill>
                  <a:srgbClr val="00B7EA"/>
                </a:solidFill>
                <a:latin typeface="Arial"/>
                <a:cs typeface="Arial"/>
              </a:rPr>
              <a:t>INTRODUCTION</a:t>
            </a:r>
            <a:endParaRPr lang="es-ES_tradnl" sz="4400" dirty="0">
              <a:solidFill>
                <a:srgbClr val="00B7EA"/>
              </a:solidFill>
              <a:latin typeface="Arial"/>
              <a:cs typeface="Arial"/>
            </a:endParaRPr>
          </a:p>
        </p:txBody>
      </p:sp>
      <p:sp>
        <p:nvSpPr>
          <p:cNvPr id="49" name="CuadroTexto 48">
            <a:extLst>
              <a:ext uri="{FF2B5EF4-FFF2-40B4-BE49-F238E27FC236}">
                <a16:creationId xmlns:a16="http://schemas.microsoft.com/office/drawing/2014/main" id="{E9A67923-3272-FA73-065A-C8A1D61D76F4}"/>
              </a:ext>
            </a:extLst>
          </p:cNvPr>
          <p:cNvSpPr txBox="1"/>
          <p:nvPr/>
        </p:nvSpPr>
        <p:spPr>
          <a:xfrm>
            <a:off x="457201" y="8320551"/>
            <a:ext cx="12329671" cy="8934406"/>
          </a:xfrm>
          <a:prstGeom prst="rect">
            <a:avLst/>
          </a:prstGeom>
          <a:solidFill>
            <a:schemeClr val="bg1">
              <a:lumMod val="95000"/>
            </a:schemeClr>
          </a:solidFill>
        </p:spPr>
        <p:txBody>
          <a:bodyPr wrap="square" lIns="360000" tIns="360000" rIns="360000" bIns="360000" rtlCol="0" anchor="t">
            <a:spAutoFit/>
          </a:bodyPr>
          <a:lstStyle/>
          <a:p>
            <a:pPr algn="just"/>
            <a:r>
              <a:rPr lang="en-US" sz="4000" spc="-15" baseline="32407" dirty="0">
                <a:latin typeface="Arial"/>
                <a:cs typeface="Arial"/>
              </a:rPr>
              <a:t>For frozen embryo transfer (FET) cycles, there are three current methods to adequately prepare the endometrium for implantation: </a:t>
            </a:r>
          </a:p>
          <a:p>
            <a:pPr marL="571500" indent="-571500" algn="just">
              <a:buFont typeface="Arial" panose="020B0604020202020204" pitchFamily="34" charset="0"/>
              <a:buChar char="•"/>
            </a:pPr>
            <a:r>
              <a:rPr lang="en-US" sz="4000" spc="-15" baseline="32407" dirty="0">
                <a:latin typeface="Arial"/>
                <a:cs typeface="Arial"/>
              </a:rPr>
              <a:t>Natural cycle (endogenous hormone production)</a:t>
            </a:r>
          </a:p>
          <a:p>
            <a:pPr marL="571500" indent="-571500" algn="just">
              <a:buFont typeface="Arial" panose="020B0604020202020204" pitchFamily="34" charset="0"/>
              <a:buChar char="•"/>
            </a:pPr>
            <a:r>
              <a:rPr lang="en-US" sz="4000" spc="-15" baseline="32407" dirty="0">
                <a:latin typeface="Arial"/>
                <a:cs typeface="Arial"/>
              </a:rPr>
              <a:t>Stimulated (endogenous hormone production via oral medications or injectable gonadotropins)</a:t>
            </a:r>
          </a:p>
          <a:p>
            <a:pPr marL="571500" indent="-571500" algn="just">
              <a:buFont typeface="Arial" panose="020B0604020202020204" pitchFamily="34" charset="0"/>
              <a:buChar char="•"/>
            </a:pPr>
            <a:r>
              <a:rPr lang="en-US" sz="4000" spc="-15" baseline="32407" dirty="0">
                <a:latin typeface="Arial"/>
                <a:cs typeface="Arial"/>
              </a:rPr>
              <a:t>Synthetic (exogenous hormone administration) </a:t>
            </a:r>
          </a:p>
          <a:p>
            <a:pPr algn="just"/>
            <a:endParaRPr lang="en-US" sz="4000" spc="-15" baseline="32407" dirty="0">
              <a:latin typeface="Arial"/>
              <a:cs typeface="Arial"/>
            </a:endParaRPr>
          </a:p>
          <a:p>
            <a:pPr algn="just"/>
            <a:r>
              <a:rPr lang="en-US" sz="4000" spc="-15" baseline="32407" dirty="0">
                <a:latin typeface="Arial"/>
                <a:cs typeface="Arial"/>
              </a:rPr>
              <a:t>There is not strong evidence to support one method over another when considering implantation or live birth rate; however, more recent data suggests lower live birth rates and increased risk of adverse pregnancy outcomes in synthetic cycles. </a:t>
            </a:r>
          </a:p>
          <a:p>
            <a:pPr algn="just"/>
            <a:endParaRPr lang="en-US" sz="4000" spc="-15" baseline="32407" dirty="0">
              <a:latin typeface="Arial"/>
              <a:cs typeface="Arial"/>
            </a:endParaRPr>
          </a:p>
          <a:p>
            <a:pPr algn="just"/>
            <a:r>
              <a:rPr lang="en-US" sz="4000" spc="-15" baseline="32407" dirty="0">
                <a:latin typeface="Arial"/>
                <a:cs typeface="Arial"/>
              </a:rPr>
              <a:t>Possible posed explanations include the absence of a corpus luteum or the route of estrogen replacement. Available evidence to date has important limitations: </a:t>
            </a:r>
          </a:p>
          <a:p>
            <a:pPr marL="571500" indent="-571500" algn="just">
              <a:buFont typeface="Arial" panose="020B0604020202020204" pitchFamily="34" charset="0"/>
              <a:buChar char="•"/>
            </a:pPr>
            <a:r>
              <a:rPr lang="en-US" sz="4000" spc="-15" baseline="32407" dirty="0">
                <a:latin typeface="Arial"/>
                <a:cs typeface="Arial"/>
              </a:rPr>
              <a:t>Comparing only two routes of estrogen</a:t>
            </a:r>
          </a:p>
          <a:p>
            <a:pPr marL="571500" indent="-571500" algn="just">
              <a:buFont typeface="Arial" panose="020B0604020202020204" pitchFamily="34" charset="0"/>
              <a:buChar char="•"/>
            </a:pPr>
            <a:r>
              <a:rPr lang="en-US" sz="4000" spc="-15" baseline="32407" dirty="0">
                <a:latin typeface="Arial"/>
                <a:cs typeface="Arial"/>
              </a:rPr>
              <a:t>Sample sizes ranging from 90-300 patients</a:t>
            </a:r>
          </a:p>
          <a:p>
            <a:pPr marL="571500" indent="-571500" algn="just">
              <a:buFont typeface="Arial" panose="020B0604020202020204" pitchFamily="34" charset="0"/>
              <a:buChar char="•"/>
            </a:pPr>
            <a:r>
              <a:rPr lang="en-US" sz="4000" spc="-15" baseline="32407" dirty="0">
                <a:latin typeface="Arial"/>
                <a:cs typeface="Arial"/>
              </a:rPr>
              <a:t>Unknown embryo ploidy status</a:t>
            </a:r>
          </a:p>
          <a:p>
            <a:pPr marL="571500" indent="-571500" algn="just">
              <a:buFont typeface="Arial" panose="020B0604020202020204" pitchFamily="34" charset="0"/>
              <a:buChar char="•"/>
            </a:pPr>
            <a:r>
              <a:rPr lang="en-US" sz="4000" spc="-15" baseline="32407" dirty="0">
                <a:latin typeface="Arial"/>
                <a:cs typeface="Arial"/>
              </a:rPr>
              <a:t>Combination of day three and five FETs</a:t>
            </a:r>
          </a:p>
          <a:p>
            <a:pPr marL="571500" indent="-571500" algn="just">
              <a:buFont typeface="Arial" panose="020B0604020202020204" pitchFamily="34" charset="0"/>
              <a:buChar char="•"/>
            </a:pPr>
            <a:r>
              <a:rPr lang="en-US" sz="4000" spc="-15" baseline="32407" dirty="0">
                <a:latin typeface="Arial"/>
                <a:cs typeface="Arial"/>
              </a:rPr>
              <a:t>Lacking live birth as the primary outcome</a:t>
            </a:r>
          </a:p>
        </p:txBody>
      </p:sp>
      <p:sp>
        <p:nvSpPr>
          <p:cNvPr id="51" name="Rectángulo: esquinas superiores redondeadas 50">
            <a:extLst>
              <a:ext uri="{FF2B5EF4-FFF2-40B4-BE49-F238E27FC236}">
                <a16:creationId xmlns:a16="http://schemas.microsoft.com/office/drawing/2014/main" id="{A60DA2C2-1450-E4E9-0F59-B9DE5449572C}"/>
              </a:ext>
            </a:extLst>
          </p:cNvPr>
          <p:cNvSpPr/>
          <p:nvPr/>
        </p:nvSpPr>
        <p:spPr>
          <a:xfrm>
            <a:off x="465487" y="17506400"/>
            <a:ext cx="12339198" cy="1010879"/>
          </a:xfrm>
          <a:prstGeom prst="round2SameRect">
            <a:avLst/>
          </a:prstGeom>
          <a:solidFill>
            <a:srgbClr val="BEF1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2" name="CuadroTexto 51">
            <a:extLst>
              <a:ext uri="{FF2B5EF4-FFF2-40B4-BE49-F238E27FC236}">
                <a16:creationId xmlns:a16="http://schemas.microsoft.com/office/drawing/2014/main" id="{2C7EAD23-35AD-2CA9-A711-0AE6827983B1}"/>
              </a:ext>
            </a:extLst>
          </p:cNvPr>
          <p:cNvSpPr txBox="1"/>
          <p:nvPr/>
        </p:nvSpPr>
        <p:spPr>
          <a:xfrm>
            <a:off x="794259" y="17650266"/>
            <a:ext cx="7076485" cy="769441"/>
          </a:xfrm>
          <a:prstGeom prst="rect">
            <a:avLst/>
          </a:prstGeom>
          <a:noFill/>
        </p:spPr>
        <p:txBody>
          <a:bodyPr wrap="square" rtlCol="0">
            <a:spAutoFit/>
          </a:bodyPr>
          <a:lstStyle/>
          <a:p>
            <a:pPr marL="0" marR="0" indent="0" algn="l" defTabSz="1238892" rtl="0" eaLnBrk="1" fontAlgn="auto" latinLnBrk="0" hangingPunct="1">
              <a:spcBef>
                <a:spcPts val="0"/>
              </a:spcBef>
              <a:spcAft>
                <a:spcPts val="0"/>
              </a:spcAft>
              <a:buClrTx/>
              <a:buSzTx/>
              <a:buFontTx/>
              <a:buNone/>
              <a:tabLst/>
              <a:defRPr/>
            </a:pPr>
            <a:r>
              <a:rPr lang="es-ES_tradnl" sz="4400" b="1" spc="-5" dirty="0">
                <a:solidFill>
                  <a:srgbClr val="00B7EA"/>
                </a:solidFill>
                <a:latin typeface="Arial"/>
                <a:cs typeface="Arial"/>
              </a:rPr>
              <a:t>OBJECTIVE</a:t>
            </a:r>
            <a:endParaRPr lang="es-ES_tradnl" sz="4400" dirty="0">
              <a:solidFill>
                <a:srgbClr val="00B7EA"/>
              </a:solidFill>
              <a:latin typeface="Arial"/>
              <a:cs typeface="Arial"/>
            </a:endParaRPr>
          </a:p>
        </p:txBody>
      </p:sp>
      <p:sp>
        <p:nvSpPr>
          <p:cNvPr id="53" name="CuadroTexto 52">
            <a:extLst>
              <a:ext uri="{FF2B5EF4-FFF2-40B4-BE49-F238E27FC236}">
                <a16:creationId xmlns:a16="http://schemas.microsoft.com/office/drawing/2014/main" id="{0C736467-BD69-80E1-3D9F-2447335BFDD2}"/>
              </a:ext>
            </a:extLst>
          </p:cNvPr>
          <p:cNvSpPr txBox="1"/>
          <p:nvPr/>
        </p:nvSpPr>
        <p:spPr>
          <a:xfrm>
            <a:off x="465487" y="18527926"/>
            <a:ext cx="12339202" cy="1958138"/>
          </a:xfrm>
          <a:prstGeom prst="rect">
            <a:avLst/>
          </a:prstGeom>
          <a:solidFill>
            <a:schemeClr val="bg1">
              <a:lumMod val="95000"/>
            </a:schemeClr>
          </a:solidFill>
        </p:spPr>
        <p:txBody>
          <a:bodyPr wrap="square" lIns="360000" tIns="360000" rIns="360000" bIns="360000" rtlCol="0" anchor="t">
            <a:spAutoFit/>
          </a:bodyPr>
          <a:lstStyle/>
          <a:p>
            <a:pPr algn="just"/>
            <a:r>
              <a:rPr lang="en-US" sz="4000" spc="-15" baseline="32407" dirty="0">
                <a:latin typeface="Arial"/>
                <a:cs typeface="Arial"/>
              </a:rPr>
              <a:t>To evaluate the association between the route of estrogen (oral, vaginal, transdermal, intramuscular) administration and cycle and pregnancy outcomes in those undergoing autologous single, euploid, synthetic FET.</a:t>
            </a:r>
          </a:p>
        </p:txBody>
      </p:sp>
      <p:sp>
        <p:nvSpPr>
          <p:cNvPr id="54" name="Rectángulo: esquinas superiores redondeadas 53">
            <a:extLst>
              <a:ext uri="{FF2B5EF4-FFF2-40B4-BE49-F238E27FC236}">
                <a16:creationId xmlns:a16="http://schemas.microsoft.com/office/drawing/2014/main" id="{CD717EF1-D489-40BB-6E9E-6BC273964022}"/>
              </a:ext>
            </a:extLst>
          </p:cNvPr>
          <p:cNvSpPr/>
          <p:nvPr/>
        </p:nvSpPr>
        <p:spPr>
          <a:xfrm>
            <a:off x="447673" y="20736079"/>
            <a:ext cx="12339202" cy="1010879"/>
          </a:xfrm>
          <a:prstGeom prst="round2SameRect">
            <a:avLst/>
          </a:prstGeom>
          <a:solidFill>
            <a:srgbClr val="BEF1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55" name="CuadroTexto 54">
            <a:extLst>
              <a:ext uri="{FF2B5EF4-FFF2-40B4-BE49-F238E27FC236}">
                <a16:creationId xmlns:a16="http://schemas.microsoft.com/office/drawing/2014/main" id="{89579C10-BF30-D764-DE1A-A1FF8A8CAC25}"/>
              </a:ext>
            </a:extLst>
          </p:cNvPr>
          <p:cNvSpPr txBox="1"/>
          <p:nvPr/>
        </p:nvSpPr>
        <p:spPr>
          <a:xfrm>
            <a:off x="794258" y="20856797"/>
            <a:ext cx="7076485" cy="769441"/>
          </a:xfrm>
          <a:prstGeom prst="rect">
            <a:avLst/>
          </a:prstGeom>
          <a:noFill/>
        </p:spPr>
        <p:txBody>
          <a:bodyPr wrap="square" rtlCol="0">
            <a:spAutoFit/>
          </a:bodyPr>
          <a:lstStyle/>
          <a:p>
            <a:pPr marL="0" marR="0" indent="0" algn="l" defTabSz="1238892" rtl="0" eaLnBrk="1" fontAlgn="auto" latinLnBrk="0" hangingPunct="1">
              <a:spcBef>
                <a:spcPts val="0"/>
              </a:spcBef>
              <a:spcAft>
                <a:spcPts val="0"/>
              </a:spcAft>
              <a:buClrTx/>
              <a:buSzTx/>
              <a:buFontTx/>
              <a:buNone/>
              <a:tabLst/>
              <a:defRPr/>
            </a:pPr>
            <a:r>
              <a:rPr lang="es-ES_tradnl" sz="4400" b="1" spc="-5" dirty="0">
                <a:solidFill>
                  <a:srgbClr val="00B7EA"/>
                </a:solidFill>
                <a:latin typeface="Arial"/>
                <a:cs typeface="Arial"/>
              </a:rPr>
              <a:t>METHODS</a:t>
            </a:r>
            <a:endParaRPr lang="es-ES_tradnl" sz="4400" dirty="0">
              <a:solidFill>
                <a:srgbClr val="00B7EA"/>
              </a:solidFill>
              <a:latin typeface="Arial"/>
              <a:cs typeface="Arial"/>
            </a:endParaRPr>
          </a:p>
        </p:txBody>
      </p:sp>
      <p:sp>
        <p:nvSpPr>
          <p:cNvPr id="56" name="CuadroTexto 55">
            <a:extLst>
              <a:ext uri="{FF2B5EF4-FFF2-40B4-BE49-F238E27FC236}">
                <a16:creationId xmlns:a16="http://schemas.microsoft.com/office/drawing/2014/main" id="{33990CCB-AD39-8C65-C5E8-60441DCE6F0E}"/>
              </a:ext>
            </a:extLst>
          </p:cNvPr>
          <p:cNvSpPr txBox="1"/>
          <p:nvPr/>
        </p:nvSpPr>
        <p:spPr>
          <a:xfrm>
            <a:off x="465487" y="21746958"/>
            <a:ext cx="12321385" cy="10575881"/>
          </a:xfrm>
          <a:prstGeom prst="rect">
            <a:avLst/>
          </a:prstGeom>
          <a:solidFill>
            <a:schemeClr val="bg1">
              <a:lumMod val="95000"/>
            </a:schemeClr>
          </a:solidFill>
        </p:spPr>
        <p:txBody>
          <a:bodyPr wrap="square" lIns="360000" tIns="360000" rIns="360000" bIns="360000" rtlCol="0" anchor="t">
            <a:spAutoFit/>
          </a:bodyPr>
          <a:lstStyle/>
          <a:p>
            <a:pPr algn="just"/>
            <a:r>
              <a:rPr lang="en-US" sz="4000" spc="-15" baseline="32407" dirty="0">
                <a:latin typeface="Arial"/>
                <a:cs typeface="Arial"/>
              </a:rPr>
              <a:t>This was a retrospective cohort study of autologous, single, euploid FET cycles using a synthetic protocol at a large academic fertility practice from October 2017 to December 2023. </a:t>
            </a:r>
          </a:p>
          <a:p>
            <a:pPr algn="just"/>
            <a:endParaRPr lang="en-US" sz="4000" spc="-15" baseline="32407" dirty="0">
              <a:latin typeface="Arial" panose="020B0604020202020204" pitchFamily="34" charset="0"/>
              <a:cs typeface="Arial" panose="020B0604020202020204" pitchFamily="34" charset="0"/>
            </a:endParaRPr>
          </a:p>
          <a:p>
            <a:pPr algn="just" defTabSz="2880283">
              <a:defRPr/>
            </a:pPr>
            <a:r>
              <a:rPr lang="en-US" altLang="en-US" sz="4000" u="sng" spc="-15" baseline="32407" dirty="0">
                <a:latin typeface="Arial"/>
                <a:cs typeface="Arial"/>
              </a:rPr>
              <a:t>Cycle Inclusion Criteria: </a:t>
            </a:r>
          </a:p>
          <a:p>
            <a:pPr marL="457200" indent="-457200" algn="just" defTabSz="2880283">
              <a:buFont typeface="Arial" panose="020B0604020202020204" pitchFamily="34" charset="0"/>
              <a:buChar char="•"/>
              <a:defRPr/>
            </a:pPr>
            <a:r>
              <a:rPr lang="en-US" altLang="en-US" sz="4000" spc="-15" baseline="32407" dirty="0">
                <a:latin typeface="Arial"/>
                <a:cs typeface="Arial"/>
              </a:rPr>
              <a:t>Autologous oocytes with IVF/ICSI created in January 2017 or beyond </a:t>
            </a:r>
          </a:p>
          <a:p>
            <a:pPr marL="457200" indent="-457200" algn="just" defTabSz="2880283">
              <a:buFont typeface="Arial" panose="020B0604020202020204" pitchFamily="34" charset="0"/>
              <a:buChar char="•"/>
              <a:defRPr/>
            </a:pPr>
            <a:r>
              <a:rPr lang="en-US" sz="4000" spc="-15" baseline="32407" dirty="0">
                <a:latin typeface="Arial"/>
                <a:cs typeface="Arial"/>
              </a:rPr>
              <a:t>PGT-A/M</a:t>
            </a:r>
            <a:endParaRPr lang="en-US" altLang="en-US" sz="4000" spc="-15" baseline="32407" dirty="0">
              <a:latin typeface="Arial"/>
              <a:cs typeface="Arial"/>
            </a:endParaRPr>
          </a:p>
          <a:p>
            <a:pPr marL="457200" indent="-457200" algn="just" defTabSz="2880283">
              <a:buFont typeface="Arial" panose="020B0604020202020204" pitchFamily="34" charset="0"/>
              <a:buChar char="•"/>
              <a:defRPr/>
            </a:pPr>
            <a:endParaRPr lang="en-US" altLang="en-US" sz="4000" spc="-15" baseline="32407" dirty="0">
              <a:latin typeface="Arial"/>
              <a:cs typeface="Arial"/>
            </a:endParaRPr>
          </a:p>
          <a:p>
            <a:pPr algn="just" defTabSz="2880283">
              <a:defRPr/>
            </a:pPr>
            <a:r>
              <a:rPr lang="en-US" altLang="en-US" sz="4000" u="sng" spc="-15" baseline="32407" dirty="0">
                <a:latin typeface="Arial"/>
                <a:cs typeface="Arial"/>
              </a:rPr>
              <a:t>Cycle Exclusion Criteria: </a:t>
            </a:r>
          </a:p>
          <a:p>
            <a:pPr marL="457200" indent="-457200" algn="just" defTabSz="2880283">
              <a:buFont typeface="Arial" panose="020B0604020202020204" pitchFamily="34" charset="0"/>
              <a:buChar char="•"/>
              <a:defRPr/>
            </a:pPr>
            <a:r>
              <a:rPr lang="en-US" altLang="en-US" sz="4000" spc="-15" baseline="32407" dirty="0">
                <a:latin typeface="Arial"/>
                <a:cs typeface="Arial"/>
              </a:rPr>
              <a:t>Surgical sperm or gestational carriers</a:t>
            </a:r>
          </a:p>
          <a:p>
            <a:pPr marL="457200" indent="-457200" algn="just" defTabSz="2880283">
              <a:buFont typeface="Arial" panose="020B0604020202020204" pitchFamily="34" charset="0"/>
              <a:buChar char="•"/>
              <a:defRPr/>
            </a:pPr>
            <a:r>
              <a:rPr lang="en-US" sz="4000" spc="-15" baseline="32407" dirty="0">
                <a:latin typeface="Arial"/>
                <a:cs typeface="Arial"/>
              </a:rPr>
              <a:t>Converted to natural or stimulated protocol</a:t>
            </a:r>
          </a:p>
          <a:p>
            <a:pPr marL="457200" indent="-457200" algn="just" defTabSz="2880283">
              <a:buFont typeface="Arial" panose="020B0604020202020204" pitchFamily="34" charset="0"/>
              <a:buChar char="•"/>
              <a:defRPr/>
            </a:pPr>
            <a:r>
              <a:rPr lang="en-US" sz="4000" spc="-15" baseline="32407" dirty="0">
                <a:latin typeface="Arial"/>
                <a:cs typeface="Arial"/>
              </a:rPr>
              <a:t>Multiple routes of estrogen replacement</a:t>
            </a:r>
          </a:p>
          <a:p>
            <a:pPr algn="just" defTabSz="2880283">
              <a:defRPr/>
            </a:pPr>
            <a:endParaRPr lang="en-US" altLang="en-US" sz="4000" u="sng" spc="-15" baseline="32407" dirty="0">
              <a:latin typeface="Arial"/>
              <a:cs typeface="Arial"/>
            </a:endParaRPr>
          </a:p>
          <a:p>
            <a:pPr algn="just" defTabSz="2880283">
              <a:defRPr/>
            </a:pPr>
            <a:r>
              <a:rPr lang="en-US" altLang="en-US" sz="4000" u="sng" spc="-15" baseline="32407" dirty="0">
                <a:latin typeface="Arial"/>
                <a:cs typeface="Arial"/>
              </a:rPr>
              <a:t>Outcomes Measured:</a:t>
            </a:r>
          </a:p>
          <a:p>
            <a:pPr marL="457200" indent="-457200" algn="just" defTabSz="2880283">
              <a:buFont typeface="Arial" panose="020B0604020202020204" pitchFamily="34" charset="0"/>
              <a:buChar char="•"/>
              <a:defRPr/>
            </a:pPr>
            <a:r>
              <a:rPr lang="en-US" altLang="en-US" sz="4000" spc="-15" baseline="32407" dirty="0">
                <a:latin typeface="Arial"/>
                <a:cs typeface="Arial"/>
              </a:rPr>
              <a:t>Primary outcome: live birth (LB) after first FET</a:t>
            </a:r>
          </a:p>
          <a:p>
            <a:pPr marL="457200" indent="-457200" algn="just" defTabSz="2880283">
              <a:buFont typeface="Arial" panose="020B0604020202020204" pitchFamily="34" charset="0"/>
              <a:buChar char="•"/>
              <a:defRPr/>
            </a:pPr>
            <a:r>
              <a:rPr lang="en-US" altLang="en-US" sz="4000" spc="-15" baseline="32407" dirty="0">
                <a:latin typeface="Arial"/>
                <a:cs typeface="Arial"/>
              </a:rPr>
              <a:t>Secondary outcomes: chemical pregnancy, clinical pregnancy, and pregnancy loss</a:t>
            </a:r>
          </a:p>
          <a:p>
            <a:pPr algn="just" defTabSz="2880283">
              <a:defRPr/>
            </a:pPr>
            <a:r>
              <a:rPr lang="en-US" altLang="en-US" sz="4000" u="sng" spc="-15" baseline="32407" dirty="0">
                <a:latin typeface="Arial"/>
                <a:cs typeface="Arial"/>
              </a:rPr>
              <a:t>  </a:t>
            </a:r>
          </a:p>
          <a:p>
            <a:pPr algn="just" defTabSz="2880283">
              <a:defRPr/>
            </a:pPr>
            <a:r>
              <a:rPr lang="en-US" altLang="en-US" sz="4000" u="sng" spc="-15" baseline="32407" dirty="0">
                <a:latin typeface="Arial"/>
                <a:cs typeface="Arial"/>
              </a:rPr>
              <a:t>Statistical Analysis: </a:t>
            </a:r>
          </a:p>
          <a:p>
            <a:pPr marL="457200" indent="-457200" algn="just" defTabSz="2880283">
              <a:buFont typeface="Arial" panose="020B0604020202020204" pitchFamily="34" charset="0"/>
              <a:buChar char="•"/>
              <a:defRPr/>
            </a:pPr>
            <a:r>
              <a:rPr lang="en-US" altLang="en-US" sz="4000" spc="-15" baseline="32407" dirty="0">
                <a:latin typeface="Arial"/>
                <a:cs typeface="Arial"/>
              </a:rPr>
              <a:t>Baseline Characteristics: Chi-square analysis, </a:t>
            </a:r>
            <a:r>
              <a:rPr lang="en-US" sz="4000" spc="-15" baseline="32407" dirty="0">
                <a:latin typeface="Arial"/>
                <a:cs typeface="Arial"/>
              </a:rPr>
              <a:t>ANOVA, Kruskal-Wallis</a:t>
            </a:r>
          </a:p>
          <a:p>
            <a:pPr marL="457200" indent="-457200" algn="just" defTabSz="2880283">
              <a:buFont typeface="Arial" panose="020B0604020202020204" pitchFamily="34" charset="0"/>
              <a:buChar char="•"/>
              <a:defRPr/>
            </a:pPr>
            <a:r>
              <a:rPr lang="en-US" sz="4000" spc="-15" baseline="32407" dirty="0">
                <a:latin typeface="Arial"/>
                <a:cs typeface="Arial"/>
              </a:rPr>
              <a:t>Primary and Secondary Outcomes: Multivariable logistic regression adjusting for maternal age, BMI, estradiol level, endometrial thickness, and embryo grading</a:t>
            </a:r>
          </a:p>
          <a:p>
            <a:pPr marL="457200" indent="-457200" algn="just" defTabSz="2880283">
              <a:buFont typeface="Arial" panose="020B0604020202020204" pitchFamily="34" charset="0"/>
              <a:buChar char="•"/>
              <a:defRPr/>
            </a:pPr>
            <a:r>
              <a:rPr lang="en-US" altLang="en-US" sz="4000" spc="-15" baseline="32407" dirty="0">
                <a:latin typeface="Arial"/>
                <a:cs typeface="Arial"/>
              </a:rPr>
              <a:t>P &lt; 0.05 was considered statistically significant</a:t>
            </a:r>
          </a:p>
        </p:txBody>
      </p:sp>
      <p:grpSp>
        <p:nvGrpSpPr>
          <p:cNvPr id="9" name="Group 8">
            <a:extLst>
              <a:ext uri="{FF2B5EF4-FFF2-40B4-BE49-F238E27FC236}">
                <a16:creationId xmlns:a16="http://schemas.microsoft.com/office/drawing/2014/main" id="{7B5E77B3-54E3-4F13-B84E-18CA682496F4}"/>
              </a:ext>
            </a:extLst>
          </p:cNvPr>
          <p:cNvGrpSpPr/>
          <p:nvPr/>
        </p:nvGrpSpPr>
        <p:grpSpPr>
          <a:xfrm>
            <a:off x="13133457" y="7337129"/>
            <a:ext cx="30308551" cy="17249849"/>
            <a:chOff x="15145668" y="7760267"/>
            <a:chExt cx="14057207" cy="17249849"/>
          </a:xfrm>
        </p:grpSpPr>
        <p:sp>
          <p:nvSpPr>
            <p:cNvPr id="57" name="Rectángulo: esquinas superiores redondeadas 56">
              <a:extLst>
                <a:ext uri="{FF2B5EF4-FFF2-40B4-BE49-F238E27FC236}">
                  <a16:creationId xmlns:a16="http://schemas.microsoft.com/office/drawing/2014/main" id="{C9462BBB-2D76-2992-9D90-D91ED2F53498}"/>
                </a:ext>
              </a:extLst>
            </p:cNvPr>
            <p:cNvSpPr/>
            <p:nvPr/>
          </p:nvSpPr>
          <p:spPr>
            <a:xfrm>
              <a:off x="15145668" y="7760267"/>
              <a:ext cx="14057207" cy="2951009"/>
            </a:xfrm>
            <a:prstGeom prst="round2SameRect">
              <a:avLst/>
            </a:prstGeom>
            <a:solidFill>
              <a:srgbClr val="BEF1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8" name="CuadroTexto 57">
              <a:extLst>
                <a:ext uri="{FF2B5EF4-FFF2-40B4-BE49-F238E27FC236}">
                  <a16:creationId xmlns:a16="http://schemas.microsoft.com/office/drawing/2014/main" id="{77BD2C7E-60B6-AAF5-9F12-BF887085183C}"/>
                </a:ext>
              </a:extLst>
            </p:cNvPr>
            <p:cNvSpPr txBox="1"/>
            <p:nvPr/>
          </p:nvSpPr>
          <p:spPr>
            <a:xfrm>
              <a:off x="15236866" y="7944141"/>
              <a:ext cx="7219630" cy="769441"/>
            </a:xfrm>
            <a:prstGeom prst="rect">
              <a:avLst/>
            </a:prstGeom>
            <a:noFill/>
          </p:spPr>
          <p:txBody>
            <a:bodyPr wrap="square" rtlCol="0">
              <a:spAutoFit/>
            </a:bodyPr>
            <a:lstStyle/>
            <a:p>
              <a:pPr marL="0" marR="0" indent="0" algn="l" defTabSz="1238892" rtl="0" eaLnBrk="1" fontAlgn="auto" latinLnBrk="0" hangingPunct="1">
                <a:spcBef>
                  <a:spcPts val="0"/>
                </a:spcBef>
                <a:spcAft>
                  <a:spcPts val="0"/>
                </a:spcAft>
                <a:buClrTx/>
                <a:buSzTx/>
                <a:buFontTx/>
                <a:buNone/>
                <a:tabLst/>
                <a:defRPr/>
              </a:pPr>
              <a:r>
                <a:rPr lang="es-ES_tradnl" sz="4400" b="1" spc="-5" dirty="0">
                  <a:solidFill>
                    <a:srgbClr val="00B7EA"/>
                  </a:solidFill>
                  <a:latin typeface="Arial"/>
                  <a:cs typeface="Arial"/>
                </a:rPr>
                <a:t>RESULTS</a:t>
              </a:r>
              <a:endParaRPr lang="es-ES_tradnl" sz="4400" dirty="0">
                <a:solidFill>
                  <a:srgbClr val="00B7EA"/>
                </a:solidFill>
                <a:latin typeface="Arial"/>
                <a:cs typeface="Arial"/>
              </a:endParaRPr>
            </a:p>
          </p:txBody>
        </p:sp>
        <p:sp>
          <p:nvSpPr>
            <p:cNvPr id="59" name="CuadroTexto 58">
              <a:extLst>
                <a:ext uri="{FF2B5EF4-FFF2-40B4-BE49-F238E27FC236}">
                  <a16:creationId xmlns:a16="http://schemas.microsoft.com/office/drawing/2014/main" id="{78F5F23F-9F6B-4289-FF22-4ADBCB60558C}"/>
                </a:ext>
              </a:extLst>
            </p:cNvPr>
            <p:cNvSpPr txBox="1"/>
            <p:nvPr/>
          </p:nvSpPr>
          <p:spPr>
            <a:xfrm>
              <a:off x="15145668" y="8771146"/>
              <a:ext cx="14057207" cy="16238970"/>
            </a:xfrm>
            <a:prstGeom prst="rect">
              <a:avLst/>
            </a:prstGeom>
            <a:solidFill>
              <a:schemeClr val="bg1">
                <a:lumMod val="95000"/>
              </a:schemeClr>
            </a:solidFill>
          </p:spPr>
          <p:txBody>
            <a:bodyPr wrap="square" lIns="360000" tIns="360000" rIns="360000" bIns="360000" numCol="1" spcCol="360000" rtlCol="0" anchor="t">
              <a:spAutoFit/>
            </a:bodyPr>
            <a:lstStyle/>
            <a:p>
              <a:pPr algn="just"/>
              <a:endParaRPr lang="en-US" sz="2400" spc="-15" baseline="32407" dirty="0">
                <a:latin typeface="Arial"/>
                <a:cs typeface="Arial"/>
              </a:endParaRPr>
            </a:p>
            <a:p>
              <a:pPr algn="just"/>
              <a:r>
                <a:rPr lang="en-US" sz="4000" spc="-15" baseline="32407" dirty="0">
                  <a:latin typeface="Arial"/>
                  <a:cs typeface="Arial"/>
                </a:rPr>
                <a:t>11,804 autologous, single, euploid FET cycles using a synthetic protocol were included with 8,742 being first FET cycles. </a:t>
              </a:r>
            </a:p>
            <a:p>
              <a:pPr algn="just"/>
              <a:r>
                <a:rPr lang="en-US" sz="4000" spc="-15" baseline="32407" dirty="0">
                  <a:latin typeface="Arial"/>
                  <a:cs typeface="Arial"/>
                </a:rPr>
                <a:t> </a:t>
              </a:r>
            </a:p>
            <a:p>
              <a:pPr algn="just"/>
              <a:endParaRPr lang="en-US" sz="4000" spc="-15" baseline="32407" dirty="0">
                <a:latin typeface="Arial"/>
                <a:cs typeface="Arial"/>
              </a:endParaRPr>
            </a:p>
            <a:p>
              <a:pPr algn="just"/>
              <a:endParaRPr lang="en-US" sz="4000" spc="-15" baseline="32407" dirty="0">
                <a:latin typeface="Arial"/>
                <a:cs typeface="Arial"/>
              </a:endParaRPr>
            </a:p>
            <a:p>
              <a:pPr algn="just"/>
              <a:endParaRPr lang="en-US" sz="4000" spc="-15" baseline="32407" dirty="0">
                <a:latin typeface="Arial"/>
                <a:cs typeface="Arial"/>
              </a:endParaRPr>
            </a:p>
            <a:p>
              <a:pPr algn="just"/>
              <a:endParaRPr lang="en-US" sz="4000" spc="-15" baseline="32407" dirty="0">
                <a:latin typeface="Arial"/>
                <a:cs typeface="Arial"/>
              </a:endParaRPr>
            </a:p>
            <a:p>
              <a:pPr algn="just"/>
              <a:endParaRPr lang="en-US" sz="4000" spc="-15" baseline="32407" dirty="0">
                <a:latin typeface="Arial"/>
                <a:cs typeface="Arial"/>
              </a:endParaRPr>
            </a:p>
            <a:p>
              <a:pPr algn="just"/>
              <a:endParaRPr lang="en-US" sz="4000" spc="-15" baseline="32407" dirty="0">
                <a:latin typeface="Arial"/>
                <a:cs typeface="Arial"/>
              </a:endParaRPr>
            </a:p>
            <a:p>
              <a:pPr algn="just"/>
              <a:endParaRPr lang="en-US" sz="4000" spc="-15" baseline="32407" dirty="0">
                <a:latin typeface="Arial"/>
                <a:cs typeface="Arial"/>
              </a:endParaRPr>
            </a:p>
            <a:p>
              <a:pPr algn="just"/>
              <a:endParaRPr lang="en-US" sz="4000" spc="-15" baseline="32407" dirty="0">
                <a:latin typeface="Arial"/>
                <a:cs typeface="Arial"/>
              </a:endParaRPr>
            </a:p>
            <a:p>
              <a:pPr algn="just"/>
              <a:endParaRPr lang="en-US" sz="4000" spc="-15" baseline="32407" dirty="0">
                <a:latin typeface="Arial"/>
                <a:cs typeface="Arial"/>
              </a:endParaRPr>
            </a:p>
            <a:p>
              <a:pPr algn="just"/>
              <a:endParaRPr lang="en-US" sz="4000" spc="-15" baseline="32407" dirty="0">
                <a:latin typeface="Arial"/>
                <a:cs typeface="Arial"/>
              </a:endParaRPr>
            </a:p>
            <a:p>
              <a:pPr algn="just"/>
              <a:endParaRPr lang="en-US" sz="4000" spc="-15" baseline="32407" dirty="0">
                <a:latin typeface="Arial"/>
                <a:cs typeface="Arial"/>
              </a:endParaRPr>
            </a:p>
            <a:p>
              <a:pPr algn="just"/>
              <a:endParaRPr lang="en-US" sz="4000" spc="-15" baseline="32407" dirty="0">
                <a:latin typeface="Arial"/>
                <a:cs typeface="Arial"/>
              </a:endParaRPr>
            </a:p>
            <a:p>
              <a:pPr algn="just"/>
              <a:endParaRPr lang="en-US" sz="4000" spc="-15" baseline="32407" dirty="0">
                <a:latin typeface="Arial"/>
                <a:cs typeface="Arial"/>
              </a:endParaRPr>
            </a:p>
            <a:p>
              <a:pPr algn="just"/>
              <a:endParaRPr lang="en-US" sz="4000" spc="-15" baseline="32407" dirty="0">
                <a:latin typeface="Arial"/>
                <a:cs typeface="Arial"/>
              </a:endParaRPr>
            </a:p>
            <a:p>
              <a:pPr algn="just"/>
              <a:endParaRPr lang="en-US" sz="4000" spc="-15" baseline="32407" dirty="0">
                <a:latin typeface="Arial"/>
                <a:cs typeface="Arial"/>
              </a:endParaRPr>
            </a:p>
            <a:p>
              <a:pPr algn="just"/>
              <a:endParaRPr lang="en-US" sz="4000" spc="-15" baseline="32407" dirty="0">
                <a:latin typeface="Arial"/>
                <a:cs typeface="Arial"/>
              </a:endParaRPr>
            </a:p>
            <a:p>
              <a:pPr algn="just"/>
              <a:endParaRPr lang="en-US" sz="3000" spc="-15" baseline="32407" dirty="0">
                <a:latin typeface="Arial"/>
                <a:cs typeface="Arial"/>
              </a:endParaRPr>
            </a:p>
            <a:p>
              <a:pPr algn="just"/>
              <a:endParaRPr lang="en-US" sz="1000" spc="-15" baseline="32407" dirty="0">
                <a:latin typeface="Arial"/>
                <a:cs typeface="Arial"/>
              </a:endParaRPr>
            </a:p>
            <a:p>
              <a:pPr algn="just"/>
              <a:r>
                <a:rPr lang="en-US" sz="4000" spc="-15" baseline="32407" dirty="0">
                  <a:latin typeface="Arial"/>
                  <a:cs typeface="Arial"/>
                </a:rPr>
                <a:t>The overall live birth (LB) rate was 56.9% in the entire cohort. After adjusting for confounders for </a:t>
              </a:r>
              <a:r>
                <a:rPr lang="en-US" sz="4000" b="1" u="sng" spc="-15" baseline="32407" dirty="0">
                  <a:latin typeface="Arial"/>
                  <a:cs typeface="Arial"/>
                </a:rPr>
                <a:t>all single euploid FET cycles </a:t>
              </a:r>
              <a:r>
                <a:rPr lang="en-US" sz="4000" spc="-15" baseline="32407" dirty="0">
                  <a:latin typeface="Arial"/>
                  <a:cs typeface="Arial"/>
                </a:rPr>
                <a:t>with a synthetic protocol, there was a significant difference in the probability of LB (OR 0.48, 95% CI [0.30-0.78], p=0.003) and pregnancy loss (OR 1.05, 95% CI [1.10-3.44], p=0.022) in cycles with intramuscular estrogen supplementation compared to oral estrogen supplementation.</a:t>
              </a:r>
            </a:p>
            <a:p>
              <a:pPr algn="just"/>
              <a:endParaRPr lang="en-US" sz="4000" spc="-15" baseline="32407" dirty="0">
                <a:latin typeface="Arial"/>
                <a:cs typeface="Arial"/>
              </a:endParaRPr>
            </a:p>
            <a:p>
              <a:pPr algn="just"/>
              <a:endParaRPr lang="en-US" sz="4000" spc="-15" baseline="32407" dirty="0">
                <a:latin typeface="Arial"/>
                <a:cs typeface="Arial"/>
              </a:endParaRPr>
            </a:p>
            <a:p>
              <a:pPr algn="just"/>
              <a:endParaRPr lang="en-US" sz="4000" spc="-15" baseline="32407" dirty="0">
                <a:latin typeface="Arial"/>
                <a:cs typeface="Arial"/>
              </a:endParaRPr>
            </a:p>
            <a:p>
              <a:pPr algn="just"/>
              <a:endParaRPr lang="en-US" sz="4000" spc="-15" baseline="32407" dirty="0">
                <a:latin typeface="Arial"/>
                <a:cs typeface="Arial"/>
              </a:endParaRPr>
            </a:p>
            <a:p>
              <a:pPr algn="just"/>
              <a:endParaRPr lang="en-US" sz="4000" spc="-15" baseline="32407" dirty="0">
                <a:latin typeface="Arial"/>
                <a:cs typeface="Arial"/>
              </a:endParaRPr>
            </a:p>
            <a:p>
              <a:pPr algn="just"/>
              <a:endParaRPr lang="en-US" sz="4000" spc="-15" baseline="32407" dirty="0">
                <a:latin typeface="Arial"/>
                <a:cs typeface="Arial"/>
              </a:endParaRPr>
            </a:p>
            <a:p>
              <a:pPr algn="just"/>
              <a:endParaRPr lang="en-US" sz="4000" spc="-15" baseline="32407" dirty="0">
                <a:latin typeface="Arial"/>
                <a:cs typeface="Arial"/>
              </a:endParaRPr>
            </a:p>
            <a:p>
              <a:pPr algn="just"/>
              <a:endParaRPr lang="en-US" sz="4000" spc="-15" baseline="32407" dirty="0">
                <a:latin typeface="Arial"/>
                <a:cs typeface="Arial"/>
              </a:endParaRPr>
            </a:p>
            <a:p>
              <a:pPr algn="just"/>
              <a:endParaRPr lang="en-US" sz="4000" spc="-15" baseline="32407" dirty="0">
                <a:latin typeface="Arial"/>
                <a:cs typeface="Arial"/>
              </a:endParaRPr>
            </a:p>
            <a:p>
              <a:pPr algn="just"/>
              <a:endParaRPr lang="en-US" sz="4000" spc="-15" baseline="32407" dirty="0">
                <a:latin typeface="Arial"/>
                <a:cs typeface="Arial"/>
              </a:endParaRPr>
            </a:p>
            <a:p>
              <a:pPr algn="just"/>
              <a:endParaRPr lang="en-US" sz="4000" spc="-15" baseline="32407" dirty="0">
                <a:latin typeface="Arial"/>
                <a:cs typeface="Arial"/>
              </a:endParaRPr>
            </a:p>
            <a:p>
              <a:pPr algn="just"/>
              <a:endParaRPr lang="en-US" sz="4000" spc="-15" baseline="32407" dirty="0">
                <a:latin typeface="Arial"/>
                <a:cs typeface="Arial"/>
              </a:endParaRPr>
            </a:p>
            <a:p>
              <a:pPr algn="just"/>
              <a:endParaRPr lang="en-US" sz="4000" spc="-15" baseline="32407" dirty="0">
                <a:latin typeface="Arial"/>
                <a:cs typeface="Arial"/>
              </a:endParaRPr>
            </a:p>
            <a:p>
              <a:pPr algn="just"/>
              <a:endParaRPr lang="en-US" sz="4000" spc="-15" baseline="32407" dirty="0">
                <a:latin typeface="Arial"/>
                <a:cs typeface="Arial"/>
              </a:endParaRPr>
            </a:p>
            <a:p>
              <a:pPr algn="just"/>
              <a:endParaRPr lang="en-US" sz="4000" spc="-15" baseline="32407" dirty="0">
                <a:latin typeface="Arial"/>
                <a:cs typeface="Arial"/>
              </a:endParaRPr>
            </a:p>
          </p:txBody>
        </p:sp>
      </p:grpSp>
      <p:sp>
        <p:nvSpPr>
          <p:cNvPr id="61" name="CuadroTexto 60">
            <a:extLst>
              <a:ext uri="{FF2B5EF4-FFF2-40B4-BE49-F238E27FC236}">
                <a16:creationId xmlns:a16="http://schemas.microsoft.com/office/drawing/2014/main" id="{54E2D39F-3723-650B-2938-635E6340BE08}"/>
              </a:ext>
            </a:extLst>
          </p:cNvPr>
          <p:cNvSpPr txBox="1"/>
          <p:nvPr/>
        </p:nvSpPr>
        <p:spPr>
          <a:xfrm>
            <a:off x="13512906" y="22658818"/>
            <a:ext cx="29380526" cy="2144177"/>
          </a:xfrm>
          <a:prstGeom prst="rect">
            <a:avLst/>
          </a:prstGeom>
          <a:noFill/>
        </p:spPr>
        <p:txBody>
          <a:bodyPr wrap="square" rtlCol="0">
            <a:spAutoFit/>
          </a:bodyPr>
          <a:lstStyle/>
          <a:p>
            <a:pPr algn="just"/>
            <a:r>
              <a:rPr lang="es-ES_tradnl" sz="4000" b="1" spc="-15" baseline="32407" dirty="0">
                <a:solidFill>
                  <a:srgbClr val="00B7EA"/>
                </a:solidFill>
                <a:latin typeface="Arial"/>
                <a:cs typeface="Arial"/>
              </a:rPr>
              <a:t>Table 2. </a:t>
            </a:r>
            <a:r>
              <a:rPr lang="en-US" sz="4000" b="1" spc="-15" baseline="32407" dirty="0">
                <a:solidFill>
                  <a:srgbClr val="00B7EA"/>
                </a:solidFill>
                <a:latin typeface="Arial"/>
                <a:cs typeface="Arial"/>
              </a:rPr>
              <a:t>Route of Estrogen Supplementation and Pregnancy Outcomes for </a:t>
            </a:r>
            <a:r>
              <a:rPr lang="en-US" sz="4000" b="1" u="sng" spc="-15" baseline="32407" dirty="0">
                <a:solidFill>
                  <a:srgbClr val="00B7EA"/>
                </a:solidFill>
                <a:latin typeface="Arial"/>
                <a:cs typeface="Arial"/>
              </a:rPr>
              <a:t>First</a:t>
            </a:r>
            <a:r>
              <a:rPr lang="en-US" sz="4000" b="1" spc="-15" baseline="32407" dirty="0">
                <a:solidFill>
                  <a:srgbClr val="00B7EA"/>
                </a:solidFill>
                <a:latin typeface="Arial"/>
                <a:cs typeface="Arial"/>
              </a:rPr>
              <a:t>, Autologous, Single, Euploid, Synthetic FET.</a:t>
            </a:r>
          </a:p>
          <a:p>
            <a:pPr algn="just"/>
            <a:r>
              <a:rPr lang="en-US" sz="4000" spc="-15" baseline="32407" dirty="0">
                <a:solidFill>
                  <a:srgbClr val="00B7EA"/>
                </a:solidFill>
                <a:latin typeface="Arial"/>
                <a:cs typeface="Arial"/>
              </a:rPr>
              <a:t>*Adjusted for maternal age at egg retrieval, body mass index, maximum serum estradiol prior to exogenous progesterone, maximum endometrial thickness prior to exogenous progesterone, blastocyst day, expansion grade, inner cell mass grade, trophectoderm grade.</a:t>
            </a:r>
          </a:p>
          <a:p>
            <a:pPr algn="just"/>
            <a:r>
              <a:rPr lang="en-US" sz="4000" spc="-15" baseline="32407" dirty="0">
                <a:solidFill>
                  <a:srgbClr val="00B7EA"/>
                </a:solidFill>
                <a:latin typeface="Arial"/>
                <a:cs typeface="Arial"/>
              </a:rPr>
              <a:t>**Statistically significant (p&lt;0.05)</a:t>
            </a:r>
          </a:p>
          <a:p>
            <a:pPr algn="just"/>
            <a:r>
              <a:rPr lang="en-US" sz="4000" spc="-15" baseline="32407" dirty="0">
                <a:solidFill>
                  <a:srgbClr val="00B7EA"/>
                </a:solidFill>
                <a:latin typeface="Arial"/>
                <a:cs typeface="Arial"/>
              </a:rPr>
              <a:t>OR: odds ratio, CI: confidence interval</a:t>
            </a:r>
          </a:p>
        </p:txBody>
      </p:sp>
      <p:graphicFrame>
        <p:nvGraphicFramePr>
          <p:cNvPr id="64" name="Tabla 64">
            <a:extLst>
              <a:ext uri="{FF2B5EF4-FFF2-40B4-BE49-F238E27FC236}">
                <a16:creationId xmlns:a16="http://schemas.microsoft.com/office/drawing/2014/main" id="{9159F465-2688-0746-8CEF-F8804E336C5C}"/>
              </a:ext>
            </a:extLst>
          </p:cNvPr>
          <p:cNvGraphicFramePr>
            <a:graphicFrameLocks noGrp="1"/>
          </p:cNvGraphicFramePr>
          <p:nvPr>
            <p:extLst>
              <p:ext uri="{D42A27DB-BD31-4B8C-83A1-F6EECF244321}">
                <p14:modId xmlns:p14="http://schemas.microsoft.com/office/powerpoint/2010/main" val="768202735"/>
              </p:ext>
            </p:extLst>
          </p:nvPr>
        </p:nvGraphicFramePr>
        <p:xfrm>
          <a:off x="13441609" y="18968793"/>
          <a:ext cx="29451816" cy="3264932"/>
        </p:xfrm>
        <a:graphic>
          <a:graphicData uri="http://schemas.openxmlformats.org/drawingml/2006/table">
            <a:tbl>
              <a:tblPr firstRow="1" bandRow="1">
                <a:tableStyleId>{22838BEF-8BB2-4498-84A7-C5851F593DF1}</a:tableStyleId>
              </a:tblPr>
              <a:tblGrid>
                <a:gridCol w="3272424">
                  <a:extLst>
                    <a:ext uri="{9D8B030D-6E8A-4147-A177-3AD203B41FA5}">
                      <a16:colId xmlns:a16="http://schemas.microsoft.com/office/drawing/2014/main" val="1956361249"/>
                    </a:ext>
                  </a:extLst>
                </a:gridCol>
                <a:gridCol w="3272424">
                  <a:extLst>
                    <a:ext uri="{9D8B030D-6E8A-4147-A177-3AD203B41FA5}">
                      <a16:colId xmlns:a16="http://schemas.microsoft.com/office/drawing/2014/main" val="693021292"/>
                    </a:ext>
                  </a:extLst>
                </a:gridCol>
                <a:gridCol w="3272424">
                  <a:extLst>
                    <a:ext uri="{9D8B030D-6E8A-4147-A177-3AD203B41FA5}">
                      <a16:colId xmlns:a16="http://schemas.microsoft.com/office/drawing/2014/main" val="4007645868"/>
                    </a:ext>
                  </a:extLst>
                </a:gridCol>
                <a:gridCol w="3272424">
                  <a:extLst>
                    <a:ext uri="{9D8B030D-6E8A-4147-A177-3AD203B41FA5}">
                      <a16:colId xmlns:a16="http://schemas.microsoft.com/office/drawing/2014/main" val="2815021568"/>
                    </a:ext>
                  </a:extLst>
                </a:gridCol>
                <a:gridCol w="3272424">
                  <a:extLst>
                    <a:ext uri="{9D8B030D-6E8A-4147-A177-3AD203B41FA5}">
                      <a16:colId xmlns:a16="http://schemas.microsoft.com/office/drawing/2014/main" val="3038873731"/>
                    </a:ext>
                  </a:extLst>
                </a:gridCol>
                <a:gridCol w="3272424">
                  <a:extLst>
                    <a:ext uri="{9D8B030D-6E8A-4147-A177-3AD203B41FA5}">
                      <a16:colId xmlns:a16="http://schemas.microsoft.com/office/drawing/2014/main" val="126878476"/>
                    </a:ext>
                  </a:extLst>
                </a:gridCol>
                <a:gridCol w="3272424">
                  <a:extLst>
                    <a:ext uri="{9D8B030D-6E8A-4147-A177-3AD203B41FA5}">
                      <a16:colId xmlns:a16="http://schemas.microsoft.com/office/drawing/2014/main" val="1197527595"/>
                    </a:ext>
                  </a:extLst>
                </a:gridCol>
                <a:gridCol w="3272424">
                  <a:extLst>
                    <a:ext uri="{9D8B030D-6E8A-4147-A177-3AD203B41FA5}">
                      <a16:colId xmlns:a16="http://schemas.microsoft.com/office/drawing/2014/main" val="1855556351"/>
                    </a:ext>
                  </a:extLst>
                </a:gridCol>
                <a:gridCol w="3272424">
                  <a:extLst>
                    <a:ext uri="{9D8B030D-6E8A-4147-A177-3AD203B41FA5}">
                      <a16:colId xmlns:a16="http://schemas.microsoft.com/office/drawing/2014/main" val="1083578768"/>
                    </a:ext>
                  </a:extLst>
                </a:gridCol>
              </a:tblGrid>
              <a:tr h="816233">
                <a:tc>
                  <a:txBody>
                    <a:bodyPr/>
                    <a:lstStyle/>
                    <a:p>
                      <a:pPr marL="0" marR="0" lvl="0" indent="0" algn="l" defTabSz="4367997" rtl="0" eaLnBrk="1" fontAlgn="auto" latinLnBrk="0" hangingPunct="1">
                        <a:lnSpc>
                          <a:spcPct val="100000"/>
                        </a:lnSpc>
                        <a:spcBef>
                          <a:spcPts val="0"/>
                        </a:spcBef>
                        <a:spcAft>
                          <a:spcPts val="0"/>
                        </a:spcAft>
                        <a:buClrTx/>
                        <a:buSzTx/>
                        <a:buFontTx/>
                        <a:buNone/>
                        <a:tabLst/>
                        <a:defRPr/>
                      </a:pPr>
                      <a:r>
                        <a:rPr lang="en-US" sz="1800" b="1" noProof="0" dirty="0">
                          <a:solidFill>
                            <a:srgbClr val="BEF1FB"/>
                          </a:solidFill>
                          <a:latin typeface="Arial Black" panose="020B0A04020102020204" pitchFamily="34" charset="0"/>
                        </a:rPr>
                        <a:t>Oral </a:t>
                      </a:r>
                    </a:p>
                    <a:p>
                      <a:pPr marL="0" marR="0" lvl="0" indent="0" algn="l" defTabSz="4367997" rtl="0" eaLnBrk="1" fontAlgn="auto" latinLnBrk="0" hangingPunct="1">
                        <a:lnSpc>
                          <a:spcPct val="100000"/>
                        </a:lnSpc>
                        <a:spcBef>
                          <a:spcPts val="0"/>
                        </a:spcBef>
                        <a:spcAft>
                          <a:spcPts val="0"/>
                        </a:spcAft>
                        <a:buClrTx/>
                        <a:buSzTx/>
                        <a:buFontTx/>
                        <a:buNone/>
                        <a:tabLst/>
                        <a:defRPr/>
                      </a:pPr>
                      <a:r>
                        <a:rPr lang="en-US" sz="1800" b="1" noProof="0" dirty="0">
                          <a:solidFill>
                            <a:srgbClr val="BEF1FB"/>
                          </a:solidFill>
                          <a:latin typeface="Arial Black" panose="020B0A04020102020204" pitchFamily="34" charset="0"/>
                        </a:rPr>
                        <a:t>(n=8,363, 95.7%)</a:t>
                      </a:r>
                    </a:p>
                  </a:txBody>
                  <a:tcPr anchor="ctr">
                    <a:lnL w="12700" cap="flat" cmpd="sng" algn="ctr">
                      <a:no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00B7EA"/>
                    </a:solidFill>
                  </a:tcPr>
                </a:tc>
                <a:tc>
                  <a:txBody>
                    <a:bodyPr/>
                    <a:lstStyle/>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79.4%</a:t>
                      </a:r>
                      <a:endParaRPr lang="en-US" sz="2000" b="1" noProof="0" dirty="0">
                        <a:solidFill>
                          <a:srgbClr val="BEF1FB"/>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Reference</a:t>
                      </a:r>
                      <a:endParaRPr lang="en-US" sz="2000" b="1" noProof="0" dirty="0">
                        <a:solidFill>
                          <a:srgbClr val="0071D6"/>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65.1%</a:t>
                      </a:r>
                      <a:endParaRPr lang="en-US" sz="2000" b="1" noProof="0" dirty="0">
                        <a:solidFill>
                          <a:srgbClr val="0071D6"/>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Reference</a:t>
                      </a:r>
                      <a:endParaRPr lang="en-US" sz="2000" b="1" noProof="0" dirty="0">
                        <a:solidFill>
                          <a:srgbClr val="0071D6"/>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24.3%</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Reference</a:t>
                      </a:r>
                      <a:endParaRPr lang="en-US" sz="2000" b="1" noProof="0" dirty="0">
                        <a:solidFill>
                          <a:srgbClr val="0071D6"/>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59.4%</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Reference</a:t>
                      </a:r>
                      <a:endParaRPr lang="en-US" sz="2000" b="1" noProof="0" dirty="0">
                        <a:solidFill>
                          <a:srgbClr val="0071D6"/>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extLst>
                  <a:ext uri="{0D108BD9-81ED-4DB2-BD59-A6C34878D82A}">
                    <a16:rowId xmlns:a16="http://schemas.microsoft.com/office/drawing/2014/main" val="2273672036"/>
                  </a:ext>
                </a:extLst>
              </a:tr>
              <a:tr h="816233">
                <a:tc>
                  <a:txBody>
                    <a:bodyPr/>
                    <a:lstStyle/>
                    <a:p>
                      <a:pPr marL="0" marR="0" lvl="0" indent="0" algn="l" defTabSz="4367997" rtl="0" eaLnBrk="1" fontAlgn="auto" latinLnBrk="0" hangingPunct="1">
                        <a:lnSpc>
                          <a:spcPct val="100000"/>
                        </a:lnSpc>
                        <a:spcBef>
                          <a:spcPts val="0"/>
                        </a:spcBef>
                        <a:spcAft>
                          <a:spcPts val="0"/>
                        </a:spcAft>
                        <a:buClrTx/>
                        <a:buSzTx/>
                        <a:buFontTx/>
                        <a:buNone/>
                        <a:tabLst/>
                        <a:defRPr/>
                      </a:pPr>
                      <a:r>
                        <a:rPr lang="en-US" sz="1800" b="1" noProof="0" dirty="0">
                          <a:solidFill>
                            <a:srgbClr val="BEF1FB"/>
                          </a:solidFill>
                          <a:latin typeface="Arial Black" panose="020B0A04020102020204" pitchFamily="34" charset="0"/>
                        </a:rPr>
                        <a:t>Vaginal </a:t>
                      </a:r>
                    </a:p>
                    <a:p>
                      <a:pPr marL="0" marR="0" lvl="0" indent="0" algn="l" defTabSz="4367997" rtl="0" eaLnBrk="1" fontAlgn="auto" latinLnBrk="0" hangingPunct="1">
                        <a:lnSpc>
                          <a:spcPct val="100000"/>
                        </a:lnSpc>
                        <a:spcBef>
                          <a:spcPts val="0"/>
                        </a:spcBef>
                        <a:spcAft>
                          <a:spcPts val="0"/>
                        </a:spcAft>
                        <a:buClrTx/>
                        <a:buSzTx/>
                        <a:buFontTx/>
                        <a:buNone/>
                        <a:tabLst/>
                        <a:defRPr/>
                      </a:pPr>
                      <a:r>
                        <a:rPr lang="en-US" sz="1800" b="1" noProof="0" dirty="0">
                          <a:solidFill>
                            <a:srgbClr val="BEF1FB"/>
                          </a:solidFill>
                          <a:latin typeface="Arial Black" panose="020B0A04020102020204" pitchFamily="34" charset="0"/>
                        </a:rPr>
                        <a:t>(n=305, 3.5%)</a:t>
                      </a:r>
                    </a:p>
                  </a:txBody>
                  <a:tcPr anchor="ctr">
                    <a:lnL w="12700" cap="flat" cmpd="sng" algn="ctr">
                      <a:no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00B7EA"/>
                    </a:solidFill>
                  </a:tcPr>
                </a:tc>
                <a:tc>
                  <a:txBody>
                    <a:bodyPr/>
                    <a:lstStyle/>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76.4%</a:t>
                      </a:r>
                      <a:endParaRPr lang="en-US" sz="2000" b="1" noProof="0" dirty="0">
                        <a:solidFill>
                          <a:srgbClr val="BEF1FB"/>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1.16 (0.79-1.70)</a:t>
                      </a:r>
                      <a:endParaRPr lang="en-US" sz="2000" b="1" noProof="0" dirty="0">
                        <a:solidFill>
                          <a:srgbClr val="0071D6"/>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54.8%</a:t>
                      </a:r>
                      <a:endParaRPr lang="en-US" sz="2000" b="1" noProof="0" dirty="0">
                        <a:solidFill>
                          <a:srgbClr val="0071D6"/>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0.99 (0.72-1.37)</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36.6%</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1.28 (0.88-1.88)</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47.5%</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0.93 (0.67-1.28)</a:t>
                      </a:r>
                    </a:p>
                  </a:txBody>
                  <a:tcPr anchor="ctr">
                    <a:lnL w="12700" cap="flat" cmpd="sng" algn="ctr">
                      <a:solidFill>
                        <a:srgbClr val="0071D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extLst>
                  <a:ext uri="{0D108BD9-81ED-4DB2-BD59-A6C34878D82A}">
                    <a16:rowId xmlns:a16="http://schemas.microsoft.com/office/drawing/2014/main" val="3819646743"/>
                  </a:ext>
                </a:extLst>
              </a:tr>
              <a:tr h="816233">
                <a:tc>
                  <a:txBody>
                    <a:bodyPr/>
                    <a:lstStyle/>
                    <a:p>
                      <a:pPr marL="0" marR="0" lvl="0" indent="0" algn="l" defTabSz="4367997"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BEF1FB"/>
                          </a:solidFill>
                          <a:effectLst/>
                          <a:uLnTx/>
                          <a:uFillTx/>
                          <a:latin typeface="Arial Black" panose="020B0A04020102020204" pitchFamily="34" charset="0"/>
                          <a:ea typeface="+mn-ea"/>
                          <a:cs typeface="+mn-cs"/>
                        </a:rPr>
                        <a:t>Transdermal </a:t>
                      </a:r>
                    </a:p>
                    <a:p>
                      <a:pPr marL="0" marR="0" lvl="0" indent="0" algn="l" defTabSz="4367997"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BEF1FB"/>
                          </a:solidFill>
                          <a:effectLst/>
                          <a:uLnTx/>
                          <a:uFillTx/>
                          <a:latin typeface="Arial Black" panose="020B0A04020102020204" pitchFamily="34" charset="0"/>
                          <a:ea typeface="+mn-ea"/>
                          <a:cs typeface="+mn-cs"/>
                        </a:rPr>
                        <a:t>(n=31, 0.3%)</a:t>
                      </a:r>
                    </a:p>
                  </a:txBody>
                  <a:tcPr anchor="ctr">
                    <a:lnL w="12700" cap="flat" cmpd="sng" algn="ctr">
                      <a:no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00B7EA"/>
                    </a:solidFill>
                  </a:tcPr>
                </a:tc>
                <a:tc>
                  <a:txBody>
                    <a:bodyPr/>
                    <a:lstStyle/>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83.9%</a:t>
                      </a:r>
                      <a:endParaRPr lang="en-US" sz="2000" b="1" noProof="0" dirty="0">
                        <a:solidFill>
                          <a:srgbClr val="BEF1FB"/>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1.71 (0.63-4.63)</a:t>
                      </a:r>
                      <a:endParaRPr lang="en-US" sz="2000" b="1" noProof="0" dirty="0">
                        <a:solidFill>
                          <a:srgbClr val="0071D6"/>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64.5%</a:t>
                      </a:r>
                      <a:endParaRPr lang="en-US" sz="2000" b="1" noProof="0" dirty="0">
                        <a:solidFill>
                          <a:srgbClr val="0071D6"/>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1.23 (0.57-2.66)</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30.8%</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1.24 (0.53-2.89)</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58.1%</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1.17 (0.56-2.45)</a:t>
                      </a:r>
                    </a:p>
                  </a:txBody>
                  <a:tcPr anchor="ctr">
                    <a:lnL w="12700" cap="flat" cmpd="sng" algn="ctr">
                      <a:solidFill>
                        <a:srgbClr val="0071D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extLst>
                  <a:ext uri="{0D108BD9-81ED-4DB2-BD59-A6C34878D82A}">
                    <a16:rowId xmlns:a16="http://schemas.microsoft.com/office/drawing/2014/main" val="1374406694"/>
                  </a:ext>
                </a:extLst>
              </a:tr>
              <a:tr h="816233">
                <a:tc>
                  <a:txBody>
                    <a:bodyPr/>
                    <a:lstStyle/>
                    <a:p>
                      <a:pPr marL="0" marR="0" lvl="0" indent="0" algn="l" defTabSz="4367997"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BEF1FB"/>
                          </a:solidFill>
                          <a:effectLst/>
                          <a:uLnTx/>
                          <a:uFillTx/>
                          <a:latin typeface="Arial Black" panose="020B0A04020102020204" pitchFamily="34" charset="0"/>
                          <a:ea typeface="+mn-ea"/>
                          <a:cs typeface="+mn-cs"/>
                        </a:rPr>
                        <a:t>Intramuscular </a:t>
                      </a:r>
                    </a:p>
                    <a:p>
                      <a:pPr marL="0" marR="0" lvl="0" indent="0" algn="l" defTabSz="4367997"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BEF1FB"/>
                          </a:solidFill>
                          <a:effectLst/>
                          <a:uLnTx/>
                          <a:uFillTx/>
                          <a:latin typeface="Arial Black" panose="020B0A04020102020204" pitchFamily="34" charset="0"/>
                          <a:ea typeface="+mn-ea"/>
                          <a:cs typeface="+mn-cs"/>
                        </a:rPr>
                        <a:t>(n=43, 0.5%)</a:t>
                      </a:r>
                    </a:p>
                  </a:txBody>
                  <a:tcPr anchor="ctr">
                    <a:lnL w="12700" cap="flat" cmpd="sng" algn="ctr">
                      <a:no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00B7EA"/>
                    </a:solidFill>
                  </a:tcPr>
                </a:tc>
                <a:tc>
                  <a:txBody>
                    <a:bodyPr/>
                    <a:lstStyle/>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55.8%</a:t>
                      </a:r>
                      <a:endParaRPr lang="en-US" sz="2000" b="1" noProof="0" dirty="0">
                        <a:solidFill>
                          <a:srgbClr val="BEF1FB"/>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0.51 (0.26-0.99)**</a:t>
                      </a:r>
                      <a:endParaRPr lang="en-US" sz="2000" b="1" noProof="0" dirty="0">
                        <a:solidFill>
                          <a:srgbClr val="0071D6"/>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32.6%</a:t>
                      </a:r>
                      <a:endParaRPr lang="en-US" sz="2000" b="1" noProof="0" dirty="0">
                        <a:solidFill>
                          <a:srgbClr val="0071D6"/>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0.44 (0.22-0.87)**</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41.7%</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1.50 (0.63-3.55)</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32.6%</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0.55 (0.28-1.10)</a:t>
                      </a:r>
                    </a:p>
                  </a:txBody>
                  <a:tcPr anchor="ctr">
                    <a:lnL w="12700" cap="flat" cmpd="sng" algn="ctr">
                      <a:solidFill>
                        <a:srgbClr val="0071D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extLst>
                  <a:ext uri="{0D108BD9-81ED-4DB2-BD59-A6C34878D82A}">
                    <a16:rowId xmlns:a16="http://schemas.microsoft.com/office/drawing/2014/main" val="1446696104"/>
                  </a:ext>
                </a:extLst>
              </a:tr>
            </a:tbl>
          </a:graphicData>
        </a:graphic>
      </p:graphicFrame>
      <p:grpSp>
        <p:nvGrpSpPr>
          <p:cNvPr id="4" name="Group 3">
            <a:extLst>
              <a:ext uri="{FF2B5EF4-FFF2-40B4-BE49-F238E27FC236}">
                <a16:creationId xmlns:a16="http://schemas.microsoft.com/office/drawing/2014/main" id="{D6D33CBB-74A5-4BA0-A777-FDACD4F76217}"/>
              </a:ext>
            </a:extLst>
          </p:cNvPr>
          <p:cNvGrpSpPr/>
          <p:nvPr/>
        </p:nvGrpSpPr>
        <p:grpSpPr>
          <a:xfrm>
            <a:off x="16720521" y="17971304"/>
            <a:ext cx="3270507" cy="1010879"/>
            <a:chOff x="32384953" y="9026033"/>
            <a:chExt cx="4123550" cy="1010879"/>
          </a:xfrm>
        </p:grpSpPr>
        <p:sp>
          <p:nvSpPr>
            <p:cNvPr id="62" name="Rectángulo: esquinas superiores redondeadas 61">
              <a:extLst>
                <a:ext uri="{FF2B5EF4-FFF2-40B4-BE49-F238E27FC236}">
                  <a16:creationId xmlns:a16="http://schemas.microsoft.com/office/drawing/2014/main" id="{41B752F1-8EA9-B85E-0416-9E15CC244F99}"/>
                </a:ext>
              </a:extLst>
            </p:cNvPr>
            <p:cNvSpPr/>
            <p:nvPr/>
          </p:nvSpPr>
          <p:spPr>
            <a:xfrm>
              <a:off x="32384953" y="9026033"/>
              <a:ext cx="4123550" cy="1010879"/>
            </a:xfrm>
            <a:prstGeom prst="round2SameRect">
              <a:avLst/>
            </a:prstGeom>
            <a:solidFill>
              <a:srgbClr val="0071D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8" name="CuadroTexto 67">
              <a:extLst>
                <a:ext uri="{FF2B5EF4-FFF2-40B4-BE49-F238E27FC236}">
                  <a16:creationId xmlns:a16="http://schemas.microsoft.com/office/drawing/2014/main" id="{6730E160-ADB9-6D30-B956-4244F5D1A91D}"/>
                </a:ext>
              </a:extLst>
            </p:cNvPr>
            <p:cNvSpPr txBox="1"/>
            <p:nvPr/>
          </p:nvSpPr>
          <p:spPr>
            <a:xfrm>
              <a:off x="32843385" y="9085298"/>
              <a:ext cx="3275238" cy="923330"/>
            </a:xfrm>
            <a:prstGeom prst="rect">
              <a:avLst/>
            </a:prstGeom>
            <a:noFill/>
          </p:spPr>
          <p:txBody>
            <a:bodyPr wrap="square">
              <a:spAutoFit/>
            </a:bodyPr>
            <a:lstStyle/>
            <a:p>
              <a:pPr algn="ctr"/>
              <a:r>
                <a:rPr lang="en-US" sz="1800" dirty="0">
                  <a:solidFill>
                    <a:srgbClr val="BEF1FB"/>
                  </a:solidFill>
                  <a:latin typeface="Arial Black" panose="020B0A04020102020204" pitchFamily="34" charset="0"/>
                </a:rPr>
                <a:t>Chemical Pregnancy Rate (%)</a:t>
              </a:r>
              <a:endParaRPr lang="en-US" sz="1800" dirty="0"/>
            </a:p>
          </p:txBody>
        </p:sp>
      </p:grpSp>
      <p:cxnSp>
        <p:nvCxnSpPr>
          <p:cNvPr id="72" name="Conector recto 71">
            <a:extLst>
              <a:ext uri="{FF2B5EF4-FFF2-40B4-BE49-F238E27FC236}">
                <a16:creationId xmlns:a16="http://schemas.microsoft.com/office/drawing/2014/main" id="{E2074E9C-B5A8-F1FE-B99A-6559DE14EC95}"/>
              </a:ext>
            </a:extLst>
          </p:cNvPr>
          <p:cNvCxnSpPr>
            <a:cxnSpLocks/>
          </p:cNvCxnSpPr>
          <p:nvPr/>
        </p:nvCxnSpPr>
        <p:spPr>
          <a:xfrm>
            <a:off x="13512906" y="22446271"/>
            <a:ext cx="29380526" cy="0"/>
          </a:xfrm>
          <a:prstGeom prst="line">
            <a:avLst/>
          </a:prstGeom>
          <a:ln w="38100" cmpd="sng">
            <a:solidFill>
              <a:srgbClr val="0071D6"/>
            </a:solidFill>
          </a:ln>
        </p:spPr>
        <p:style>
          <a:lnRef idx="1">
            <a:schemeClr val="accent1"/>
          </a:lnRef>
          <a:fillRef idx="0">
            <a:schemeClr val="accent1"/>
          </a:fillRef>
          <a:effectRef idx="0">
            <a:schemeClr val="accent1"/>
          </a:effectRef>
          <a:fontRef idx="minor">
            <a:schemeClr val="tx1"/>
          </a:fontRef>
        </p:style>
      </p:cxnSp>
      <p:sp>
        <p:nvSpPr>
          <p:cNvPr id="88" name="Rectángulo: esquinas superiores redondeadas 87">
            <a:extLst>
              <a:ext uri="{FF2B5EF4-FFF2-40B4-BE49-F238E27FC236}">
                <a16:creationId xmlns:a16="http://schemas.microsoft.com/office/drawing/2014/main" id="{6F9CE3E4-BE4E-1968-819E-5818D3F88099}"/>
              </a:ext>
            </a:extLst>
          </p:cNvPr>
          <p:cNvSpPr/>
          <p:nvPr/>
        </p:nvSpPr>
        <p:spPr>
          <a:xfrm>
            <a:off x="13182392" y="24887528"/>
            <a:ext cx="11676112" cy="1300566"/>
          </a:xfrm>
          <a:prstGeom prst="round2SameRect">
            <a:avLst/>
          </a:prstGeom>
          <a:solidFill>
            <a:srgbClr val="00B7EA"/>
          </a:solidFill>
          <a:ln>
            <a:no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9" name="CuadroTexto 88">
            <a:extLst>
              <a:ext uri="{FF2B5EF4-FFF2-40B4-BE49-F238E27FC236}">
                <a16:creationId xmlns:a16="http://schemas.microsoft.com/office/drawing/2014/main" id="{53EF2449-C8DF-57CA-7679-5AF585D725F3}"/>
              </a:ext>
            </a:extLst>
          </p:cNvPr>
          <p:cNvSpPr txBox="1"/>
          <p:nvPr/>
        </p:nvSpPr>
        <p:spPr>
          <a:xfrm>
            <a:off x="13398712" y="25131993"/>
            <a:ext cx="7453189" cy="1140639"/>
          </a:xfrm>
          <a:prstGeom prst="rect">
            <a:avLst/>
          </a:prstGeom>
          <a:noFill/>
        </p:spPr>
        <p:txBody>
          <a:bodyPr wrap="square" rtlCol="0">
            <a:spAutoFit/>
          </a:bodyPr>
          <a:lstStyle/>
          <a:p>
            <a:pPr marL="0" marR="0" indent="0" algn="l" defTabSz="1238892" rtl="0" eaLnBrk="1" fontAlgn="auto" latinLnBrk="0" hangingPunct="1">
              <a:spcBef>
                <a:spcPts val="0"/>
              </a:spcBef>
              <a:spcAft>
                <a:spcPts val="0"/>
              </a:spcAft>
              <a:buClrTx/>
              <a:buSzTx/>
              <a:buFontTx/>
              <a:buNone/>
              <a:tabLst/>
              <a:defRPr/>
            </a:pPr>
            <a:r>
              <a:rPr lang="es-ES_tradnl" sz="4400" b="1" spc="-5" dirty="0">
                <a:solidFill>
                  <a:srgbClr val="BEF1FB"/>
                </a:solidFill>
                <a:latin typeface="Arial"/>
                <a:cs typeface="Arial"/>
              </a:rPr>
              <a:t>CONCLUSIONS</a:t>
            </a:r>
            <a:endParaRPr lang="es-ES_tradnl" sz="4400" dirty="0">
              <a:solidFill>
                <a:srgbClr val="BEF1FB"/>
              </a:solidFill>
              <a:latin typeface="Arial"/>
              <a:cs typeface="Arial"/>
            </a:endParaRPr>
          </a:p>
        </p:txBody>
      </p:sp>
      <p:sp>
        <p:nvSpPr>
          <p:cNvPr id="91" name="CuadroTexto 90">
            <a:extLst>
              <a:ext uri="{FF2B5EF4-FFF2-40B4-BE49-F238E27FC236}">
                <a16:creationId xmlns:a16="http://schemas.microsoft.com/office/drawing/2014/main" id="{3B678C32-A611-C039-0715-96C7E81063D4}"/>
              </a:ext>
            </a:extLst>
          </p:cNvPr>
          <p:cNvSpPr txBox="1"/>
          <p:nvPr/>
        </p:nvSpPr>
        <p:spPr>
          <a:xfrm>
            <a:off x="13222524" y="26225146"/>
            <a:ext cx="8372230" cy="6061825"/>
          </a:xfrm>
          <a:prstGeom prst="rect">
            <a:avLst/>
          </a:prstGeom>
          <a:solidFill>
            <a:srgbClr val="BEF1FB"/>
          </a:solidFill>
        </p:spPr>
        <p:txBody>
          <a:bodyPr wrap="square" lIns="360000" tIns="360000" rIns="360000" bIns="360000" numCol="1" rtlCol="0" anchor="t">
            <a:spAutoFit/>
          </a:bodyPr>
          <a:lstStyle/>
          <a:p>
            <a:r>
              <a:rPr lang="en-US" sz="4000" spc="-15" baseline="32407" dirty="0">
                <a:latin typeface="Arial"/>
                <a:cs typeface="Arial"/>
              </a:rPr>
              <a:t>For first autologous single, euploid, synthetic, FET cycles, use of intramuscular estrogen replacement had significantly lower odds of chemical and clinical pregnancy when compared to oral estrogen replacement after adjusting for possible confounders. However, there was </a:t>
            </a:r>
            <a:r>
              <a:rPr lang="en-US" sz="4000" b="1" spc="-15" baseline="32407" dirty="0">
                <a:latin typeface="Arial"/>
                <a:cs typeface="Arial"/>
              </a:rPr>
              <a:t>no difference in the probability of live birth or pregnancy loss between vaginal, transdermal, and intramuscular estrogen replacement compared to oral estrogen replacement.</a:t>
            </a:r>
            <a:r>
              <a:rPr lang="en-US" sz="4000" spc="-15" baseline="32407" dirty="0">
                <a:latin typeface="Arial"/>
                <a:cs typeface="Arial"/>
              </a:rPr>
              <a:t> Given low sample sizes in the non-oral estrogen exposure groups, results should be interpreted with caution.</a:t>
            </a:r>
          </a:p>
          <a:p>
            <a:endParaRPr lang="en-US" sz="4000" spc="-15" baseline="32407" dirty="0">
              <a:latin typeface="Arial"/>
              <a:cs typeface="Arial"/>
            </a:endParaRPr>
          </a:p>
        </p:txBody>
      </p:sp>
      <p:sp>
        <p:nvSpPr>
          <p:cNvPr id="92" name="Rectángulo: esquinas superiores redondeadas 91">
            <a:extLst>
              <a:ext uri="{FF2B5EF4-FFF2-40B4-BE49-F238E27FC236}">
                <a16:creationId xmlns:a16="http://schemas.microsoft.com/office/drawing/2014/main" id="{8E6A2DA1-44AC-F761-96C1-828EF6383DFE}"/>
              </a:ext>
            </a:extLst>
          </p:cNvPr>
          <p:cNvSpPr/>
          <p:nvPr/>
        </p:nvSpPr>
        <p:spPr>
          <a:xfrm>
            <a:off x="25303202" y="24887528"/>
            <a:ext cx="18138805" cy="1288426"/>
          </a:xfrm>
          <a:prstGeom prst="round2SameRect">
            <a:avLst/>
          </a:prstGeom>
          <a:solidFill>
            <a:srgbClr val="00B7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3" name="CuadroTexto 92">
            <a:extLst>
              <a:ext uri="{FF2B5EF4-FFF2-40B4-BE49-F238E27FC236}">
                <a16:creationId xmlns:a16="http://schemas.microsoft.com/office/drawing/2014/main" id="{93C4BE6F-9D16-1F6B-76A2-7BA79F8E0BFF}"/>
              </a:ext>
            </a:extLst>
          </p:cNvPr>
          <p:cNvSpPr txBox="1"/>
          <p:nvPr/>
        </p:nvSpPr>
        <p:spPr>
          <a:xfrm>
            <a:off x="25681065" y="25199449"/>
            <a:ext cx="11365709" cy="696792"/>
          </a:xfrm>
          <a:prstGeom prst="rect">
            <a:avLst/>
          </a:prstGeom>
          <a:noFill/>
        </p:spPr>
        <p:txBody>
          <a:bodyPr wrap="square" rtlCol="0">
            <a:spAutoFit/>
          </a:bodyPr>
          <a:lstStyle/>
          <a:p>
            <a:pPr marL="0" marR="0" indent="0" algn="l" defTabSz="1238892" rtl="0" eaLnBrk="1" fontAlgn="auto" latinLnBrk="0" hangingPunct="1">
              <a:spcBef>
                <a:spcPts val="0"/>
              </a:spcBef>
              <a:spcAft>
                <a:spcPts val="0"/>
              </a:spcAft>
              <a:buClrTx/>
              <a:buSzTx/>
              <a:buFontTx/>
              <a:buNone/>
              <a:tabLst/>
              <a:defRPr/>
            </a:pPr>
            <a:r>
              <a:rPr lang="es-ES_tradnl" sz="4400" b="1" spc="-5" dirty="0">
                <a:solidFill>
                  <a:srgbClr val="BEF1FB"/>
                </a:solidFill>
                <a:latin typeface="Arial"/>
                <a:cs typeface="Arial"/>
              </a:rPr>
              <a:t>REFERENCES</a:t>
            </a:r>
            <a:endParaRPr lang="es-ES_tradnl" sz="4400" dirty="0">
              <a:solidFill>
                <a:srgbClr val="BEF1FB"/>
              </a:solidFill>
              <a:latin typeface="Arial"/>
              <a:cs typeface="Arial"/>
            </a:endParaRPr>
          </a:p>
        </p:txBody>
      </p:sp>
      <p:sp>
        <p:nvSpPr>
          <p:cNvPr id="94" name="CuadroTexto 93">
            <a:extLst>
              <a:ext uri="{FF2B5EF4-FFF2-40B4-BE49-F238E27FC236}">
                <a16:creationId xmlns:a16="http://schemas.microsoft.com/office/drawing/2014/main" id="{01654621-5C2C-58A6-C8B5-1C570FE17830}"/>
              </a:ext>
            </a:extLst>
          </p:cNvPr>
          <p:cNvSpPr txBox="1"/>
          <p:nvPr/>
        </p:nvSpPr>
        <p:spPr>
          <a:xfrm>
            <a:off x="25284117" y="26226011"/>
            <a:ext cx="18187984" cy="6061825"/>
          </a:xfrm>
          <a:prstGeom prst="rect">
            <a:avLst/>
          </a:prstGeom>
          <a:solidFill>
            <a:srgbClr val="BEF1FB"/>
          </a:solidFill>
        </p:spPr>
        <p:txBody>
          <a:bodyPr wrap="square" lIns="360000" tIns="360000" rIns="360000" bIns="360000" rtlCol="0" anchor="t">
            <a:spAutoFit/>
          </a:bodyPr>
          <a:lstStyle/>
          <a:p>
            <a:pPr algn="just"/>
            <a:r>
              <a:rPr lang="en-US" sz="2600" spc="-15" baseline="32407" dirty="0">
                <a:latin typeface="Arial"/>
                <a:cs typeface="Arial"/>
              </a:rPr>
              <a:t>1. F </a:t>
            </a:r>
            <a:r>
              <a:rPr lang="en-US" sz="2600" spc="-15" baseline="32407" dirty="0" err="1">
                <a:latin typeface="Arial"/>
                <a:cs typeface="Arial"/>
              </a:rPr>
              <a:t>Parisi</a:t>
            </a:r>
            <a:r>
              <a:rPr lang="en-US" sz="2600" spc="-15" baseline="32407" dirty="0">
                <a:latin typeface="Arial"/>
                <a:cs typeface="Arial"/>
              </a:rPr>
              <a:t>, C </a:t>
            </a:r>
            <a:r>
              <a:rPr lang="en-US" sz="2600" spc="-15" baseline="32407" dirty="0" err="1">
                <a:latin typeface="Arial"/>
                <a:cs typeface="Arial"/>
              </a:rPr>
              <a:t>Fenizia</a:t>
            </a:r>
            <a:r>
              <a:rPr lang="en-US" sz="2600" spc="-15" baseline="32407" dirty="0">
                <a:latin typeface="Arial"/>
                <a:cs typeface="Arial"/>
              </a:rPr>
              <a:t>, A </a:t>
            </a:r>
            <a:r>
              <a:rPr lang="en-US" sz="2600" spc="-15" baseline="32407" dirty="0" err="1">
                <a:latin typeface="Arial"/>
                <a:cs typeface="Arial"/>
              </a:rPr>
              <a:t>Introini</a:t>
            </a:r>
            <a:r>
              <a:rPr lang="en-US" sz="2600" spc="-15" baseline="32407" dirty="0">
                <a:latin typeface="Arial"/>
                <a:cs typeface="Arial"/>
              </a:rPr>
              <a:t>, A </a:t>
            </a:r>
            <a:r>
              <a:rPr lang="en-US" sz="2600" spc="-15" baseline="32407" dirty="0" err="1">
                <a:latin typeface="Arial"/>
                <a:cs typeface="Arial"/>
              </a:rPr>
              <a:t>Zavatta</a:t>
            </a:r>
            <a:r>
              <a:rPr lang="en-US" sz="2600" spc="-15" baseline="32407" dirty="0">
                <a:latin typeface="Arial"/>
                <a:cs typeface="Arial"/>
              </a:rPr>
              <a:t>, C </a:t>
            </a:r>
            <a:r>
              <a:rPr lang="en-US" sz="2600" spc="-15" baseline="32407" dirty="0" err="1">
                <a:latin typeface="Arial"/>
                <a:cs typeface="Arial"/>
              </a:rPr>
              <a:t>Scaccabarozzi</a:t>
            </a:r>
            <a:r>
              <a:rPr lang="en-US" sz="2600" spc="-15" baseline="32407" dirty="0">
                <a:latin typeface="Arial"/>
                <a:cs typeface="Arial"/>
              </a:rPr>
              <a:t>, M </a:t>
            </a:r>
            <a:r>
              <a:rPr lang="en-US" sz="2600" spc="-15" baseline="32407" dirty="0" err="1">
                <a:latin typeface="Arial"/>
                <a:cs typeface="Arial"/>
              </a:rPr>
              <a:t>Biasin</a:t>
            </a:r>
            <a:r>
              <a:rPr lang="en-US" sz="2600" spc="-15" baseline="32407" dirty="0">
                <a:latin typeface="Arial"/>
                <a:cs typeface="Arial"/>
              </a:rPr>
              <a:t>, V </a:t>
            </a:r>
            <a:r>
              <a:rPr lang="en-US" sz="2600" spc="-15" baseline="32407" dirty="0" err="1">
                <a:latin typeface="Arial"/>
                <a:cs typeface="Arial"/>
              </a:rPr>
              <a:t>Savasi</a:t>
            </a:r>
            <a:r>
              <a:rPr lang="en-US" sz="2600" spc="-15" baseline="32407" dirty="0">
                <a:latin typeface="Arial"/>
                <a:cs typeface="Arial"/>
              </a:rPr>
              <a:t>, The pathophysiological role of estrogens in the initial stages of pregnancy: molecular mechanisms and clinical implications for pregnancy outcome from the periconceptional period to end of the first trimester, Human Reproduction Update, Volume 29, Issue 6, November-December 2023, Pages 699–720,</a:t>
            </a:r>
          </a:p>
          <a:p>
            <a:pPr algn="just"/>
            <a:r>
              <a:rPr lang="en-US" sz="2600" spc="-15" baseline="32407" dirty="0">
                <a:latin typeface="Arial"/>
                <a:cs typeface="Arial"/>
              </a:rPr>
              <a:t>2. Wei C, Wu H, Yu Y, Li Y, Xiang S, Lian F. Effect of estrogen exposure on pregnancy outcomes in artificial frozen-thawed embryo transfer cycles. </a:t>
            </a:r>
            <a:r>
              <a:rPr lang="en-US" sz="2600" spc="-15" baseline="32407" dirty="0" err="1">
                <a:latin typeface="Arial"/>
                <a:cs typeface="Arial"/>
              </a:rPr>
              <a:t>Gynecol</a:t>
            </a:r>
            <a:r>
              <a:rPr lang="en-US" sz="2600" spc="-15" baseline="32407" dirty="0">
                <a:latin typeface="Arial"/>
                <a:cs typeface="Arial"/>
              </a:rPr>
              <a:t> Endocrinol. 2024 Dec;40(1):2352142. </a:t>
            </a:r>
            <a:r>
              <a:rPr lang="en-US" sz="2600" spc="-15" baseline="32407" dirty="0" err="1">
                <a:latin typeface="Arial"/>
                <a:cs typeface="Arial"/>
              </a:rPr>
              <a:t>doi</a:t>
            </a:r>
            <a:r>
              <a:rPr lang="en-US" sz="2600" spc="-15" baseline="32407" dirty="0">
                <a:latin typeface="Arial"/>
                <a:cs typeface="Arial"/>
              </a:rPr>
              <a:t>: 10.1080/09513590.2024.2352142. </a:t>
            </a:r>
            <a:r>
              <a:rPr lang="en-US" sz="2600" spc="-15" baseline="32407" dirty="0" err="1">
                <a:latin typeface="Arial"/>
                <a:cs typeface="Arial"/>
              </a:rPr>
              <a:t>Epub</a:t>
            </a:r>
            <a:r>
              <a:rPr lang="en-US" sz="2600" spc="-15" baseline="32407" dirty="0">
                <a:latin typeface="Arial"/>
                <a:cs typeface="Arial"/>
              </a:rPr>
              <a:t> 2024 May 23. PMID: 38781518.</a:t>
            </a:r>
          </a:p>
          <a:p>
            <a:pPr algn="just"/>
            <a:r>
              <a:rPr lang="en-US" sz="2600" spc="-15" baseline="32407" dirty="0">
                <a:latin typeface="Arial"/>
                <a:cs typeface="Arial"/>
              </a:rPr>
              <a:t>3. </a:t>
            </a:r>
            <a:r>
              <a:rPr lang="en-US" sz="2600" spc="-15" baseline="32407" dirty="0" err="1">
                <a:latin typeface="Arial"/>
                <a:cs typeface="Arial"/>
              </a:rPr>
              <a:t>Scheffer</a:t>
            </a:r>
            <a:r>
              <a:rPr lang="en-US" sz="2600" spc="-15" baseline="32407" dirty="0">
                <a:latin typeface="Arial"/>
                <a:cs typeface="Arial"/>
              </a:rPr>
              <a:t> JB, </a:t>
            </a:r>
            <a:r>
              <a:rPr lang="en-US" sz="2600" spc="-15" baseline="32407" dirty="0" err="1">
                <a:latin typeface="Arial"/>
                <a:cs typeface="Arial"/>
              </a:rPr>
              <a:t>Scheffer</a:t>
            </a:r>
            <a:r>
              <a:rPr lang="en-US" sz="2600" spc="-15" baseline="32407" dirty="0">
                <a:latin typeface="Arial"/>
                <a:cs typeface="Arial"/>
              </a:rPr>
              <a:t> BB, Aguiar AP, et al. A comparison of the effects of three different estrogen used for endometrium preparation on the outcome of day 5 frozen embryo transfer cycle. JBRA Assist </a:t>
            </a:r>
            <a:r>
              <a:rPr lang="en-US" sz="2600" spc="-15" baseline="32407" dirty="0" err="1">
                <a:latin typeface="Arial"/>
                <a:cs typeface="Arial"/>
              </a:rPr>
              <a:t>Reprod</a:t>
            </a:r>
            <a:r>
              <a:rPr lang="en-US" sz="2600" spc="-15" baseline="32407" dirty="0">
                <a:latin typeface="Arial"/>
                <a:cs typeface="Arial"/>
              </a:rPr>
              <a:t>. 2021;25(1):104–108.</a:t>
            </a:r>
          </a:p>
          <a:p>
            <a:pPr algn="just"/>
            <a:r>
              <a:rPr lang="en-US" sz="2600" spc="-15" baseline="32407" dirty="0">
                <a:latin typeface="Arial"/>
                <a:cs typeface="Arial"/>
              </a:rPr>
              <a:t>4. </a:t>
            </a:r>
            <a:r>
              <a:rPr lang="en-US" sz="2600" spc="-15" baseline="32407" dirty="0" err="1">
                <a:latin typeface="Arial"/>
                <a:cs typeface="Arial"/>
              </a:rPr>
              <a:t>Garimella</a:t>
            </a:r>
            <a:r>
              <a:rPr lang="en-US" sz="2600" spc="-15" baseline="32407" dirty="0">
                <a:latin typeface="Arial"/>
                <a:cs typeface="Arial"/>
              </a:rPr>
              <a:t> S, </a:t>
            </a:r>
            <a:r>
              <a:rPr lang="en-US" sz="2600" spc="-15" baseline="32407" dirty="0" err="1">
                <a:latin typeface="Arial"/>
                <a:cs typeface="Arial"/>
              </a:rPr>
              <a:t>Karunakaran</a:t>
            </a:r>
            <a:r>
              <a:rPr lang="en-US" sz="2600" spc="-15" baseline="32407" dirty="0">
                <a:latin typeface="Arial"/>
                <a:cs typeface="Arial"/>
              </a:rPr>
              <a:t> S, </a:t>
            </a:r>
            <a:r>
              <a:rPr lang="en-US" sz="2600" spc="-15" baseline="32407" dirty="0" err="1">
                <a:latin typeface="Arial"/>
                <a:cs typeface="Arial"/>
              </a:rPr>
              <a:t>Gedela</a:t>
            </a:r>
            <a:r>
              <a:rPr lang="en-US" sz="2600" spc="-15" baseline="32407" dirty="0">
                <a:latin typeface="Arial"/>
                <a:cs typeface="Arial"/>
              </a:rPr>
              <a:t> DR. A prospective study of oral estrogen versus transdermal estrogen (gel) for hormone replacement frozen embryo transfer cycles. </a:t>
            </a:r>
            <a:r>
              <a:rPr lang="en-US" sz="2600" spc="-15" baseline="32407" dirty="0" err="1">
                <a:latin typeface="Arial"/>
                <a:cs typeface="Arial"/>
              </a:rPr>
              <a:t>Gynecol</a:t>
            </a:r>
            <a:r>
              <a:rPr lang="en-US" sz="2600" spc="-15" baseline="32407" dirty="0">
                <a:latin typeface="Arial"/>
                <a:cs typeface="Arial"/>
              </a:rPr>
              <a:t> Endocrinol. 2021;37(6):515–518. </a:t>
            </a:r>
            <a:r>
              <a:rPr lang="en-US" sz="2600" spc="-15" baseline="32407" dirty="0" err="1">
                <a:latin typeface="Arial"/>
                <a:cs typeface="Arial"/>
              </a:rPr>
              <a:t>doi</a:t>
            </a:r>
            <a:r>
              <a:rPr lang="en-US" sz="2600" spc="-15" baseline="32407" dirty="0">
                <a:latin typeface="Arial"/>
                <a:cs typeface="Arial"/>
              </a:rPr>
              <a:t>: 10.1080/09513590.2020.1793941.</a:t>
            </a:r>
          </a:p>
          <a:p>
            <a:pPr algn="just"/>
            <a:r>
              <a:rPr lang="en-US" sz="2600" spc="-15" baseline="32407" dirty="0">
                <a:latin typeface="Arial"/>
                <a:cs typeface="Arial"/>
              </a:rPr>
              <a:t>5. Ferrer-Molina P, </a:t>
            </a:r>
            <a:r>
              <a:rPr lang="en-US" sz="2600" spc="-15" baseline="32407" dirty="0" err="1">
                <a:latin typeface="Arial"/>
                <a:cs typeface="Arial"/>
              </a:rPr>
              <a:t>Calatayud-Lliso</a:t>
            </a:r>
            <a:r>
              <a:rPr lang="en-US" sz="2600" spc="-15" baseline="32407" dirty="0">
                <a:latin typeface="Arial"/>
                <a:cs typeface="Arial"/>
              </a:rPr>
              <a:t> C, Carreras-</a:t>
            </a:r>
            <a:r>
              <a:rPr lang="en-US" sz="2600" spc="-15" baseline="32407" dirty="0" err="1">
                <a:latin typeface="Arial"/>
                <a:cs typeface="Arial"/>
              </a:rPr>
              <a:t>Collado</a:t>
            </a:r>
            <a:r>
              <a:rPr lang="en-US" sz="2600" spc="-15" baseline="32407" dirty="0">
                <a:latin typeface="Arial"/>
                <a:cs typeface="Arial"/>
              </a:rPr>
              <a:t> R, et al. Oral versus transdermal </a:t>
            </a:r>
            <a:r>
              <a:rPr lang="en-US" sz="2600" spc="-15" baseline="32407" dirty="0" err="1">
                <a:latin typeface="Arial"/>
                <a:cs typeface="Arial"/>
              </a:rPr>
              <a:t>oestrogen</a:t>
            </a:r>
            <a:r>
              <a:rPr lang="en-US" sz="2600" spc="-15" baseline="32407" dirty="0">
                <a:latin typeface="Arial"/>
                <a:cs typeface="Arial"/>
              </a:rPr>
              <a:t> delivery for endometrial preparation before embryo transfer: a prospective, comparative, randomized clinical trial. </a:t>
            </a:r>
            <a:r>
              <a:rPr lang="en-US" sz="2600" spc="-15" baseline="32407" dirty="0" err="1">
                <a:latin typeface="Arial"/>
                <a:cs typeface="Arial"/>
              </a:rPr>
              <a:t>Reprod</a:t>
            </a:r>
            <a:r>
              <a:rPr lang="en-US" sz="2600" spc="-15" baseline="32407" dirty="0">
                <a:latin typeface="Arial"/>
                <a:cs typeface="Arial"/>
              </a:rPr>
              <a:t> Biomed Online. 2018;37(6):693–702. </a:t>
            </a:r>
            <a:r>
              <a:rPr lang="en-US" sz="2600" spc="-15" baseline="32407" dirty="0" err="1">
                <a:latin typeface="Arial"/>
                <a:cs typeface="Arial"/>
              </a:rPr>
              <a:t>doi</a:t>
            </a:r>
            <a:r>
              <a:rPr lang="en-US" sz="2600" spc="-15" baseline="32407" dirty="0">
                <a:latin typeface="Arial"/>
                <a:cs typeface="Arial"/>
              </a:rPr>
              <a:t>: 10.1016/j.rbmo.2018.09.003.</a:t>
            </a:r>
          </a:p>
          <a:p>
            <a:pPr algn="just"/>
            <a:r>
              <a:rPr lang="en-US" sz="2600" spc="-15" baseline="32407" dirty="0">
                <a:latin typeface="Arial"/>
                <a:cs typeface="Arial"/>
              </a:rPr>
              <a:t>6. </a:t>
            </a:r>
            <a:r>
              <a:rPr lang="en-US" sz="2600" spc="-15" baseline="32407" dirty="0" err="1">
                <a:latin typeface="Arial"/>
                <a:cs typeface="Arial"/>
              </a:rPr>
              <a:t>Tehraninejad</a:t>
            </a:r>
            <a:r>
              <a:rPr lang="en-US" sz="2600" spc="-15" baseline="32407" dirty="0">
                <a:latin typeface="Arial"/>
                <a:cs typeface="Arial"/>
              </a:rPr>
              <a:t> ES ,</a:t>
            </a:r>
            <a:r>
              <a:rPr lang="en-US" sz="2600" spc="-15" baseline="32407" dirty="0" err="1">
                <a:latin typeface="Arial"/>
                <a:cs typeface="Arial"/>
              </a:rPr>
              <a:t>Kabodmehri</a:t>
            </a:r>
            <a:r>
              <a:rPr lang="en-US" sz="2600" spc="-15" baseline="32407" dirty="0">
                <a:latin typeface="Arial"/>
                <a:cs typeface="Arial"/>
              </a:rPr>
              <a:t> R ,Rashidi BH, et al. Trans dermal estrogen (</a:t>
            </a:r>
            <a:r>
              <a:rPr lang="en-US" sz="2600" spc="-15" baseline="32407" dirty="0" err="1">
                <a:latin typeface="Arial"/>
                <a:cs typeface="Arial"/>
              </a:rPr>
              <a:t>oestrogel</a:t>
            </a:r>
            <a:r>
              <a:rPr lang="en-US" sz="2600" spc="-15" baseline="32407" dirty="0">
                <a:latin typeface="Arial"/>
                <a:cs typeface="Arial"/>
              </a:rPr>
              <a:t>) for endometrial preparation in freeze embryo transfer cycle: an RCT. Int J </a:t>
            </a:r>
            <a:r>
              <a:rPr lang="en-US" sz="2600" spc="-15" baseline="32407" dirty="0" err="1">
                <a:latin typeface="Arial"/>
                <a:cs typeface="Arial"/>
              </a:rPr>
              <a:t>Reprod</a:t>
            </a:r>
            <a:r>
              <a:rPr lang="en-US" sz="2600" spc="-15" baseline="32407" dirty="0">
                <a:latin typeface="Arial"/>
                <a:cs typeface="Arial"/>
              </a:rPr>
              <a:t> Biomed. 2018;16(1):51–56.</a:t>
            </a:r>
          </a:p>
          <a:p>
            <a:pPr algn="just"/>
            <a:r>
              <a:rPr lang="en-US" sz="2600" spc="-15" baseline="32407" dirty="0">
                <a:latin typeface="Arial"/>
                <a:cs typeface="Arial"/>
              </a:rPr>
              <a:t>7. </a:t>
            </a:r>
            <a:r>
              <a:rPr lang="en-US" sz="2600" spc="-15" baseline="32407" dirty="0" err="1">
                <a:latin typeface="Arial"/>
                <a:cs typeface="Arial"/>
              </a:rPr>
              <a:t>Kahraman</a:t>
            </a:r>
            <a:r>
              <a:rPr lang="en-US" sz="2600" spc="-15" baseline="32407" dirty="0">
                <a:latin typeface="Arial"/>
                <a:cs typeface="Arial"/>
              </a:rPr>
              <a:t> S, </a:t>
            </a:r>
            <a:r>
              <a:rPr lang="en-US" sz="2600" spc="-15" baseline="32407" dirty="0" err="1">
                <a:latin typeface="Arial"/>
                <a:cs typeface="Arial"/>
              </a:rPr>
              <a:t>Çetinkaya</a:t>
            </a:r>
            <a:r>
              <a:rPr lang="en-US" sz="2600" spc="-15" baseline="32407" dirty="0">
                <a:latin typeface="Arial"/>
                <a:cs typeface="Arial"/>
              </a:rPr>
              <a:t> CP, </a:t>
            </a:r>
            <a:r>
              <a:rPr lang="en-US" sz="2600" spc="-15" baseline="32407" dirty="0" err="1">
                <a:latin typeface="Arial"/>
                <a:cs typeface="Arial"/>
              </a:rPr>
              <a:t>Sahin</a:t>
            </a:r>
            <a:r>
              <a:rPr lang="en-US" sz="2600" spc="-15" baseline="32407" dirty="0">
                <a:latin typeface="Arial"/>
                <a:cs typeface="Arial"/>
              </a:rPr>
              <a:t> Y, et al. Transdermal versus oral estrogen: clinical outcomes in patients undergoing frozen-thawed single blastocyst transfer cycles without </a:t>
            </a:r>
            <a:r>
              <a:rPr lang="en-US" sz="2600" spc="-15" baseline="32407" dirty="0" err="1">
                <a:latin typeface="Arial"/>
                <a:cs typeface="Arial"/>
              </a:rPr>
              <a:t>GnRHa</a:t>
            </a:r>
            <a:r>
              <a:rPr lang="en-US" sz="2600" spc="-15" baseline="32407" dirty="0">
                <a:latin typeface="Arial"/>
                <a:cs typeface="Arial"/>
              </a:rPr>
              <a:t> suppression, a prospective randomized clinical trial. J Assist </a:t>
            </a:r>
            <a:r>
              <a:rPr lang="en-US" sz="2600" spc="-15" baseline="32407" dirty="0" err="1">
                <a:latin typeface="Arial"/>
                <a:cs typeface="Arial"/>
              </a:rPr>
              <a:t>Reprod</a:t>
            </a:r>
            <a:r>
              <a:rPr lang="en-US" sz="2600" spc="-15" baseline="32407" dirty="0">
                <a:latin typeface="Arial"/>
                <a:cs typeface="Arial"/>
              </a:rPr>
              <a:t> Genet. 2019;36(3):453–459. </a:t>
            </a:r>
            <a:r>
              <a:rPr lang="en-US" sz="2600" spc="-15" baseline="32407" dirty="0" err="1">
                <a:latin typeface="Arial"/>
                <a:cs typeface="Arial"/>
              </a:rPr>
              <a:t>doi</a:t>
            </a:r>
            <a:r>
              <a:rPr lang="en-US" sz="2600" spc="-15" baseline="32407" dirty="0">
                <a:latin typeface="Arial"/>
                <a:cs typeface="Arial"/>
              </a:rPr>
              <a:t>: 10.1007/s10815-018-1380-5.</a:t>
            </a:r>
          </a:p>
          <a:p>
            <a:pPr algn="just"/>
            <a:r>
              <a:rPr lang="en-US" sz="2600" spc="-15" baseline="32407" dirty="0">
                <a:latin typeface="Arial"/>
                <a:cs typeface="Arial"/>
              </a:rPr>
              <a:t>8. </a:t>
            </a:r>
            <a:r>
              <a:rPr lang="en-US" sz="2600" spc="-15" baseline="32407" dirty="0" err="1">
                <a:latin typeface="Arial"/>
                <a:cs typeface="Arial"/>
              </a:rPr>
              <a:t>Davar</a:t>
            </a:r>
            <a:r>
              <a:rPr lang="en-US" sz="2600" spc="-15" baseline="32407" dirty="0">
                <a:latin typeface="Arial"/>
                <a:cs typeface="Arial"/>
              </a:rPr>
              <a:t> R, </a:t>
            </a:r>
            <a:r>
              <a:rPr lang="en-US" sz="2600" spc="-15" baseline="32407" dirty="0" err="1">
                <a:latin typeface="Arial"/>
                <a:cs typeface="Arial"/>
              </a:rPr>
              <a:t>Janati</a:t>
            </a:r>
            <a:r>
              <a:rPr lang="en-US" sz="2600" spc="-15" baseline="32407" dirty="0">
                <a:latin typeface="Arial"/>
                <a:cs typeface="Arial"/>
              </a:rPr>
              <a:t> S, </a:t>
            </a:r>
            <a:r>
              <a:rPr lang="en-US" sz="2600" spc="-15" baseline="32407" dirty="0" err="1">
                <a:latin typeface="Arial"/>
                <a:cs typeface="Arial"/>
              </a:rPr>
              <a:t>Mohseni</a:t>
            </a:r>
            <a:r>
              <a:rPr lang="en-US" sz="2600" spc="-15" baseline="32407" dirty="0">
                <a:latin typeface="Arial"/>
                <a:cs typeface="Arial"/>
              </a:rPr>
              <a:t> F, et al. A comparison of the effects of transdermal estradiol and estradiol valerate on endometrial receptivity in frozen-thawed embryo transfer cycles: a randomized clinical trial. J </a:t>
            </a:r>
            <a:r>
              <a:rPr lang="en-US" sz="2600" spc="-15" baseline="32407" dirty="0" err="1">
                <a:latin typeface="Arial"/>
                <a:cs typeface="Arial"/>
              </a:rPr>
              <a:t>Reprod</a:t>
            </a:r>
            <a:r>
              <a:rPr lang="en-US" sz="2600" spc="-15" baseline="32407" dirty="0">
                <a:latin typeface="Arial"/>
                <a:cs typeface="Arial"/>
              </a:rPr>
              <a:t> </a:t>
            </a:r>
            <a:r>
              <a:rPr lang="en-US" sz="2600" spc="-15" baseline="32407" dirty="0" err="1">
                <a:latin typeface="Arial"/>
                <a:cs typeface="Arial"/>
              </a:rPr>
              <a:t>Infertil</a:t>
            </a:r>
            <a:r>
              <a:rPr lang="en-US" sz="2600" spc="-15" baseline="32407" dirty="0">
                <a:latin typeface="Arial"/>
                <a:cs typeface="Arial"/>
              </a:rPr>
              <a:t>. 2016;17(2):97–103.</a:t>
            </a:r>
          </a:p>
          <a:p>
            <a:pPr algn="just"/>
            <a:r>
              <a:rPr lang="en-US" sz="2600" spc="-15" baseline="32407" dirty="0">
                <a:latin typeface="Arial"/>
                <a:cs typeface="Arial"/>
              </a:rPr>
              <a:t>9. Dubois E, </a:t>
            </a:r>
            <a:r>
              <a:rPr lang="en-US" sz="2600" spc="-15" baseline="32407" dirty="0" err="1">
                <a:latin typeface="Arial"/>
                <a:cs typeface="Arial"/>
              </a:rPr>
              <a:t>Bouet</a:t>
            </a:r>
            <a:r>
              <a:rPr lang="en-US" sz="2600" spc="-15" baseline="32407" dirty="0">
                <a:latin typeface="Arial"/>
                <a:cs typeface="Arial"/>
              </a:rPr>
              <a:t> PE, Descamps P, et al. Impact of the type of endometrial </a:t>
            </a:r>
            <a:r>
              <a:rPr lang="en-US" sz="2600" spc="-15" baseline="32407" dirty="0" err="1">
                <a:latin typeface="Arial"/>
                <a:cs typeface="Arial"/>
              </a:rPr>
              <a:t>oestrogen</a:t>
            </a:r>
            <a:r>
              <a:rPr lang="en-US" sz="2600" spc="-15" baseline="32407" dirty="0">
                <a:latin typeface="Arial"/>
                <a:cs typeface="Arial"/>
              </a:rPr>
              <a:t> preparation for frozen-thawed embryo (vaginal or transdermal) on perinatal outcomes in an artificial cycle. J </a:t>
            </a:r>
            <a:r>
              <a:rPr lang="en-US" sz="2600" spc="-15" baseline="32407" dirty="0" err="1">
                <a:latin typeface="Arial"/>
                <a:cs typeface="Arial"/>
              </a:rPr>
              <a:t>Gynecol</a:t>
            </a:r>
            <a:r>
              <a:rPr lang="en-US" sz="2600" spc="-15" baseline="32407" dirty="0">
                <a:latin typeface="Arial"/>
                <a:cs typeface="Arial"/>
              </a:rPr>
              <a:t> </a:t>
            </a:r>
            <a:r>
              <a:rPr lang="en-US" sz="2600" spc="-15" baseline="32407" dirty="0" err="1">
                <a:latin typeface="Arial"/>
                <a:cs typeface="Arial"/>
              </a:rPr>
              <a:t>Obstet</a:t>
            </a:r>
            <a:r>
              <a:rPr lang="en-US" sz="2600" spc="-15" baseline="32407" dirty="0">
                <a:latin typeface="Arial"/>
                <a:cs typeface="Arial"/>
              </a:rPr>
              <a:t> Hum </a:t>
            </a:r>
            <a:r>
              <a:rPr lang="en-US" sz="2600" spc="-15" baseline="32407" dirty="0" err="1">
                <a:latin typeface="Arial"/>
                <a:cs typeface="Arial"/>
              </a:rPr>
              <a:t>Reprod</a:t>
            </a:r>
            <a:r>
              <a:rPr lang="en-US" sz="2600" spc="-15" baseline="32407" dirty="0">
                <a:latin typeface="Arial"/>
                <a:cs typeface="Arial"/>
              </a:rPr>
              <a:t>. 2021;50(9):102187. </a:t>
            </a:r>
            <a:r>
              <a:rPr lang="en-US" sz="2600" spc="-15" baseline="32407" dirty="0" err="1">
                <a:latin typeface="Arial"/>
                <a:cs typeface="Arial"/>
              </a:rPr>
              <a:t>doi</a:t>
            </a:r>
            <a:r>
              <a:rPr lang="en-US" sz="2600" spc="-15" baseline="32407" dirty="0">
                <a:latin typeface="Arial"/>
                <a:cs typeface="Arial"/>
              </a:rPr>
              <a:t>: 10.1016/j.jogoh.2021.102187.</a:t>
            </a:r>
          </a:p>
          <a:p>
            <a:pPr algn="just"/>
            <a:r>
              <a:rPr lang="en-US" sz="2600" spc="-15" baseline="32407" dirty="0">
                <a:latin typeface="Arial"/>
                <a:cs typeface="Arial"/>
              </a:rPr>
              <a:t>10. </a:t>
            </a:r>
            <a:r>
              <a:rPr lang="en-US" sz="2600" spc="-15" baseline="32407" dirty="0" err="1">
                <a:latin typeface="Arial"/>
                <a:cs typeface="Arial"/>
              </a:rPr>
              <a:t>Corroenne</a:t>
            </a:r>
            <a:r>
              <a:rPr lang="en-US" sz="2600" spc="-15" baseline="32407" dirty="0">
                <a:latin typeface="Arial"/>
                <a:cs typeface="Arial"/>
              </a:rPr>
              <a:t> R, El </a:t>
            </a:r>
            <a:r>
              <a:rPr lang="en-US" sz="2600" spc="-15" baseline="32407" dirty="0" err="1">
                <a:latin typeface="Arial"/>
                <a:cs typeface="Arial"/>
              </a:rPr>
              <a:t>Hachem</a:t>
            </a:r>
            <a:r>
              <a:rPr lang="en-US" sz="2600" spc="-15" baseline="32407" dirty="0">
                <a:latin typeface="Arial"/>
                <a:cs typeface="Arial"/>
              </a:rPr>
              <a:t> H, Verhaeghe C, et al. Endometrial preparation for frozen-thawed embryo transfer in an artificial cycle: transdermal</a:t>
            </a:r>
          </a:p>
        </p:txBody>
      </p:sp>
      <p:pic>
        <p:nvPicPr>
          <p:cNvPr id="17" name="Gráfico 16">
            <a:extLst>
              <a:ext uri="{FF2B5EF4-FFF2-40B4-BE49-F238E27FC236}">
                <a16:creationId xmlns:a16="http://schemas.microsoft.com/office/drawing/2014/main" id="{BCF2DA3D-0373-A073-B7A7-40EC83970BB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24599" y="843431"/>
            <a:ext cx="13733901" cy="2227945"/>
          </a:xfrm>
          <a:prstGeom prst="rect">
            <a:avLst/>
          </a:prstGeom>
        </p:spPr>
      </p:pic>
      <p:pic>
        <p:nvPicPr>
          <p:cNvPr id="42" name="Picture 2" descr="image001">
            <a:extLst>
              <a:ext uri="{FF2B5EF4-FFF2-40B4-BE49-F238E27FC236}">
                <a16:creationId xmlns:a16="http://schemas.microsoft.com/office/drawing/2014/main" id="{247E4E5F-4EEE-4A39-AE93-D6493F91E1C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510796" y="843431"/>
            <a:ext cx="8770804" cy="2441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0" name="Group 59">
            <a:extLst>
              <a:ext uri="{FF2B5EF4-FFF2-40B4-BE49-F238E27FC236}">
                <a16:creationId xmlns:a16="http://schemas.microsoft.com/office/drawing/2014/main" id="{A5F3D438-B34F-4E2C-B60F-D7397EB59642}"/>
              </a:ext>
            </a:extLst>
          </p:cNvPr>
          <p:cNvGrpSpPr/>
          <p:nvPr/>
        </p:nvGrpSpPr>
        <p:grpSpPr>
          <a:xfrm>
            <a:off x="13428876" y="17974747"/>
            <a:ext cx="3298349" cy="1010879"/>
            <a:chOff x="29841268" y="8823555"/>
            <a:chExt cx="3600982" cy="1010879"/>
          </a:xfrm>
        </p:grpSpPr>
        <p:sp>
          <p:nvSpPr>
            <p:cNvPr id="63" name="Rectángulo: esquinas superiores redondeadas 61">
              <a:extLst>
                <a:ext uri="{FF2B5EF4-FFF2-40B4-BE49-F238E27FC236}">
                  <a16:creationId xmlns:a16="http://schemas.microsoft.com/office/drawing/2014/main" id="{2E313389-B1A5-40B0-AAD6-CD718EF99105}"/>
                </a:ext>
              </a:extLst>
            </p:cNvPr>
            <p:cNvSpPr/>
            <p:nvPr/>
          </p:nvSpPr>
          <p:spPr>
            <a:xfrm>
              <a:off x="29841268" y="8823555"/>
              <a:ext cx="3600982" cy="1010879"/>
            </a:xfrm>
            <a:prstGeom prst="round2SameRect">
              <a:avLst/>
            </a:prstGeom>
            <a:solidFill>
              <a:srgbClr val="0071D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7" name="CuadroTexto 67">
              <a:extLst>
                <a:ext uri="{FF2B5EF4-FFF2-40B4-BE49-F238E27FC236}">
                  <a16:creationId xmlns:a16="http://schemas.microsoft.com/office/drawing/2014/main" id="{0A462875-CB4B-49F5-B541-5CF5CF7E4DF9}"/>
                </a:ext>
              </a:extLst>
            </p:cNvPr>
            <p:cNvSpPr txBox="1"/>
            <p:nvPr/>
          </p:nvSpPr>
          <p:spPr>
            <a:xfrm>
              <a:off x="29967712" y="9045685"/>
              <a:ext cx="3275240" cy="646331"/>
            </a:xfrm>
            <a:prstGeom prst="rect">
              <a:avLst/>
            </a:prstGeom>
            <a:noFill/>
          </p:spPr>
          <p:txBody>
            <a:bodyPr wrap="square">
              <a:spAutoFit/>
            </a:bodyPr>
            <a:lstStyle/>
            <a:p>
              <a:pPr algn="ctr"/>
              <a:r>
                <a:rPr lang="en-US" sz="1800" dirty="0">
                  <a:solidFill>
                    <a:srgbClr val="BEF1FB"/>
                  </a:solidFill>
                  <a:latin typeface="Arial Black" panose="020B0A04020102020204" pitchFamily="34" charset="0"/>
                </a:rPr>
                <a:t>Route of Estrogen </a:t>
              </a:r>
            </a:p>
            <a:p>
              <a:pPr algn="ctr"/>
              <a:r>
                <a:rPr lang="en-US" sz="1800" dirty="0">
                  <a:solidFill>
                    <a:srgbClr val="BEF1FB"/>
                  </a:solidFill>
                  <a:latin typeface="Arial Black" panose="020B0A04020102020204" pitchFamily="34" charset="0"/>
                </a:rPr>
                <a:t>(n, %)</a:t>
              </a:r>
            </a:p>
          </p:txBody>
        </p:sp>
      </p:grpSp>
      <p:grpSp>
        <p:nvGrpSpPr>
          <p:cNvPr id="71" name="Group 70">
            <a:extLst>
              <a:ext uri="{FF2B5EF4-FFF2-40B4-BE49-F238E27FC236}">
                <a16:creationId xmlns:a16="http://schemas.microsoft.com/office/drawing/2014/main" id="{C4AF9E01-069B-4033-A721-B5A3C10D3348}"/>
              </a:ext>
            </a:extLst>
          </p:cNvPr>
          <p:cNvGrpSpPr/>
          <p:nvPr/>
        </p:nvGrpSpPr>
        <p:grpSpPr>
          <a:xfrm>
            <a:off x="19994773" y="17974747"/>
            <a:ext cx="3261966" cy="1010879"/>
            <a:chOff x="36416428" y="8827840"/>
            <a:chExt cx="3522357" cy="1010879"/>
          </a:xfrm>
        </p:grpSpPr>
        <p:sp>
          <p:nvSpPr>
            <p:cNvPr id="73" name="Rectángulo: esquinas superiores redondeadas 61">
              <a:extLst>
                <a:ext uri="{FF2B5EF4-FFF2-40B4-BE49-F238E27FC236}">
                  <a16:creationId xmlns:a16="http://schemas.microsoft.com/office/drawing/2014/main" id="{10283D30-988C-4F70-B0E8-F55F7FC1AEA0}"/>
                </a:ext>
              </a:extLst>
            </p:cNvPr>
            <p:cNvSpPr/>
            <p:nvPr/>
          </p:nvSpPr>
          <p:spPr>
            <a:xfrm>
              <a:off x="36416428" y="8827840"/>
              <a:ext cx="3522357" cy="1010879"/>
            </a:xfrm>
            <a:prstGeom prst="round2SameRect">
              <a:avLst/>
            </a:prstGeom>
            <a:solidFill>
              <a:srgbClr val="0071D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4" name="CuadroTexto 67">
              <a:extLst>
                <a:ext uri="{FF2B5EF4-FFF2-40B4-BE49-F238E27FC236}">
                  <a16:creationId xmlns:a16="http://schemas.microsoft.com/office/drawing/2014/main" id="{46790527-BDD9-459B-AF52-F4B4A322105C}"/>
                </a:ext>
              </a:extLst>
            </p:cNvPr>
            <p:cNvSpPr txBox="1"/>
            <p:nvPr/>
          </p:nvSpPr>
          <p:spPr>
            <a:xfrm>
              <a:off x="36449954" y="8861477"/>
              <a:ext cx="3462868" cy="923330"/>
            </a:xfrm>
            <a:prstGeom prst="rect">
              <a:avLst/>
            </a:prstGeom>
            <a:noFill/>
          </p:spPr>
          <p:txBody>
            <a:bodyPr wrap="square">
              <a:spAutoFit/>
            </a:bodyPr>
            <a:lstStyle/>
            <a:p>
              <a:pPr algn="ctr"/>
              <a:r>
                <a:rPr lang="en-US" sz="1800" dirty="0">
                  <a:solidFill>
                    <a:srgbClr val="BEF1FB"/>
                  </a:solidFill>
                  <a:latin typeface="Arial Black" panose="020B0A04020102020204" pitchFamily="34" charset="0"/>
                </a:rPr>
                <a:t>Adjusted* OR for Chemical Pregnancy </a:t>
              </a:r>
            </a:p>
            <a:p>
              <a:pPr algn="ctr"/>
              <a:r>
                <a:rPr lang="en-US" sz="1800" dirty="0">
                  <a:solidFill>
                    <a:srgbClr val="BEF1FB"/>
                  </a:solidFill>
                  <a:latin typeface="Arial Black" panose="020B0A04020102020204" pitchFamily="34" charset="0"/>
                </a:rPr>
                <a:t>(OR, 95% CI)</a:t>
              </a:r>
            </a:p>
          </p:txBody>
        </p:sp>
      </p:grpSp>
      <p:grpSp>
        <p:nvGrpSpPr>
          <p:cNvPr id="75" name="Group 74">
            <a:extLst>
              <a:ext uri="{FF2B5EF4-FFF2-40B4-BE49-F238E27FC236}">
                <a16:creationId xmlns:a16="http://schemas.microsoft.com/office/drawing/2014/main" id="{C64D5AB5-A002-4CF2-BB44-AC183507050F}"/>
              </a:ext>
            </a:extLst>
          </p:cNvPr>
          <p:cNvGrpSpPr/>
          <p:nvPr/>
        </p:nvGrpSpPr>
        <p:grpSpPr>
          <a:xfrm>
            <a:off x="23267523" y="17972368"/>
            <a:ext cx="3272872" cy="1010879"/>
            <a:chOff x="39425823" y="9823114"/>
            <a:chExt cx="3379115" cy="1010879"/>
          </a:xfrm>
        </p:grpSpPr>
        <p:sp>
          <p:nvSpPr>
            <p:cNvPr id="76" name="Rectángulo: esquinas superiores redondeadas 61">
              <a:extLst>
                <a:ext uri="{FF2B5EF4-FFF2-40B4-BE49-F238E27FC236}">
                  <a16:creationId xmlns:a16="http://schemas.microsoft.com/office/drawing/2014/main" id="{7965D8F7-C932-44D8-BB13-51BE02F1E5B8}"/>
                </a:ext>
              </a:extLst>
            </p:cNvPr>
            <p:cNvSpPr/>
            <p:nvPr/>
          </p:nvSpPr>
          <p:spPr>
            <a:xfrm>
              <a:off x="39425823" y="9823114"/>
              <a:ext cx="3379115" cy="1010879"/>
            </a:xfrm>
            <a:prstGeom prst="round2SameRect">
              <a:avLst/>
            </a:prstGeom>
            <a:solidFill>
              <a:srgbClr val="0071D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7" name="CuadroTexto 67">
              <a:extLst>
                <a:ext uri="{FF2B5EF4-FFF2-40B4-BE49-F238E27FC236}">
                  <a16:creationId xmlns:a16="http://schemas.microsoft.com/office/drawing/2014/main" id="{3C8D3363-9562-44BE-A499-6FDC1361B065}"/>
                </a:ext>
              </a:extLst>
            </p:cNvPr>
            <p:cNvSpPr txBox="1"/>
            <p:nvPr/>
          </p:nvSpPr>
          <p:spPr>
            <a:xfrm>
              <a:off x="39459649" y="10018112"/>
              <a:ext cx="3275239" cy="646331"/>
            </a:xfrm>
            <a:prstGeom prst="rect">
              <a:avLst/>
            </a:prstGeom>
            <a:noFill/>
          </p:spPr>
          <p:txBody>
            <a:bodyPr wrap="square">
              <a:spAutoFit/>
            </a:bodyPr>
            <a:lstStyle/>
            <a:p>
              <a:pPr algn="ctr"/>
              <a:r>
                <a:rPr lang="en-US" sz="1800" dirty="0">
                  <a:solidFill>
                    <a:srgbClr val="BEF1FB"/>
                  </a:solidFill>
                  <a:latin typeface="Arial Black" panose="020B0A04020102020204" pitchFamily="34" charset="0"/>
                </a:rPr>
                <a:t>Clinical Pregnancy Rate (%)</a:t>
              </a:r>
            </a:p>
          </p:txBody>
        </p:sp>
      </p:grpSp>
      <p:grpSp>
        <p:nvGrpSpPr>
          <p:cNvPr id="78" name="Group 77">
            <a:extLst>
              <a:ext uri="{FF2B5EF4-FFF2-40B4-BE49-F238E27FC236}">
                <a16:creationId xmlns:a16="http://schemas.microsoft.com/office/drawing/2014/main" id="{2C5AAA5B-FAB6-4E4B-8601-E22C62C5F91A}"/>
              </a:ext>
            </a:extLst>
          </p:cNvPr>
          <p:cNvGrpSpPr/>
          <p:nvPr/>
        </p:nvGrpSpPr>
        <p:grpSpPr>
          <a:xfrm>
            <a:off x="26535070" y="17971303"/>
            <a:ext cx="3272872" cy="1010879"/>
            <a:chOff x="36178918" y="12565061"/>
            <a:chExt cx="3628826" cy="1010879"/>
          </a:xfrm>
        </p:grpSpPr>
        <p:sp>
          <p:nvSpPr>
            <p:cNvPr id="79" name="Rectángulo: esquinas superiores redondeadas 61">
              <a:extLst>
                <a:ext uri="{FF2B5EF4-FFF2-40B4-BE49-F238E27FC236}">
                  <a16:creationId xmlns:a16="http://schemas.microsoft.com/office/drawing/2014/main" id="{D7053599-8304-47BD-9631-CACE2FAAE967}"/>
                </a:ext>
              </a:extLst>
            </p:cNvPr>
            <p:cNvSpPr/>
            <p:nvPr/>
          </p:nvSpPr>
          <p:spPr>
            <a:xfrm>
              <a:off x="36178918" y="12565061"/>
              <a:ext cx="3628826" cy="1010879"/>
            </a:xfrm>
            <a:prstGeom prst="round2SameRect">
              <a:avLst/>
            </a:prstGeom>
            <a:solidFill>
              <a:srgbClr val="0071D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80" name="CuadroTexto 67">
              <a:extLst>
                <a:ext uri="{FF2B5EF4-FFF2-40B4-BE49-F238E27FC236}">
                  <a16:creationId xmlns:a16="http://schemas.microsoft.com/office/drawing/2014/main" id="{3A796E6E-C7A7-4B3F-A7BE-58B6050C8F69}"/>
                </a:ext>
              </a:extLst>
            </p:cNvPr>
            <p:cNvSpPr txBox="1"/>
            <p:nvPr/>
          </p:nvSpPr>
          <p:spPr>
            <a:xfrm>
              <a:off x="36467454" y="12601465"/>
              <a:ext cx="3275239" cy="923330"/>
            </a:xfrm>
            <a:prstGeom prst="rect">
              <a:avLst/>
            </a:prstGeom>
            <a:noFill/>
          </p:spPr>
          <p:txBody>
            <a:bodyPr wrap="square">
              <a:spAutoFit/>
            </a:bodyPr>
            <a:lstStyle/>
            <a:p>
              <a:pPr algn="ctr"/>
              <a:r>
                <a:rPr lang="en-US" sz="1800" dirty="0">
                  <a:solidFill>
                    <a:srgbClr val="BEF1FB"/>
                  </a:solidFill>
                  <a:latin typeface="Arial Black" panose="020B0A04020102020204" pitchFamily="34" charset="0"/>
                </a:rPr>
                <a:t>Adjusted* OR for Clinical Pregnancy</a:t>
              </a:r>
            </a:p>
            <a:p>
              <a:pPr algn="ctr"/>
              <a:r>
                <a:rPr lang="en-US" sz="1800" dirty="0">
                  <a:solidFill>
                    <a:srgbClr val="BEF1FB"/>
                  </a:solidFill>
                  <a:latin typeface="Arial Black" panose="020B0A04020102020204" pitchFamily="34" charset="0"/>
                </a:rPr>
                <a:t>(OR, 95% CI)</a:t>
              </a:r>
            </a:p>
          </p:txBody>
        </p:sp>
      </p:grpSp>
      <p:grpSp>
        <p:nvGrpSpPr>
          <p:cNvPr id="82" name="Group 81">
            <a:extLst>
              <a:ext uri="{FF2B5EF4-FFF2-40B4-BE49-F238E27FC236}">
                <a16:creationId xmlns:a16="http://schemas.microsoft.com/office/drawing/2014/main" id="{D953FBFE-E715-4AF1-A379-DBCF4184D980}"/>
              </a:ext>
            </a:extLst>
          </p:cNvPr>
          <p:cNvGrpSpPr/>
          <p:nvPr/>
        </p:nvGrpSpPr>
        <p:grpSpPr>
          <a:xfrm>
            <a:off x="29810901" y="17957914"/>
            <a:ext cx="3260141" cy="1010879"/>
            <a:chOff x="45786430" y="9475776"/>
            <a:chExt cx="3325401" cy="1010879"/>
          </a:xfrm>
        </p:grpSpPr>
        <p:sp>
          <p:nvSpPr>
            <p:cNvPr id="83" name="Rectángulo: esquinas superiores redondeadas 61">
              <a:extLst>
                <a:ext uri="{FF2B5EF4-FFF2-40B4-BE49-F238E27FC236}">
                  <a16:creationId xmlns:a16="http://schemas.microsoft.com/office/drawing/2014/main" id="{7D3BF9F1-757E-44FB-BC7B-9F22A0FB0EE7}"/>
                </a:ext>
              </a:extLst>
            </p:cNvPr>
            <p:cNvSpPr/>
            <p:nvPr/>
          </p:nvSpPr>
          <p:spPr>
            <a:xfrm>
              <a:off x="45786430" y="9475776"/>
              <a:ext cx="3325401" cy="1010879"/>
            </a:xfrm>
            <a:prstGeom prst="round2SameRect">
              <a:avLst/>
            </a:prstGeom>
            <a:solidFill>
              <a:srgbClr val="0071D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84" name="CuadroTexto 67">
              <a:extLst>
                <a:ext uri="{FF2B5EF4-FFF2-40B4-BE49-F238E27FC236}">
                  <a16:creationId xmlns:a16="http://schemas.microsoft.com/office/drawing/2014/main" id="{C886ADC2-6746-4A93-8165-3ADF4778C720}"/>
                </a:ext>
              </a:extLst>
            </p:cNvPr>
            <p:cNvSpPr txBox="1"/>
            <p:nvPr/>
          </p:nvSpPr>
          <p:spPr>
            <a:xfrm>
              <a:off x="45834732" y="9729705"/>
              <a:ext cx="3275239" cy="646331"/>
            </a:xfrm>
            <a:prstGeom prst="rect">
              <a:avLst/>
            </a:prstGeom>
            <a:noFill/>
          </p:spPr>
          <p:txBody>
            <a:bodyPr wrap="square">
              <a:spAutoFit/>
            </a:bodyPr>
            <a:lstStyle/>
            <a:p>
              <a:pPr algn="ctr"/>
              <a:r>
                <a:rPr lang="en-US" sz="1800" dirty="0">
                  <a:solidFill>
                    <a:srgbClr val="BEF1FB"/>
                  </a:solidFill>
                  <a:latin typeface="Arial Black" panose="020B0A04020102020204" pitchFamily="34" charset="0"/>
                </a:rPr>
                <a:t>Pregnancy Loss Rate (%)</a:t>
              </a:r>
            </a:p>
          </p:txBody>
        </p:sp>
      </p:grpSp>
      <p:grpSp>
        <p:nvGrpSpPr>
          <p:cNvPr id="85" name="Group 84">
            <a:extLst>
              <a:ext uri="{FF2B5EF4-FFF2-40B4-BE49-F238E27FC236}">
                <a16:creationId xmlns:a16="http://schemas.microsoft.com/office/drawing/2014/main" id="{D7535F5B-92C0-4D7B-B096-F73634AC2196}"/>
              </a:ext>
            </a:extLst>
          </p:cNvPr>
          <p:cNvGrpSpPr/>
          <p:nvPr/>
        </p:nvGrpSpPr>
        <p:grpSpPr>
          <a:xfrm>
            <a:off x="33071043" y="17957914"/>
            <a:ext cx="3289904" cy="1010879"/>
            <a:chOff x="48244039" y="10914074"/>
            <a:chExt cx="3660335" cy="1010879"/>
          </a:xfrm>
        </p:grpSpPr>
        <p:sp>
          <p:nvSpPr>
            <p:cNvPr id="90" name="Rectángulo: esquinas superiores redondeadas 61">
              <a:extLst>
                <a:ext uri="{FF2B5EF4-FFF2-40B4-BE49-F238E27FC236}">
                  <a16:creationId xmlns:a16="http://schemas.microsoft.com/office/drawing/2014/main" id="{D513D7C6-0C02-4973-B287-A928DD54F9E2}"/>
                </a:ext>
              </a:extLst>
            </p:cNvPr>
            <p:cNvSpPr/>
            <p:nvPr/>
          </p:nvSpPr>
          <p:spPr>
            <a:xfrm>
              <a:off x="48244039" y="10914074"/>
              <a:ext cx="3660335" cy="1010879"/>
            </a:xfrm>
            <a:prstGeom prst="round2SameRect">
              <a:avLst/>
            </a:prstGeom>
            <a:solidFill>
              <a:srgbClr val="0071D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5" name="CuadroTexto 67">
              <a:extLst>
                <a:ext uri="{FF2B5EF4-FFF2-40B4-BE49-F238E27FC236}">
                  <a16:creationId xmlns:a16="http://schemas.microsoft.com/office/drawing/2014/main" id="{21BF08A7-1838-4B14-8658-4A2E1C3A0862}"/>
                </a:ext>
              </a:extLst>
            </p:cNvPr>
            <p:cNvSpPr txBox="1"/>
            <p:nvPr/>
          </p:nvSpPr>
          <p:spPr>
            <a:xfrm>
              <a:off x="48436587" y="10976717"/>
              <a:ext cx="3275239" cy="923330"/>
            </a:xfrm>
            <a:prstGeom prst="rect">
              <a:avLst/>
            </a:prstGeom>
            <a:noFill/>
          </p:spPr>
          <p:txBody>
            <a:bodyPr wrap="square">
              <a:spAutoFit/>
            </a:bodyPr>
            <a:lstStyle/>
            <a:p>
              <a:pPr algn="ctr"/>
              <a:r>
                <a:rPr lang="en-US" sz="1800" dirty="0">
                  <a:solidFill>
                    <a:srgbClr val="BEF1FB"/>
                  </a:solidFill>
                  <a:latin typeface="Arial Black" panose="020B0A04020102020204" pitchFamily="34" charset="0"/>
                </a:rPr>
                <a:t>Adjusted* OR for Pregnancy Loss</a:t>
              </a:r>
            </a:p>
            <a:p>
              <a:pPr algn="ctr"/>
              <a:r>
                <a:rPr lang="en-US" sz="1800" dirty="0">
                  <a:solidFill>
                    <a:srgbClr val="BEF1FB"/>
                  </a:solidFill>
                  <a:latin typeface="Arial Black" panose="020B0A04020102020204" pitchFamily="34" charset="0"/>
                </a:rPr>
                <a:t>(OR, 95% CI)</a:t>
              </a:r>
            </a:p>
          </p:txBody>
        </p:sp>
      </p:grpSp>
      <p:grpSp>
        <p:nvGrpSpPr>
          <p:cNvPr id="96" name="Group 95">
            <a:extLst>
              <a:ext uri="{FF2B5EF4-FFF2-40B4-BE49-F238E27FC236}">
                <a16:creationId xmlns:a16="http://schemas.microsoft.com/office/drawing/2014/main" id="{4F6F769F-0B47-41D3-ABE8-A9E8A90BF313}"/>
              </a:ext>
            </a:extLst>
          </p:cNvPr>
          <p:cNvGrpSpPr/>
          <p:nvPr/>
        </p:nvGrpSpPr>
        <p:grpSpPr>
          <a:xfrm>
            <a:off x="36366529" y="17951721"/>
            <a:ext cx="3252195" cy="1010879"/>
            <a:chOff x="51735057" y="10755481"/>
            <a:chExt cx="3633312" cy="1010879"/>
          </a:xfrm>
        </p:grpSpPr>
        <p:sp>
          <p:nvSpPr>
            <p:cNvPr id="97" name="Rectángulo: esquinas superiores redondeadas 61">
              <a:extLst>
                <a:ext uri="{FF2B5EF4-FFF2-40B4-BE49-F238E27FC236}">
                  <a16:creationId xmlns:a16="http://schemas.microsoft.com/office/drawing/2014/main" id="{1B963F26-F651-4983-8E09-02042B808C34}"/>
                </a:ext>
              </a:extLst>
            </p:cNvPr>
            <p:cNvSpPr/>
            <p:nvPr/>
          </p:nvSpPr>
          <p:spPr>
            <a:xfrm>
              <a:off x="51735057" y="10755481"/>
              <a:ext cx="3633312" cy="1010879"/>
            </a:xfrm>
            <a:prstGeom prst="round2SameRect">
              <a:avLst/>
            </a:prstGeom>
            <a:solidFill>
              <a:srgbClr val="0071D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98" name="CuadroTexto 67">
              <a:extLst>
                <a:ext uri="{FF2B5EF4-FFF2-40B4-BE49-F238E27FC236}">
                  <a16:creationId xmlns:a16="http://schemas.microsoft.com/office/drawing/2014/main" id="{76CFCCC4-F341-4168-A604-B1C712668BD8}"/>
                </a:ext>
              </a:extLst>
            </p:cNvPr>
            <p:cNvSpPr txBox="1"/>
            <p:nvPr/>
          </p:nvSpPr>
          <p:spPr>
            <a:xfrm>
              <a:off x="51900587" y="11019949"/>
              <a:ext cx="3275239" cy="646331"/>
            </a:xfrm>
            <a:prstGeom prst="rect">
              <a:avLst/>
            </a:prstGeom>
            <a:noFill/>
          </p:spPr>
          <p:txBody>
            <a:bodyPr wrap="square">
              <a:spAutoFit/>
            </a:bodyPr>
            <a:lstStyle/>
            <a:p>
              <a:pPr algn="ctr"/>
              <a:r>
                <a:rPr lang="en-US" sz="1800" dirty="0">
                  <a:solidFill>
                    <a:srgbClr val="BEF1FB"/>
                  </a:solidFill>
                  <a:latin typeface="Arial Black" panose="020B0A04020102020204" pitchFamily="34" charset="0"/>
                </a:rPr>
                <a:t>Live Birth Rate </a:t>
              </a:r>
            </a:p>
            <a:p>
              <a:pPr algn="ctr"/>
              <a:r>
                <a:rPr lang="en-US" sz="1800" dirty="0">
                  <a:solidFill>
                    <a:srgbClr val="BEF1FB"/>
                  </a:solidFill>
                  <a:latin typeface="Arial Black" panose="020B0A04020102020204" pitchFamily="34" charset="0"/>
                </a:rPr>
                <a:t>(%)</a:t>
              </a:r>
            </a:p>
          </p:txBody>
        </p:sp>
      </p:grpSp>
      <p:grpSp>
        <p:nvGrpSpPr>
          <p:cNvPr id="99" name="Group 98">
            <a:extLst>
              <a:ext uri="{FF2B5EF4-FFF2-40B4-BE49-F238E27FC236}">
                <a16:creationId xmlns:a16="http://schemas.microsoft.com/office/drawing/2014/main" id="{E2B18A9B-6988-4312-9565-F8A0F1690968}"/>
              </a:ext>
            </a:extLst>
          </p:cNvPr>
          <p:cNvGrpSpPr/>
          <p:nvPr/>
        </p:nvGrpSpPr>
        <p:grpSpPr>
          <a:xfrm>
            <a:off x="39631457" y="17945461"/>
            <a:ext cx="3272872" cy="1010879"/>
            <a:chOff x="41537051" y="8868485"/>
            <a:chExt cx="3623823" cy="1010879"/>
          </a:xfrm>
        </p:grpSpPr>
        <p:sp>
          <p:nvSpPr>
            <p:cNvPr id="100" name="Rectángulo: esquinas superiores redondeadas 61">
              <a:extLst>
                <a:ext uri="{FF2B5EF4-FFF2-40B4-BE49-F238E27FC236}">
                  <a16:creationId xmlns:a16="http://schemas.microsoft.com/office/drawing/2014/main" id="{439AEADF-49A7-4068-B79B-7696FD6A6580}"/>
                </a:ext>
              </a:extLst>
            </p:cNvPr>
            <p:cNvSpPr/>
            <p:nvPr/>
          </p:nvSpPr>
          <p:spPr>
            <a:xfrm>
              <a:off x="41537051" y="8868485"/>
              <a:ext cx="3623823" cy="1010879"/>
            </a:xfrm>
            <a:prstGeom prst="round2SameRect">
              <a:avLst/>
            </a:prstGeom>
            <a:solidFill>
              <a:srgbClr val="0071D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01" name="CuadroTexto 67">
              <a:extLst>
                <a:ext uri="{FF2B5EF4-FFF2-40B4-BE49-F238E27FC236}">
                  <a16:creationId xmlns:a16="http://schemas.microsoft.com/office/drawing/2014/main" id="{5DF95874-93B8-45C5-AD4C-CB5A5DD8A4A2}"/>
                </a:ext>
              </a:extLst>
            </p:cNvPr>
            <p:cNvSpPr txBox="1"/>
            <p:nvPr/>
          </p:nvSpPr>
          <p:spPr>
            <a:xfrm>
              <a:off x="41809500" y="8954970"/>
              <a:ext cx="3275239" cy="923330"/>
            </a:xfrm>
            <a:prstGeom prst="rect">
              <a:avLst/>
            </a:prstGeom>
            <a:noFill/>
          </p:spPr>
          <p:txBody>
            <a:bodyPr wrap="square">
              <a:spAutoFit/>
            </a:bodyPr>
            <a:lstStyle/>
            <a:p>
              <a:pPr algn="ctr"/>
              <a:r>
                <a:rPr lang="en-US" sz="1800" dirty="0">
                  <a:solidFill>
                    <a:srgbClr val="BEF1FB"/>
                  </a:solidFill>
                  <a:latin typeface="Arial Black" panose="020B0A04020102020204" pitchFamily="34" charset="0"/>
                </a:rPr>
                <a:t>Adjusted* OR for Live Birth</a:t>
              </a:r>
            </a:p>
            <a:p>
              <a:pPr algn="ctr"/>
              <a:r>
                <a:rPr lang="en-US" sz="1800" dirty="0">
                  <a:solidFill>
                    <a:srgbClr val="BEF1FB"/>
                  </a:solidFill>
                  <a:latin typeface="Arial Black" panose="020B0A04020102020204" pitchFamily="34" charset="0"/>
                </a:rPr>
                <a:t>(OR, 95% CI)</a:t>
              </a:r>
            </a:p>
          </p:txBody>
        </p:sp>
      </p:grpSp>
      <p:graphicFrame>
        <p:nvGraphicFramePr>
          <p:cNvPr id="102" name="Tabla 64">
            <a:extLst>
              <a:ext uri="{FF2B5EF4-FFF2-40B4-BE49-F238E27FC236}">
                <a16:creationId xmlns:a16="http://schemas.microsoft.com/office/drawing/2014/main" id="{A4097A0D-4C09-4423-A912-EA252E86E90A}"/>
              </a:ext>
            </a:extLst>
          </p:cNvPr>
          <p:cNvGraphicFramePr>
            <a:graphicFrameLocks noGrp="1"/>
          </p:cNvGraphicFramePr>
          <p:nvPr>
            <p:extLst>
              <p:ext uri="{D42A27DB-BD31-4B8C-83A1-F6EECF244321}">
                <p14:modId xmlns:p14="http://schemas.microsoft.com/office/powerpoint/2010/main" val="2617785430"/>
              </p:ext>
            </p:extLst>
          </p:nvPr>
        </p:nvGraphicFramePr>
        <p:xfrm>
          <a:off x="13441609" y="10710224"/>
          <a:ext cx="29436907" cy="4081165"/>
        </p:xfrm>
        <a:graphic>
          <a:graphicData uri="http://schemas.openxmlformats.org/drawingml/2006/table">
            <a:tbl>
              <a:tblPr firstRow="1" bandRow="1">
                <a:tableStyleId>{22838BEF-8BB2-4498-84A7-C5851F593DF1}</a:tableStyleId>
              </a:tblPr>
              <a:tblGrid>
                <a:gridCol w="2985911">
                  <a:extLst>
                    <a:ext uri="{9D8B030D-6E8A-4147-A177-3AD203B41FA5}">
                      <a16:colId xmlns:a16="http://schemas.microsoft.com/office/drawing/2014/main" val="1956361249"/>
                    </a:ext>
                  </a:extLst>
                </a:gridCol>
                <a:gridCol w="2070455">
                  <a:extLst>
                    <a:ext uri="{9D8B030D-6E8A-4147-A177-3AD203B41FA5}">
                      <a16:colId xmlns:a16="http://schemas.microsoft.com/office/drawing/2014/main" val="693021292"/>
                    </a:ext>
                  </a:extLst>
                </a:gridCol>
                <a:gridCol w="2070455">
                  <a:extLst>
                    <a:ext uri="{9D8B030D-6E8A-4147-A177-3AD203B41FA5}">
                      <a16:colId xmlns:a16="http://schemas.microsoft.com/office/drawing/2014/main" val="4007645868"/>
                    </a:ext>
                  </a:extLst>
                </a:gridCol>
                <a:gridCol w="2070455">
                  <a:extLst>
                    <a:ext uri="{9D8B030D-6E8A-4147-A177-3AD203B41FA5}">
                      <a16:colId xmlns:a16="http://schemas.microsoft.com/office/drawing/2014/main" val="2815021568"/>
                    </a:ext>
                  </a:extLst>
                </a:gridCol>
                <a:gridCol w="2070455">
                  <a:extLst>
                    <a:ext uri="{9D8B030D-6E8A-4147-A177-3AD203B41FA5}">
                      <a16:colId xmlns:a16="http://schemas.microsoft.com/office/drawing/2014/main" val="3038873731"/>
                    </a:ext>
                  </a:extLst>
                </a:gridCol>
                <a:gridCol w="2070455">
                  <a:extLst>
                    <a:ext uri="{9D8B030D-6E8A-4147-A177-3AD203B41FA5}">
                      <a16:colId xmlns:a16="http://schemas.microsoft.com/office/drawing/2014/main" val="126878476"/>
                    </a:ext>
                  </a:extLst>
                </a:gridCol>
                <a:gridCol w="2070455">
                  <a:extLst>
                    <a:ext uri="{9D8B030D-6E8A-4147-A177-3AD203B41FA5}">
                      <a16:colId xmlns:a16="http://schemas.microsoft.com/office/drawing/2014/main" val="1197527595"/>
                    </a:ext>
                  </a:extLst>
                </a:gridCol>
                <a:gridCol w="1171576">
                  <a:extLst>
                    <a:ext uri="{9D8B030D-6E8A-4147-A177-3AD203B41FA5}">
                      <a16:colId xmlns:a16="http://schemas.microsoft.com/office/drawing/2014/main" val="2355352207"/>
                    </a:ext>
                  </a:extLst>
                </a:gridCol>
                <a:gridCol w="1171576">
                  <a:extLst>
                    <a:ext uri="{9D8B030D-6E8A-4147-A177-3AD203B41FA5}">
                      <a16:colId xmlns:a16="http://schemas.microsoft.com/office/drawing/2014/main" val="2555551773"/>
                    </a:ext>
                  </a:extLst>
                </a:gridCol>
                <a:gridCol w="1171576">
                  <a:extLst>
                    <a:ext uri="{9D8B030D-6E8A-4147-A177-3AD203B41FA5}">
                      <a16:colId xmlns:a16="http://schemas.microsoft.com/office/drawing/2014/main" val="3551826647"/>
                    </a:ext>
                  </a:extLst>
                </a:gridCol>
                <a:gridCol w="1171576">
                  <a:extLst>
                    <a:ext uri="{9D8B030D-6E8A-4147-A177-3AD203B41FA5}">
                      <a16:colId xmlns:a16="http://schemas.microsoft.com/office/drawing/2014/main" val="1855556351"/>
                    </a:ext>
                  </a:extLst>
                </a:gridCol>
                <a:gridCol w="1171576">
                  <a:extLst>
                    <a:ext uri="{9D8B030D-6E8A-4147-A177-3AD203B41FA5}">
                      <a16:colId xmlns:a16="http://schemas.microsoft.com/office/drawing/2014/main" val="3073050122"/>
                    </a:ext>
                  </a:extLst>
                </a:gridCol>
                <a:gridCol w="1167198">
                  <a:extLst>
                    <a:ext uri="{9D8B030D-6E8A-4147-A177-3AD203B41FA5}">
                      <a16:colId xmlns:a16="http://schemas.microsoft.com/office/drawing/2014/main" val="3074381323"/>
                    </a:ext>
                  </a:extLst>
                </a:gridCol>
                <a:gridCol w="1167198">
                  <a:extLst>
                    <a:ext uri="{9D8B030D-6E8A-4147-A177-3AD203B41FA5}">
                      <a16:colId xmlns:a16="http://schemas.microsoft.com/office/drawing/2014/main" val="221382624"/>
                    </a:ext>
                  </a:extLst>
                </a:gridCol>
                <a:gridCol w="1167198">
                  <a:extLst>
                    <a:ext uri="{9D8B030D-6E8A-4147-A177-3AD203B41FA5}">
                      <a16:colId xmlns:a16="http://schemas.microsoft.com/office/drawing/2014/main" val="1915247375"/>
                    </a:ext>
                  </a:extLst>
                </a:gridCol>
                <a:gridCol w="1167198">
                  <a:extLst>
                    <a:ext uri="{9D8B030D-6E8A-4147-A177-3AD203B41FA5}">
                      <a16:colId xmlns:a16="http://schemas.microsoft.com/office/drawing/2014/main" val="2781636453"/>
                    </a:ext>
                  </a:extLst>
                </a:gridCol>
                <a:gridCol w="1167198">
                  <a:extLst>
                    <a:ext uri="{9D8B030D-6E8A-4147-A177-3AD203B41FA5}">
                      <a16:colId xmlns:a16="http://schemas.microsoft.com/office/drawing/2014/main" val="366557530"/>
                    </a:ext>
                  </a:extLst>
                </a:gridCol>
                <a:gridCol w="1167198">
                  <a:extLst>
                    <a:ext uri="{9D8B030D-6E8A-4147-A177-3AD203B41FA5}">
                      <a16:colId xmlns:a16="http://schemas.microsoft.com/office/drawing/2014/main" val="1448395927"/>
                    </a:ext>
                  </a:extLst>
                </a:gridCol>
                <a:gridCol w="1167198">
                  <a:extLst>
                    <a:ext uri="{9D8B030D-6E8A-4147-A177-3AD203B41FA5}">
                      <a16:colId xmlns:a16="http://schemas.microsoft.com/office/drawing/2014/main" val="1802123883"/>
                    </a:ext>
                  </a:extLst>
                </a:gridCol>
              </a:tblGrid>
              <a:tr h="816233">
                <a:tc>
                  <a:txBody>
                    <a:bodyPr/>
                    <a:lstStyle/>
                    <a:p>
                      <a:pPr marL="0" marR="0" lvl="0" indent="0" algn="l" defTabSz="4367997" rtl="0" eaLnBrk="1" fontAlgn="auto" latinLnBrk="0" hangingPunct="1">
                        <a:lnSpc>
                          <a:spcPct val="100000"/>
                        </a:lnSpc>
                        <a:spcBef>
                          <a:spcPts val="0"/>
                        </a:spcBef>
                        <a:spcAft>
                          <a:spcPts val="0"/>
                        </a:spcAft>
                        <a:buClrTx/>
                        <a:buSzTx/>
                        <a:buFontTx/>
                        <a:buNone/>
                        <a:tabLst/>
                        <a:defRPr/>
                      </a:pPr>
                      <a:r>
                        <a:rPr lang="en-US" sz="1800" b="1" noProof="0" dirty="0">
                          <a:solidFill>
                            <a:srgbClr val="BEF1FB"/>
                          </a:solidFill>
                          <a:latin typeface="Arial Black" panose="020B0A04020102020204" pitchFamily="34" charset="0"/>
                        </a:rPr>
                        <a:t>Oral</a:t>
                      </a:r>
                    </a:p>
                    <a:p>
                      <a:pPr marL="0" marR="0" lvl="0" indent="0" algn="l" defTabSz="4367997" rtl="0" eaLnBrk="1" fontAlgn="auto" latinLnBrk="0" hangingPunct="1">
                        <a:lnSpc>
                          <a:spcPct val="100000"/>
                        </a:lnSpc>
                        <a:spcBef>
                          <a:spcPts val="0"/>
                        </a:spcBef>
                        <a:spcAft>
                          <a:spcPts val="0"/>
                        </a:spcAft>
                        <a:buClrTx/>
                        <a:buSzTx/>
                        <a:buFontTx/>
                        <a:buNone/>
                        <a:tabLst/>
                        <a:defRPr/>
                      </a:pPr>
                      <a:r>
                        <a:rPr lang="en-US" sz="1800" b="1" noProof="0" dirty="0">
                          <a:solidFill>
                            <a:srgbClr val="BEF1FB"/>
                          </a:solidFill>
                          <a:latin typeface="Arial Black" panose="020B0A04020102020204" pitchFamily="34" charset="0"/>
                        </a:rPr>
                        <a:t>(n=11,065, 93.7%)</a:t>
                      </a:r>
                    </a:p>
                  </a:txBody>
                  <a:tcPr anchor="ctr">
                    <a:lnL w="12700" cap="flat" cmpd="sng" algn="ctr">
                      <a:no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00B7EA"/>
                    </a:solidFill>
                  </a:tcPr>
                </a:tc>
                <a:tc>
                  <a:txBody>
                    <a:bodyPr/>
                    <a:lstStyle/>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34.5 (4.2)</a:t>
                      </a:r>
                      <a:endParaRPr lang="en-US" sz="2000" b="1" noProof="0" dirty="0">
                        <a:solidFill>
                          <a:srgbClr val="BEF1FB"/>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3.1 </a:t>
                      </a:r>
                    </a:p>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(1.7-5.4)</a:t>
                      </a:r>
                      <a:endParaRPr lang="en-US" sz="2000" b="1" noProof="0" dirty="0">
                        <a:solidFill>
                          <a:srgbClr val="0071D6"/>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25.7 </a:t>
                      </a:r>
                    </a:p>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(22.6-30.6)</a:t>
                      </a:r>
                      <a:endParaRPr lang="en-US" sz="2000" b="1" noProof="0" dirty="0">
                        <a:solidFill>
                          <a:srgbClr val="0071D6"/>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35.2 (4.2)</a:t>
                      </a:r>
                      <a:endParaRPr lang="en-US" sz="2000" b="1" noProof="0" dirty="0">
                        <a:solidFill>
                          <a:srgbClr val="0071D6"/>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218.0 </a:t>
                      </a:r>
                    </a:p>
                    <a:p>
                      <a:pPr algn="ctr"/>
                      <a:r>
                        <a:rPr lang="en-US" sz="2000" b="1" noProof="0" dirty="0">
                          <a:solidFill>
                            <a:srgbClr val="0071D6"/>
                          </a:solidFill>
                          <a:latin typeface="Arial" panose="020B0604020202020204" pitchFamily="34" charset="0"/>
                          <a:cs typeface="Arial" panose="020B0604020202020204" pitchFamily="34" charset="0"/>
                        </a:rPr>
                        <a:t>(168.2-286.3)</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9.0 </a:t>
                      </a:r>
                    </a:p>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(8.1-10.3)</a:t>
                      </a:r>
                      <a:endParaRPr lang="en-US" sz="2000" b="1" noProof="0" dirty="0">
                        <a:solidFill>
                          <a:srgbClr val="0071D6"/>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4,555 (41.2%)</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6,132 (55.4%)</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378 (3.4%)</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3,848 (34.8%)</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4,661 (42.1%)</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2,556 </a:t>
                      </a:r>
                    </a:p>
                    <a:p>
                      <a:pPr algn="ctr"/>
                      <a:r>
                        <a:rPr lang="en-US" sz="2000" b="1" noProof="0" dirty="0">
                          <a:solidFill>
                            <a:srgbClr val="0071D6"/>
                          </a:solidFill>
                          <a:latin typeface="Arial" panose="020B0604020202020204" pitchFamily="34" charset="0"/>
                          <a:cs typeface="Arial" panose="020B0604020202020204" pitchFamily="34" charset="0"/>
                        </a:rPr>
                        <a:t>(23.1%)</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4,190 (37.9%)</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6,131 (55.4%)</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744 (6.7%)</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3,451 (31.2%)</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6,557 (59.3%)</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1,057 (9.6%)</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extLst>
                  <a:ext uri="{0D108BD9-81ED-4DB2-BD59-A6C34878D82A}">
                    <a16:rowId xmlns:a16="http://schemas.microsoft.com/office/drawing/2014/main" val="2273672036"/>
                  </a:ext>
                </a:extLst>
              </a:tr>
              <a:tr h="816233">
                <a:tc>
                  <a:txBody>
                    <a:bodyPr/>
                    <a:lstStyle/>
                    <a:p>
                      <a:pPr marL="0" marR="0" lvl="0" indent="0" algn="l" defTabSz="4367997" rtl="0" eaLnBrk="1" fontAlgn="auto" latinLnBrk="0" hangingPunct="1">
                        <a:lnSpc>
                          <a:spcPct val="100000"/>
                        </a:lnSpc>
                        <a:spcBef>
                          <a:spcPts val="0"/>
                        </a:spcBef>
                        <a:spcAft>
                          <a:spcPts val="0"/>
                        </a:spcAft>
                        <a:buClrTx/>
                        <a:buSzTx/>
                        <a:buFontTx/>
                        <a:buNone/>
                        <a:tabLst/>
                        <a:defRPr/>
                      </a:pPr>
                      <a:r>
                        <a:rPr lang="en-US" sz="1800" b="1" noProof="0" dirty="0">
                          <a:solidFill>
                            <a:srgbClr val="BEF1FB"/>
                          </a:solidFill>
                          <a:latin typeface="Arial Black" panose="020B0A04020102020204" pitchFamily="34" charset="0"/>
                        </a:rPr>
                        <a:t>Vaginal</a:t>
                      </a:r>
                    </a:p>
                    <a:p>
                      <a:r>
                        <a:rPr lang="en-US" sz="1800" b="1" noProof="0" dirty="0">
                          <a:solidFill>
                            <a:srgbClr val="BEF1FB"/>
                          </a:solidFill>
                          <a:latin typeface="Arial Black" panose="020B0A04020102020204" pitchFamily="34" charset="0"/>
                        </a:rPr>
                        <a:t>(n=595, 5.0%)</a:t>
                      </a:r>
                    </a:p>
                  </a:txBody>
                  <a:tcPr anchor="ctr">
                    <a:lnL w="12700" cap="flat" cmpd="sng" algn="ctr">
                      <a:no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00B7EA"/>
                    </a:solidFill>
                  </a:tcPr>
                </a:tc>
                <a:tc>
                  <a:txBody>
                    <a:bodyPr/>
                    <a:lstStyle/>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34.9 (3.8)</a:t>
                      </a:r>
                      <a:endParaRPr lang="en-US" sz="2000" b="1" noProof="0" dirty="0">
                        <a:solidFill>
                          <a:srgbClr val="BEF1FB"/>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3.0</a:t>
                      </a:r>
                    </a:p>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(1.6-5.7)</a:t>
                      </a:r>
                      <a:endParaRPr lang="en-US" sz="2000" b="1" noProof="0" dirty="0">
                        <a:solidFill>
                          <a:srgbClr val="0071D6"/>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25.3 </a:t>
                      </a:r>
                    </a:p>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(22.3-29.3)</a:t>
                      </a:r>
                      <a:endParaRPr lang="en-US" sz="2000" b="1" noProof="0" dirty="0">
                        <a:solidFill>
                          <a:srgbClr val="0071D6"/>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35.9 (3.9)</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1161.6 </a:t>
                      </a:r>
                    </a:p>
                    <a:p>
                      <a:pPr algn="ctr"/>
                      <a:r>
                        <a:rPr lang="en-US" sz="2000" b="1" noProof="0" dirty="0">
                          <a:solidFill>
                            <a:srgbClr val="0071D6"/>
                          </a:solidFill>
                          <a:latin typeface="Arial" panose="020B0604020202020204" pitchFamily="34" charset="0"/>
                          <a:cs typeface="Arial" panose="020B0604020202020204" pitchFamily="34" charset="0"/>
                        </a:rPr>
                        <a:t>(713.0-1691.2)</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8.1 </a:t>
                      </a:r>
                    </a:p>
                    <a:p>
                      <a:pPr algn="ctr"/>
                      <a:r>
                        <a:rPr lang="en-US" sz="2000" b="1" noProof="0" dirty="0">
                          <a:solidFill>
                            <a:srgbClr val="0071D6"/>
                          </a:solidFill>
                          <a:latin typeface="Arial" panose="020B0604020202020204" pitchFamily="34" charset="0"/>
                          <a:cs typeface="Arial" panose="020B0604020202020204" pitchFamily="34" charset="0"/>
                        </a:rPr>
                        <a:t>(7.4-9.2)</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212 (35.6%)</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358 (60.2%)</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25 (4.2%)</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225 (37.8%)</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234 </a:t>
                      </a:r>
                    </a:p>
                    <a:p>
                      <a:pPr algn="ctr"/>
                      <a:r>
                        <a:rPr lang="en-US" sz="2000" b="1" noProof="0" dirty="0">
                          <a:solidFill>
                            <a:srgbClr val="0071D6"/>
                          </a:solidFill>
                          <a:latin typeface="Arial" panose="020B0604020202020204" pitchFamily="34" charset="0"/>
                          <a:cs typeface="Arial" panose="020B0604020202020204" pitchFamily="34" charset="0"/>
                        </a:rPr>
                        <a:t>(39.3%)</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136 </a:t>
                      </a:r>
                    </a:p>
                    <a:p>
                      <a:pPr algn="ctr"/>
                      <a:r>
                        <a:rPr lang="en-US" sz="2000" b="1" noProof="0" dirty="0">
                          <a:solidFill>
                            <a:srgbClr val="0071D6"/>
                          </a:solidFill>
                          <a:latin typeface="Arial" panose="020B0604020202020204" pitchFamily="34" charset="0"/>
                          <a:cs typeface="Arial" panose="020B0604020202020204" pitchFamily="34" charset="0"/>
                        </a:rPr>
                        <a:t>(22.9%)</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163 (27.4%)</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373 (62.7%)</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59 (9.9%)</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136 (22.9%)</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370 (62.2%)</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89 (15.0%)</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extLst>
                  <a:ext uri="{0D108BD9-81ED-4DB2-BD59-A6C34878D82A}">
                    <a16:rowId xmlns:a16="http://schemas.microsoft.com/office/drawing/2014/main" val="3819646743"/>
                  </a:ext>
                </a:extLst>
              </a:tr>
              <a:tr h="816233">
                <a:tc>
                  <a:txBody>
                    <a:bodyPr/>
                    <a:lstStyle/>
                    <a:p>
                      <a:pPr marL="0" marR="0" lvl="0" indent="0" algn="l" defTabSz="4367997"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BEF1FB"/>
                          </a:solidFill>
                          <a:effectLst/>
                          <a:uLnTx/>
                          <a:uFillTx/>
                          <a:latin typeface="Arial Black" panose="020B0A04020102020204" pitchFamily="34" charset="0"/>
                          <a:ea typeface="+mn-ea"/>
                          <a:cs typeface="+mn-cs"/>
                        </a:rPr>
                        <a:t>Transdermal</a:t>
                      </a:r>
                    </a:p>
                    <a:p>
                      <a:pPr marL="0" marR="0" lvl="0" indent="0" algn="l" defTabSz="4367997"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BEF1FB"/>
                          </a:solidFill>
                          <a:effectLst/>
                          <a:uLnTx/>
                          <a:uFillTx/>
                          <a:latin typeface="Arial Black" panose="020B0A04020102020204" pitchFamily="34" charset="0"/>
                          <a:ea typeface="+mn-ea"/>
                          <a:cs typeface="+mn-cs"/>
                        </a:rPr>
                        <a:t>(n=50, 0.4%)</a:t>
                      </a:r>
                    </a:p>
                  </a:txBody>
                  <a:tcPr anchor="ctr">
                    <a:lnL w="12700" cap="flat" cmpd="sng" algn="ctr">
                      <a:no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00B7EA"/>
                    </a:solidFill>
                  </a:tcPr>
                </a:tc>
                <a:tc>
                  <a:txBody>
                    <a:bodyPr/>
                    <a:lstStyle/>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34.6 (4.8)</a:t>
                      </a:r>
                      <a:endParaRPr lang="en-US" sz="2000" b="1" noProof="0" dirty="0">
                        <a:solidFill>
                          <a:srgbClr val="BEF1FB"/>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2.8 </a:t>
                      </a:r>
                    </a:p>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(1.3-7.2)</a:t>
                      </a:r>
                      <a:endParaRPr lang="en-US" sz="2000" b="1" noProof="0" dirty="0">
                        <a:solidFill>
                          <a:srgbClr val="0071D6"/>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23.6 </a:t>
                      </a:r>
                    </a:p>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(20.6-26.0)</a:t>
                      </a:r>
                      <a:endParaRPr lang="en-US" sz="2000" b="1" noProof="0" dirty="0">
                        <a:solidFill>
                          <a:srgbClr val="0071D6"/>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35.7 (4.6)</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518.0 </a:t>
                      </a:r>
                    </a:p>
                    <a:p>
                      <a:pPr algn="ctr"/>
                      <a:r>
                        <a:rPr lang="en-US" sz="2000" b="1" noProof="0" dirty="0">
                          <a:solidFill>
                            <a:srgbClr val="0071D6"/>
                          </a:solidFill>
                          <a:latin typeface="Arial" panose="020B0604020202020204" pitchFamily="34" charset="0"/>
                          <a:cs typeface="Arial" panose="020B0604020202020204" pitchFamily="34" charset="0"/>
                        </a:rPr>
                        <a:t>(321.0-765.0)</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8.0 </a:t>
                      </a:r>
                    </a:p>
                    <a:p>
                      <a:pPr algn="ctr"/>
                      <a:r>
                        <a:rPr lang="en-US" sz="2000" b="1" noProof="0" dirty="0">
                          <a:solidFill>
                            <a:srgbClr val="0071D6"/>
                          </a:solidFill>
                          <a:latin typeface="Arial" panose="020B0604020202020204" pitchFamily="34" charset="0"/>
                          <a:cs typeface="Arial" panose="020B0604020202020204" pitchFamily="34" charset="0"/>
                        </a:rPr>
                        <a:t>(7.0-8.7)</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11 (22.0%)</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37 (74.0%)</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2 (4.0%)</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11 </a:t>
                      </a:r>
                    </a:p>
                    <a:p>
                      <a:pPr algn="ctr"/>
                      <a:r>
                        <a:rPr lang="en-US" sz="2000" b="1" noProof="0" dirty="0">
                          <a:solidFill>
                            <a:srgbClr val="0071D6"/>
                          </a:solidFill>
                          <a:latin typeface="Arial" panose="020B0604020202020204" pitchFamily="34" charset="0"/>
                          <a:cs typeface="Arial" panose="020B0604020202020204" pitchFamily="34" charset="0"/>
                        </a:rPr>
                        <a:t>(22.0%)</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21 </a:t>
                      </a:r>
                    </a:p>
                    <a:p>
                      <a:pPr algn="ctr"/>
                      <a:r>
                        <a:rPr lang="en-US" sz="2000" b="1" noProof="0" dirty="0">
                          <a:solidFill>
                            <a:srgbClr val="0071D6"/>
                          </a:solidFill>
                          <a:latin typeface="Arial" panose="020B0604020202020204" pitchFamily="34" charset="0"/>
                          <a:cs typeface="Arial" panose="020B0604020202020204" pitchFamily="34" charset="0"/>
                        </a:rPr>
                        <a:t>(42.0%)</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18 </a:t>
                      </a:r>
                    </a:p>
                    <a:p>
                      <a:pPr algn="ctr"/>
                      <a:r>
                        <a:rPr lang="en-US" sz="2000" b="1" noProof="0" dirty="0">
                          <a:solidFill>
                            <a:srgbClr val="0071D6"/>
                          </a:solidFill>
                          <a:latin typeface="Arial" panose="020B0604020202020204" pitchFamily="34" charset="0"/>
                          <a:cs typeface="Arial" panose="020B0604020202020204" pitchFamily="34" charset="0"/>
                        </a:rPr>
                        <a:t>(36.0%)</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13 (26.0%)</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31 (62.0%)</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6 (12.0%)</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13 (26.0%)</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30 (60.0%)</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7 (14.0%)</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extLst>
                  <a:ext uri="{0D108BD9-81ED-4DB2-BD59-A6C34878D82A}">
                    <a16:rowId xmlns:a16="http://schemas.microsoft.com/office/drawing/2014/main" val="1374406694"/>
                  </a:ext>
                </a:extLst>
              </a:tr>
              <a:tr h="816233">
                <a:tc>
                  <a:txBody>
                    <a:bodyPr/>
                    <a:lstStyle/>
                    <a:p>
                      <a:pPr marL="0" marR="0" lvl="0" indent="0" algn="l" defTabSz="4367997"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BEF1FB"/>
                          </a:solidFill>
                          <a:effectLst/>
                          <a:uLnTx/>
                          <a:uFillTx/>
                          <a:latin typeface="Arial Black" panose="020B0A04020102020204" pitchFamily="34" charset="0"/>
                          <a:ea typeface="+mn-ea"/>
                          <a:cs typeface="+mn-cs"/>
                        </a:rPr>
                        <a:t>Intramuscular</a:t>
                      </a:r>
                    </a:p>
                    <a:p>
                      <a:pPr marL="0" marR="0" lvl="0" indent="0" algn="l" defTabSz="4367997"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BEF1FB"/>
                          </a:solidFill>
                          <a:effectLst/>
                          <a:uLnTx/>
                          <a:uFillTx/>
                          <a:latin typeface="Arial Black" panose="020B0A04020102020204" pitchFamily="34" charset="0"/>
                          <a:ea typeface="+mn-ea"/>
                          <a:cs typeface="+mn-cs"/>
                        </a:rPr>
                        <a:t>(n=94, 0.8%)</a:t>
                      </a:r>
                    </a:p>
                  </a:txBody>
                  <a:tcPr anchor="ctr">
                    <a:lnL w="12700" cap="flat" cmpd="sng" algn="ctr">
                      <a:no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00B7EA"/>
                    </a:solidFill>
                  </a:tcPr>
                </a:tc>
                <a:tc>
                  <a:txBody>
                    <a:bodyPr/>
                    <a:lstStyle/>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34.8 (3.9) </a:t>
                      </a:r>
                      <a:endParaRPr lang="en-US" sz="2000" b="1" noProof="0" dirty="0">
                        <a:solidFill>
                          <a:srgbClr val="BEF1FB"/>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3.7 </a:t>
                      </a:r>
                    </a:p>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(1.4-5.5)</a:t>
                      </a:r>
                      <a:endParaRPr lang="en-US" sz="2000" b="1" noProof="0" dirty="0">
                        <a:solidFill>
                          <a:srgbClr val="0071D6"/>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25.3 </a:t>
                      </a:r>
                    </a:p>
                    <a:p>
                      <a:pPr algn="ctr"/>
                      <a:r>
                        <a:rPr kumimoji="0" lang="en-US" sz="2000" b="1" i="0" u="none" strike="noStrike" kern="1200" cap="none" spc="0" normalizeH="0" baseline="0" noProof="0" dirty="0">
                          <a:ln>
                            <a:noFill/>
                          </a:ln>
                          <a:solidFill>
                            <a:srgbClr val="0071D6"/>
                          </a:solidFill>
                          <a:effectLst/>
                          <a:uLnTx/>
                          <a:uFillTx/>
                          <a:latin typeface="Arial" panose="020B0604020202020204" pitchFamily="34" charset="0"/>
                          <a:ea typeface="+mn-ea"/>
                          <a:cs typeface="Arial" panose="020B0604020202020204" pitchFamily="34" charset="0"/>
                        </a:rPr>
                        <a:t>(21.9-32.0)</a:t>
                      </a:r>
                      <a:endParaRPr lang="en-US" sz="2000" b="1" noProof="0" dirty="0">
                        <a:solidFill>
                          <a:srgbClr val="0071D6"/>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36.0 (4.0)</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1090.5 </a:t>
                      </a:r>
                    </a:p>
                    <a:p>
                      <a:pPr algn="ctr"/>
                      <a:r>
                        <a:rPr lang="en-US" sz="2000" b="1" noProof="0" dirty="0">
                          <a:solidFill>
                            <a:srgbClr val="0071D6"/>
                          </a:solidFill>
                          <a:latin typeface="Arial" panose="020B0604020202020204" pitchFamily="34" charset="0"/>
                          <a:cs typeface="Arial" panose="020B0604020202020204" pitchFamily="34" charset="0"/>
                        </a:rPr>
                        <a:t>(700.2-1434.3)</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7.2 </a:t>
                      </a:r>
                    </a:p>
                    <a:p>
                      <a:pPr algn="ctr"/>
                      <a:r>
                        <a:rPr lang="en-US" sz="2000" b="1" noProof="0" dirty="0">
                          <a:solidFill>
                            <a:srgbClr val="0071D6"/>
                          </a:solidFill>
                          <a:latin typeface="Arial" panose="020B0604020202020204" pitchFamily="34" charset="0"/>
                          <a:cs typeface="Arial" panose="020B0604020202020204" pitchFamily="34" charset="0"/>
                        </a:rPr>
                        <a:t>(6.5-8.3)</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33 (35.1%)</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57 (60.6%)</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4 (4.3%)</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31 </a:t>
                      </a:r>
                    </a:p>
                    <a:p>
                      <a:pPr algn="ctr"/>
                      <a:r>
                        <a:rPr lang="en-US" sz="2000" b="1" noProof="0" dirty="0">
                          <a:solidFill>
                            <a:srgbClr val="0071D6"/>
                          </a:solidFill>
                          <a:latin typeface="Arial" panose="020B0604020202020204" pitchFamily="34" charset="0"/>
                          <a:cs typeface="Arial" panose="020B0604020202020204" pitchFamily="34" charset="0"/>
                        </a:rPr>
                        <a:t>(33.0%)</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37 </a:t>
                      </a:r>
                    </a:p>
                    <a:p>
                      <a:pPr algn="ctr"/>
                      <a:r>
                        <a:rPr lang="en-US" sz="2000" b="1" noProof="0" dirty="0">
                          <a:solidFill>
                            <a:srgbClr val="0071D6"/>
                          </a:solidFill>
                          <a:latin typeface="Arial" panose="020B0604020202020204" pitchFamily="34" charset="0"/>
                          <a:cs typeface="Arial" panose="020B0604020202020204" pitchFamily="34" charset="0"/>
                        </a:rPr>
                        <a:t>(39.4%)</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26 </a:t>
                      </a:r>
                    </a:p>
                    <a:p>
                      <a:pPr algn="ctr"/>
                      <a:r>
                        <a:rPr lang="en-US" sz="2000" b="1" noProof="0" dirty="0">
                          <a:solidFill>
                            <a:srgbClr val="0071D6"/>
                          </a:solidFill>
                          <a:latin typeface="Arial" panose="020B0604020202020204" pitchFamily="34" charset="0"/>
                          <a:cs typeface="Arial" panose="020B0604020202020204" pitchFamily="34" charset="0"/>
                        </a:rPr>
                        <a:t>(27.7%)</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22 (23.4%)</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62 (66.0%)</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10 (10.6%)</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23 (24.5%)</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59 (62.8%)</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12 (12.8%)</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extLst>
                  <a:ext uri="{0D108BD9-81ED-4DB2-BD59-A6C34878D82A}">
                    <a16:rowId xmlns:a16="http://schemas.microsoft.com/office/drawing/2014/main" val="1446696104"/>
                  </a:ext>
                </a:extLst>
              </a:tr>
              <a:tr h="816233">
                <a:tc>
                  <a:txBody>
                    <a:bodyPr/>
                    <a:lstStyle/>
                    <a:p>
                      <a:pPr marL="0" marR="0" lvl="0" indent="0" algn="l" defTabSz="4367997"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BEF1FB"/>
                          </a:solidFill>
                          <a:effectLst/>
                          <a:uLnTx/>
                          <a:uFillTx/>
                          <a:latin typeface="Arial Black" panose="020B0A04020102020204" pitchFamily="34" charset="0"/>
                          <a:ea typeface="+mn-ea"/>
                          <a:cs typeface="+mn-cs"/>
                        </a:rPr>
                        <a:t>p-value </a:t>
                      </a:r>
                    </a:p>
                  </a:txBody>
                  <a:tcPr anchor="ctr">
                    <a:lnL w="12700" cap="flat" cmpd="sng" algn="ctr">
                      <a:no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00B7EA"/>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0.15</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0.98</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algn="ctr"/>
                      <a:r>
                        <a:rPr lang="en-US" sz="2000" b="1" noProof="0" dirty="0">
                          <a:solidFill>
                            <a:srgbClr val="0071D6"/>
                          </a:solidFill>
                          <a:latin typeface="Arial" panose="020B0604020202020204" pitchFamily="34" charset="0"/>
                          <a:cs typeface="Arial" panose="020B0604020202020204" pitchFamily="34" charset="0"/>
                        </a:rPr>
                        <a:t>&lt;0.001</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marL="0" marR="0" lvl="0" indent="0" algn="ctr" defTabSz="4367997" rtl="0" eaLnBrk="1" fontAlgn="auto" latinLnBrk="0" hangingPunct="1">
                        <a:lnSpc>
                          <a:spcPct val="100000"/>
                        </a:lnSpc>
                        <a:spcBef>
                          <a:spcPts val="0"/>
                        </a:spcBef>
                        <a:spcAft>
                          <a:spcPts val="0"/>
                        </a:spcAft>
                        <a:buClrTx/>
                        <a:buSzTx/>
                        <a:buFontTx/>
                        <a:buNone/>
                        <a:tabLst/>
                        <a:defRPr/>
                      </a:pPr>
                      <a:r>
                        <a:rPr lang="en-US" sz="2000" b="1" noProof="0" dirty="0">
                          <a:solidFill>
                            <a:srgbClr val="0071D6"/>
                          </a:solidFill>
                          <a:latin typeface="Arial" panose="020B0604020202020204" pitchFamily="34" charset="0"/>
                          <a:cs typeface="Arial" panose="020B0604020202020204" pitchFamily="34" charset="0"/>
                        </a:rPr>
                        <a:t>&lt;0.001</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marL="0" marR="0" lvl="0" indent="0" algn="ctr" defTabSz="4367997" rtl="0" eaLnBrk="1" fontAlgn="auto" latinLnBrk="0" hangingPunct="1">
                        <a:lnSpc>
                          <a:spcPct val="100000"/>
                        </a:lnSpc>
                        <a:spcBef>
                          <a:spcPts val="0"/>
                        </a:spcBef>
                        <a:spcAft>
                          <a:spcPts val="0"/>
                        </a:spcAft>
                        <a:buClrTx/>
                        <a:buSzTx/>
                        <a:buFontTx/>
                        <a:buNone/>
                        <a:tabLst/>
                        <a:defRPr/>
                      </a:pPr>
                      <a:r>
                        <a:rPr lang="en-US" sz="2000" b="1" noProof="0" dirty="0">
                          <a:solidFill>
                            <a:srgbClr val="0071D6"/>
                          </a:solidFill>
                          <a:latin typeface="Arial" panose="020B0604020202020204" pitchFamily="34" charset="0"/>
                          <a:cs typeface="Arial" panose="020B0604020202020204" pitchFamily="34" charset="0"/>
                        </a:rPr>
                        <a:t>&lt;0.001</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a:txBody>
                    <a:bodyPr/>
                    <a:lstStyle/>
                    <a:p>
                      <a:pPr marL="0" marR="0" lvl="0" indent="0" algn="ctr" defTabSz="4367997" rtl="0" eaLnBrk="1" fontAlgn="auto" latinLnBrk="0" hangingPunct="1">
                        <a:lnSpc>
                          <a:spcPct val="100000"/>
                        </a:lnSpc>
                        <a:spcBef>
                          <a:spcPts val="0"/>
                        </a:spcBef>
                        <a:spcAft>
                          <a:spcPts val="0"/>
                        </a:spcAft>
                        <a:buClrTx/>
                        <a:buSzTx/>
                        <a:buFontTx/>
                        <a:buNone/>
                        <a:tabLst/>
                        <a:defRPr/>
                      </a:pPr>
                      <a:r>
                        <a:rPr lang="en-US" sz="2000" b="1" noProof="0" dirty="0">
                          <a:solidFill>
                            <a:srgbClr val="0071D6"/>
                          </a:solidFill>
                          <a:latin typeface="Arial" panose="020B0604020202020204" pitchFamily="34" charset="0"/>
                          <a:cs typeface="Arial" panose="020B0604020202020204" pitchFamily="34" charset="0"/>
                        </a:rPr>
                        <a:t>&lt;0.001</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gridSpan="3">
                  <a:txBody>
                    <a:bodyPr/>
                    <a:lstStyle/>
                    <a:p>
                      <a:pPr algn="ctr"/>
                      <a:r>
                        <a:rPr lang="en-US" sz="2000" b="1" noProof="0" dirty="0">
                          <a:solidFill>
                            <a:srgbClr val="0071D6"/>
                          </a:solidFill>
                          <a:latin typeface="Arial" panose="020B0604020202020204" pitchFamily="34" charset="0"/>
                          <a:cs typeface="Arial" panose="020B0604020202020204" pitchFamily="34" charset="0"/>
                        </a:rPr>
                        <a:t>0.012</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hMerge="1">
                  <a:txBody>
                    <a:bodyPr/>
                    <a:lstStyle/>
                    <a:p>
                      <a:pPr algn="ctr"/>
                      <a:endParaRPr lang="en-US" sz="2000" b="1" noProof="0" dirty="0">
                        <a:solidFill>
                          <a:srgbClr val="0071D6"/>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hMerge="1">
                  <a:txBody>
                    <a:bodyPr/>
                    <a:lstStyle/>
                    <a:p>
                      <a:pPr algn="ctr"/>
                      <a:endParaRPr lang="en-US" sz="2000" b="1" noProof="0" dirty="0">
                        <a:solidFill>
                          <a:srgbClr val="0071D6"/>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gridSpan="3">
                  <a:txBody>
                    <a:bodyPr/>
                    <a:lstStyle/>
                    <a:p>
                      <a:pPr algn="ctr"/>
                      <a:r>
                        <a:rPr lang="en-US" sz="2000" b="1" noProof="0" dirty="0">
                          <a:solidFill>
                            <a:srgbClr val="0071D6"/>
                          </a:solidFill>
                          <a:latin typeface="Arial" panose="020B0604020202020204" pitchFamily="34" charset="0"/>
                          <a:cs typeface="Arial" panose="020B0604020202020204" pitchFamily="34" charset="0"/>
                        </a:rPr>
                        <a:t>0.14</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hMerge="1">
                  <a:txBody>
                    <a:bodyPr/>
                    <a:lstStyle/>
                    <a:p>
                      <a:pPr algn="ctr"/>
                      <a:endParaRPr lang="en-US" sz="2000" b="1" noProof="0" dirty="0">
                        <a:solidFill>
                          <a:srgbClr val="0071D6"/>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hMerge="1">
                  <a:txBody>
                    <a:bodyPr/>
                    <a:lstStyle/>
                    <a:p>
                      <a:pPr algn="ctr"/>
                      <a:endParaRPr lang="en-US" sz="2000" b="1" noProof="0" dirty="0">
                        <a:solidFill>
                          <a:srgbClr val="0071D6"/>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gridSpan="3">
                  <a:txBody>
                    <a:bodyPr/>
                    <a:lstStyle/>
                    <a:p>
                      <a:pPr algn="ctr"/>
                      <a:r>
                        <a:rPr lang="en-US" sz="2000" b="1" noProof="0" dirty="0">
                          <a:solidFill>
                            <a:srgbClr val="0071D6"/>
                          </a:solidFill>
                          <a:latin typeface="Arial" panose="020B0604020202020204" pitchFamily="34" charset="0"/>
                          <a:cs typeface="Arial" panose="020B0604020202020204" pitchFamily="34" charset="0"/>
                        </a:rPr>
                        <a:t>&lt;0.001</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hMerge="1">
                  <a:txBody>
                    <a:bodyPr/>
                    <a:lstStyle/>
                    <a:p>
                      <a:pPr algn="ctr"/>
                      <a:endParaRPr lang="en-US" sz="2000" b="1" noProof="0" dirty="0">
                        <a:solidFill>
                          <a:srgbClr val="0071D6"/>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hMerge="1">
                  <a:txBody>
                    <a:bodyPr/>
                    <a:lstStyle/>
                    <a:p>
                      <a:pPr algn="ctr"/>
                      <a:endParaRPr lang="en-US" sz="2000" b="1" noProof="0" dirty="0">
                        <a:solidFill>
                          <a:srgbClr val="0071D6"/>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gridSpan="3">
                  <a:txBody>
                    <a:bodyPr/>
                    <a:lstStyle/>
                    <a:p>
                      <a:pPr algn="ctr"/>
                      <a:r>
                        <a:rPr lang="en-US" sz="2000" b="1" noProof="0" dirty="0">
                          <a:solidFill>
                            <a:srgbClr val="0071D6"/>
                          </a:solidFill>
                          <a:latin typeface="Arial" panose="020B0604020202020204" pitchFamily="34" charset="0"/>
                          <a:cs typeface="Arial" panose="020B0604020202020204" pitchFamily="34" charset="0"/>
                        </a:rPr>
                        <a:t>&lt;0.001</a:t>
                      </a: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hMerge="1">
                  <a:txBody>
                    <a:bodyPr/>
                    <a:lstStyle/>
                    <a:p>
                      <a:pPr algn="ctr"/>
                      <a:endParaRPr lang="en-US" sz="2000" b="1" noProof="0" dirty="0">
                        <a:solidFill>
                          <a:srgbClr val="0071D6"/>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tc hMerge="1">
                  <a:txBody>
                    <a:bodyPr/>
                    <a:lstStyle/>
                    <a:p>
                      <a:pPr algn="ctr"/>
                      <a:endParaRPr lang="en-US" sz="2000" b="1" noProof="0" dirty="0">
                        <a:solidFill>
                          <a:srgbClr val="0071D6"/>
                        </a:solidFill>
                        <a:latin typeface="Arial" panose="020B0604020202020204" pitchFamily="34" charset="0"/>
                        <a:cs typeface="Arial" panose="020B0604020202020204" pitchFamily="34" charset="0"/>
                      </a:endParaRPr>
                    </a:p>
                  </a:txBody>
                  <a:tcPr anchor="ctr">
                    <a:lnL w="12700" cap="flat" cmpd="sng" algn="ctr">
                      <a:solidFill>
                        <a:srgbClr val="0071D6"/>
                      </a:solidFill>
                      <a:prstDash val="solid"/>
                      <a:round/>
                      <a:headEnd type="none" w="med" len="med"/>
                      <a:tailEnd type="none" w="med" len="med"/>
                    </a:lnL>
                    <a:lnR w="12700" cap="flat" cmpd="sng" algn="ctr">
                      <a:solidFill>
                        <a:srgbClr val="0071D6"/>
                      </a:solidFill>
                      <a:prstDash val="solid"/>
                      <a:round/>
                      <a:headEnd type="none" w="med" len="med"/>
                      <a:tailEnd type="none" w="med" len="med"/>
                    </a:lnR>
                    <a:lnT w="12700" cap="flat" cmpd="sng" algn="ctr">
                      <a:solidFill>
                        <a:srgbClr val="0071D6"/>
                      </a:solidFill>
                      <a:prstDash val="solid"/>
                      <a:round/>
                      <a:headEnd type="none" w="med" len="med"/>
                      <a:tailEnd type="none" w="med" len="med"/>
                    </a:lnT>
                    <a:lnB w="12700" cap="flat" cmpd="sng" algn="ctr">
                      <a:solidFill>
                        <a:srgbClr val="0071D6"/>
                      </a:solidFill>
                      <a:prstDash val="solid"/>
                      <a:round/>
                      <a:headEnd type="none" w="med" len="med"/>
                      <a:tailEnd type="none" w="med" len="med"/>
                    </a:lnB>
                    <a:lnTlToBr w="12700" cmpd="sng">
                      <a:noFill/>
                      <a:prstDash val="solid"/>
                    </a:lnTlToBr>
                    <a:lnBlToTr w="12700" cmpd="sng">
                      <a:noFill/>
                      <a:prstDash val="solid"/>
                    </a:lnBlToTr>
                    <a:solidFill>
                      <a:srgbClr val="BEF1FB"/>
                    </a:solidFill>
                  </a:tcPr>
                </a:tc>
                <a:extLst>
                  <a:ext uri="{0D108BD9-81ED-4DB2-BD59-A6C34878D82A}">
                    <a16:rowId xmlns:a16="http://schemas.microsoft.com/office/drawing/2014/main" val="2491144994"/>
                  </a:ext>
                </a:extLst>
              </a:tr>
            </a:tbl>
          </a:graphicData>
        </a:graphic>
      </p:graphicFrame>
      <p:sp>
        <p:nvSpPr>
          <p:cNvPr id="103" name="CuadroTexto 60">
            <a:extLst>
              <a:ext uri="{FF2B5EF4-FFF2-40B4-BE49-F238E27FC236}">
                <a16:creationId xmlns:a16="http://schemas.microsoft.com/office/drawing/2014/main" id="{36DA55E1-48F1-4ED7-98C1-DB15914FD1EA}"/>
              </a:ext>
            </a:extLst>
          </p:cNvPr>
          <p:cNvSpPr txBox="1"/>
          <p:nvPr/>
        </p:nvSpPr>
        <p:spPr>
          <a:xfrm>
            <a:off x="13420393" y="15283273"/>
            <a:ext cx="29425151" cy="1323439"/>
          </a:xfrm>
          <a:prstGeom prst="rect">
            <a:avLst/>
          </a:prstGeom>
          <a:noFill/>
        </p:spPr>
        <p:txBody>
          <a:bodyPr wrap="square" rtlCol="0">
            <a:spAutoFit/>
          </a:bodyPr>
          <a:lstStyle/>
          <a:p>
            <a:pPr algn="just"/>
            <a:r>
              <a:rPr lang="en-US" sz="4000" b="1" spc="-15" baseline="32407" dirty="0">
                <a:solidFill>
                  <a:srgbClr val="00B7EA"/>
                </a:solidFill>
                <a:latin typeface="Arial"/>
                <a:cs typeface="Arial"/>
              </a:rPr>
              <a:t>Table 1. Baseline Characteristics of FET Cycles. </a:t>
            </a:r>
            <a:endParaRPr lang="en-US" sz="4000" spc="-15" baseline="32407" dirty="0">
              <a:solidFill>
                <a:srgbClr val="00B7EA"/>
              </a:solidFill>
              <a:latin typeface="Arial"/>
              <a:cs typeface="Arial"/>
            </a:endParaRPr>
          </a:p>
          <a:p>
            <a:pPr algn="just"/>
            <a:r>
              <a:rPr lang="en-US" sz="4000" spc="-15" baseline="32407" dirty="0">
                <a:solidFill>
                  <a:srgbClr val="00B7EA"/>
                </a:solidFill>
                <a:latin typeface="Arial"/>
                <a:cs typeface="Arial"/>
              </a:rPr>
              <a:t>SD: standard deviation, AMH: Anti-Mullerian Hormone, IQR: interquartile range, BMI: body mass index, Max E2: maximum serum estradiol prior to exogenous progesterone, Max ET: maximum endometrial thickness prior to exogenous progesterone, ICM grade: inner cell mass grade, </a:t>
            </a:r>
            <a:r>
              <a:rPr lang="en-US" sz="4000" spc="-15" baseline="32407" dirty="0" err="1">
                <a:solidFill>
                  <a:srgbClr val="00B7EA"/>
                </a:solidFill>
                <a:latin typeface="Arial"/>
                <a:cs typeface="Arial"/>
              </a:rPr>
              <a:t>Troph</a:t>
            </a:r>
            <a:r>
              <a:rPr lang="en-US" sz="4000" spc="-15" baseline="32407" dirty="0">
                <a:solidFill>
                  <a:srgbClr val="00B7EA"/>
                </a:solidFill>
                <a:latin typeface="Arial"/>
                <a:cs typeface="Arial"/>
              </a:rPr>
              <a:t>: Trophectoderm</a:t>
            </a:r>
          </a:p>
        </p:txBody>
      </p:sp>
      <p:cxnSp>
        <p:nvCxnSpPr>
          <p:cNvPr id="104" name="Conector recto 71">
            <a:extLst>
              <a:ext uri="{FF2B5EF4-FFF2-40B4-BE49-F238E27FC236}">
                <a16:creationId xmlns:a16="http://schemas.microsoft.com/office/drawing/2014/main" id="{884DF2D5-632D-45CA-AE9C-3CFA92EEB0BC}"/>
              </a:ext>
            </a:extLst>
          </p:cNvPr>
          <p:cNvCxnSpPr>
            <a:cxnSpLocks/>
          </p:cNvCxnSpPr>
          <p:nvPr/>
        </p:nvCxnSpPr>
        <p:spPr>
          <a:xfrm>
            <a:off x="13512906" y="15043777"/>
            <a:ext cx="29380515" cy="0"/>
          </a:xfrm>
          <a:prstGeom prst="line">
            <a:avLst/>
          </a:prstGeom>
          <a:ln w="38100" cmpd="sng">
            <a:solidFill>
              <a:srgbClr val="0071D6"/>
            </a:solidFill>
          </a:ln>
        </p:spPr>
        <p:style>
          <a:lnRef idx="1">
            <a:schemeClr val="accent1"/>
          </a:lnRef>
          <a:fillRef idx="0">
            <a:schemeClr val="accent1"/>
          </a:fillRef>
          <a:effectRef idx="0">
            <a:schemeClr val="accent1"/>
          </a:effectRef>
          <a:fontRef idx="minor">
            <a:schemeClr val="tx1"/>
          </a:fontRef>
        </p:style>
      </p:cxnSp>
      <p:sp>
        <p:nvSpPr>
          <p:cNvPr id="105" name="Rectángulo: esquinas superiores redondeadas 61">
            <a:extLst>
              <a:ext uri="{FF2B5EF4-FFF2-40B4-BE49-F238E27FC236}">
                <a16:creationId xmlns:a16="http://schemas.microsoft.com/office/drawing/2014/main" id="{1BE39A87-65A4-4FDF-90AF-B0FC495FDC9B}"/>
              </a:ext>
            </a:extLst>
          </p:cNvPr>
          <p:cNvSpPr/>
          <p:nvPr/>
        </p:nvSpPr>
        <p:spPr>
          <a:xfrm>
            <a:off x="13433888" y="9685203"/>
            <a:ext cx="2986620" cy="1010879"/>
          </a:xfrm>
          <a:prstGeom prst="round2SameRect">
            <a:avLst/>
          </a:prstGeom>
          <a:solidFill>
            <a:srgbClr val="0071D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6" name="CuadroTexto 67">
            <a:extLst>
              <a:ext uri="{FF2B5EF4-FFF2-40B4-BE49-F238E27FC236}">
                <a16:creationId xmlns:a16="http://schemas.microsoft.com/office/drawing/2014/main" id="{16E7E5CF-3C00-4A7D-8BEA-06F8C26A9455}"/>
              </a:ext>
            </a:extLst>
          </p:cNvPr>
          <p:cNvSpPr txBox="1"/>
          <p:nvPr/>
        </p:nvSpPr>
        <p:spPr>
          <a:xfrm>
            <a:off x="13466524" y="9882591"/>
            <a:ext cx="2914944" cy="646331"/>
          </a:xfrm>
          <a:prstGeom prst="rect">
            <a:avLst/>
          </a:prstGeom>
          <a:noFill/>
        </p:spPr>
        <p:txBody>
          <a:bodyPr wrap="square">
            <a:spAutoFit/>
          </a:bodyPr>
          <a:lstStyle/>
          <a:p>
            <a:pPr algn="ctr"/>
            <a:r>
              <a:rPr lang="en-US" sz="1800" dirty="0">
                <a:solidFill>
                  <a:srgbClr val="BEF1FB"/>
                </a:solidFill>
                <a:latin typeface="Arial Black" panose="020B0A04020102020204" pitchFamily="34" charset="0"/>
              </a:rPr>
              <a:t>Route of Estrogen </a:t>
            </a:r>
          </a:p>
          <a:p>
            <a:pPr algn="ctr"/>
            <a:r>
              <a:rPr lang="en-US" sz="1800" dirty="0">
                <a:solidFill>
                  <a:srgbClr val="BEF1FB"/>
                </a:solidFill>
                <a:latin typeface="Arial Black" panose="020B0A04020102020204" pitchFamily="34" charset="0"/>
              </a:rPr>
              <a:t>(n, %)</a:t>
            </a:r>
          </a:p>
        </p:txBody>
      </p:sp>
      <p:grpSp>
        <p:nvGrpSpPr>
          <p:cNvPr id="107" name="Group 106">
            <a:extLst>
              <a:ext uri="{FF2B5EF4-FFF2-40B4-BE49-F238E27FC236}">
                <a16:creationId xmlns:a16="http://schemas.microsoft.com/office/drawing/2014/main" id="{E6B5455B-82ED-4541-AE6E-85F50BB60C9D}"/>
              </a:ext>
            </a:extLst>
          </p:cNvPr>
          <p:cNvGrpSpPr/>
          <p:nvPr/>
        </p:nvGrpSpPr>
        <p:grpSpPr>
          <a:xfrm>
            <a:off x="16420505" y="9685203"/>
            <a:ext cx="2138798" cy="1010879"/>
            <a:chOff x="33000952" y="9026033"/>
            <a:chExt cx="3275240" cy="1010879"/>
          </a:xfrm>
        </p:grpSpPr>
        <p:sp>
          <p:nvSpPr>
            <p:cNvPr id="108" name="Rectángulo: esquinas superiores redondeadas 61">
              <a:extLst>
                <a:ext uri="{FF2B5EF4-FFF2-40B4-BE49-F238E27FC236}">
                  <a16:creationId xmlns:a16="http://schemas.microsoft.com/office/drawing/2014/main" id="{7B2AF5A7-6FC9-452E-989B-F0E9195D6385}"/>
                </a:ext>
              </a:extLst>
            </p:cNvPr>
            <p:cNvSpPr/>
            <p:nvPr/>
          </p:nvSpPr>
          <p:spPr>
            <a:xfrm>
              <a:off x="33000957" y="9026033"/>
              <a:ext cx="3175062" cy="1010879"/>
            </a:xfrm>
            <a:prstGeom prst="round2SameRect">
              <a:avLst/>
            </a:prstGeom>
            <a:solidFill>
              <a:srgbClr val="0071D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9" name="CuadroTexto 67">
              <a:extLst>
                <a:ext uri="{FF2B5EF4-FFF2-40B4-BE49-F238E27FC236}">
                  <a16:creationId xmlns:a16="http://schemas.microsoft.com/office/drawing/2014/main" id="{9AB041CD-7309-4C19-9245-FC138B19E7F4}"/>
                </a:ext>
              </a:extLst>
            </p:cNvPr>
            <p:cNvSpPr txBox="1"/>
            <p:nvPr/>
          </p:nvSpPr>
          <p:spPr>
            <a:xfrm>
              <a:off x="33000952" y="9116566"/>
              <a:ext cx="3275240" cy="830997"/>
            </a:xfrm>
            <a:prstGeom prst="rect">
              <a:avLst/>
            </a:prstGeom>
            <a:noFill/>
          </p:spPr>
          <p:txBody>
            <a:bodyPr wrap="square">
              <a:spAutoFit/>
            </a:bodyPr>
            <a:lstStyle/>
            <a:p>
              <a:pPr algn="ctr"/>
              <a:r>
                <a:rPr lang="en-US" sz="1600" dirty="0">
                  <a:solidFill>
                    <a:srgbClr val="BEF1FB"/>
                  </a:solidFill>
                  <a:latin typeface="Arial Black" panose="020B0A04020102020204" pitchFamily="34" charset="0"/>
                </a:rPr>
                <a:t>Maternal Age at Retrieval</a:t>
              </a:r>
            </a:p>
            <a:p>
              <a:pPr algn="ctr"/>
              <a:r>
                <a:rPr lang="en-US" sz="1600" dirty="0">
                  <a:solidFill>
                    <a:srgbClr val="BEF1FB"/>
                  </a:solidFill>
                  <a:latin typeface="Arial Black" panose="020B0A04020102020204" pitchFamily="34" charset="0"/>
                </a:rPr>
                <a:t>(years, mean, SD)</a:t>
              </a:r>
              <a:endParaRPr lang="en-US" sz="1600" dirty="0"/>
            </a:p>
          </p:txBody>
        </p:sp>
      </p:grpSp>
      <p:grpSp>
        <p:nvGrpSpPr>
          <p:cNvPr id="110" name="Group 109">
            <a:extLst>
              <a:ext uri="{FF2B5EF4-FFF2-40B4-BE49-F238E27FC236}">
                <a16:creationId xmlns:a16="http://schemas.microsoft.com/office/drawing/2014/main" id="{7042E4B0-4715-4717-BDF9-658E80A179DE}"/>
              </a:ext>
            </a:extLst>
          </p:cNvPr>
          <p:cNvGrpSpPr/>
          <p:nvPr/>
        </p:nvGrpSpPr>
        <p:grpSpPr>
          <a:xfrm>
            <a:off x="18494493" y="9685203"/>
            <a:ext cx="2069655" cy="1010879"/>
            <a:chOff x="32877674" y="9026033"/>
            <a:chExt cx="3388374" cy="1010879"/>
          </a:xfrm>
        </p:grpSpPr>
        <p:sp>
          <p:nvSpPr>
            <p:cNvPr id="111" name="Rectángulo: esquinas superiores redondeadas 61">
              <a:extLst>
                <a:ext uri="{FF2B5EF4-FFF2-40B4-BE49-F238E27FC236}">
                  <a16:creationId xmlns:a16="http://schemas.microsoft.com/office/drawing/2014/main" id="{D939E02B-7545-4EFF-948E-DAC2D1785E35}"/>
                </a:ext>
              </a:extLst>
            </p:cNvPr>
            <p:cNvSpPr/>
            <p:nvPr/>
          </p:nvSpPr>
          <p:spPr>
            <a:xfrm>
              <a:off x="32877674" y="9026033"/>
              <a:ext cx="3388374" cy="1010879"/>
            </a:xfrm>
            <a:prstGeom prst="round2SameRect">
              <a:avLst/>
            </a:prstGeom>
            <a:solidFill>
              <a:srgbClr val="0071D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2" name="CuadroTexto 67">
              <a:extLst>
                <a:ext uri="{FF2B5EF4-FFF2-40B4-BE49-F238E27FC236}">
                  <a16:creationId xmlns:a16="http://schemas.microsoft.com/office/drawing/2014/main" id="{08E02DAE-94FC-43E9-A58B-28EB15AA7788}"/>
                </a:ext>
              </a:extLst>
            </p:cNvPr>
            <p:cNvSpPr txBox="1"/>
            <p:nvPr/>
          </p:nvSpPr>
          <p:spPr>
            <a:xfrm>
              <a:off x="32928706" y="9107687"/>
              <a:ext cx="3314787" cy="830997"/>
            </a:xfrm>
            <a:prstGeom prst="rect">
              <a:avLst/>
            </a:prstGeom>
            <a:noFill/>
          </p:spPr>
          <p:txBody>
            <a:bodyPr wrap="square">
              <a:spAutoFit/>
            </a:bodyPr>
            <a:lstStyle/>
            <a:p>
              <a:pPr algn="ctr"/>
              <a:r>
                <a:rPr lang="en-US" sz="1600" dirty="0">
                  <a:solidFill>
                    <a:srgbClr val="BEF1FB"/>
                  </a:solidFill>
                  <a:latin typeface="Arial Black" panose="020B0A04020102020204" pitchFamily="34" charset="0"/>
                </a:rPr>
                <a:t>AMH</a:t>
              </a:r>
            </a:p>
            <a:p>
              <a:pPr algn="ctr"/>
              <a:r>
                <a:rPr lang="en-US" sz="1600" dirty="0">
                  <a:solidFill>
                    <a:srgbClr val="BEF1FB"/>
                  </a:solidFill>
                  <a:latin typeface="Arial Black" panose="020B0A04020102020204" pitchFamily="34" charset="0"/>
                </a:rPr>
                <a:t>(ng/mL, </a:t>
              </a:r>
            </a:p>
            <a:p>
              <a:pPr algn="ctr"/>
              <a:r>
                <a:rPr lang="en-US" sz="1600" dirty="0">
                  <a:solidFill>
                    <a:srgbClr val="BEF1FB"/>
                  </a:solidFill>
                  <a:latin typeface="Arial Black" panose="020B0A04020102020204" pitchFamily="34" charset="0"/>
                </a:rPr>
                <a:t>median, IQR)</a:t>
              </a:r>
            </a:p>
          </p:txBody>
        </p:sp>
      </p:grpSp>
      <p:grpSp>
        <p:nvGrpSpPr>
          <p:cNvPr id="113" name="Group 112">
            <a:extLst>
              <a:ext uri="{FF2B5EF4-FFF2-40B4-BE49-F238E27FC236}">
                <a16:creationId xmlns:a16="http://schemas.microsoft.com/office/drawing/2014/main" id="{556F0E4E-6619-4EF3-BA60-9886ADE59F1D}"/>
              </a:ext>
            </a:extLst>
          </p:cNvPr>
          <p:cNvGrpSpPr/>
          <p:nvPr/>
        </p:nvGrpSpPr>
        <p:grpSpPr>
          <a:xfrm>
            <a:off x="20556211" y="9685203"/>
            <a:ext cx="2099599" cy="1010879"/>
            <a:chOff x="32991652" y="9006860"/>
            <a:chExt cx="3311648" cy="1010879"/>
          </a:xfrm>
        </p:grpSpPr>
        <p:sp>
          <p:nvSpPr>
            <p:cNvPr id="114" name="Rectángulo: esquinas superiores redondeadas 61">
              <a:extLst>
                <a:ext uri="{FF2B5EF4-FFF2-40B4-BE49-F238E27FC236}">
                  <a16:creationId xmlns:a16="http://schemas.microsoft.com/office/drawing/2014/main" id="{E86660EC-14E3-41FC-B863-335F696029B3}"/>
                </a:ext>
              </a:extLst>
            </p:cNvPr>
            <p:cNvSpPr/>
            <p:nvPr/>
          </p:nvSpPr>
          <p:spPr>
            <a:xfrm>
              <a:off x="32991652" y="9006860"/>
              <a:ext cx="3273361" cy="1010879"/>
            </a:xfrm>
            <a:prstGeom prst="round2SameRect">
              <a:avLst/>
            </a:prstGeom>
            <a:solidFill>
              <a:srgbClr val="0071D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5" name="CuadroTexto 67">
              <a:extLst>
                <a:ext uri="{FF2B5EF4-FFF2-40B4-BE49-F238E27FC236}">
                  <a16:creationId xmlns:a16="http://schemas.microsoft.com/office/drawing/2014/main" id="{CC666877-7694-48ED-8FD5-3CFF3D058063}"/>
                </a:ext>
              </a:extLst>
            </p:cNvPr>
            <p:cNvSpPr txBox="1"/>
            <p:nvPr/>
          </p:nvSpPr>
          <p:spPr>
            <a:xfrm>
              <a:off x="33028060" y="9143185"/>
              <a:ext cx="3275240" cy="830997"/>
            </a:xfrm>
            <a:prstGeom prst="rect">
              <a:avLst/>
            </a:prstGeom>
            <a:noFill/>
          </p:spPr>
          <p:txBody>
            <a:bodyPr wrap="square">
              <a:spAutoFit/>
            </a:bodyPr>
            <a:lstStyle/>
            <a:p>
              <a:pPr algn="ctr"/>
              <a:r>
                <a:rPr lang="en-US" sz="1600" dirty="0">
                  <a:solidFill>
                    <a:srgbClr val="BEF1FB"/>
                  </a:solidFill>
                  <a:latin typeface="Arial Black" panose="020B0A04020102020204" pitchFamily="34" charset="0"/>
                </a:rPr>
                <a:t>BMI</a:t>
              </a:r>
            </a:p>
            <a:p>
              <a:pPr algn="ctr"/>
              <a:r>
                <a:rPr lang="en-US" sz="1600" dirty="0">
                  <a:solidFill>
                    <a:srgbClr val="BEF1FB"/>
                  </a:solidFill>
                  <a:latin typeface="Arial Black" panose="020B0A04020102020204" pitchFamily="34" charset="0"/>
                </a:rPr>
                <a:t>(kg/m2, </a:t>
              </a:r>
            </a:p>
            <a:p>
              <a:pPr algn="ctr"/>
              <a:r>
                <a:rPr lang="en-US" sz="1600" dirty="0">
                  <a:solidFill>
                    <a:srgbClr val="BEF1FB"/>
                  </a:solidFill>
                  <a:latin typeface="Arial Black" panose="020B0A04020102020204" pitchFamily="34" charset="0"/>
                </a:rPr>
                <a:t>median, IQR)</a:t>
              </a:r>
            </a:p>
          </p:txBody>
        </p:sp>
      </p:grpSp>
      <p:grpSp>
        <p:nvGrpSpPr>
          <p:cNvPr id="116" name="Group 115">
            <a:extLst>
              <a:ext uri="{FF2B5EF4-FFF2-40B4-BE49-F238E27FC236}">
                <a16:creationId xmlns:a16="http://schemas.microsoft.com/office/drawing/2014/main" id="{7783A2AF-9D7A-4005-BE00-17B9A167B981}"/>
              </a:ext>
            </a:extLst>
          </p:cNvPr>
          <p:cNvGrpSpPr/>
          <p:nvPr/>
        </p:nvGrpSpPr>
        <p:grpSpPr>
          <a:xfrm>
            <a:off x="22582716" y="9685201"/>
            <a:ext cx="2143868" cy="1353812"/>
            <a:chOff x="33148273" y="9006860"/>
            <a:chExt cx="3429818" cy="1353812"/>
          </a:xfrm>
        </p:grpSpPr>
        <p:sp>
          <p:nvSpPr>
            <p:cNvPr id="117" name="Rectángulo: esquinas superiores redondeadas 61">
              <a:extLst>
                <a:ext uri="{FF2B5EF4-FFF2-40B4-BE49-F238E27FC236}">
                  <a16:creationId xmlns:a16="http://schemas.microsoft.com/office/drawing/2014/main" id="{E2DE8A64-DCEC-4B94-B9CD-035F7A634674}"/>
                </a:ext>
              </a:extLst>
            </p:cNvPr>
            <p:cNvSpPr/>
            <p:nvPr/>
          </p:nvSpPr>
          <p:spPr>
            <a:xfrm>
              <a:off x="33206545" y="9006860"/>
              <a:ext cx="3371546" cy="1010879"/>
            </a:xfrm>
            <a:prstGeom prst="round2SameRect">
              <a:avLst/>
            </a:prstGeom>
            <a:solidFill>
              <a:srgbClr val="0071D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8" name="CuadroTexto 67">
              <a:extLst>
                <a:ext uri="{FF2B5EF4-FFF2-40B4-BE49-F238E27FC236}">
                  <a16:creationId xmlns:a16="http://schemas.microsoft.com/office/drawing/2014/main" id="{40D4F90C-BAC4-4CE9-AC95-AB7444A9AA1A}"/>
                </a:ext>
              </a:extLst>
            </p:cNvPr>
            <p:cNvSpPr txBox="1"/>
            <p:nvPr/>
          </p:nvSpPr>
          <p:spPr>
            <a:xfrm>
              <a:off x="33148273" y="9037233"/>
              <a:ext cx="3402719" cy="1323439"/>
            </a:xfrm>
            <a:prstGeom prst="rect">
              <a:avLst/>
            </a:prstGeom>
            <a:noFill/>
          </p:spPr>
          <p:txBody>
            <a:bodyPr wrap="square">
              <a:spAutoFit/>
            </a:bodyPr>
            <a:lstStyle/>
            <a:p>
              <a:pPr algn="ctr"/>
              <a:r>
                <a:rPr lang="en-US" sz="1600" dirty="0">
                  <a:solidFill>
                    <a:srgbClr val="BEF1FB"/>
                  </a:solidFill>
                  <a:latin typeface="Arial Black" panose="020B0A04020102020204" pitchFamily="34" charset="0"/>
                </a:rPr>
                <a:t>Maternal Age at Transfer</a:t>
              </a:r>
            </a:p>
            <a:p>
              <a:pPr algn="ctr"/>
              <a:r>
                <a:rPr lang="en-US" sz="1600" dirty="0">
                  <a:solidFill>
                    <a:srgbClr val="BEF1FB"/>
                  </a:solidFill>
                  <a:latin typeface="Arial Black" panose="020B0A04020102020204" pitchFamily="34" charset="0"/>
                </a:rPr>
                <a:t>(years, mean, SD)</a:t>
              </a:r>
              <a:endParaRPr lang="en-US" sz="1600" dirty="0"/>
            </a:p>
            <a:p>
              <a:pPr algn="ctr"/>
              <a:endParaRPr lang="en-US" sz="1600" dirty="0"/>
            </a:p>
          </p:txBody>
        </p:sp>
      </p:grpSp>
      <p:grpSp>
        <p:nvGrpSpPr>
          <p:cNvPr id="119" name="Group 118">
            <a:extLst>
              <a:ext uri="{FF2B5EF4-FFF2-40B4-BE49-F238E27FC236}">
                <a16:creationId xmlns:a16="http://schemas.microsoft.com/office/drawing/2014/main" id="{9A610692-9C3E-41EE-AA80-4AC7CF350EFA}"/>
              </a:ext>
            </a:extLst>
          </p:cNvPr>
          <p:cNvGrpSpPr/>
          <p:nvPr/>
        </p:nvGrpSpPr>
        <p:grpSpPr>
          <a:xfrm>
            <a:off x="24685370" y="9685202"/>
            <a:ext cx="2160078" cy="1210849"/>
            <a:chOff x="32976250" y="9006860"/>
            <a:chExt cx="3407040" cy="1210849"/>
          </a:xfrm>
        </p:grpSpPr>
        <p:sp>
          <p:nvSpPr>
            <p:cNvPr id="120" name="Rectángulo: esquinas superiores redondeadas 61">
              <a:extLst>
                <a:ext uri="{FF2B5EF4-FFF2-40B4-BE49-F238E27FC236}">
                  <a16:creationId xmlns:a16="http://schemas.microsoft.com/office/drawing/2014/main" id="{37CE5753-4F87-42BE-BDC5-EAF62BA72220}"/>
                </a:ext>
              </a:extLst>
            </p:cNvPr>
            <p:cNvSpPr/>
            <p:nvPr/>
          </p:nvSpPr>
          <p:spPr>
            <a:xfrm>
              <a:off x="33041253" y="9006860"/>
              <a:ext cx="3240481" cy="1010879"/>
            </a:xfrm>
            <a:prstGeom prst="round2SameRect">
              <a:avLst/>
            </a:prstGeom>
            <a:solidFill>
              <a:srgbClr val="0071D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1" name="CuadroTexto 67">
              <a:extLst>
                <a:ext uri="{FF2B5EF4-FFF2-40B4-BE49-F238E27FC236}">
                  <a16:creationId xmlns:a16="http://schemas.microsoft.com/office/drawing/2014/main" id="{D803BE44-89AB-40D6-BC4F-ACEC1B901135}"/>
                </a:ext>
              </a:extLst>
            </p:cNvPr>
            <p:cNvSpPr txBox="1"/>
            <p:nvPr/>
          </p:nvSpPr>
          <p:spPr>
            <a:xfrm>
              <a:off x="32976250" y="9140491"/>
              <a:ext cx="3407040" cy="1077218"/>
            </a:xfrm>
            <a:prstGeom prst="rect">
              <a:avLst/>
            </a:prstGeom>
            <a:noFill/>
          </p:spPr>
          <p:txBody>
            <a:bodyPr wrap="square">
              <a:spAutoFit/>
            </a:bodyPr>
            <a:lstStyle/>
            <a:p>
              <a:pPr algn="ctr"/>
              <a:r>
                <a:rPr lang="en-US" sz="1600" dirty="0">
                  <a:solidFill>
                    <a:srgbClr val="BEF1FB"/>
                  </a:solidFill>
                  <a:latin typeface="Arial Black" panose="020B0A04020102020204" pitchFamily="34" charset="0"/>
                </a:rPr>
                <a:t>Max E2 </a:t>
              </a:r>
            </a:p>
            <a:p>
              <a:pPr algn="ctr"/>
              <a:r>
                <a:rPr lang="en-US" sz="1600" dirty="0">
                  <a:solidFill>
                    <a:srgbClr val="BEF1FB"/>
                  </a:solidFill>
                  <a:latin typeface="Arial Black" panose="020B0A04020102020204" pitchFamily="34" charset="0"/>
                </a:rPr>
                <a:t>(</a:t>
              </a:r>
              <a:r>
                <a:rPr lang="en-US" sz="1600" dirty="0" err="1">
                  <a:solidFill>
                    <a:srgbClr val="BEF1FB"/>
                  </a:solidFill>
                  <a:latin typeface="Arial Black" panose="020B0A04020102020204" pitchFamily="34" charset="0"/>
                </a:rPr>
                <a:t>pg</a:t>
              </a:r>
              <a:r>
                <a:rPr lang="en-US" sz="1600" dirty="0">
                  <a:solidFill>
                    <a:srgbClr val="BEF1FB"/>
                  </a:solidFill>
                  <a:latin typeface="Arial Black" panose="020B0A04020102020204" pitchFamily="34" charset="0"/>
                </a:rPr>
                <a:t>/mL, median, IQR)</a:t>
              </a:r>
            </a:p>
            <a:p>
              <a:pPr algn="ctr"/>
              <a:endParaRPr lang="en-US" sz="1600" dirty="0"/>
            </a:p>
          </p:txBody>
        </p:sp>
      </p:grpSp>
      <p:grpSp>
        <p:nvGrpSpPr>
          <p:cNvPr id="122" name="Group 121">
            <a:extLst>
              <a:ext uri="{FF2B5EF4-FFF2-40B4-BE49-F238E27FC236}">
                <a16:creationId xmlns:a16="http://schemas.microsoft.com/office/drawing/2014/main" id="{1159F2BD-C05F-4B1A-8331-F905B5E1C846}"/>
              </a:ext>
            </a:extLst>
          </p:cNvPr>
          <p:cNvGrpSpPr/>
          <p:nvPr/>
        </p:nvGrpSpPr>
        <p:grpSpPr>
          <a:xfrm>
            <a:off x="26772354" y="9685202"/>
            <a:ext cx="2091664" cy="1217326"/>
            <a:chOff x="32992757" y="9006860"/>
            <a:chExt cx="3299132" cy="1217326"/>
          </a:xfrm>
        </p:grpSpPr>
        <p:sp>
          <p:nvSpPr>
            <p:cNvPr id="123" name="Rectángulo: esquinas superiores redondeadas 61">
              <a:extLst>
                <a:ext uri="{FF2B5EF4-FFF2-40B4-BE49-F238E27FC236}">
                  <a16:creationId xmlns:a16="http://schemas.microsoft.com/office/drawing/2014/main" id="{2ED67EA4-FE11-4DD8-A321-6758FBA62917}"/>
                </a:ext>
              </a:extLst>
            </p:cNvPr>
            <p:cNvSpPr/>
            <p:nvPr/>
          </p:nvSpPr>
          <p:spPr>
            <a:xfrm>
              <a:off x="33006498" y="9006860"/>
              <a:ext cx="3285391" cy="1010879"/>
            </a:xfrm>
            <a:prstGeom prst="round2SameRect">
              <a:avLst/>
            </a:prstGeom>
            <a:solidFill>
              <a:srgbClr val="0071D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4" name="CuadroTexto 67">
              <a:extLst>
                <a:ext uri="{FF2B5EF4-FFF2-40B4-BE49-F238E27FC236}">
                  <a16:creationId xmlns:a16="http://schemas.microsoft.com/office/drawing/2014/main" id="{60D7AF53-D47B-4F5C-8F5E-DB71DCCD8AF7}"/>
                </a:ext>
              </a:extLst>
            </p:cNvPr>
            <p:cNvSpPr txBox="1"/>
            <p:nvPr/>
          </p:nvSpPr>
          <p:spPr>
            <a:xfrm>
              <a:off x="32992757" y="9146968"/>
              <a:ext cx="3275241" cy="1077218"/>
            </a:xfrm>
            <a:prstGeom prst="rect">
              <a:avLst/>
            </a:prstGeom>
            <a:noFill/>
          </p:spPr>
          <p:txBody>
            <a:bodyPr wrap="square">
              <a:spAutoFit/>
            </a:bodyPr>
            <a:lstStyle/>
            <a:p>
              <a:pPr algn="ctr"/>
              <a:r>
                <a:rPr lang="en-US" sz="1600" dirty="0">
                  <a:solidFill>
                    <a:srgbClr val="BEF1FB"/>
                  </a:solidFill>
                  <a:latin typeface="Arial Black" panose="020B0A04020102020204" pitchFamily="34" charset="0"/>
                </a:rPr>
                <a:t>Max ET</a:t>
              </a:r>
            </a:p>
            <a:p>
              <a:pPr algn="ctr"/>
              <a:r>
                <a:rPr lang="en-US" sz="1600" dirty="0">
                  <a:solidFill>
                    <a:srgbClr val="BEF1FB"/>
                  </a:solidFill>
                  <a:latin typeface="Arial Black" panose="020B0A04020102020204" pitchFamily="34" charset="0"/>
                </a:rPr>
                <a:t>(mm, median, IQR)</a:t>
              </a:r>
            </a:p>
            <a:p>
              <a:pPr algn="ctr"/>
              <a:endParaRPr lang="en-US" sz="1600" dirty="0">
                <a:solidFill>
                  <a:srgbClr val="BEF1FB"/>
                </a:solidFill>
                <a:latin typeface="Arial Black" panose="020B0A04020102020204" pitchFamily="34" charset="0"/>
              </a:endParaRPr>
            </a:p>
          </p:txBody>
        </p:sp>
      </p:grpSp>
      <p:grpSp>
        <p:nvGrpSpPr>
          <p:cNvPr id="125" name="Group 124">
            <a:extLst>
              <a:ext uri="{FF2B5EF4-FFF2-40B4-BE49-F238E27FC236}">
                <a16:creationId xmlns:a16="http://schemas.microsoft.com/office/drawing/2014/main" id="{2E0CE0D0-BAB7-4B4C-9E6F-72AFF0AF0766}"/>
              </a:ext>
            </a:extLst>
          </p:cNvPr>
          <p:cNvGrpSpPr/>
          <p:nvPr/>
        </p:nvGrpSpPr>
        <p:grpSpPr>
          <a:xfrm>
            <a:off x="28864018" y="9685202"/>
            <a:ext cx="3559073" cy="1010879"/>
            <a:chOff x="33099233" y="9006860"/>
            <a:chExt cx="3411477" cy="1010879"/>
          </a:xfrm>
        </p:grpSpPr>
        <p:sp>
          <p:nvSpPr>
            <p:cNvPr id="126" name="Rectángulo: esquinas superiores redondeadas 61">
              <a:extLst>
                <a:ext uri="{FF2B5EF4-FFF2-40B4-BE49-F238E27FC236}">
                  <a16:creationId xmlns:a16="http://schemas.microsoft.com/office/drawing/2014/main" id="{204AD974-DAD6-45AC-8AD9-2963BEDA9435}"/>
                </a:ext>
              </a:extLst>
            </p:cNvPr>
            <p:cNvSpPr/>
            <p:nvPr/>
          </p:nvSpPr>
          <p:spPr>
            <a:xfrm>
              <a:off x="33099233" y="9006860"/>
              <a:ext cx="3372724" cy="1010879"/>
            </a:xfrm>
            <a:prstGeom prst="round2SameRect">
              <a:avLst/>
            </a:prstGeom>
            <a:solidFill>
              <a:srgbClr val="0071D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7" name="CuadroTexto 67">
              <a:extLst>
                <a:ext uri="{FF2B5EF4-FFF2-40B4-BE49-F238E27FC236}">
                  <a16:creationId xmlns:a16="http://schemas.microsoft.com/office/drawing/2014/main" id="{CD934FFF-7784-403A-99A2-191D73C3114C}"/>
                </a:ext>
              </a:extLst>
            </p:cNvPr>
            <p:cNvSpPr txBox="1"/>
            <p:nvPr/>
          </p:nvSpPr>
          <p:spPr>
            <a:xfrm>
              <a:off x="33205282" y="9178785"/>
              <a:ext cx="3305428" cy="830997"/>
            </a:xfrm>
            <a:prstGeom prst="rect">
              <a:avLst/>
            </a:prstGeom>
            <a:noFill/>
          </p:spPr>
          <p:txBody>
            <a:bodyPr wrap="square">
              <a:spAutoFit/>
            </a:bodyPr>
            <a:lstStyle/>
            <a:p>
              <a:pPr algn="ctr"/>
              <a:r>
                <a:rPr lang="en-US" sz="1600" dirty="0">
                  <a:solidFill>
                    <a:srgbClr val="BEF1FB"/>
                  </a:solidFill>
                  <a:latin typeface="Arial Black" panose="020B0A04020102020204" pitchFamily="34" charset="0"/>
                </a:rPr>
                <a:t>Embryo Day of Blastulation</a:t>
              </a:r>
            </a:p>
            <a:p>
              <a:pPr algn="ctr"/>
              <a:r>
                <a:rPr lang="en-US" sz="1600" dirty="0">
                  <a:solidFill>
                    <a:srgbClr val="BEF1FB"/>
                  </a:solidFill>
                  <a:latin typeface="Arial Black" panose="020B0A04020102020204" pitchFamily="34" charset="0"/>
                </a:rPr>
                <a:t>(n, %)</a:t>
              </a:r>
            </a:p>
            <a:p>
              <a:pPr algn="ctr"/>
              <a:r>
                <a:rPr lang="en-US" sz="1600" dirty="0">
                  <a:solidFill>
                    <a:srgbClr val="BEF1FB"/>
                  </a:solidFill>
                  <a:latin typeface="Arial Black" panose="020B0A04020102020204" pitchFamily="34" charset="0"/>
                </a:rPr>
                <a:t>5             6              7</a:t>
              </a:r>
              <a:endParaRPr lang="en-US" sz="1600" dirty="0"/>
            </a:p>
          </p:txBody>
        </p:sp>
      </p:grpSp>
      <p:grpSp>
        <p:nvGrpSpPr>
          <p:cNvPr id="128" name="Group 127">
            <a:extLst>
              <a:ext uri="{FF2B5EF4-FFF2-40B4-BE49-F238E27FC236}">
                <a16:creationId xmlns:a16="http://schemas.microsoft.com/office/drawing/2014/main" id="{1192A982-5EFF-4B98-B258-263B08857A5D}"/>
              </a:ext>
            </a:extLst>
          </p:cNvPr>
          <p:cNvGrpSpPr/>
          <p:nvPr/>
        </p:nvGrpSpPr>
        <p:grpSpPr>
          <a:xfrm>
            <a:off x="32382648" y="9685203"/>
            <a:ext cx="3567363" cy="1010879"/>
            <a:chOff x="33250987" y="8974344"/>
            <a:chExt cx="3277495" cy="1010879"/>
          </a:xfrm>
        </p:grpSpPr>
        <p:sp>
          <p:nvSpPr>
            <p:cNvPr id="129" name="Rectángulo: esquinas superiores redondeadas 61">
              <a:extLst>
                <a:ext uri="{FF2B5EF4-FFF2-40B4-BE49-F238E27FC236}">
                  <a16:creationId xmlns:a16="http://schemas.microsoft.com/office/drawing/2014/main" id="{9AC6B0BB-D55E-4B39-9222-D7C84C788354}"/>
                </a:ext>
              </a:extLst>
            </p:cNvPr>
            <p:cNvSpPr/>
            <p:nvPr/>
          </p:nvSpPr>
          <p:spPr>
            <a:xfrm>
              <a:off x="33250987" y="8974344"/>
              <a:ext cx="3225943" cy="1010879"/>
            </a:xfrm>
            <a:prstGeom prst="round2SameRect">
              <a:avLst/>
            </a:prstGeom>
            <a:solidFill>
              <a:srgbClr val="0071D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0" name="CuadroTexto 67">
              <a:extLst>
                <a:ext uri="{FF2B5EF4-FFF2-40B4-BE49-F238E27FC236}">
                  <a16:creationId xmlns:a16="http://schemas.microsoft.com/office/drawing/2014/main" id="{5EB2054D-B9D4-4645-98F9-07226FE127AF}"/>
                </a:ext>
              </a:extLst>
            </p:cNvPr>
            <p:cNvSpPr txBox="1"/>
            <p:nvPr/>
          </p:nvSpPr>
          <p:spPr>
            <a:xfrm>
              <a:off x="33253242" y="9137765"/>
              <a:ext cx="3275240" cy="830997"/>
            </a:xfrm>
            <a:prstGeom prst="rect">
              <a:avLst/>
            </a:prstGeom>
            <a:noFill/>
          </p:spPr>
          <p:txBody>
            <a:bodyPr wrap="square">
              <a:spAutoFit/>
            </a:bodyPr>
            <a:lstStyle/>
            <a:p>
              <a:pPr algn="ctr"/>
              <a:r>
                <a:rPr lang="en-US" sz="1600" dirty="0">
                  <a:solidFill>
                    <a:srgbClr val="BEF1FB"/>
                  </a:solidFill>
                  <a:latin typeface="Arial Black" panose="020B0A04020102020204" pitchFamily="34" charset="0"/>
                </a:rPr>
                <a:t>Embryo Expansion Grade</a:t>
              </a:r>
            </a:p>
            <a:p>
              <a:pPr algn="ctr"/>
              <a:r>
                <a:rPr lang="en-US" sz="1600" dirty="0">
                  <a:solidFill>
                    <a:srgbClr val="BEF1FB"/>
                  </a:solidFill>
                  <a:latin typeface="Arial Black" panose="020B0A04020102020204" pitchFamily="34" charset="0"/>
                </a:rPr>
                <a:t>(n, %)</a:t>
              </a:r>
            </a:p>
            <a:p>
              <a:pPr algn="ctr"/>
              <a:r>
                <a:rPr lang="en-US" sz="1600" dirty="0">
                  <a:solidFill>
                    <a:srgbClr val="BEF1FB"/>
                  </a:solidFill>
                  <a:latin typeface="Arial Black" panose="020B0A04020102020204" pitchFamily="34" charset="0"/>
                </a:rPr>
                <a:t>A             B              C</a:t>
              </a:r>
              <a:endParaRPr lang="en-US" sz="1600" dirty="0"/>
            </a:p>
          </p:txBody>
        </p:sp>
      </p:grpSp>
      <p:grpSp>
        <p:nvGrpSpPr>
          <p:cNvPr id="131" name="Group 130">
            <a:extLst>
              <a:ext uri="{FF2B5EF4-FFF2-40B4-BE49-F238E27FC236}">
                <a16:creationId xmlns:a16="http://schemas.microsoft.com/office/drawing/2014/main" id="{FEEF5AD2-843F-4BEB-ADE0-DDCE7A96E4BC}"/>
              </a:ext>
            </a:extLst>
          </p:cNvPr>
          <p:cNvGrpSpPr/>
          <p:nvPr/>
        </p:nvGrpSpPr>
        <p:grpSpPr>
          <a:xfrm>
            <a:off x="35893212" y="9685201"/>
            <a:ext cx="3505686" cy="1264533"/>
            <a:chOff x="33207321" y="9006860"/>
            <a:chExt cx="3330042" cy="1264533"/>
          </a:xfrm>
        </p:grpSpPr>
        <p:sp>
          <p:nvSpPr>
            <p:cNvPr id="132" name="Rectángulo: esquinas superiores redondeadas 61">
              <a:extLst>
                <a:ext uri="{FF2B5EF4-FFF2-40B4-BE49-F238E27FC236}">
                  <a16:creationId xmlns:a16="http://schemas.microsoft.com/office/drawing/2014/main" id="{2384467B-1AEF-4FAD-B917-708290C5A867}"/>
                </a:ext>
              </a:extLst>
            </p:cNvPr>
            <p:cNvSpPr/>
            <p:nvPr/>
          </p:nvSpPr>
          <p:spPr>
            <a:xfrm>
              <a:off x="33207321" y="9006860"/>
              <a:ext cx="3317371" cy="1010879"/>
            </a:xfrm>
            <a:prstGeom prst="round2SameRect">
              <a:avLst/>
            </a:prstGeom>
            <a:solidFill>
              <a:srgbClr val="0071D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3" name="CuadroTexto 67">
              <a:extLst>
                <a:ext uri="{FF2B5EF4-FFF2-40B4-BE49-F238E27FC236}">
                  <a16:creationId xmlns:a16="http://schemas.microsoft.com/office/drawing/2014/main" id="{D034D174-E2A9-4AF2-8001-4D4929DB3B27}"/>
                </a:ext>
              </a:extLst>
            </p:cNvPr>
            <p:cNvSpPr txBox="1"/>
            <p:nvPr/>
          </p:nvSpPr>
          <p:spPr>
            <a:xfrm>
              <a:off x="33262123" y="9178786"/>
              <a:ext cx="3275240" cy="1092607"/>
            </a:xfrm>
            <a:prstGeom prst="rect">
              <a:avLst/>
            </a:prstGeom>
            <a:noFill/>
          </p:spPr>
          <p:txBody>
            <a:bodyPr wrap="square">
              <a:spAutoFit/>
            </a:bodyPr>
            <a:lstStyle/>
            <a:p>
              <a:pPr algn="ctr"/>
              <a:r>
                <a:rPr lang="en-US" sz="1600" dirty="0">
                  <a:solidFill>
                    <a:srgbClr val="BEF1FB"/>
                  </a:solidFill>
                  <a:latin typeface="Arial Black" panose="020B0A04020102020204" pitchFamily="34" charset="0"/>
                </a:rPr>
                <a:t>Embryo ICM Grade</a:t>
              </a:r>
            </a:p>
            <a:p>
              <a:pPr algn="ctr"/>
              <a:r>
                <a:rPr lang="en-US" sz="1600" dirty="0">
                  <a:solidFill>
                    <a:srgbClr val="BEF1FB"/>
                  </a:solidFill>
                  <a:latin typeface="Arial Black" panose="020B0A04020102020204" pitchFamily="34" charset="0"/>
                </a:rPr>
                <a:t>(n, %)</a:t>
              </a:r>
            </a:p>
            <a:p>
              <a:pPr algn="ctr"/>
              <a:r>
                <a:rPr lang="en-US" sz="1600" dirty="0">
                  <a:solidFill>
                    <a:srgbClr val="BEF1FB"/>
                  </a:solidFill>
                  <a:latin typeface="Arial Black" panose="020B0A04020102020204" pitchFamily="34" charset="0"/>
                </a:rPr>
                <a:t>A             B              C</a:t>
              </a:r>
              <a:endParaRPr lang="en-US" sz="1600" dirty="0"/>
            </a:p>
            <a:p>
              <a:pPr algn="ctr"/>
              <a:endParaRPr lang="en-US" sz="1600" dirty="0"/>
            </a:p>
          </p:txBody>
        </p:sp>
      </p:grpSp>
      <p:grpSp>
        <p:nvGrpSpPr>
          <p:cNvPr id="134" name="Group 133">
            <a:extLst>
              <a:ext uri="{FF2B5EF4-FFF2-40B4-BE49-F238E27FC236}">
                <a16:creationId xmlns:a16="http://schemas.microsoft.com/office/drawing/2014/main" id="{029ED40E-F10E-4E90-95AF-006D0E2B9A1F}"/>
              </a:ext>
            </a:extLst>
          </p:cNvPr>
          <p:cNvGrpSpPr/>
          <p:nvPr/>
        </p:nvGrpSpPr>
        <p:grpSpPr>
          <a:xfrm>
            <a:off x="39376957" y="9687918"/>
            <a:ext cx="3488502" cy="1238447"/>
            <a:chOff x="33240113" y="9039671"/>
            <a:chExt cx="3284449" cy="1238447"/>
          </a:xfrm>
        </p:grpSpPr>
        <p:sp>
          <p:nvSpPr>
            <p:cNvPr id="135" name="Rectángulo: esquinas superiores redondeadas 61">
              <a:extLst>
                <a:ext uri="{FF2B5EF4-FFF2-40B4-BE49-F238E27FC236}">
                  <a16:creationId xmlns:a16="http://schemas.microsoft.com/office/drawing/2014/main" id="{81CD3207-BF4D-4200-A5DF-0294D16D9244}"/>
                </a:ext>
              </a:extLst>
            </p:cNvPr>
            <p:cNvSpPr/>
            <p:nvPr/>
          </p:nvSpPr>
          <p:spPr>
            <a:xfrm>
              <a:off x="33249324" y="9039671"/>
              <a:ext cx="3275238" cy="1010879"/>
            </a:xfrm>
            <a:prstGeom prst="round2SameRect">
              <a:avLst/>
            </a:prstGeom>
            <a:solidFill>
              <a:srgbClr val="0071D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6" name="CuadroTexto 67">
              <a:extLst>
                <a:ext uri="{FF2B5EF4-FFF2-40B4-BE49-F238E27FC236}">
                  <a16:creationId xmlns:a16="http://schemas.microsoft.com/office/drawing/2014/main" id="{320112F2-C106-4C21-921F-608A55076F1B}"/>
                </a:ext>
              </a:extLst>
            </p:cNvPr>
            <p:cNvSpPr txBox="1"/>
            <p:nvPr/>
          </p:nvSpPr>
          <p:spPr>
            <a:xfrm>
              <a:off x="33240113" y="9200900"/>
              <a:ext cx="3275240" cy="1077218"/>
            </a:xfrm>
            <a:prstGeom prst="rect">
              <a:avLst/>
            </a:prstGeom>
            <a:noFill/>
          </p:spPr>
          <p:txBody>
            <a:bodyPr wrap="square">
              <a:spAutoFit/>
            </a:bodyPr>
            <a:lstStyle/>
            <a:p>
              <a:pPr algn="ctr"/>
              <a:r>
                <a:rPr lang="en-US" sz="1600" dirty="0">
                  <a:solidFill>
                    <a:srgbClr val="BEF1FB"/>
                  </a:solidFill>
                  <a:latin typeface="Arial Black" panose="020B0A04020102020204" pitchFamily="34" charset="0"/>
                </a:rPr>
                <a:t>Embryo </a:t>
              </a:r>
              <a:r>
                <a:rPr lang="en-US" sz="1600" dirty="0" err="1">
                  <a:solidFill>
                    <a:srgbClr val="BEF1FB"/>
                  </a:solidFill>
                  <a:latin typeface="Arial Black" panose="020B0A04020102020204" pitchFamily="34" charset="0"/>
                </a:rPr>
                <a:t>Troph</a:t>
              </a:r>
              <a:r>
                <a:rPr lang="en-US" sz="1600" dirty="0">
                  <a:solidFill>
                    <a:srgbClr val="BEF1FB"/>
                  </a:solidFill>
                  <a:latin typeface="Arial Black" panose="020B0A04020102020204" pitchFamily="34" charset="0"/>
                </a:rPr>
                <a:t>. Grade</a:t>
              </a:r>
            </a:p>
            <a:p>
              <a:pPr algn="ctr"/>
              <a:r>
                <a:rPr lang="en-US" sz="1600" dirty="0">
                  <a:solidFill>
                    <a:srgbClr val="BEF1FB"/>
                  </a:solidFill>
                  <a:latin typeface="Arial Black" panose="020B0A04020102020204" pitchFamily="34" charset="0"/>
                </a:rPr>
                <a:t>(n, %)</a:t>
              </a:r>
            </a:p>
            <a:p>
              <a:pPr algn="ctr"/>
              <a:r>
                <a:rPr lang="en-US" sz="1600" dirty="0">
                  <a:solidFill>
                    <a:srgbClr val="BEF1FB"/>
                  </a:solidFill>
                  <a:latin typeface="Arial Black" panose="020B0A04020102020204" pitchFamily="34" charset="0"/>
                </a:rPr>
                <a:t>A             B              C</a:t>
              </a:r>
              <a:endParaRPr lang="en-US" sz="1600" dirty="0"/>
            </a:p>
            <a:p>
              <a:pPr algn="ctr"/>
              <a:endParaRPr lang="en-US" sz="1600" dirty="0"/>
            </a:p>
          </p:txBody>
        </p:sp>
      </p:grpSp>
      <p:pic>
        <p:nvPicPr>
          <p:cNvPr id="137" name="Picture 136">
            <a:extLst>
              <a:ext uri="{FF2B5EF4-FFF2-40B4-BE49-F238E27FC236}">
                <a16:creationId xmlns:a16="http://schemas.microsoft.com/office/drawing/2014/main" id="{3AE9388E-C9B5-4E82-B172-0F9CCAF18B90}"/>
              </a:ext>
            </a:extLst>
          </p:cNvPr>
          <p:cNvPicPr>
            <a:picLocks noChangeAspect="1"/>
          </p:cNvPicPr>
          <p:nvPr/>
        </p:nvPicPr>
        <p:blipFill>
          <a:blip r:embed="rId9"/>
          <a:stretch>
            <a:fillRect/>
          </a:stretch>
        </p:blipFill>
        <p:spPr>
          <a:xfrm>
            <a:off x="21775114" y="27557689"/>
            <a:ext cx="3009123" cy="2991878"/>
          </a:xfrm>
          <a:prstGeom prst="rect">
            <a:avLst/>
          </a:prstGeom>
        </p:spPr>
      </p:pic>
    </p:spTree>
    <p:extLst>
      <p:ext uri="{BB962C8B-B14F-4D97-AF65-F5344CB8AC3E}">
        <p14:creationId xmlns:p14="http://schemas.microsoft.com/office/powerpoint/2010/main" val="131839937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7635</TotalTime>
  <Words>1871</Words>
  <Application>Microsoft Macintosh PowerPoint</Application>
  <PresentationFormat>Custom</PresentationFormat>
  <Paragraphs>293</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Arial Black</vt:lpstr>
      <vt:lpstr>Tema de Office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Microsoft Office</dc:creator>
  <cp:lastModifiedBy>Lea George</cp:lastModifiedBy>
  <cp:revision>55</cp:revision>
  <dcterms:created xsi:type="dcterms:W3CDTF">2018-09-04T13:36:02Z</dcterms:created>
  <dcterms:modified xsi:type="dcterms:W3CDTF">2025-02-24T14:14:38Z</dcterms:modified>
</cp:coreProperties>
</file>