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7463413" cy="21067713"/>
  <p:notesSz cx="9271000" cy="7010400"/>
  <p:custDataLst>
    <p:tags r:id="rId5"/>
  </p:custDataLst>
  <p:defaultTextStyle>
    <a:defPPr>
      <a:defRPr lang="en-US"/>
    </a:defPPr>
    <a:lvl1pPr marL="0" algn="l" defTabSz="3134644" rtl="0" eaLnBrk="1" latinLnBrk="0" hangingPunct="1">
      <a:defRPr sz="6214" kern="1200">
        <a:solidFill>
          <a:schemeClr val="tx1"/>
        </a:solidFill>
        <a:latin typeface="+mn-lt"/>
        <a:ea typeface="+mn-ea"/>
        <a:cs typeface="+mn-cs"/>
      </a:defRPr>
    </a:lvl1pPr>
    <a:lvl2pPr marL="1567322" algn="l" defTabSz="3134644" rtl="0" eaLnBrk="1" latinLnBrk="0" hangingPunct="1">
      <a:defRPr sz="6214" kern="1200">
        <a:solidFill>
          <a:schemeClr val="tx1"/>
        </a:solidFill>
        <a:latin typeface="+mn-lt"/>
        <a:ea typeface="+mn-ea"/>
        <a:cs typeface="+mn-cs"/>
      </a:defRPr>
    </a:lvl2pPr>
    <a:lvl3pPr marL="3134644" algn="l" defTabSz="3134644" rtl="0" eaLnBrk="1" latinLnBrk="0" hangingPunct="1">
      <a:defRPr sz="6214" kern="1200">
        <a:solidFill>
          <a:schemeClr val="tx1"/>
        </a:solidFill>
        <a:latin typeface="+mn-lt"/>
        <a:ea typeface="+mn-ea"/>
        <a:cs typeface="+mn-cs"/>
      </a:defRPr>
    </a:lvl3pPr>
    <a:lvl4pPr marL="4701966" algn="l" defTabSz="3134644" rtl="0" eaLnBrk="1" latinLnBrk="0" hangingPunct="1">
      <a:defRPr sz="6214" kern="1200">
        <a:solidFill>
          <a:schemeClr val="tx1"/>
        </a:solidFill>
        <a:latin typeface="+mn-lt"/>
        <a:ea typeface="+mn-ea"/>
        <a:cs typeface="+mn-cs"/>
      </a:defRPr>
    </a:lvl4pPr>
    <a:lvl5pPr marL="6269288" algn="l" defTabSz="3134644" rtl="0" eaLnBrk="1" latinLnBrk="0" hangingPunct="1">
      <a:defRPr sz="6214" kern="1200">
        <a:solidFill>
          <a:schemeClr val="tx1"/>
        </a:solidFill>
        <a:latin typeface="+mn-lt"/>
        <a:ea typeface="+mn-ea"/>
        <a:cs typeface="+mn-cs"/>
      </a:defRPr>
    </a:lvl5pPr>
    <a:lvl6pPr marL="7836610" algn="l" defTabSz="3134644" rtl="0" eaLnBrk="1" latinLnBrk="0" hangingPunct="1">
      <a:defRPr sz="6214" kern="1200">
        <a:solidFill>
          <a:schemeClr val="tx1"/>
        </a:solidFill>
        <a:latin typeface="+mn-lt"/>
        <a:ea typeface="+mn-ea"/>
        <a:cs typeface="+mn-cs"/>
      </a:defRPr>
    </a:lvl6pPr>
    <a:lvl7pPr marL="9403932" algn="l" defTabSz="3134644" rtl="0" eaLnBrk="1" latinLnBrk="0" hangingPunct="1">
      <a:defRPr sz="6214" kern="1200">
        <a:solidFill>
          <a:schemeClr val="tx1"/>
        </a:solidFill>
        <a:latin typeface="+mn-lt"/>
        <a:ea typeface="+mn-ea"/>
        <a:cs typeface="+mn-cs"/>
      </a:defRPr>
    </a:lvl7pPr>
    <a:lvl8pPr marL="10971254" algn="l" defTabSz="3134644" rtl="0" eaLnBrk="1" latinLnBrk="0" hangingPunct="1">
      <a:defRPr sz="6214" kern="1200">
        <a:solidFill>
          <a:schemeClr val="tx1"/>
        </a:solidFill>
        <a:latin typeface="+mn-lt"/>
        <a:ea typeface="+mn-ea"/>
        <a:cs typeface="+mn-cs"/>
      </a:defRPr>
    </a:lvl8pPr>
    <a:lvl9pPr marL="12538577" algn="l" defTabSz="3134644" rtl="0" eaLnBrk="1" latinLnBrk="0" hangingPunct="1">
      <a:defRPr sz="621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36" userDrawn="1">
          <p15:clr>
            <a:srgbClr val="A4A3A4"/>
          </p15:clr>
        </p15:guide>
        <p15:guide id="2" pos="118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E2E6"/>
    <a:srgbClr val="419DA6"/>
    <a:srgbClr val="F5CEC7"/>
    <a:srgbClr val="84C7CE"/>
    <a:srgbClr val="003C9C"/>
    <a:srgbClr val="7F7F7F"/>
    <a:srgbClr val="AD1A2E"/>
    <a:srgbClr val="0071B2"/>
    <a:srgbClr val="BE8264"/>
    <a:srgbClr val="C780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13"/>
  </p:normalViewPr>
  <p:slideViewPr>
    <p:cSldViewPr>
      <p:cViewPr varScale="1">
        <p:scale>
          <a:sx n="35" d="100"/>
          <a:sy n="35" d="100"/>
        </p:scale>
        <p:origin x="738" y="84"/>
      </p:cViewPr>
      <p:guideLst>
        <p:guide orient="horz" pos="6636"/>
        <p:guide pos="1180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17433" cy="350520"/>
          </a:xfrm>
          <a:prstGeom prst="rect">
            <a:avLst/>
          </a:prstGeom>
        </p:spPr>
        <p:txBody>
          <a:bodyPr vert="horz" lIns="93031" tIns="46516" rIns="93031" bIns="46516" rtlCol="0"/>
          <a:lstStyle>
            <a:defPPr>
              <a:defRPr kern="1200" smtId="4294967295"/>
            </a:defPPr>
            <a:lvl1pPr algn="l">
              <a:defRPr sz="1200"/>
            </a:lvl1pPr>
          </a:lstStyle>
          <a:p>
            <a:endParaRPr lang="en-US"/>
          </a:p>
        </p:txBody>
      </p:sp>
      <p:sp>
        <p:nvSpPr>
          <p:cNvPr id="3" name="Date Placeholder 2"/>
          <p:cNvSpPr>
            <a:spLocks noGrp="1"/>
          </p:cNvSpPr>
          <p:nvPr>
            <p:ph type="dt" sz="quarter" idx="1"/>
          </p:nvPr>
        </p:nvSpPr>
        <p:spPr>
          <a:xfrm>
            <a:off x="5251421" y="0"/>
            <a:ext cx="4017433" cy="350520"/>
          </a:xfrm>
          <a:prstGeom prst="rect">
            <a:avLst/>
          </a:prstGeom>
        </p:spPr>
        <p:txBody>
          <a:bodyPr vert="horz" lIns="93031" tIns="46516" rIns="93031" bIns="46516" rtlCol="0"/>
          <a:lstStyle>
            <a:defPPr>
              <a:defRPr kern="1200" smtId="4294967295"/>
            </a:defPPr>
            <a:lvl1pPr algn="r">
              <a:defRPr sz="1200"/>
            </a:lvl1pPr>
          </a:lstStyle>
          <a:p>
            <a:fld id="{9281E4DE-EB0E-4FB2-BE29-FC865D9A50FC}" type="datetimeFigureOut">
              <a:rPr lang="en-US" smtClean="0"/>
              <a:t>2/24/2025</a:t>
            </a:fld>
            <a:endParaRPr lang="en-US"/>
          </a:p>
        </p:txBody>
      </p:sp>
      <p:sp>
        <p:nvSpPr>
          <p:cNvPr id="4" name="Footer Placeholder 3"/>
          <p:cNvSpPr>
            <a:spLocks noGrp="1"/>
          </p:cNvSpPr>
          <p:nvPr>
            <p:ph type="ftr" sz="quarter" idx="2"/>
          </p:nvPr>
        </p:nvSpPr>
        <p:spPr>
          <a:xfrm>
            <a:off x="0" y="6658664"/>
            <a:ext cx="4017433" cy="350520"/>
          </a:xfrm>
          <a:prstGeom prst="rect">
            <a:avLst/>
          </a:prstGeom>
        </p:spPr>
        <p:txBody>
          <a:bodyPr vert="horz" lIns="93031" tIns="46516" rIns="93031" bIns="46516" rtlCol="0" anchor="b"/>
          <a:lstStyle>
            <a:defPPr>
              <a:defRPr kern="1200" smtId="4294967295"/>
            </a:defPPr>
            <a:lvl1pPr algn="l">
              <a:defRPr sz="1200"/>
            </a:lvl1pPr>
          </a:lstStyle>
          <a:p>
            <a:endParaRPr lang="en-US"/>
          </a:p>
        </p:txBody>
      </p:sp>
      <p:sp>
        <p:nvSpPr>
          <p:cNvPr id="5" name="Slide Number Placeholder 4"/>
          <p:cNvSpPr>
            <a:spLocks noGrp="1"/>
          </p:cNvSpPr>
          <p:nvPr>
            <p:ph type="sldNum" sz="quarter" idx="3"/>
          </p:nvPr>
        </p:nvSpPr>
        <p:spPr>
          <a:xfrm>
            <a:off x="5251421" y="6658664"/>
            <a:ext cx="4017433" cy="350520"/>
          </a:xfrm>
          <a:prstGeom prst="rect">
            <a:avLst/>
          </a:prstGeom>
        </p:spPr>
        <p:txBody>
          <a:bodyPr vert="horz" lIns="93031" tIns="46516" rIns="93031" bIns="46516" rtlCol="0" anchor="b"/>
          <a:lstStyle>
            <a:defPPr>
              <a:defRPr kern="1200" smtId="4294967295"/>
            </a:defPPr>
            <a:lvl1pPr algn="r">
              <a:defRPr sz="1200"/>
            </a:lvl1pPr>
          </a:lstStyle>
          <a:p>
            <a:fld id="{DE247C12-2C6F-4F8F-A764-8CB2FE9A43B8}" type="slidenum">
              <a:rPr lang="en-US" smtClean="0"/>
              <a:t>‹#›</a:t>
            </a:fld>
            <a:endParaRPr lang="en-US"/>
          </a:p>
        </p:txBody>
      </p:sp>
    </p:spTree>
    <p:extLst>
      <p:ext uri="{BB962C8B-B14F-4D97-AF65-F5344CB8AC3E}">
        <p14:creationId xmlns:p14="http://schemas.microsoft.com/office/powerpoint/2010/main" val="846791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17963"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51450" y="0"/>
            <a:ext cx="4017963" cy="350838"/>
          </a:xfrm>
          <a:prstGeom prst="rect">
            <a:avLst/>
          </a:prstGeom>
        </p:spPr>
        <p:txBody>
          <a:bodyPr vert="horz" lIns="91440" tIns="45720" rIns="91440" bIns="45720" rtlCol="0"/>
          <a:lstStyle>
            <a:lvl1pPr algn="r">
              <a:defRPr sz="1200"/>
            </a:lvl1pPr>
          </a:lstStyle>
          <a:p>
            <a:fld id="{BDCF8E51-088A-441C-858C-A895B2956130}" type="datetimeFigureOut">
              <a:rPr lang="en-US" smtClean="0"/>
              <a:t>2/24/2025</a:t>
            </a:fld>
            <a:endParaRPr lang="en-US"/>
          </a:p>
        </p:txBody>
      </p:sp>
      <p:sp>
        <p:nvSpPr>
          <p:cNvPr id="4" name="Slide Image Placeholder 3"/>
          <p:cNvSpPr>
            <a:spLocks noGrp="1" noRot="1" noChangeAspect="1"/>
          </p:cNvSpPr>
          <p:nvPr>
            <p:ph type="sldImg" idx="2"/>
          </p:nvPr>
        </p:nvSpPr>
        <p:spPr>
          <a:xfrm>
            <a:off x="2532063" y="876300"/>
            <a:ext cx="42068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7100" y="3373438"/>
            <a:ext cx="7416800" cy="2760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9563"/>
            <a:ext cx="4017963" cy="3508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51450" y="6659563"/>
            <a:ext cx="4017963" cy="350837"/>
          </a:xfrm>
          <a:prstGeom prst="rect">
            <a:avLst/>
          </a:prstGeom>
        </p:spPr>
        <p:txBody>
          <a:bodyPr vert="horz" lIns="91440" tIns="45720" rIns="91440" bIns="45720" rtlCol="0" anchor="b"/>
          <a:lstStyle>
            <a:lvl1pPr algn="r">
              <a:defRPr sz="1200"/>
            </a:lvl1pPr>
          </a:lstStyle>
          <a:p>
            <a:fld id="{B37A06AF-C77D-4DCE-9530-EA45075871BE}" type="slidenum">
              <a:rPr lang="en-US" smtClean="0"/>
              <a:t>‹#›</a:t>
            </a:fld>
            <a:endParaRPr lang="en-US"/>
          </a:p>
        </p:txBody>
      </p:sp>
    </p:spTree>
    <p:extLst>
      <p:ext uri="{BB962C8B-B14F-4D97-AF65-F5344CB8AC3E}">
        <p14:creationId xmlns:p14="http://schemas.microsoft.com/office/powerpoint/2010/main" val="529194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7A06AF-C77D-4DCE-9530-EA45075871BE}" type="slidenum">
              <a:rPr lang="en-US" smtClean="0"/>
              <a:t>1</a:t>
            </a:fld>
            <a:endParaRPr lang="en-US"/>
          </a:p>
        </p:txBody>
      </p:sp>
    </p:spTree>
    <p:extLst>
      <p:ext uri="{BB962C8B-B14F-4D97-AF65-F5344CB8AC3E}">
        <p14:creationId xmlns:p14="http://schemas.microsoft.com/office/powerpoint/2010/main" val="505310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042008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25664612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782114" y="2701742"/>
            <a:ext cx="30341466" cy="57521684"/>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6744722" y="2701742"/>
            <a:ext cx="90413000" cy="57521684"/>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26346953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239441300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59353" y="13537958"/>
            <a:ext cx="31843903" cy="4184282"/>
          </a:xfrm>
        </p:spPr>
        <p:txBody>
          <a:bodyPr anchor="t"/>
          <a:lstStyle>
            <a:defPPr>
              <a:defRPr kern="1200" smtId="4294967295"/>
            </a:defPPr>
            <a:lvl1pPr algn="l">
              <a:defRPr sz="14569" b="1" cap="all"/>
            </a:lvl1pPr>
          </a:lstStyle>
          <a:p>
            <a:r>
              <a:rPr lang="en-US"/>
              <a:t>Click to edit Master title style</a:t>
            </a:r>
          </a:p>
        </p:txBody>
      </p:sp>
      <p:sp>
        <p:nvSpPr>
          <p:cNvPr id="3" name="Text Placeholder 2"/>
          <p:cNvSpPr>
            <a:spLocks noGrp="1"/>
          </p:cNvSpPr>
          <p:nvPr>
            <p:ph type="body" idx="1"/>
          </p:nvPr>
        </p:nvSpPr>
        <p:spPr>
          <a:xfrm>
            <a:off x="2959353" y="8929399"/>
            <a:ext cx="31843903" cy="4608560"/>
          </a:xfrm>
        </p:spPr>
        <p:txBody>
          <a:bodyPr anchor="b"/>
          <a:lstStyle>
            <a:defPPr>
              <a:defRPr kern="1200" smtId="4294967295"/>
            </a:defPPr>
            <a:lvl1pPr marL="0" indent="0">
              <a:buNone/>
              <a:defRPr sz="7360">
                <a:solidFill>
                  <a:schemeClr val="tx1">
                    <a:tint val="75000"/>
                  </a:schemeClr>
                </a:solidFill>
              </a:defRPr>
            </a:lvl1pPr>
            <a:lvl2pPr marL="1665134" indent="0">
              <a:buNone/>
              <a:defRPr sz="6601">
                <a:solidFill>
                  <a:schemeClr val="tx1">
                    <a:tint val="75000"/>
                  </a:schemeClr>
                </a:solidFill>
              </a:defRPr>
            </a:lvl2pPr>
            <a:lvl3pPr marL="3330268" indent="0">
              <a:buNone/>
              <a:defRPr sz="5843">
                <a:solidFill>
                  <a:schemeClr val="tx1">
                    <a:tint val="75000"/>
                  </a:schemeClr>
                </a:solidFill>
              </a:defRPr>
            </a:lvl3pPr>
            <a:lvl4pPr marL="4995403" indent="0">
              <a:buNone/>
              <a:defRPr sz="5084">
                <a:solidFill>
                  <a:schemeClr val="tx1">
                    <a:tint val="75000"/>
                  </a:schemeClr>
                </a:solidFill>
              </a:defRPr>
            </a:lvl4pPr>
            <a:lvl5pPr marL="6660538" indent="0">
              <a:buNone/>
              <a:defRPr sz="5084">
                <a:solidFill>
                  <a:schemeClr val="tx1">
                    <a:tint val="75000"/>
                  </a:schemeClr>
                </a:solidFill>
              </a:defRPr>
            </a:lvl5pPr>
            <a:lvl6pPr marL="8325672" indent="0">
              <a:buNone/>
              <a:defRPr sz="5084">
                <a:solidFill>
                  <a:schemeClr val="tx1">
                    <a:tint val="75000"/>
                  </a:schemeClr>
                </a:solidFill>
              </a:defRPr>
            </a:lvl6pPr>
            <a:lvl7pPr marL="9990806" indent="0">
              <a:buNone/>
              <a:defRPr sz="5084">
                <a:solidFill>
                  <a:schemeClr val="tx1">
                    <a:tint val="75000"/>
                  </a:schemeClr>
                </a:solidFill>
              </a:defRPr>
            </a:lvl7pPr>
            <a:lvl8pPr marL="11655940" indent="0">
              <a:buNone/>
              <a:defRPr sz="5084">
                <a:solidFill>
                  <a:schemeClr val="tx1">
                    <a:tint val="75000"/>
                  </a:schemeClr>
                </a:solidFill>
              </a:defRPr>
            </a:lvl8pPr>
            <a:lvl9pPr marL="13321075" indent="0">
              <a:buNone/>
              <a:defRPr sz="508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375296835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6744719" y="15732513"/>
            <a:ext cx="60377234" cy="44490915"/>
          </a:xfrm>
        </p:spPr>
        <p:txBody>
          <a:bodyPr/>
          <a:lstStyle>
            <a:defPPr>
              <a:defRPr kern="1200" smtId="4294967295"/>
            </a:defPPr>
            <a:lvl1pPr>
              <a:defRPr sz="10168"/>
            </a:lvl1pPr>
            <a:lvl2pPr>
              <a:defRPr sz="8726"/>
            </a:lvl2pPr>
            <a:lvl3pPr>
              <a:defRPr sz="7360"/>
            </a:lvl3pPr>
            <a:lvl4pPr>
              <a:defRPr sz="6601"/>
            </a:lvl4pPr>
            <a:lvl5pPr>
              <a:defRPr sz="6601"/>
            </a:lvl5pPr>
            <a:lvl6pPr>
              <a:defRPr sz="6601"/>
            </a:lvl6pPr>
            <a:lvl7pPr>
              <a:defRPr sz="6601"/>
            </a:lvl7pPr>
            <a:lvl8pPr>
              <a:defRPr sz="6601"/>
            </a:lvl8pPr>
            <a:lvl9pPr>
              <a:defRPr sz="6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746341" y="15732513"/>
            <a:ext cx="60377234" cy="44490915"/>
          </a:xfrm>
        </p:spPr>
        <p:txBody>
          <a:bodyPr/>
          <a:lstStyle>
            <a:defPPr>
              <a:defRPr kern="1200" smtId="4294967295"/>
            </a:defPPr>
            <a:lvl1pPr>
              <a:defRPr sz="10168"/>
            </a:lvl1pPr>
            <a:lvl2pPr>
              <a:defRPr sz="8726"/>
            </a:lvl2pPr>
            <a:lvl3pPr>
              <a:defRPr sz="7360"/>
            </a:lvl3pPr>
            <a:lvl4pPr>
              <a:defRPr sz="6601"/>
            </a:lvl4pPr>
            <a:lvl5pPr>
              <a:defRPr sz="6601"/>
            </a:lvl5pPr>
            <a:lvl6pPr>
              <a:defRPr sz="6601"/>
            </a:lvl6pPr>
            <a:lvl7pPr>
              <a:defRPr sz="6601"/>
            </a:lvl7pPr>
            <a:lvl8pPr>
              <a:defRPr sz="6601"/>
            </a:lvl8pPr>
            <a:lvl9pPr>
              <a:defRPr sz="6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6" name="Footer Placeholder 5"/>
          <p:cNvSpPr>
            <a:spLocks noGrp="1"/>
          </p:cNvSpPr>
          <p:nvPr>
            <p:ph type="ftr" sz="quarter" idx="11"/>
          </p:nvPr>
        </p:nvSpPr>
        <p:spPr/>
        <p:txBody>
          <a:bodyPr/>
          <a:lstStyle>
            <a:defPPr>
              <a:defRPr kern="1200" smtId="4294967295"/>
            </a:defPPr>
          </a:lstStyle>
          <a:p>
            <a:endParaRPr lang="en-US"/>
          </a:p>
        </p:txBody>
      </p:sp>
      <p:sp>
        <p:nvSpPr>
          <p:cNvPr id="7" name="Slide Number Placeholder 6"/>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20172451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73172" y="843686"/>
            <a:ext cx="33717069" cy="3511286"/>
          </a:xfr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1873174" y="4715855"/>
            <a:ext cx="16552847" cy="1965343"/>
          </a:xfrm>
        </p:spPr>
        <p:txBody>
          <a:bodyPr anchor="b"/>
          <a:lstStyle>
            <a:defPPr>
              <a:defRPr kern="1200" smtId="4294967295"/>
            </a:defPPr>
            <a:lvl1pPr marL="0" indent="0">
              <a:buNone/>
              <a:defRPr sz="8726" b="1"/>
            </a:lvl1pPr>
            <a:lvl2pPr marL="1665134" indent="0">
              <a:buNone/>
              <a:defRPr sz="7360" b="1"/>
            </a:lvl2pPr>
            <a:lvl3pPr marL="3330268" indent="0">
              <a:buNone/>
              <a:defRPr sz="6601" b="1"/>
            </a:lvl3pPr>
            <a:lvl4pPr marL="4995403" indent="0">
              <a:buNone/>
              <a:defRPr sz="5843" b="1"/>
            </a:lvl4pPr>
            <a:lvl5pPr marL="6660538" indent="0">
              <a:buNone/>
              <a:defRPr sz="5843" b="1"/>
            </a:lvl5pPr>
            <a:lvl6pPr marL="8325672" indent="0">
              <a:buNone/>
              <a:defRPr sz="5843" b="1"/>
            </a:lvl6pPr>
            <a:lvl7pPr marL="9990806" indent="0">
              <a:buNone/>
              <a:defRPr sz="5843" b="1"/>
            </a:lvl7pPr>
            <a:lvl8pPr marL="11655940" indent="0">
              <a:buNone/>
              <a:defRPr sz="5843" b="1"/>
            </a:lvl8pPr>
            <a:lvl9pPr marL="13321075" indent="0">
              <a:buNone/>
              <a:defRPr sz="5843" b="1"/>
            </a:lvl9pPr>
          </a:lstStyle>
          <a:p>
            <a:pPr lvl="0"/>
            <a:r>
              <a:rPr lang="en-US"/>
              <a:t>Click to edit Master text styles</a:t>
            </a:r>
          </a:p>
        </p:txBody>
      </p:sp>
      <p:sp>
        <p:nvSpPr>
          <p:cNvPr id="4" name="Content Placeholder 3"/>
          <p:cNvSpPr>
            <a:spLocks noGrp="1"/>
          </p:cNvSpPr>
          <p:nvPr>
            <p:ph sz="half" idx="2"/>
          </p:nvPr>
        </p:nvSpPr>
        <p:spPr>
          <a:xfrm>
            <a:off x="1873174" y="6681198"/>
            <a:ext cx="16552847" cy="12138321"/>
          </a:xfrm>
        </p:spPr>
        <p:txBody>
          <a:bodyPr/>
          <a:lstStyle>
            <a:defPPr>
              <a:defRPr kern="1200" smtId="4294967295"/>
            </a:defPPr>
            <a:lvl1pPr>
              <a:defRPr sz="8726"/>
            </a:lvl1pPr>
            <a:lvl2pPr>
              <a:defRPr sz="7360"/>
            </a:lvl2pPr>
            <a:lvl3pPr>
              <a:defRPr sz="6601"/>
            </a:lvl3pPr>
            <a:lvl4pPr>
              <a:defRPr sz="5843"/>
            </a:lvl4pPr>
            <a:lvl5pPr>
              <a:defRPr sz="5843"/>
            </a:lvl5pPr>
            <a:lvl6pPr>
              <a:defRPr sz="5843"/>
            </a:lvl6pPr>
            <a:lvl7pPr>
              <a:defRPr sz="5843"/>
            </a:lvl7pPr>
            <a:lvl8pPr>
              <a:defRPr sz="5843"/>
            </a:lvl8pPr>
            <a:lvl9pPr>
              <a:defRPr sz="58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030896" y="4715855"/>
            <a:ext cx="16559348" cy="1965343"/>
          </a:xfrm>
        </p:spPr>
        <p:txBody>
          <a:bodyPr anchor="b"/>
          <a:lstStyle>
            <a:defPPr>
              <a:defRPr kern="1200" smtId="4294967295"/>
            </a:defPPr>
            <a:lvl1pPr marL="0" indent="0">
              <a:buNone/>
              <a:defRPr sz="8726" b="1"/>
            </a:lvl1pPr>
            <a:lvl2pPr marL="1665134" indent="0">
              <a:buNone/>
              <a:defRPr sz="7360" b="1"/>
            </a:lvl2pPr>
            <a:lvl3pPr marL="3330268" indent="0">
              <a:buNone/>
              <a:defRPr sz="6601" b="1"/>
            </a:lvl3pPr>
            <a:lvl4pPr marL="4995403" indent="0">
              <a:buNone/>
              <a:defRPr sz="5843" b="1"/>
            </a:lvl4pPr>
            <a:lvl5pPr marL="6660538" indent="0">
              <a:buNone/>
              <a:defRPr sz="5843" b="1"/>
            </a:lvl5pPr>
            <a:lvl6pPr marL="8325672" indent="0">
              <a:buNone/>
              <a:defRPr sz="5843" b="1"/>
            </a:lvl6pPr>
            <a:lvl7pPr marL="9990806" indent="0">
              <a:buNone/>
              <a:defRPr sz="5843" b="1"/>
            </a:lvl7pPr>
            <a:lvl8pPr marL="11655940" indent="0">
              <a:buNone/>
              <a:defRPr sz="5843" b="1"/>
            </a:lvl8pPr>
            <a:lvl9pPr marL="13321075" indent="0">
              <a:buNone/>
              <a:defRPr sz="5843" b="1"/>
            </a:lvl9pPr>
          </a:lstStyle>
          <a:p>
            <a:pPr lvl="0"/>
            <a:r>
              <a:rPr lang="en-US"/>
              <a:t>Click to edit Master text styles</a:t>
            </a:r>
          </a:p>
        </p:txBody>
      </p:sp>
      <p:sp>
        <p:nvSpPr>
          <p:cNvPr id="6" name="Content Placeholder 5"/>
          <p:cNvSpPr>
            <a:spLocks noGrp="1"/>
          </p:cNvSpPr>
          <p:nvPr>
            <p:ph sz="quarter" idx="4"/>
          </p:nvPr>
        </p:nvSpPr>
        <p:spPr>
          <a:xfrm>
            <a:off x="19030896" y="6681198"/>
            <a:ext cx="16559348" cy="12138321"/>
          </a:xfrm>
        </p:spPr>
        <p:txBody>
          <a:bodyPr/>
          <a:lstStyle>
            <a:defPPr>
              <a:defRPr kern="1200" smtId="4294967295"/>
            </a:defPPr>
            <a:lvl1pPr>
              <a:defRPr sz="8726"/>
            </a:lvl1pPr>
            <a:lvl2pPr>
              <a:defRPr sz="7360"/>
            </a:lvl2pPr>
            <a:lvl3pPr>
              <a:defRPr sz="6601"/>
            </a:lvl3pPr>
            <a:lvl4pPr>
              <a:defRPr sz="5843"/>
            </a:lvl4pPr>
            <a:lvl5pPr>
              <a:defRPr sz="5843"/>
            </a:lvl5pPr>
            <a:lvl6pPr>
              <a:defRPr sz="5843"/>
            </a:lvl6pPr>
            <a:lvl7pPr>
              <a:defRPr sz="5843"/>
            </a:lvl7pPr>
            <a:lvl8pPr>
              <a:defRPr sz="5843"/>
            </a:lvl8pPr>
            <a:lvl9pPr>
              <a:defRPr sz="58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8" name="Footer Placeholder 7"/>
          <p:cNvSpPr>
            <a:spLocks noGrp="1"/>
          </p:cNvSpPr>
          <p:nvPr>
            <p:ph type="ftr" sz="quarter" idx="11"/>
          </p:nvPr>
        </p:nvSpPr>
        <p:spPr/>
        <p:txBody>
          <a:bodyPr/>
          <a:lstStyle>
            <a:defPPr>
              <a:defRPr kern="1200" smtId="4294967295"/>
            </a:defPPr>
          </a:lstStyle>
          <a:p>
            <a:endParaRPr lang="en-US"/>
          </a:p>
        </p:txBody>
      </p:sp>
      <p:sp>
        <p:nvSpPr>
          <p:cNvPr id="9" name="Slide Number Placeholder 8"/>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394701948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Date Placeholder 2"/>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4" name="Footer Placeholder 3"/>
          <p:cNvSpPr>
            <a:spLocks noGrp="1"/>
          </p:cNvSpPr>
          <p:nvPr>
            <p:ph type="ftr" sz="quarter" idx="11"/>
          </p:nvPr>
        </p:nvSpPr>
        <p:spPr/>
        <p:txBody>
          <a:bodyPr/>
          <a:lstStyle>
            <a:defPPr>
              <a:defRPr kern="1200" smtId="4294967295"/>
            </a:defPPr>
          </a:lstStyle>
          <a:p>
            <a:endParaRPr lang="en-US"/>
          </a:p>
        </p:txBody>
      </p:sp>
      <p:sp>
        <p:nvSpPr>
          <p:cNvPr id="5" name="Slide Number Placeholder 4"/>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3663423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3" name="Footer Placeholder 2"/>
          <p:cNvSpPr>
            <a:spLocks noGrp="1"/>
          </p:cNvSpPr>
          <p:nvPr>
            <p:ph type="ftr" sz="quarter" idx="11"/>
          </p:nvPr>
        </p:nvSpPr>
        <p:spPr/>
        <p:txBody>
          <a:bodyPr/>
          <a:lstStyle>
            <a:defPPr>
              <a:defRPr kern="1200" smtId="4294967295"/>
            </a:defPPr>
          </a:lstStyle>
          <a:p>
            <a:endParaRPr lang="en-US"/>
          </a:p>
        </p:txBody>
      </p:sp>
      <p:sp>
        <p:nvSpPr>
          <p:cNvPr id="4" name="Slide Number Placeholder 3"/>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286091492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73176" y="838807"/>
            <a:ext cx="12325205" cy="3569807"/>
          </a:xfrm>
        </p:spPr>
        <p:txBody>
          <a:bodyPr anchor="b"/>
          <a:lstStyle>
            <a:defPPr>
              <a:defRPr kern="1200" smtId="4294967295"/>
            </a:defPPr>
            <a:lvl1pPr algn="l">
              <a:defRPr sz="7360" b="1"/>
            </a:lvl1pPr>
          </a:lstStyle>
          <a:p>
            <a:r>
              <a:rPr lang="en-US"/>
              <a:t>Click to edit Master title style</a:t>
            </a:r>
          </a:p>
        </p:txBody>
      </p:sp>
      <p:sp>
        <p:nvSpPr>
          <p:cNvPr id="3" name="Content Placeholder 2"/>
          <p:cNvSpPr>
            <a:spLocks noGrp="1"/>
          </p:cNvSpPr>
          <p:nvPr>
            <p:ph idx="1"/>
          </p:nvPr>
        </p:nvSpPr>
        <p:spPr>
          <a:xfrm>
            <a:off x="14647152" y="838809"/>
            <a:ext cx="20943089" cy="17980709"/>
          </a:xfrm>
        </p:spPr>
        <p:txBody>
          <a:bodyPr/>
          <a:lstStyle>
            <a:defPPr>
              <a:defRPr kern="1200" smtId="4294967295"/>
            </a:defPPr>
            <a:lvl1pPr>
              <a:defRPr sz="11685"/>
            </a:lvl1pPr>
            <a:lvl2pPr>
              <a:defRPr sz="10168"/>
            </a:lvl2pPr>
            <a:lvl3pPr>
              <a:defRPr sz="8726"/>
            </a:lvl3pPr>
            <a:lvl4pPr>
              <a:defRPr sz="7360"/>
            </a:lvl4pPr>
            <a:lvl5pPr>
              <a:defRPr sz="7360"/>
            </a:lvl5pPr>
            <a:lvl6pPr>
              <a:defRPr sz="7360"/>
            </a:lvl6pPr>
            <a:lvl7pPr>
              <a:defRPr sz="7360"/>
            </a:lvl7pPr>
            <a:lvl8pPr>
              <a:defRPr sz="7360"/>
            </a:lvl8pPr>
            <a:lvl9pPr>
              <a:defRPr sz="73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73176" y="4408616"/>
            <a:ext cx="12325205" cy="14410903"/>
          </a:xfrm>
        </p:spPr>
        <p:txBody>
          <a:bodyPr/>
          <a:lstStyle>
            <a:defPPr>
              <a:defRPr kern="1200" smtId="4294967295"/>
            </a:defPPr>
            <a:lvl1pPr marL="0" indent="0">
              <a:buNone/>
              <a:defRPr sz="5084"/>
            </a:lvl1pPr>
            <a:lvl2pPr marL="1665134" indent="0">
              <a:buNone/>
              <a:defRPr sz="4325"/>
            </a:lvl2pPr>
            <a:lvl3pPr marL="3330268" indent="0">
              <a:buNone/>
              <a:defRPr sz="3642"/>
            </a:lvl3pPr>
            <a:lvl4pPr marL="4995403" indent="0">
              <a:buNone/>
              <a:defRPr sz="3263"/>
            </a:lvl4pPr>
            <a:lvl5pPr marL="6660538" indent="0">
              <a:buNone/>
              <a:defRPr sz="3263"/>
            </a:lvl5pPr>
            <a:lvl6pPr marL="8325672" indent="0">
              <a:buNone/>
              <a:defRPr sz="3263"/>
            </a:lvl6pPr>
            <a:lvl7pPr marL="9990806" indent="0">
              <a:buNone/>
              <a:defRPr sz="3263"/>
            </a:lvl7pPr>
            <a:lvl8pPr marL="11655940" indent="0">
              <a:buNone/>
              <a:defRPr sz="3263"/>
            </a:lvl8pPr>
            <a:lvl9pPr marL="13321075" indent="0">
              <a:buNone/>
              <a:defRPr sz="3263"/>
            </a:lvl9pPr>
          </a:lstStyle>
          <a:p>
            <a:pPr lvl="0"/>
            <a:r>
              <a:rPr lang="en-US"/>
              <a:t>Click to edit Master text styles</a:t>
            </a:r>
          </a:p>
        </p:txBody>
      </p:sp>
      <p:sp>
        <p:nvSpPr>
          <p:cNvPr id="5" name="Date Placeholder 4"/>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6" name="Footer Placeholder 5"/>
          <p:cNvSpPr>
            <a:spLocks noGrp="1"/>
          </p:cNvSpPr>
          <p:nvPr>
            <p:ph type="ftr" sz="quarter" idx="11"/>
          </p:nvPr>
        </p:nvSpPr>
        <p:spPr/>
        <p:txBody>
          <a:bodyPr/>
          <a:lstStyle>
            <a:defPPr>
              <a:defRPr kern="1200" smtId="4294967295"/>
            </a:defPPr>
          </a:lstStyle>
          <a:p>
            <a:endParaRPr lang="en-US"/>
          </a:p>
        </p:txBody>
      </p:sp>
      <p:sp>
        <p:nvSpPr>
          <p:cNvPr id="7" name="Slide Number Placeholder 6"/>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83331056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43093" y="14747400"/>
            <a:ext cx="22478049" cy="1741014"/>
          </a:xfrm>
        </p:spPr>
        <p:txBody>
          <a:bodyPr anchor="b"/>
          <a:lstStyle>
            <a:defPPr>
              <a:defRPr kern="1200" smtId="4294967295"/>
            </a:defPPr>
            <a:lvl1pPr algn="l">
              <a:defRPr sz="7360" b="1"/>
            </a:lvl1pPr>
          </a:lstStyle>
          <a:p>
            <a:r>
              <a:rPr lang="en-US"/>
              <a:t>Click to edit Master title style</a:t>
            </a:r>
          </a:p>
        </p:txBody>
      </p:sp>
      <p:sp>
        <p:nvSpPr>
          <p:cNvPr id="3" name="Picture Placeholder 2"/>
          <p:cNvSpPr>
            <a:spLocks noGrp="1"/>
          </p:cNvSpPr>
          <p:nvPr>
            <p:ph type="pic" idx="1"/>
          </p:nvPr>
        </p:nvSpPr>
        <p:spPr>
          <a:xfrm>
            <a:off x="7343093" y="1882441"/>
            <a:ext cx="22478049" cy="12640627"/>
          </a:xfrm>
        </p:spPr>
        <p:txBody>
          <a:bodyPr/>
          <a:lstStyle>
            <a:defPPr>
              <a:defRPr kern="1200" smtId="4294967295"/>
            </a:defPPr>
            <a:lvl1pPr marL="0" indent="0">
              <a:buNone/>
              <a:defRPr sz="11685"/>
            </a:lvl1pPr>
            <a:lvl2pPr marL="1665134" indent="0">
              <a:buNone/>
              <a:defRPr sz="10168"/>
            </a:lvl2pPr>
            <a:lvl3pPr marL="3330268" indent="0">
              <a:buNone/>
              <a:defRPr sz="8726"/>
            </a:lvl3pPr>
            <a:lvl4pPr marL="4995403" indent="0">
              <a:buNone/>
              <a:defRPr sz="7360"/>
            </a:lvl4pPr>
            <a:lvl5pPr marL="6660538" indent="0">
              <a:buNone/>
              <a:defRPr sz="7360"/>
            </a:lvl5pPr>
            <a:lvl6pPr marL="8325672" indent="0">
              <a:buNone/>
              <a:defRPr sz="7360"/>
            </a:lvl6pPr>
            <a:lvl7pPr marL="9990806" indent="0">
              <a:buNone/>
              <a:defRPr sz="7360"/>
            </a:lvl7pPr>
            <a:lvl8pPr marL="11655940" indent="0">
              <a:buNone/>
              <a:defRPr sz="7360"/>
            </a:lvl8pPr>
            <a:lvl9pPr marL="13321075" indent="0">
              <a:buNone/>
              <a:defRPr sz="7360"/>
            </a:lvl9pPr>
          </a:lstStyle>
          <a:p>
            <a:endParaRPr lang="en-US"/>
          </a:p>
        </p:txBody>
      </p:sp>
      <p:sp>
        <p:nvSpPr>
          <p:cNvPr id="4" name="Text Placeholder 3"/>
          <p:cNvSpPr>
            <a:spLocks noGrp="1"/>
          </p:cNvSpPr>
          <p:nvPr>
            <p:ph type="body" sz="half" idx="2"/>
          </p:nvPr>
        </p:nvSpPr>
        <p:spPr>
          <a:xfrm>
            <a:off x="7343093" y="16488415"/>
            <a:ext cx="22478049" cy="2472528"/>
          </a:xfrm>
        </p:spPr>
        <p:txBody>
          <a:bodyPr/>
          <a:lstStyle>
            <a:defPPr>
              <a:defRPr kern="1200" smtId="4294967295"/>
            </a:defPPr>
            <a:lvl1pPr marL="0" indent="0">
              <a:buNone/>
              <a:defRPr sz="5084"/>
            </a:lvl1pPr>
            <a:lvl2pPr marL="1665134" indent="0">
              <a:buNone/>
              <a:defRPr sz="4325"/>
            </a:lvl2pPr>
            <a:lvl3pPr marL="3330268" indent="0">
              <a:buNone/>
              <a:defRPr sz="3642"/>
            </a:lvl3pPr>
            <a:lvl4pPr marL="4995403" indent="0">
              <a:buNone/>
              <a:defRPr sz="3263"/>
            </a:lvl4pPr>
            <a:lvl5pPr marL="6660538" indent="0">
              <a:buNone/>
              <a:defRPr sz="3263"/>
            </a:lvl5pPr>
            <a:lvl6pPr marL="8325672" indent="0">
              <a:buNone/>
              <a:defRPr sz="3263"/>
            </a:lvl6pPr>
            <a:lvl7pPr marL="9990806" indent="0">
              <a:buNone/>
              <a:defRPr sz="3263"/>
            </a:lvl7pPr>
            <a:lvl8pPr marL="11655940" indent="0">
              <a:buNone/>
              <a:defRPr sz="3263"/>
            </a:lvl8pPr>
            <a:lvl9pPr marL="13321075" indent="0">
              <a:buNone/>
              <a:defRPr sz="3263"/>
            </a:lvl9pPr>
          </a:lstStyle>
          <a:p>
            <a:pPr lvl="0"/>
            <a:r>
              <a:rPr lang="en-US"/>
              <a:t>Click to edit Master text styles</a:t>
            </a:r>
          </a:p>
        </p:txBody>
      </p:sp>
      <p:sp>
        <p:nvSpPr>
          <p:cNvPr id="5" name="Date Placeholder 4"/>
          <p:cNvSpPr>
            <a:spLocks noGrp="1"/>
          </p:cNvSpPr>
          <p:nvPr>
            <p:ph type="dt" sz="half" idx="10"/>
          </p:nvPr>
        </p:nvSpPr>
        <p:spPr/>
        <p:txBody>
          <a:bodyPr/>
          <a:lstStyle>
            <a:defPPr>
              <a:defRPr kern="1200" smtId="4294967295"/>
            </a:defPPr>
          </a:lstStyle>
          <a:p>
            <a:fld id="{F8E1F909-3568-40F5-8205-05484158C88C}" type="datetimeFigureOut">
              <a:rPr lang="en-US" smtClean="0"/>
              <a:t>2/24/2025</a:t>
            </a:fld>
            <a:endParaRPr lang="en-US"/>
          </a:p>
        </p:txBody>
      </p:sp>
      <p:sp>
        <p:nvSpPr>
          <p:cNvPr id="6" name="Footer Placeholder 5"/>
          <p:cNvSpPr>
            <a:spLocks noGrp="1"/>
          </p:cNvSpPr>
          <p:nvPr>
            <p:ph type="ftr" sz="quarter" idx="11"/>
          </p:nvPr>
        </p:nvSpPr>
        <p:spPr/>
        <p:txBody>
          <a:bodyPr/>
          <a:lstStyle>
            <a:defPPr>
              <a:defRPr kern="1200" smtId="4294967295"/>
            </a:defPPr>
          </a:lstStyle>
          <a:p>
            <a:endParaRPr lang="en-US"/>
          </a:p>
        </p:txBody>
      </p:sp>
      <p:sp>
        <p:nvSpPr>
          <p:cNvPr id="7" name="Slide Number Placeholder 6"/>
          <p:cNvSpPr>
            <a:spLocks noGrp="1"/>
          </p:cNvSpPr>
          <p:nvPr>
            <p:ph type="sldNum" sz="quarter" idx="12"/>
          </p:nvPr>
        </p:nvSpPr>
        <p:spPr/>
        <p:txBody>
          <a:bodyPr/>
          <a:lstStyle>
            <a:defPPr>
              <a:defRPr kern="1200" smtId="4294967295"/>
            </a:defPPr>
          </a:lstStyle>
          <a:p>
            <a:fld id="{5A40D005-FB29-4DA1-AF6A-7002CDC49E30}" type="slidenum">
              <a:rPr lang="en-US" smtClean="0"/>
              <a:t>‹#›</a:t>
            </a:fld>
            <a:endParaRPr lang="en-US"/>
          </a:p>
        </p:txBody>
      </p:sp>
    </p:spTree>
    <p:extLst>
      <p:ext uri="{BB962C8B-B14F-4D97-AF65-F5344CB8AC3E}">
        <p14:creationId xmlns:p14="http://schemas.microsoft.com/office/powerpoint/2010/main" val="180699579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73172" y="843686"/>
            <a:ext cx="33717069" cy="3511286"/>
          </a:xfrm>
          <a:prstGeom prst="rect">
            <a:avLst/>
          </a:prstGeom>
        </p:spPr>
        <p:txBody>
          <a:bodyPr vert="horz" lIns="438903" tIns="219451" rIns="438903" bIns="219451" rtlCol="0" anchor="ctr">
            <a:normAutofit/>
          </a:bodyPr>
          <a:lstStyle>
            <a:defPPr>
              <a:defRPr kern="1200" smtId="4294967295"/>
            </a:defPPr>
          </a:lstStyle>
          <a:p>
            <a:r>
              <a:rPr lang="en-US"/>
              <a:t>Click to edit Master title style</a:t>
            </a:r>
          </a:p>
        </p:txBody>
      </p:sp>
      <p:sp>
        <p:nvSpPr>
          <p:cNvPr id="3" name="Text Placeholder 2"/>
          <p:cNvSpPr>
            <a:spLocks noGrp="1"/>
          </p:cNvSpPr>
          <p:nvPr>
            <p:ph type="body" idx="1"/>
          </p:nvPr>
        </p:nvSpPr>
        <p:spPr>
          <a:xfrm>
            <a:off x="1873172" y="4915803"/>
            <a:ext cx="33717069" cy="13903717"/>
          </a:xfrm>
          <a:prstGeom prst="rect">
            <a:avLst/>
          </a:prstGeom>
        </p:spPr>
        <p:txBody>
          <a:bodyPr vert="horz" lIns="438903" tIns="219451" rIns="438903" bIns="219451" rtlCol="0">
            <a:normAutofit/>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73171" y="19526650"/>
            <a:ext cx="8741463" cy="1121661"/>
          </a:xfrm>
          <a:prstGeom prst="rect">
            <a:avLst/>
          </a:prstGeom>
        </p:spPr>
        <p:txBody>
          <a:bodyPr vert="horz" lIns="438903" tIns="219451" rIns="438903" bIns="219451" rtlCol="0" anchor="ctr"/>
          <a:lstStyle>
            <a:defPPr>
              <a:defRPr kern="1200" smtId="4294967295"/>
            </a:defPPr>
            <a:lvl1pPr algn="l">
              <a:defRPr sz="4325">
                <a:solidFill>
                  <a:schemeClr val="tx1">
                    <a:tint val="75000"/>
                  </a:schemeClr>
                </a:solidFill>
              </a:defRPr>
            </a:lvl1pPr>
          </a:lstStyle>
          <a:p>
            <a:fld id="{F8E1F909-3568-40F5-8205-05484158C88C}" type="datetimeFigureOut">
              <a:rPr lang="en-US" smtClean="0"/>
              <a:t>2/24/2025</a:t>
            </a:fld>
            <a:endParaRPr lang="en-US"/>
          </a:p>
        </p:txBody>
      </p:sp>
      <p:sp>
        <p:nvSpPr>
          <p:cNvPr id="5" name="Footer Placeholder 4"/>
          <p:cNvSpPr>
            <a:spLocks noGrp="1"/>
          </p:cNvSpPr>
          <p:nvPr>
            <p:ph type="ftr" sz="quarter" idx="3"/>
          </p:nvPr>
        </p:nvSpPr>
        <p:spPr>
          <a:xfrm>
            <a:off x="12800001" y="19526650"/>
            <a:ext cx="11863414" cy="1121661"/>
          </a:xfrm>
          <a:prstGeom prst="rect">
            <a:avLst/>
          </a:prstGeom>
        </p:spPr>
        <p:txBody>
          <a:bodyPr vert="horz" lIns="438903" tIns="219451" rIns="438903" bIns="219451" rtlCol="0" anchor="ctr"/>
          <a:lstStyle>
            <a:defPPr>
              <a:defRPr kern="1200" smtId="4294967295"/>
            </a:defPPr>
            <a:lvl1pPr algn="ctr">
              <a:defRPr sz="432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848780" y="19526650"/>
            <a:ext cx="8741463" cy="1121661"/>
          </a:xfrm>
          <a:prstGeom prst="rect">
            <a:avLst/>
          </a:prstGeom>
        </p:spPr>
        <p:txBody>
          <a:bodyPr vert="horz" lIns="438903" tIns="219451" rIns="438903" bIns="219451" rtlCol="0" anchor="ctr"/>
          <a:lstStyle>
            <a:defPPr>
              <a:defRPr kern="1200" smtId="4294967295"/>
            </a:defPPr>
            <a:lvl1pPr algn="r">
              <a:defRPr sz="4325">
                <a:solidFill>
                  <a:schemeClr val="tx1">
                    <a:tint val="75000"/>
                  </a:schemeClr>
                </a:solidFill>
              </a:defRPr>
            </a:lvl1pPr>
          </a:lstStyle>
          <a:p>
            <a:fld id="{5A40D005-FB29-4DA1-AF6A-7002CDC49E30}" type="slidenum">
              <a:rPr lang="en-US" smtClean="0"/>
              <a:t>‹#›</a:t>
            </a:fld>
            <a:endParaRPr lang="en-US"/>
          </a:p>
        </p:txBody>
      </p:sp>
    </p:spTree>
    <p:extLst>
      <p:ext uri="{BB962C8B-B14F-4D97-AF65-F5344CB8AC3E}">
        <p14:creationId xmlns:p14="http://schemas.microsoft.com/office/powerpoint/2010/main" val="1521613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3330268" rtl="0" eaLnBrk="1" latinLnBrk="0" hangingPunct="1">
        <a:spcBef>
          <a:spcPct val="0"/>
        </a:spcBef>
        <a:buNone/>
        <a:defRPr sz="16010" kern="1200">
          <a:solidFill>
            <a:schemeClr val="tx1"/>
          </a:solidFill>
          <a:latin typeface="+mj-lt"/>
          <a:ea typeface="+mj-ea"/>
          <a:cs typeface="+mj-cs"/>
        </a:defRPr>
      </a:lvl1pPr>
    </p:titleStyle>
    <p:bodyStyle>
      <a:defPPr>
        <a:defRPr kern="1200" smtId="4294967295"/>
      </a:defPPr>
      <a:lvl1pPr marL="1248851" indent="-1248851" algn="l" defTabSz="3330268" rtl="0" eaLnBrk="1" latinLnBrk="0" hangingPunct="1">
        <a:spcBef>
          <a:spcPct val="20000"/>
        </a:spcBef>
        <a:buFont typeface="Arial" pitchFamily="34" charset="0"/>
        <a:buChar char="•"/>
        <a:defRPr sz="11685" kern="1200">
          <a:solidFill>
            <a:schemeClr val="tx1"/>
          </a:solidFill>
          <a:latin typeface="+mn-lt"/>
          <a:ea typeface="+mn-ea"/>
          <a:cs typeface="+mn-cs"/>
        </a:defRPr>
      </a:lvl1pPr>
      <a:lvl2pPr marL="2705844" indent="-1040709" algn="l" defTabSz="3330268" rtl="0" eaLnBrk="1" latinLnBrk="0" hangingPunct="1">
        <a:spcBef>
          <a:spcPct val="20000"/>
        </a:spcBef>
        <a:buFont typeface="Arial" pitchFamily="34" charset="0"/>
        <a:buChar char="–"/>
        <a:defRPr sz="10168" kern="1200">
          <a:solidFill>
            <a:schemeClr val="tx1"/>
          </a:solidFill>
          <a:latin typeface="+mn-lt"/>
          <a:ea typeface="+mn-ea"/>
          <a:cs typeface="+mn-cs"/>
        </a:defRPr>
      </a:lvl2pPr>
      <a:lvl3pPr marL="4162836" indent="-832567" algn="l" defTabSz="3330268" rtl="0" eaLnBrk="1" latinLnBrk="0" hangingPunct="1">
        <a:spcBef>
          <a:spcPct val="20000"/>
        </a:spcBef>
        <a:buFont typeface="Arial" pitchFamily="34" charset="0"/>
        <a:buChar char="•"/>
        <a:defRPr sz="8726" kern="1200">
          <a:solidFill>
            <a:schemeClr val="tx1"/>
          </a:solidFill>
          <a:latin typeface="+mn-lt"/>
          <a:ea typeface="+mn-ea"/>
          <a:cs typeface="+mn-cs"/>
        </a:defRPr>
      </a:lvl3pPr>
      <a:lvl4pPr marL="5827970" indent="-832567" algn="l" defTabSz="3330268" rtl="0" eaLnBrk="1" latinLnBrk="0" hangingPunct="1">
        <a:spcBef>
          <a:spcPct val="20000"/>
        </a:spcBef>
        <a:buFont typeface="Arial" pitchFamily="34" charset="0"/>
        <a:buChar char="–"/>
        <a:defRPr sz="7360" kern="1200">
          <a:solidFill>
            <a:schemeClr val="tx1"/>
          </a:solidFill>
          <a:latin typeface="+mn-lt"/>
          <a:ea typeface="+mn-ea"/>
          <a:cs typeface="+mn-cs"/>
        </a:defRPr>
      </a:lvl4pPr>
      <a:lvl5pPr marL="7493105" indent="-832567" algn="l" defTabSz="3330268" rtl="0" eaLnBrk="1" latinLnBrk="0" hangingPunct="1">
        <a:spcBef>
          <a:spcPct val="20000"/>
        </a:spcBef>
        <a:buFont typeface="Arial" pitchFamily="34" charset="0"/>
        <a:buChar char="»"/>
        <a:defRPr sz="7360" kern="1200">
          <a:solidFill>
            <a:schemeClr val="tx1"/>
          </a:solidFill>
          <a:latin typeface="+mn-lt"/>
          <a:ea typeface="+mn-ea"/>
          <a:cs typeface="+mn-cs"/>
        </a:defRPr>
      </a:lvl5pPr>
      <a:lvl6pPr marL="9158238" indent="-832567" algn="l" defTabSz="3330268" rtl="0" eaLnBrk="1" latinLnBrk="0" hangingPunct="1">
        <a:spcBef>
          <a:spcPct val="20000"/>
        </a:spcBef>
        <a:buFont typeface="Arial" pitchFamily="34" charset="0"/>
        <a:buChar char="•"/>
        <a:defRPr sz="7360" kern="1200">
          <a:solidFill>
            <a:schemeClr val="tx1"/>
          </a:solidFill>
          <a:latin typeface="+mn-lt"/>
          <a:ea typeface="+mn-ea"/>
          <a:cs typeface="+mn-cs"/>
        </a:defRPr>
      </a:lvl6pPr>
      <a:lvl7pPr marL="10823373" indent="-832567" algn="l" defTabSz="3330268" rtl="0" eaLnBrk="1" latinLnBrk="0" hangingPunct="1">
        <a:spcBef>
          <a:spcPct val="20000"/>
        </a:spcBef>
        <a:buFont typeface="Arial" pitchFamily="34" charset="0"/>
        <a:buChar char="•"/>
        <a:defRPr sz="7360" kern="1200">
          <a:solidFill>
            <a:schemeClr val="tx1"/>
          </a:solidFill>
          <a:latin typeface="+mn-lt"/>
          <a:ea typeface="+mn-ea"/>
          <a:cs typeface="+mn-cs"/>
        </a:defRPr>
      </a:lvl7pPr>
      <a:lvl8pPr marL="12488508" indent="-832567" algn="l" defTabSz="3330268" rtl="0" eaLnBrk="1" latinLnBrk="0" hangingPunct="1">
        <a:spcBef>
          <a:spcPct val="20000"/>
        </a:spcBef>
        <a:buFont typeface="Arial" pitchFamily="34" charset="0"/>
        <a:buChar char="•"/>
        <a:defRPr sz="7360" kern="1200">
          <a:solidFill>
            <a:schemeClr val="tx1"/>
          </a:solidFill>
          <a:latin typeface="+mn-lt"/>
          <a:ea typeface="+mn-ea"/>
          <a:cs typeface="+mn-cs"/>
        </a:defRPr>
      </a:lvl8pPr>
      <a:lvl9pPr marL="14153641" indent="-832567" algn="l" defTabSz="3330268" rtl="0" eaLnBrk="1" latinLnBrk="0" hangingPunct="1">
        <a:spcBef>
          <a:spcPct val="20000"/>
        </a:spcBef>
        <a:buFont typeface="Arial" pitchFamily="34" charset="0"/>
        <a:buChar char="•"/>
        <a:defRPr sz="7360" kern="1200">
          <a:solidFill>
            <a:schemeClr val="tx1"/>
          </a:solidFill>
          <a:latin typeface="+mn-lt"/>
          <a:ea typeface="+mn-ea"/>
          <a:cs typeface="+mn-cs"/>
        </a:defRPr>
      </a:lvl9pPr>
    </p:bodyStyle>
    <p:otherStyle>
      <a:defPPr>
        <a:defRPr lang="en-US"/>
      </a:defPPr>
      <a:lvl1pPr marL="0" algn="l" defTabSz="3330268" rtl="0" eaLnBrk="1" latinLnBrk="0" hangingPunct="1">
        <a:defRPr sz="6601" kern="1200">
          <a:solidFill>
            <a:schemeClr val="tx1"/>
          </a:solidFill>
          <a:latin typeface="+mn-lt"/>
          <a:ea typeface="+mn-ea"/>
          <a:cs typeface="+mn-cs"/>
        </a:defRPr>
      </a:lvl1pPr>
      <a:lvl2pPr marL="1665134" algn="l" defTabSz="3330268" rtl="0" eaLnBrk="1" latinLnBrk="0" hangingPunct="1">
        <a:defRPr sz="6601" kern="1200">
          <a:solidFill>
            <a:schemeClr val="tx1"/>
          </a:solidFill>
          <a:latin typeface="+mn-lt"/>
          <a:ea typeface="+mn-ea"/>
          <a:cs typeface="+mn-cs"/>
        </a:defRPr>
      </a:lvl2pPr>
      <a:lvl3pPr marL="3330268" algn="l" defTabSz="3330268" rtl="0" eaLnBrk="1" latinLnBrk="0" hangingPunct="1">
        <a:defRPr sz="6601" kern="1200">
          <a:solidFill>
            <a:schemeClr val="tx1"/>
          </a:solidFill>
          <a:latin typeface="+mn-lt"/>
          <a:ea typeface="+mn-ea"/>
          <a:cs typeface="+mn-cs"/>
        </a:defRPr>
      </a:lvl3pPr>
      <a:lvl4pPr marL="4995403" algn="l" defTabSz="3330268" rtl="0" eaLnBrk="1" latinLnBrk="0" hangingPunct="1">
        <a:defRPr sz="6601" kern="1200">
          <a:solidFill>
            <a:schemeClr val="tx1"/>
          </a:solidFill>
          <a:latin typeface="+mn-lt"/>
          <a:ea typeface="+mn-ea"/>
          <a:cs typeface="+mn-cs"/>
        </a:defRPr>
      </a:lvl4pPr>
      <a:lvl5pPr marL="6660538" algn="l" defTabSz="3330268" rtl="0" eaLnBrk="1" latinLnBrk="0" hangingPunct="1">
        <a:defRPr sz="6601" kern="1200">
          <a:solidFill>
            <a:schemeClr val="tx1"/>
          </a:solidFill>
          <a:latin typeface="+mn-lt"/>
          <a:ea typeface="+mn-ea"/>
          <a:cs typeface="+mn-cs"/>
        </a:defRPr>
      </a:lvl5pPr>
      <a:lvl6pPr marL="8325672" algn="l" defTabSz="3330268" rtl="0" eaLnBrk="1" latinLnBrk="0" hangingPunct="1">
        <a:defRPr sz="6601" kern="1200">
          <a:solidFill>
            <a:schemeClr val="tx1"/>
          </a:solidFill>
          <a:latin typeface="+mn-lt"/>
          <a:ea typeface="+mn-ea"/>
          <a:cs typeface="+mn-cs"/>
        </a:defRPr>
      </a:lvl6pPr>
      <a:lvl7pPr marL="9990806" algn="l" defTabSz="3330268" rtl="0" eaLnBrk="1" latinLnBrk="0" hangingPunct="1">
        <a:defRPr sz="6601" kern="1200">
          <a:solidFill>
            <a:schemeClr val="tx1"/>
          </a:solidFill>
          <a:latin typeface="+mn-lt"/>
          <a:ea typeface="+mn-ea"/>
          <a:cs typeface="+mn-cs"/>
        </a:defRPr>
      </a:lvl7pPr>
      <a:lvl8pPr marL="11655940" algn="l" defTabSz="3330268" rtl="0" eaLnBrk="1" latinLnBrk="0" hangingPunct="1">
        <a:defRPr sz="6601" kern="1200">
          <a:solidFill>
            <a:schemeClr val="tx1"/>
          </a:solidFill>
          <a:latin typeface="+mn-lt"/>
          <a:ea typeface="+mn-ea"/>
          <a:cs typeface="+mn-cs"/>
        </a:defRPr>
      </a:lvl8pPr>
      <a:lvl9pPr marL="13321075" algn="l" defTabSz="3330268" rtl="0" eaLnBrk="1" latinLnBrk="0" hangingPunct="1">
        <a:defRPr sz="66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ounded Rectangle 74"/>
          <p:cNvSpPr/>
          <p:nvPr/>
        </p:nvSpPr>
        <p:spPr>
          <a:xfrm>
            <a:off x="483977" y="444206"/>
            <a:ext cx="36419678" cy="3708908"/>
          </a:xfrm>
          <a:prstGeom prst="roundRect">
            <a:avLst>
              <a:gd name="adj" fmla="val 4450"/>
            </a:avLst>
          </a:prstGeom>
          <a:solidFill>
            <a:srgbClr val="7F7F7F"/>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8726" dirty="0">
              <a:latin typeface="Century Gothic" panose="020B0502020202020204" pitchFamily="34" charset="0"/>
            </a:endParaRPr>
          </a:p>
        </p:txBody>
      </p:sp>
      <p:sp>
        <p:nvSpPr>
          <p:cNvPr id="74" name="Rounded Rectangle 73"/>
          <p:cNvSpPr/>
          <p:nvPr/>
        </p:nvSpPr>
        <p:spPr>
          <a:xfrm>
            <a:off x="8089839" y="4330067"/>
            <a:ext cx="21561176" cy="16275601"/>
          </a:xfrm>
          <a:prstGeom prst="roundRect">
            <a:avLst>
              <a:gd name="adj" fmla="val 902"/>
            </a:avLst>
          </a:prstGeom>
          <a:solidFill>
            <a:srgbClr val="003C9C"/>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8726" dirty="0">
              <a:latin typeface="Century Gothic" panose="020B0502020202020204" pitchFamily="34" charset="0"/>
            </a:endParaRPr>
          </a:p>
        </p:txBody>
      </p:sp>
      <p:sp>
        <p:nvSpPr>
          <p:cNvPr id="76" name="Rounded Rectangle 75"/>
          <p:cNvSpPr/>
          <p:nvPr/>
        </p:nvSpPr>
        <p:spPr>
          <a:xfrm>
            <a:off x="496629" y="4361656"/>
            <a:ext cx="7399681" cy="7917451"/>
          </a:xfrm>
          <a:prstGeom prst="roundRect">
            <a:avLst>
              <a:gd name="adj" fmla="val 3206"/>
            </a:avLst>
          </a:prstGeom>
          <a:solidFill>
            <a:srgbClr val="419DA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2800">
              <a:latin typeface="Century Gothic" panose="020B0502020202020204" pitchFamily="34" charset="0"/>
            </a:endParaRPr>
          </a:p>
        </p:txBody>
      </p:sp>
      <p:sp>
        <p:nvSpPr>
          <p:cNvPr id="77" name="Rounded Rectangle 76"/>
          <p:cNvSpPr/>
          <p:nvPr/>
        </p:nvSpPr>
        <p:spPr>
          <a:xfrm>
            <a:off x="483977" y="12595520"/>
            <a:ext cx="7412334" cy="7917451"/>
          </a:xfrm>
          <a:prstGeom prst="roundRect">
            <a:avLst>
              <a:gd name="adj" fmla="val 3206"/>
            </a:avLst>
          </a:prstGeom>
          <a:solidFill>
            <a:srgbClr val="419DA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8726">
              <a:latin typeface="Century Gothic" panose="020B0502020202020204" pitchFamily="34" charset="0"/>
            </a:endParaRPr>
          </a:p>
        </p:txBody>
      </p:sp>
      <p:sp>
        <p:nvSpPr>
          <p:cNvPr id="78" name="Rounded Rectangle 77"/>
          <p:cNvSpPr/>
          <p:nvPr/>
        </p:nvSpPr>
        <p:spPr>
          <a:xfrm>
            <a:off x="29808021" y="4361656"/>
            <a:ext cx="7082626" cy="7590002"/>
          </a:xfrm>
          <a:prstGeom prst="roundRect">
            <a:avLst>
              <a:gd name="adj" fmla="val 2650"/>
            </a:avLst>
          </a:prstGeom>
          <a:solidFill>
            <a:srgbClr val="419DA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2800">
              <a:latin typeface="Century Gothic" panose="020B0502020202020204" pitchFamily="34" charset="0"/>
            </a:endParaRPr>
          </a:p>
        </p:txBody>
      </p:sp>
      <p:sp>
        <p:nvSpPr>
          <p:cNvPr id="79" name="Rounded Rectangle 78"/>
          <p:cNvSpPr/>
          <p:nvPr/>
        </p:nvSpPr>
        <p:spPr>
          <a:xfrm>
            <a:off x="29771183" y="18001456"/>
            <a:ext cx="7082626" cy="2635802"/>
          </a:xfrm>
          <a:prstGeom prst="roundRect">
            <a:avLst>
              <a:gd name="adj" fmla="val 3951"/>
            </a:avLst>
          </a:prstGeom>
          <a:solidFill>
            <a:srgbClr val="419DA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8726" dirty="0">
              <a:latin typeface="Century Gothic" panose="020B0502020202020204" pitchFamily="34" charset="0"/>
            </a:endParaRPr>
          </a:p>
        </p:txBody>
      </p:sp>
      <p:sp>
        <p:nvSpPr>
          <p:cNvPr id="80" name="Rounded Rectangle 79"/>
          <p:cNvSpPr/>
          <p:nvPr/>
        </p:nvSpPr>
        <p:spPr>
          <a:xfrm>
            <a:off x="29771183" y="12312677"/>
            <a:ext cx="7082626" cy="5258324"/>
          </a:xfrm>
          <a:prstGeom prst="roundRect">
            <a:avLst>
              <a:gd name="adj" fmla="val 3951"/>
            </a:avLst>
          </a:prstGeom>
          <a:solidFill>
            <a:srgbClr val="419DA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2800" dirty="0">
              <a:latin typeface="Century Gothic" panose="020B0502020202020204" pitchFamily="34" charset="0"/>
            </a:endParaRPr>
          </a:p>
        </p:txBody>
      </p:sp>
      <p:sp>
        <p:nvSpPr>
          <p:cNvPr id="24" name="Text Placeholder 5">
            <a:extLst>
              <a:ext uri="{FF2B5EF4-FFF2-40B4-BE49-F238E27FC236}">
                <a16:creationId xmlns:a16="http://schemas.microsoft.com/office/drawing/2014/main" id="{9AFA996E-AD6B-4DC6-BC85-A182D141A5B5}"/>
              </a:ext>
            </a:extLst>
          </p:cNvPr>
          <p:cNvSpPr txBox="1"/>
          <p:nvPr/>
        </p:nvSpPr>
        <p:spPr>
          <a:xfrm>
            <a:off x="1053738" y="691219"/>
            <a:ext cx="35355936" cy="1425584"/>
          </a:xfrm>
          <a:prstGeom prst="rect">
            <a:avLst/>
          </a:prstGeom>
        </p:spPr>
        <p:txBody>
          <a:bodyPr lIns="0" tIns="0" rIns="0" bIns="0">
            <a:noAutofit/>
          </a:bodyPr>
          <a:lstStyle>
            <a:defPPr>
              <a:defRPr kern="1200" smtId="4294967295"/>
            </a:defPPr>
            <a:lvl1pPr marL="0" marR="0" indent="0" algn="l" defTabSz="3783013" rtl="0" eaLnBrk="1" fontAlgn="auto" latinLnBrk="0" hangingPunct="1">
              <a:lnSpc>
                <a:spcPct val="100000"/>
              </a:lnSpc>
              <a:spcBef>
                <a:spcPts val="600"/>
              </a:spcBef>
              <a:spcAft>
                <a:spcPct val="0"/>
              </a:spcAft>
              <a:buClrTx/>
              <a:buSzTx/>
              <a:buFontTx/>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a:r>
              <a:rPr lang="en-US" sz="5200" b="1" i="0" u="none" strike="noStrike" baseline="0" dirty="0">
                <a:solidFill>
                  <a:schemeClr val="bg1"/>
                </a:solidFill>
                <a:latin typeface="Arial" panose="020B0604020202020204" pitchFamily="34" charset="0"/>
                <a:cs typeface="Arial" panose="020B0604020202020204" pitchFamily="34" charset="0"/>
              </a:rPr>
              <a:t> Trophectoderm (TE) Grade Is Not Associated With Placental Pathology Among In-Vitro Fertilization (IVF) Conceived Singletons </a:t>
            </a:r>
            <a:endParaRPr lang="en-US" sz="5200" b="1" dirty="0">
              <a:solidFill>
                <a:schemeClr val="bg1"/>
              </a:solidFill>
              <a:latin typeface="Arial" panose="020B0604020202020204" pitchFamily="34" charset="0"/>
              <a:cs typeface="Arial" panose="020B0604020202020204" pitchFamily="34" charset="0"/>
            </a:endParaRPr>
          </a:p>
        </p:txBody>
      </p:sp>
      <p:sp>
        <p:nvSpPr>
          <p:cNvPr id="25" name="Text Placeholder 5">
            <a:extLst>
              <a:ext uri="{FF2B5EF4-FFF2-40B4-BE49-F238E27FC236}">
                <a16:creationId xmlns:a16="http://schemas.microsoft.com/office/drawing/2014/main" id="{2CF2C83C-08B8-46D1-AEAA-7C0550B92975}"/>
              </a:ext>
            </a:extLst>
          </p:cNvPr>
          <p:cNvSpPr txBox="1"/>
          <p:nvPr/>
        </p:nvSpPr>
        <p:spPr>
          <a:xfrm>
            <a:off x="5008876" y="2438759"/>
            <a:ext cx="30099000" cy="1569660"/>
          </a:xfrm>
          <a:prstGeom prst="rect">
            <a:avLst/>
          </a:prstGeom>
        </p:spPr>
        <p:txBody>
          <a:bodyPr wrap="square" lIns="0" tIns="0" rIns="0" bIns="0">
            <a:spAutoFit/>
          </a:bodyPr>
          <a:lstStyle>
            <a:defPPr>
              <a:defRPr kern="1200" smtId="4294967295"/>
            </a:defPPr>
            <a:lvl1pPr marL="0" marR="0" indent="0" algn="l" defTabSz="3761086" rtl="0" eaLnBrk="1" fontAlgn="auto" latinLnBrk="0" hangingPunct="1">
              <a:lnSpc>
                <a:spcPct val="100000"/>
              </a:lnSpc>
              <a:spcBef>
                <a:spcPct val="20000"/>
              </a:spcBef>
              <a:spcAft>
                <a:spcPct val="0"/>
              </a:spcAft>
              <a:buClrTx/>
              <a:buSzTx/>
              <a:buFont typeface="Arial" pitchFamily="34" charset="0"/>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a:defRPr/>
            </a:pPr>
            <a:r>
              <a:rPr lang="en-US" sz="3000" u="sng" dirty="0">
                <a:solidFill>
                  <a:schemeClr val="bg1"/>
                </a:solidFill>
                <a:latin typeface="Arial" panose="020B0604020202020204" pitchFamily="34" charset="0"/>
                <a:cs typeface="Arial" panose="020B0604020202020204" pitchFamily="34" charset="0"/>
              </a:rPr>
              <a:t>Marianthi Kavelidou</a:t>
            </a:r>
            <a:r>
              <a:rPr lang="en-US" sz="3000" u="sng" baseline="30000" dirty="0">
                <a:solidFill>
                  <a:schemeClr val="bg1"/>
                </a:solidFill>
                <a:latin typeface="Arial" panose="020B0604020202020204" pitchFamily="34" charset="0"/>
                <a:cs typeface="Arial" panose="020B0604020202020204" pitchFamily="34" charset="0"/>
              </a:rPr>
              <a:t>1</a:t>
            </a:r>
            <a:r>
              <a:rPr lang="en-US" sz="3000" dirty="0">
                <a:solidFill>
                  <a:schemeClr val="bg1"/>
                </a:solidFill>
                <a:latin typeface="Arial" panose="020B0604020202020204" pitchFamily="34" charset="0"/>
                <a:cs typeface="Arial" panose="020B0604020202020204" pitchFamily="34" charset="0"/>
              </a:rPr>
              <a:t>, Minis Evelyn</a:t>
            </a:r>
            <a:r>
              <a:rPr lang="en-US" sz="3000" baseline="30000" dirty="0">
                <a:solidFill>
                  <a:schemeClr val="bg1"/>
                </a:solidFill>
                <a:latin typeface="Arial" panose="020B0604020202020204" pitchFamily="34" charset="0"/>
                <a:cs typeface="Arial" panose="020B0604020202020204" pitchFamily="34" charset="0"/>
              </a:rPr>
              <a:t>1</a:t>
            </a:r>
            <a:r>
              <a:rPr lang="en-US" sz="3000" dirty="0">
                <a:solidFill>
                  <a:schemeClr val="bg1"/>
                </a:solidFill>
                <a:latin typeface="Arial" panose="020B0604020202020204" pitchFamily="34" charset="0"/>
                <a:cs typeface="Arial" panose="020B0604020202020204" pitchFamily="34" charset="0"/>
              </a:rPr>
              <a:t>, Arkfeld Christopher</a:t>
            </a:r>
            <a:r>
              <a:rPr lang="en-US" sz="3000" baseline="30000" dirty="0">
                <a:solidFill>
                  <a:schemeClr val="bg1"/>
                </a:solidFill>
                <a:latin typeface="Arial" panose="020B0604020202020204" pitchFamily="34" charset="0"/>
                <a:cs typeface="Arial" panose="020B0604020202020204" pitchFamily="34" charset="0"/>
              </a:rPr>
              <a:t>1</a:t>
            </a:r>
            <a:r>
              <a:rPr lang="en-US" sz="3000" dirty="0">
                <a:solidFill>
                  <a:schemeClr val="bg1"/>
                </a:solidFill>
                <a:latin typeface="Arial" panose="020B0604020202020204" pitchFamily="34" charset="0"/>
                <a:cs typeface="Arial" panose="020B0604020202020204" pitchFamily="34" charset="0"/>
              </a:rPr>
              <a:t>, Cherouveim Panagiotis</a:t>
            </a:r>
            <a:r>
              <a:rPr lang="en-US" sz="3000" baseline="30000" dirty="0">
                <a:solidFill>
                  <a:schemeClr val="bg1"/>
                </a:solidFill>
                <a:latin typeface="Arial" panose="020B0604020202020204" pitchFamily="34" charset="0"/>
                <a:cs typeface="Arial" panose="020B0604020202020204" pitchFamily="34" charset="0"/>
              </a:rPr>
              <a:t>2</a:t>
            </a:r>
            <a:r>
              <a:rPr lang="en-US" sz="3000" dirty="0">
                <a:solidFill>
                  <a:schemeClr val="bg1"/>
                </a:solidFill>
                <a:latin typeface="Arial" panose="020B0604020202020204" pitchFamily="34" charset="0"/>
                <a:cs typeface="Arial" panose="020B0604020202020204" pitchFamily="34" charset="0"/>
              </a:rPr>
              <a:t>, Irene Dimitriadis</a:t>
            </a:r>
            <a:r>
              <a:rPr lang="en-US" sz="3000" baseline="30000" dirty="0">
                <a:solidFill>
                  <a:schemeClr val="bg1"/>
                </a:solidFill>
                <a:latin typeface="Arial" panose="020B0604020202020204" pitchFamily="34" charset="0"/>
                <a:cs typeface="Arial" panose="020B0604020202020204" pitchFamily="34" charset="0"/>
              </a:rPr>
              <a:t>1</a:t>
            </a:r>
            <a:r>
              <a:rPr lang="en-US" sz="3000" dirty="0">
                <a:solidFill>
                  <a:schemeClr val="bg1"/>
                </a:solidFill>
                <a:latin typeface="Arial" panose="020B0604020202020204" pitchFamily="34" charset="0"/>
                <a:cs typeface="Arial" panose="020B0604020202020204" pitchFamily="34" charset="0"/>
              </a:rPr>
              <a:t>, Charles L. Bormann</a:t>
            </a:r>
            <a:r>
              <a:rPr lang="en-US" sz="3000" baseline="30000" dirty="0">
                <a:solidFill>
                  <a:schemeClr val="bg1"/>
                </a:solidFill>
                <a:latin typeface="Arial" panose="020B0604020202020204" pitchFamily="34" charset="0"/>
                <a:cs typeface="Arial" panose="020B0604020202020204" pitchFamily="34" charset="0"/>
              </a:rPr>
              <a:t>1</a:t>
            </a:r>
            <a:r>
              <a:rPr lang="en-US" sz="3000" dirty="0">
                <a:solidFill>
                  <a:schemeClr val="bg1"/>
                </a:solidFill>
                <a:latin typeface="Arial" panose="020B0604020202020204" pitchFamily="34" charset="0"/>
                <a:cs typeface="Arial" panose="020B0604020202020204" pitchFamily="34" charset="0"/>
              </a:rPr>
              <a:t>, Kaitlyn James</a:t>
            </a:r>
            <a:r>
              <a:rPr lang="en-US" sz="3000" baseline="30000" dirty="0">
                <a:solidFill>
                  <a:schemeClr val="bg1"/>
                </a:solidFill>
                <a:latin typeface="Arial" panose="020B0604020202020204" pitchFamily="34" charset="0"/>
                <a:cs typeface="Arial" panose="020B0604020202020204" pitchFamily="34" charset="0"/>
              </a:rPr>
              <a:t>3</a:t>
            </a:r>
            <a:r>
              <a:rPr lang="en-US" sz="3000" dirty="0">
                <a:solidFill>
                  <a:schemeClr val="bg1"/>
                </a:solidFill>
                <a:latin typeface="Arial" panose="020B0604020202020204" pitchFamily="34" charset="0"/>
                <a:cs typeface="Arial" panose="020B0604020202020204" pitchFamily="34" charset="0"/>
              </a:rPr>
              <a:t>, Drucilla Roberts</a:t>
            </a:r>
            <a:r>
              <a:rPr lang="en-US" sz="3000" baseline="30000" dirty="0">
                <a:solidFill>
                  <a:schemeClr val="bg1"/>
                </a:solidFill>
                <a:latin typeface="Arial" panose="020B0604020202020204" pitchFamily="34" charset="0"/>
                <a:cs typeface="Arial" panose="020B0604020202020204" pitchFamily="34" charset="0"/>
              </a:rPr>
              <a:t>4</a:t>
            </a:r>
            <a:r>
              <a:rPr lang="en-US" sz="3000" dirty="0">
                <a:solidFill>
                  <a:schemeClr val="bg1"/>
                </a:solidFill>
                <a:latin typeface="Arial" panose="020B0604020202020204" pitchFamily="34" charset="0"/>
                <a:cs typeface="Arial" panose="020B0604020202020204" pitchFamily="34" charset="0"/>
              </a:rPr>
              <a:t>, Irene Souter</a:t>
            </a:r>
            <a:r>
              <a:rPr lang="en-US" sz="3000" baseline="30000" dirty="0">
                <a:solidFill>
                  <a:schemeClr val="bg1"/>
                </a:solidFill>
                <a:latin typeface="Arial" panose="020B0604020202020204" pitchFamily="34" charset="0"/>
                <a:cs typeface="Arial" panose="020B0604020202020204" pitchFamily="34" charset="0"/>
              </a:rPr>
              <a:t>1</a:t>
            </a:r>
          </a:p>
          <a:p>
            <a:pPr algn="ctr">
              <a:defRPr/>
            </a:pPr>
            <a:r>
              <a:rPr lang="en-US" sz="2000" dirty="0">
                <a:solidFill>
                  <a:schemeClr val="bg1"/>
                </a:solidFill>
                <a:latin typeface="Arial" panose="020B0604020202020204" pitchFamily="34" charset="0"/>
                <a:cs typeface="Arial" panose="020B0604020202020204" pitchFamily="34" charset="0"/>
              </a:rPr>
              <a:t>1Massachusetts General Hospital Fertility Center, Division of Reproductive Endocrinology and Infertility, Massachusetts General Hospital and Harvard Medical School.</a:t>
            </a:r>
          </a:p>
          <a:p>
            <a:pPr algn="ctr">
              <a:defRPr/>
            </a:pPr>
            <a:r>
              <a:rPr lang="en-US" sz="2000" dirty="0">
                <a:solidFill>
                  <a:schemeClr val="bg1"/>
                </a:solidFill>
                <a:latin typeface="Arial" panose="020B0604020202020204" pitchFamily="34" charset="0"/>
                <a:cs typeface="Arial" panose="020B0604020202020204" pitchFamily="34" charset="0"/>
              </a:rPr>
              <a:t>2Deborah Kelly Center for Outcomes Research, Department of Obstetrics, Gynecology, and Reproductive Biology, Massachusetts General Hospital and Harvard Medical School.</a:t>
            </a:r>
          </a:p>
          <a:p>
            <a:pPr algn="ctr">
              <a:defRPr/>
            </a:pPr>
            <a:r>
              <a:rPr lang="en-US" sz="2000" dirty="0">
                <a:solidFill>
                  <a:schemeClr val="bg1"/>
                </a:solidFill>
                <a:latin typeface="Arial" panose="020B0604020202020204" pitchFamily="34" charset="0"/>
                <a:cs typeface="Arial" panose="020B0604020202020204" pitchFamily="34" charset="0"/>
              </a:rPr>
              <a:t>3Department of Pathology, Massachusetts General Hospital and Harvard Medical School.</a:t>
            </a:r>
          </a:p>
        </p:txBody>
      </p:sp>
      <p:sp>
        <p:nvSpPr>
          <p:cNvPr id="4" name="Rectangle: Rounded Corners 3">
            <a:extLst>
              <a:ext uri="{FF2B5EF4-FFF2-40B4-BE49-F238E27FC236}">
                <a16:creationId xmlns:a16="http://schemas.microsoft.com/office/drawing/2014/main" id="{99ED2966-A38B-4B49-A6B6-D914E4D6F4BE}"/>
              </a:ext>
            </a:extLst>
          </p:cNvPr>
          <p:cNvSpPr/>
          <p:nvPr/>
        </p:nvSpPr>
        <p:spPr>
          <a:xfrm>
            <a:off x="787359" y="5317568"/>
            <a:ext cx="787345" cy="3468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Century Gothic" panose="020B0502020202020204" pitchFamily="34" charset="0"/>
            </a:endParaRPr>
          </a:p>
        </p:txBody>
      </p:sp>
      <p:sp>
        <p:nvSpPr>
          <p:cNvPr id="28" name="TextBox 27">
            <a:extLst>
              <a:ext uri="{FF2B5EF4-FFF2-40B4-BE49-F238E27FC236}">
                <a16:creationId xmlns:a16="http://schemas.microsoft.com/office/drawing/2014/main" id="{81A5C452-2DAF-423A-BC0E-FB2D0D0E019D}"/>
              </a:ext>
            </a:extLst>
          </p:cNvPr>
          <p:cNvSpPr txBox="1"/>
          <p:nvPr/>
        </p:nvSpPr>
        <p:spPr>
          <a:xfrm>
            <a:off x="778686" y="4577116"/>
            <a:ext cx="6692424" cy="707886"/>
          </a:xfrm>
          <a:prstGeom prst="rect">
            <a:avLst/>
          </a:prstGeom>
          <a:noFill/>
        </p:spPr>
        <p:txBody>
          <a:bodyPr wrap="square" rtlCol="0">
            <a:spAutoFit/>
          </a:bodyPr>
          <a:lstStyle>
            <a:defPPr>
              <a:defRPr kern="1200" smtId="4294967295"/>
            </a:defPPr>
          </a:lstStyle>
          <a:p>
            <a:r>
              <a:rPr lang="en-US" sz="4000" b="1" dirty="0">
                <a:solidFill>
                  <a:schemeClr val="bg1"/>
                </a:solidFill>
                <a:latin typeface="Century Gothic" panose="020B0502020202020204" pitchFamily="34" charset="0"/>
                <a:cs typeface="Arial" pitchFamily="34" charset="0"/>
              </a:rPr>
              <a:t>Background</a:t>
            </a:r>
          </a:p>
        </p:txBody>
      </p:sp>
      <p:sp>
        <p:nvSpPr>
          <p:cNvPr id="29" name="TextBox 28">
            <a:extLst>
              <a:ext uri="{FF2B5EF4-FFF2-40B4-BE49-F238E27FC236}">
                <a16:creationId xmlns:a16="http://schemas.microsoft.com/office/drawing/2014/main" id="{FEB053B5-623C-42C1-A5BA-FDB2309E17B5}"/>
              </a:ext>
            </a:extLst>
          </p:cNvPr>
          <p:cNvSpPr txBox="1"/>
          <p:nvPr/>
        </p:nvSpPr>
        <p:spPr>
          <a:xfrm>
            <a:off x="638828" y="5602122"/>
            <a:ext cx="7365753" cy="6586418"/>
          </a:xfrm>
          <a:prstGeom prst="rect">
            <a:avLst/>
          </a:prstGeom>
          <a:noFill/>
        </p:spPr>
        <p:txBody>
          <a:bodyPr wrap="square" rtlCol="0">
            <a:spAutoFit/>
          </a:bodyPr>
          <a:lstStyle>
            <a:defPPr>
              <a:defRPr kern="1200" smtId="4294967295"/>
            </a:defPPr>
          </a:lstStyle>
          <a:p>
            <a:r>
              <a:rPr lang="en-US" sz="3000" b="1" dirty="0">
                <a:solidFill>
                  <a:schemeClr val="bg1"/>
                </a:solidFill>
                <a:latin typeface="Arial" panose="020B0604020202020204" pitchFamily="34" charset="0"/>
                <a:ea typeface="Open Sans" panose="020B0606030504020204" pitchFamily="34" charset="0"/>
                <a:cs typeface="Arial" panose="020B0604020202020204" pitchFamily="34" charset="0"/>
              </a:rPr>
              <a:t>IVF pregnancies are at increased risk for placental-mediated adverse perinatal outcomes. Factors implicated include embryo manipulation and culture conditions, as well as treatment-induced hormonal changes altering the endometrial milieu all of which may negatively impact implantation, decidualization, and trophoblast invasion processes. Nevertheless, whether the quality of the TE also impacts placental pathology remains unclear.</a:t>
            </a:r>
            <a:br>
              <a:rPr lang="en-US" sz="3200" b="1" dirty="0">
                <a:solidFill>
                  <a:schemeClr val="bg1"/>
                </a:solidFill>
                <a:latin typeface="Arial" panose="020B0604020202020204" pitchFamily="34" charset="0"/>
                <a:ea typeface="Open Sans" panose="020B0606030504020204" pitchFamily="34" charset="0"/>
                <a:cs typeface="Arial" panose="020B0604020202020204" pitchFamily="34" charset="0"/>
              </a:rPr>
            </a:br>
            <a:endParaRPr lang="en-US" sz="3200" b="1" dirty="0">
              <a:solidFill>
                <a:schemeClr val="bg1"/>
              </a:solidFill>
              <a:latin typeface="Arial" panose="020B0604020202020204" pitchFamily="34" charset="0"/>
              <a:ea typeface="Open Sans" panose="020B0606030504020204" pitchFamily="34" charset="0"/>
              <a:cs typeface="Arial" panose="020B0604020202020204" pitchFamily="34" charset="0"/>
            </a:endParaRPr>
          </a:p>
        </p:txBody>
      </p:sp>
      <p:sp>
        <p:nvSpPr>
          <p:cNvPr id="30" name="Rectangle: Rounded Corners 29">
            <a:extLst>
              <a:ext uri="{FF2B5EF4-FFF2-40B4-BE49-F238E27FC236}">
                <a16:creationId xmlns:a16="http://schemas.microsoft.com/office/drawing/2014/main" id="{9793BC31-3E9A-4E00-A76F-069126324922}"/>
              </a:ext>
            </a:extLst>
          </p:cNvPr>
          <p:cNvSpPr/>
          <p:nvPr/>
        </p:nvSpPr>
        <p:spPr>
          <a:xfrm>
            <a:off x="787359" y="13810456"/>
            <a:ext cx="787345" cy="3468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Century Gothic" panose="020B0502020202020204" pitchFamily="34" charset="0"/>
            </a:endParaRPr>
          </a:p>
        </p:txBody>
      </p:sp>
      <p:sp>
        <p:nvSpPr>
          <p:cNvPr id="31" name="TextBox 30">
            <a:extLst>
              <a:ext uri="{FF2B5EF4-FFF2-40B4-BE49-F238E27FC236}">
                <a16:creationId xmlns:a16="http://schemas.microsoft.com/office/drawing/2014/main" id="{75E4ADE2-1C83-47FC-978F-7E0CAA0FDC54}"/>
              </a:ext>
            </a:extLst>
          </p:cNvPr>
          <p:cNvSpPr txBox="1"/>
          <p:nvPr/>
        </p:nvSpPr>
        <p:spPr>
          <a:xfrm>
            <a:off x="875914" y="12920074"/>
            <a:ext cx="6298752" cy="707886"/>
          </a:xfrm>
          <a:prstGeom prst="rect">
            <a:avLst/>
          </a:prstGeom>
          <a:noFill/>
        </p:spPr>
        <p:txBody>
          <a:bodyPr wrap="square" rtlCol="0">
            <a:spAutoFit/>
          </a:bodyPr>
          <a:lstStyle>
            <a:defPPr>
              <a:defRPr kern="1200" smtId="4294967295"/>
            </a:defPPr>
          </a:lstStyle>
          <a:p>
            <a:r>
              <a:rPr lang="en-US" sz="4000" b="1" dirty="0">
                <a:solidFill>
                  <a:schemeClr val="bg1"/>
                </a:solidFill>
                <a:latin typeface="Century Gothic" panose="020B0502020202020204" pitchFamily="34" charset="0"/>
                <a:cs typeface="Arial" pitchFamily="34" charset="0"/>
              </a:rPr>
              <a:t>Methodology</a:t>
            </a:r>
          </a:p>
        </p:txBody>
      </p:sp>
      <p:sp>
        <p:nvSpPr>
          <p:cNvPr id="32" name="TextBox 31">
            <a:extLst>
              <a:ext uri="{FF2B5EF4-FFF2-40B4-BE49-F238E27FC236}">
                <a16:creationId xmlns:a16="http://schemas.microsoft.com/office/drawing/2014/main" id="{032AC3E4-1804-415D-AFAC-CDB0EC7629F1}"/>
              </a:ext>
            </a:extLst>
          </p:cNvPr>
          <p:cNvSpPr txBox="1"/>
          <p:nvPr/>
        </p:nvSpPr>
        <p:spPr>
          <a:xfrm>
            <a:off x="516332" y="13804913"/>
            <a:ext cx="7371399" cy="6555641"/>
          </a:xfrm>
          <a:prstGeom prst="rect">
            <a:avLst/>
          </a:prstGeom>
          <a:noFill/>
        </p:spPr>
        <p:txBody>
          <a:bodyPr wrap="square" rtlCol="0">
            <a:spAutoFit/>
          </a:bodyPr>
          <a:lstStyle>
            <a:defPPr>
              <a:defRPr kern="1200" smtId="4294967295"/>
            </a:defPPr>
          </a:lstStyle>
          <a:p>
            <a:r>
              <a:rPr lang="en-US" sz="3000" b="1" i="1" u="sng" dirty="0">
                <a:solidFill>
                  <a:schemeClr val="bg1"/>
                </a:solidFill>
                <a:latin typeface="Arial" panose="020B0604020202020204" pitchFamily="34" charset="0"/>
                <a:ea typeface="Open Sans" panose="020B0606030504020204" pitchFamily="34" charset="0"/>
                <a:cs typeface="Arial" panose="020B0604020202020204" pitchFamily="34" charset="0"/>
              </a:rPr>
              <a:t>Design/Patients</a:t>
            </a:r>
            <a:r>
              <a:rPr lang="en-US" sz="3000" b="1" dirty="0">
                <a:solidFill>
                  <a:schemeClr val="bg1"/>
                </a:solidFill>
                <a:latin typeface="Arial" panose="020B0604020202020204" pitchFamily="34" charset="0"/>
                <a:ea typeface="Open Sans" panose="020B0606030504020204" pitchFamily="34" charset="0"/>
                <a:cs typeface="Arial" panose="020B0604020202020204" pitchFamily="34" charset="0"/>
              </a:rPr>
              <a:t>: Retrospective cohort/ 292 IVF conceived singletons with available placental pathology. TE grade classified using Gardner’s system [Grades: A (n=120), B (n=142), and C (n=30)].</a:t>
            </a:r>
          </a:p>
          <a:p>
            <a:r>
              <a:rPr lang="en-US" sz="3000" b="1" i="1" u="sng" dirty="0" err="1">
                <a:solidFill>
                  <a:schemeClr val="bg1"/>
                </a:solidFill>
                <a:latin typeface="Arial" panose="020B0604020202020204" pitchFamily="34" charset="0"/>
                <a:ea typeface="Open Sans" panose="020B0606030504020204" pitchFamily="34" charset="0"/>
                <a:cs typeface="Arial" panose="020B0604020202020204" pitchFamily="34" charset="0"/>
              </a:rPr>
              <a:t>Outcomes:</a:t>
            </a:r>
            <a:r>
              <a:rPr lang="en-US" sz="3000" b="1" dirty="0" err="1">
                <a:solidFill>
                  <a:schemeClr val="bg1"/>
                </a:solidFill>
                <a:latin typeface="Arial" panose="020B0604020202020204" pitchFamily="34" charset="0"/>
                <a:ea typeface="Open Sans" panose="020B0606030504020204" pitchFamily="34" charset="0"/>
                <a:cs typeface="Arial" panose="020B0604020202020204" pitchFamily="34" charset="0"/>
              </a:rPr>
              <a:t>Anatomic</a:t>
            </a:r>
            <a:r>
              <a:rPr lang="en-US" sz="3000" b="1" dirty="0">
                <a:solidFill>
                  <a:schemeClr val="bg1"/>
                </a:solidFill>
                <a:latin typeface="Arial" panose="020B0604020202020204" pitchFamily="34" charset="0"/>
                <a:ea typeface="Open Sans" panose="020B0606030504020204" pitchFamily="34" charset="0"/>
                <a:cs typeface="Arial" panose="020B0604020202020204" pitchFamily="34" charset="0"/>
              </a:rPr>
              <a:t>, vascular, inflammatory, infectious placental abnormalities. </a:t>
            </a:r>
            <a:endParaRPr lang="en-US" sz="3000" b="1" i="1" u="sng" dirty="0">
              <a:solidFill>
                <a:schemeClr val="bg1"/>
              </a:solidFill>
              <a:latin typeface="Arial" panose="020B0604020202020204" pitchFamily="34" charset="0"/>
              <a:ea typeface="Open Sans" panose="020B0606030504020204" pitchFamily="34" charset="0"/>
              <a:cs typeface="Arial" panose="020B0604020202020204" pitchFamily="34" charset="0"/>
            </a:endParaRPr>
          </a:p>
          <a:p>
            <a:r>
              <a:rPr lang="en-US" sz="3000" b="1" i="1" u="sng" dirty="0">
                <a:solidFill>
                  <a:schemeClr val="bg1"/>
                </a:solidFill>
                <a:latin typeface="Arial" panose="020B0604020202020204" pitchFamily="34" charset="0"/>
                <a:ea typeface="Open Sans" panose="020B0606030504020204" pitchFamily="34" charset="0"/>
                <a:cs typeface="Arial" panose="020B0604020202020204" pitchFamily="34" charset="0"/>
              </a:rPr>
              <a:t>Statistical analysis: </a:t>
            </a:r>
            <a:r>
              <a:rPr lang="en-US" sz="3000" b="1" dirty="0">
                <a:solidFill>
                  <a:schemeClr val="bg1"/>
                </a:solidFill>
                <a:latin typeface="Arial" panose="020B0604020202020204" pitchFamily="34" charset="0"/>
                <a:ea typeface="Open Sans" panose="020B0606030504020204" pitchFamily="34" charset="0"/>
                <a:cs typeface="Arial" panose="020B0604020202020204" pitchFamily="34" charset="0"/>
              </a:rPr>
              <a:t>Logistic regression models were used to calculate odds ratios (OR) with 95%CI, after adjusting for confounders.</a:t>
            </a:r>
          </a:p>
          <a:p>
            <a:pPr marL="457200" indent="-457200">
              <a:buFont typeface="Wingdings" panose="05000000000000000000" pitchFamily="2" charset="2"/>
              <a:buChar char="ü"/>
            </a:pPr>
            <a:r>
              <a:rPr lang="en-US" sz="3000" b="1" dirty="0" err="1">
                <a:solidFill>
                  <a:schemeClr val="bg1"/>
                </a:solidFill>
                <a:latin typeface="Arial" panose="020B0604020202020204" pitchFamily="34" charset="0"/>
                <a:ea typeface="Open Sans" panose="020B0606030504020204" pitchFamily="34" charset="0"/>
                <a:cs typeface="Arial" panose="020B0604020202020204" pitchFamily="34" charset="0"/>
              </a:rPr>
              <a:t>Subanalysis</a:t>
            </a:r>
            <a:r>
              <a:rPr lang="en-US" sz="3000" b="1" dirty="0">
                <a:solidFill>
                  <a:schemeClr val="bg1"/>
                </a:solidFill>
                <a:latin typeface="Arial" panose="020B0604020202020204" pitchFamily="34" charset="0"/>
                <a:ea typeface="Open Sans" panose="020B0606030504020204" pitchFamily="34" charset="0"/>
                <a:cs typeface="Arial" panose="020B0604020202020204" pitchFamily="34" charset="0"/>
              </a:rPr>
              <a:t> limited to fresh </a:t>
            </a:r>
            <a:r>
              <a:rPr lang="en-US" sz="3000" b="1" dirty="0" err="1">
                <a:solidFill>
                  <a:schemeClr val="bg1"/>
                </a:solidFill>
                <a:latin typeface="Arial" panose="020B0604020202020204" pitchFamily="34" charset="0"/>
                <a:ea typeface="Open Sans" panose="020B0606030504020204" pitchFamily="34" charset="0"/>
                <a:cs typeface="Arial" panose="020B0604020202020204" pitchFamily="34" charset="0"/>
              </a:rPr>
              <a:t>Ets</a:t>
            </a:r>
            <a:r>
              <a:rPr lang="en-US" sz="3000" b="1" dirty="0">
                <a:solidFill>
                  <a:schemeClr val="bg1"/>
                </a:solidFill>
                <a:latin typeface="Arial" panose="020B0604020202020204" pitchFamily="34" charset="0"/>
                <a:ea typeface="Open Sans" panose="020B0606030504020204" pitchFamily="34" charset="0"/>
                <a:cs typeface="Arial" panose="020B0604020202020204" pitchFamily="34" charset="0"/>
              </a:rPr>
              <a:t> only.</a:t>
            </a:r>
          </a:p>
        </p:txBody>
      </p:sp>
      <p:sp>
        <p:nvSpPr>
          <p:cNvPr id="33" name="Rectangle: Rounded Corners 32">
            <a:extLst>
              <a:ext uri="{FF2B5EF4-FFF2-40B4-BE49-F238E27FC236}">
                <a16:creationId xmlns:a16="http://schemas.microsoft.com/office/drawing/2014/main" id="{EBB32DFF-2B3F-417B-9F8B-8B9F5C654495}"/>
              </a:ext>
            </a:extLst>
          </p:cNvPr>
          <p:cNvSpPr/>
          <p:nvPr/>
        </p:nvSpPr>
        <p:spPr>
          <a:xfrm>
            <a:off x="8561678" y="5317568"/>
            <a:ext cx="787345" cy="3468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Century Gothic" panose="020B0502020202020204" pitchFamily="34" charset="0"/>
            </a:endParaRPr>
          </a:p>
        </p:txBody>
      </p:sp>
      <p:sp>
        <p:nvSpPr>
          <p:cNvPr id="37" name="TextBox 36">
            <a:extLst>
              <a:ext uri="{FF2B5EF4-FFF2-40B4-BE49-F238E27FC236}">
                <a16:creationId xmlns:a16="http://schemas.microsoft.com/office/drawing/2014/main" id="{A4C26EDB-7235-4F91-A0E2-B62F3F0FCF6C}"/>
              </a:ext>
            </a:extLst>
          </p:cNvPr>
          <p:cNvSpPr txBox="1"/>
          <p:nvPr/>
        </p:nvSpPr>
        <p:spPr>
          <a:xfrm>
            <a:off x="8347318" y="4525644"/>
            <a:ext cx="6692424" cy="707886"/>
          </a:xfrm>
          <a:prstGeom prst="rect">
            <a:avLst/>
          </a:prstGeom>
          <a:noFill/>
        </p:spPr>
        <p:txBody>
          <a:bodyPr wrap="square" rtlCol="0">
            <a:spAutoFit/>
          </a:bodyPr>
          <a:lstStyle>
            <a:defPPr>
              <a:defRPr kern="1200" smtId="4294967295"/>
            </a:defPPr>
          </a:lstStyle>
          <a:p>
            <a:r>
              <a:rPr lang="en-US" sz="4000" b="1" dirty="0">
                <a:solidFill>
                  <a:schemeClr val="bg1"/>
                </a:solidFill>
                <a:latin typeface="Century Gothic" panose="020B0502020202020204" pitchFamily="34" charset="0"/>
                <a:cs typeface="Arial" pitchFamily="34" charset="0"/>
              </a:rPr>
              <a:t>Results</a:t>
            </a:r>
          </a:p>
        </p:txBody>
      </p:sp>
      <p:sp>
        <p:nvSpPr>
          <p:cNvPr id="39" name="Rectangle: Rounded Corners 38">
            <a:extLst>
              <a:ext uri="{FF2B5EF4-FFF2-40B4-BE49-F238E27FC236}">
                <a16:creationId xmlns:a16="http://schemas.microsoft.com/office/drawing/2014/main" id="{2B650100-83FA-4A86-9D02-FDB1046A1C5A}"/>
              </a:ext>
            </a:extLst>
          </p:cNvPr>
          <p:cNvSpPr/>
          <p:nvPr/>
        </p:nvSpPr>
        <p:spPr>
          <a:xfrm>
            <a:off x="30057381" y="5352256"/>
            <a:ext cx="787345" cy="3468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Century Gothic" panose="020B0502020202020204" pitchFamily="34" charset="0"/>
            </a:endParaRPr>
          </a:p>
        </p:txBody>
      </p:sp>
      <p:sp>
        <p:nvSpPr>
          <p:cNvPr id="40" name="TextBox 39">
            <a:extLst>
              <a:ext uri="{FF2B5EF4-FFF2-40B4-BE49-F238E27FC236}">
                <a16:creationId xmlns:a16="http://schemas.microsoft.com/office/drawing/2014/main" id="{95E7CCBE-8901-4B3D-AE78-2BE3AAB26519}"/>
              </a:ext>
            </a:extLst>
          </p:cNvPr>
          <p:cNvSpPr txBox="1"/>
          <p:nvPr/>
        </p:nvSpPr>
        <p:spPr>
          <a:xfrm>
            <a:off x="29967857" y="12595520"/>
            <a:ext cx="6692424" cy="707886"/>
          </a:xfrm>
          <a:prstGeom prst="rect">
            <a:avLst/>
          </a:prstGeom>
          <a:noFill/>
        </p:spPr>
        <p:txBody>
          <a:bodyPr wrap="square" rtlCol="0">
            <a:spAutoFit/>
          </a:bodyPr>
          <a:lstStyle>
            <a:defPPr>
              <a:defRPr kern="1200" smtId="4294967295"/>
            </a:defPPr>
          </a:lstStyle>
          <a:p>
            <a:r>
              <a:rPr lang="en-US" sz="4000" b="1" dirty="0">
                <a:solidFill>
                  <a:schemeClr val="bg1"/>
                </a:solidFill>
                <a:latin typeface="Century Gothic" panose="020B0502020202020204" pitchFamily="34" charset="0"/>
                <a:cs typeface="Arial" pitchFamily="34" charset="0"/>
              </a:rPr>
              <a:t>Conclusion</a:t>
            </a:r>
          </a:p>
        </p:txBody>
      </p:sp>
      <p:sp>
        <p:nvSpPr>
          <p:cNvPr id="41" name="TextBox 40">
            <a:extLst>
              <a:ext uri="{FF2B5EF4-FFF2-40B4-BE49-F238E27FC236}">
                <a16:creationId xmlns:a16="http://schemas.microsoft.com/office/drawing/2014/main" id="{D6F40EB5-8D73-41C9-8CC9-4FFF7382622E}"/>
              </a:ext>
            </a:extLst>
          </p:cNvPr>
          <p:cNvSpPr txBox="1"/>
          <p:nvPr/>
        </p:nvSpPr>
        <p:spPr>
          <a:xfrm>
            <a:off x="29906913" y="13758017"/>
            <a:ext cx="6937371" cy="3323987"/>
          </a:xfrm>
          <a:prstGeom prst="rect">
            <a:avLst/>
          </a:prstGeom>
          <a:noFill/>
        </p:spPr>
        <p:txBody>
          <a:bodyPr wrap="square" rtlCol="0">
            <a:spAutoFit/>
          </a:bodyPr>
          <a:lstStyle>
            <a:defPPr>
              <a:defRPr kern="1200" smtId="4294967295"/>
            </a:defPPr>
          </a:lstStyle>
          <a:p>
            <a:r>
              <a:rPr lang="en-US" sz="3000" b="1" dirty="0">
                <a:solidFill>
                  <a:schemeClr val="bg1"/>
                </a:solidFill>
                <a:latin typeface="Century Gothic" panose="020B0502020202020204" pitchFamily="34" charset="0"/>
                <a:ea typeface="Open Sans" panose="020B0606030504020204" pitchFamily="34" charset="0"/>
                <a:cs typeface="Open Sans" panose="020B0606030504020204" pitchFamily="34" charset="0"/>
              </a:rPr>
              <a:t>TE grade does not impact placental pathology among IVF conceived singletons. </a:t>
            </a:r>
          </a:p>
          <a:p>
            <a:r>
              <a:rPr lang="en-US" sz="3000" b="1" dirty="0">
                <a:solidFill>
                  <a:schemeClr val="bg1"/>
                </a:solidFill>
                <a:latin typeface="Century Gothic" panose="020B0502020202020204" pitchFamily="34" charset="0"/>
                <a:ea typeface="Open Sans" panose="020B0606030504020204" pitchFamily="34" charset="0"/>
                <a:cs typeface="Open Sans" panose="020B0606030504020204" pitchFamily="34" charset="0"/>
              </a:rPr>
              <a:t>The value of TE grading in predicting placental pathology is limited and its clinical utility should be restricted only to embryo selection processes.</a:t>
            </a:r>
          </a:p>
        </p:txBody>
      </p:sp>
      <p:sp>
        <p:nvSpPr>
          <p:cNvPr id="42" name="Rectangle: Rounded Corners 41">
            <a:extLst>
              <a:ext uri="{FF2B5EF4-FFF2-40B4-BE49-F238E27FC236}">
                <a16:creationId xmlns:a16="http://schemas.microsoft.com/office/drawing/2014/main" id="{002942FC-744D-4F59-A0B9-6D4CBD4EA1A9}"/>
              </a:ext>
            </a:extLst>
          </p:cNvPr>
          <p:cNvSpPr/>
          <p:nvPr/>
        </p:nvSpPr>
        <p:spPr>
          <a:xfrm>
            <a:off x="30022115" y="13352065"/>
            <a:ext cx="787345" cy="3468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Century Gothic" panose="020B0502020202020204" pitchFamily="34" charset="0"/>
            </a:endParaRPr>
          </a:p>
        </p:txBody>
      </p:sp>
      <p:sp>
        <p:nvSpPr>
          <p:cNvPr id="43" name="TextBox 42">
            <a:extLst>
              <a:ext uri="{FF2B5EF4-FFF2-40B4-BE49-F238E27FC236}">
                <a16:creationId xmlns:a16="http://schemas.microsoft.com/office/drawing/2014/main" id="{8CBD65E6-B838-4D00-BF0C-3070FF4F3D21}"/>
              </a:ext>
            </a:extLst>
          </p:cNvPr>
          <p:cNvSpPr txBox="1"/>
          <p:nvPr/>
        </p:nvSpPr>
        <p:spPr>
          <a:xfrm>
            <a:off x="29844543" y="18238932"/>
            <a:ext cx="6692424" cy="707886"/>
          </a:xfrm>
          <a:prstGeom prst="rect">
            <a:avLst/>
          </a:prstGeom>
          <a:noFill/>
        </p:spPr>
        <p:txBody>
          <a:bodyPr wrap="square" rtlCol="0">
            <a:spAutoFit/>
          </a:bodyPr>
          <a:lstStyle>
            <a:defPPr>
              <a:defRPr kern="1200" smtId="4294967295"/>
            </a:defPPr>
          </a:lstStyle>
          <a:p>
            <a:r>
              <a:rPr lang="en-US" sz="4000" b="1" dirty="0">
                <a:solidFill>
                  <a:schemeClr val="bg1"/>
                </a:solidFill>
                <a:latin typeface="Century Gothic" panose="020B0502020202020204" pitchFamily="34" charset="0"/>
                <a:cs typeface="Arial" pitchFamily="34" charset="0"/>
              </a:rPr>
              <a:t>Acknowledgements</a:t>
            </a:r>
          </a:p>
        </p:txBody>
      </p:sp>
      <p:sp>
        <p:nvSpPr>
          <p:cNvPr id="45" name="Rectangle: Rounded Corners 44">
            <a:extLst>
              <a:ext uri="{FF2B5EF4-FFF2-40B4-BE49-F238E27FC236}">
                <a16:creationId xmlns:a16="http://schemas.microsoft.com/office/drawing/2014/main" id="{56C266B8-8AB7-40F0-B164-823BEF121F94}"/>
              </a:ext>
            </a:extLst>
          </p:cNvPr>
          <p:cNvSpPr/>
          <p:nvPr/>
        </p:nvSpPr>
        <p:spPr>
          <a:xfrm>
            <a:off x="29966284" y="19108216"/>
            <a:ext cx="787345" cy="3468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15">
              <a:latin typeface="Century Gothic" panose="020B0502020202020204" pitchFamily="34" charset="0"/>
            </a:endParaRPr>
          </a:p>
        </p:txBody>
      </p:sp>
      <p:sp>
        <p:nvSpPr>
          <p:cNvPr id="36" name="Rectangle 35">
            <a:extLst>
              <a:ext uri="{FF2B5EF4-FFF2-40B4-BE49-F238E27FC236}">
                <a16:creationId xmlns:a16="http://schemas.microsoft.com/office/drawing/2014/main" id="{CE06838C-F2CB-C848-9446-B6D5680B96DE}"/>
              </a:ext>
            </a:extLst>
          </p:cNvPr>
          <p:cNvSpPr/>
          <p:nvPr/>
        </p:nvSpPr>
        <p:spPr>
          <a:xfrm>
            <a:off x="0" y="0"/>
            <a:ext cx="37463413" cy="21067713"/>
          </a:xfrm>
          <a:prstGeom prst="rect">
            <a:avLst/>
          </a:prstGeom>
          <a:noFill/>
          <a:ln w="254000">
            <a:solidFill>
              <a:schemeClr val="tx1"/>
            </a:solidFill>
            <a:miter lim="800000"/>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4" descr="A blue text on a black background&#10;&#10;Description automatically generated">
            <a:extLst>
              <a:ext uri="{FF2B5EF4-FFF2-40B4-BE49-F238E27FC236}">
                <a16:creationId xmlns:a16="http://schemas.microsoft.com/office/drawing/2014/main" id="{12C02F3C-B4AF-988E-4965-B00F5FB7BC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4918" y="2842069"/>
            <a:ext cx="7772400" cy="1243166"/>
          </a:xfrm>
          <a:prstGeom prst="rect">
            <a:avLst/>
          </a:prstGeom>
        </p:spPr>
      </p:pic>
      <p:pic>
        <p:nvPicPr>
          <p:cNvPr id="2" name="Picture 1">
            <a:extLst>
              <a:ext uri="{FF2B5EF4-FFF2-40B4-BE49-F238E27FC236}">
                <a16:creationId xmlns:a16="http://schemas.microsoft.com/office/drawing/2014/main" id="{315F1463-F258-694A-7F9D-05AB6D214E2B}"/>
              </a:ext>
            </a:extLst>
          </p:cNvPr>
          <p:cNvPicPr>
            <a:picLocks noChangeAspect="1"/>
          </p:cNvPicPr>
          <p:nvPr/>
        </p:nvPicPr>
        <p:blipFill>
          <a:blip r:embed="rId4"/>
          <a:stretch>
            <a:fillRect/>
          </a:stretch>
        </p:blipFill>
        <p:spPr>
          <a:xfrm>
            <a:off x="35667634" y="2807339"/>
            <a:ext cx="1032217" cy="1244732"/>
          </a:xfrm>
          <a:prstGeom prst="rect">
            <a:avLst/>
          </a:prstGeom>
        </p:spPr>
      </p:pic>
      <p:sp>
        <p:nvSpPr>
          <p:cNvPr id="3" name="TextBox 2">
            <a:extLst>
              <a:ext uri="{FF2B5EF4-FFF2-40B4-BE49-F238E27FC236}">
                <a16:creationId xmlns:a16="http://schemas.microsoft.com/office/drawing/2014/main" id="{8F8B2D83-AE31-1A13-AD90-48FAA11B1B23}"/>
              </a:ext>
            </a:extLst>
          </p:cNvPr>
          <p:cNvSpPr txBox="1"/>
          <p:nvPr/>
        </p:nvSpPr>
        <p:spPr>
          <a:xfrm>
            <a:off x="29870815" y="19252776"/>
            <a:ext cx="6937371" cy="1015663"/>
          </a:xfrm>
          <a:prstGeom prst="rect">
            <a:avLst/>
          </a:prstGeom>
          <a:noFill/>
        </p:spPr>
        <p:txBody>
          <a:bodyPr wrap="square" rtlCol="0">
            <a:spAutoFit/>
          </a:bodyPr>
          <a:lstStyle>
            <a:defPPr>
              <a:defRPr kern="1200" smtId="4294967295"/>
            </a:defPPr>
          </a:lstStyle>
          <a:p>
            <a:r>
              <a:rPr lang="en-US" sz="3000" b="1" dirty="0">
                <a:solidFill>
                  <a:schemeClr val="bg1"/>
                </a:solidFill>
                <a:latin typeface="Century Gothic" panose="020B0502020202020204" pitchFamily="34" charset="0"/>
                <a:ea typeface="Open Sans" panose="020B0606030504020204" pitchFamily="34" charset="0"/>
                <a:cs typeface="Open Sans" panose="020B0606030504020204" pitchFamily="34" charset="0"/>
              </a:rPr>
              <a:t>We thank the pathology lab for our collaborative efforts</a:t>
            </a:r>
          </a:p>
        </p:txBody>
      </p:sp>
      <p:pic>
        <p:nvPicPr>
          <p:cNvPr id="13" name="Picture 12" descr="A graph with red and blue dots&#10;&#10;AI-generated content may be incorrect.">
            <a:extLst>
              <a:ext uri="{FF2B5EF4-FFF2-40B4-BE49-F238E27FC236}">
                <a16:creationId xmlns:a16="http://schemas.microsoft.com/office/drawing/2014/main" id="{F4325DC7-796F-7192-ADA7-FAF0A5E2B0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413116" y="4718440"/>
            <a:ext cx="10127699" cy="5026304"/>
          </a:xfrm>
          <a:prstGeom prst="rect">
            <a:avLst/>
          </a:prstGeom>
        </p:spPr>
      </p:pic>
      <p:pic>
        <p:nvPicPr>
          <p:cNvPr id="15" name="Picture 14" descr="A graph of a number of patients&#10;&#10;AI-generated content may be incorrect.">
            <a:extLst>
              <a:ext uri="{FF2B5EF4-FFF2-40B4-BE49-F238E27FC236}">
                <a16:creationId xmlns:a16="http://schemas.microsoft.com/office/drawing/2014/main" id="{7D4CC895-58FE-1BE1-32D9-5824741EF40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378841" y="10001296"/>
            <a:ext cx="10161976" cy="5026304"/>
          </a:xfrm>
          <a:prstGeom prst="rect">
            <a:avLst/>
          </a:prstGeom>
        </p:spPr>
      </p:pic>
      <p:pic>
        <p:nvPicPr>
          <p:cNvPr id="17" name="Picture 16" descr="A graph with red and blue dots&#10;&#10;AI-generated content may be incorrect.">
            <a:extLst>
              <a:ext uri="{FF2B5EF4-FFF2-40B4-BE49-F238E27FC236}">
                <a16:creationId xmlns:a16="http://schemas.microsoft.com/office/drawing/2014/main" id="{3A573909-61AD-6C7F-E85B-6B0D63E7B59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78839" y="15281626"/>
            <a:ext cx="10161976" cy="5026304"/>
          </a:xfrm>
          <a:prstGeom prst="rect">
            <a:avLst/>
          </a:prstGeom>
        </p:spPr>
      </p:pic>
      <p:sp>
        <p:nvSpPr>
          <p:cNvPr id="19" name="TextBox 18">
            <a:extLst>
              <a:ext uri="{FF2B5EF4-FFF2-40B4-BE49-F238E27FC236}">
                <a16:creationId xmlns:a16="http://schemas.microsoft.com/office/drawing/2014/main" id="{1135A9E7-E2FA-789D-AEB9-733DEE6011F9}"/>
              </a:ext>
            </a:extLst>
          </p:cNvPr>
          <p:cNvSpPr txBox="1"/>
          <p:nvPr/>
        </p:nvSpPr>
        <p:spPr>
          <a:xfrm>
            <a:off x="26978522" y="9141942"/>
            <a:ext cx="2054806" cy="553998"/>
          </a:xfrm>
          <a:prstGeom prst="rect">
            <a:avLst/>
          </a:prstGeom>
          <a:noFill/>
        </p:spPr>
        <p:txBody>
          <a:bodyPr wrap="square" rtlCol="0">
            <a:spAutoFit/>
          </a:bodyPr>
          <a:lstStyle>
            <a:defPPr>
              <a:defRPr kern="1200" smtId="4294967295"/>
            </a:defPPr>
          </a:lstStyle>
          <a:p>
            <a:pPr marL="0" marR="0" algn="just">
              <a:spcBef>
                <a:spcPts val="0"/>
              </a:spcBef>
              <a:spcAft>
                <a:spcPts val="0"/>
              </a:spcAft>
            </a:pPr>
            <a:r>
              <a:rPr lang="en-US" sz="3000" kern="100" dirty="0">
                <a:effectLst/>
                <a:latin typeface="Arial" panose="020B0604020202020204" pitchFamily="34" charset="0"/>
                <a:ea typeface="Calibri" panose="020F0502020204030204" pitchFamily="34" charset="0"/>
                <a:cs typeface="Arial" panose="020B0604020202020204" pitchFamily="34" charset="0"/>
              </a:rPr>
              <a:t>Figure 1</a:t>
            </a:r>
          </a:p>
        </p:txBody>
      </p:sp>
      <p:sp>
        <p:nvSpPr>
          <p:cNvPr id="20" name="TextBox 19">
            <a:extLst>
              <a:ext uri="{FF2B5EF4-FFF2-40B4-BE49-F238E27FC236}">
                <a16:creationId xmlns:a16="http://schemas.microsoft.com/office/drawing/2014/main" id="{BA6E4A69-65EA-DDD8-9013-D0BA273900D6}"/>
              </a:ext>
            </a:extLst>
          </p:cNvPr>
          <p:cNvSpPr txBox="1"/>
          <p:nvPr/>
        </p:nvSpPr>
        <p:spPr>
          <a:xfrm>
            <a:off x="27069051" y="14395692"/>
            <a:ext cx="2792662" cy="553998"/>
          </a:xfrm>
          <a:prstGeom prst="rect">
            <a:avLst/>
          </a:prstGeom>
          <a:noFill/>
        </p:spPr>
        <p:txBody>
          <a:bodyPr wrap="square" rtlCol="0">
            <a:spAutoFit/>
          </a:bodyPr>
          <a:lstStyle>
            <a:defPPr>
              <a:defRPr kern="1200" smtId="4294967295"/>
            </a:defPPr>
          </a:lstStyle>
          <a:p>
            <a:pPr marL="0" marR="0" algn="just">
              <a:spcBef>
                <a:spcPts val="0"/>
              </a:spcBef>
              <a:spcAft>
                <a:spcPts val="0"/>
              </a:spcAft>
            </a:pPr>
            <a:r>
              <a:rPr lang="en-US" sz="3000" kern="100" dirty="0">
                <a:effectLst/>
                <a:latin typeface="Arial" panose="020B0604020202020204" pitchFamily="34" charset="0"/>
                <a:ea typeface="Calibri" panose="020F0502020204030204" pitchFamily="34" charset="0"/>
                <a:cs typeface="Arial" panose="020B0604020202020204" pitchFamily="34" charset="0"/>
              </a:rPr>
              <a:t>Figure 2</a:t>
            </a:r>
          </a:p>
        </p:txBody>
      </p:sp>
      <p:sp>
        <p:nvSpPr>
          <p:cNvPr id="21" name="TextBox 20">
            <a:extLst>
              <a:ext uri="{FF2B5EF4-FFF2-40B4-BE49-F238E27FC236}">
                <a16:creationId xmlns:a16="http://schemas.microsoft.com/office/drawing/2014/main" id="{BF360729-4FE1-ABEA-1252-B226C5B2DD62}"/>
              </a:ext>
            </a:extLst>
          </p:cNvPr>
          <p:cNvSpPr txBox="1"/>
          <p:nvPr/>
        </p:nvSpPr>
        <p:spPr>
          <a:xfrm>
            <a:off x="27116659" y="19600638"/>
            <a:ext cx="2054806" cy="553998"/>
          </a:xfrm>
          <a:prstGeom prst="rect">
            <a:avLst/>
          </a:prstGeom>
          <a:noFill/>
        </p:spPr>
        <p:txBody>
          <a:bodyPr wrap="square" rtlCol="0">
            <a:spAutoFit/>
          </a:bodyPr>
          <a:lstStyle>
            <a:defPPr>
              <a:defRPr kern="1200" smtId="4294967295"/>
            </a:defPPr>
          </a:lstStyle>
          <a:p>
            <a:pPr marL="0" marR="0" algn="just">
              <a:spcBef>
                <a:spcPts val="0"/>
              </a:spcBef>
              <a:spcAft>
                <a:spcPts val="0"/>
              </a:spcAft>
            </a:pPr>
            <a:r>
              <a:rPr lang="en-US" sz="3000" kern="100" dirty="0">
                <a:effectLst/>
                <a:latin typeface="Arial" panose="020B0604020202020204" pitchFamily="34" charset="0"/>
                <a:ea typeface="Calibri" panose="020F0502020204030204" pitchFamily="34" charset="0"/>
                <a:cs typeface="Arial" panose="020B0604020202020204" pitchFamily="34" charset="0"/>
              </a:rPr>
              <a:t>Figure 3</a:t>
            </a:r>
          </a:p>
        </p:txBody>
      </p:sp>
      <p:graphicFrame>
        <p:nvGraphicFramePr>
          <p:cNvPr id="23" name="Table 22">
            <a:extLst>
              <a:ext uri="{FF2B5EF4-FFF2-40B4-BE49-F238E27FC236}">
                <a16:creationId xmlns:a16="http://schemas.microsoft.com/office/drawing/2014/main" id="{B67C2ABC-B2EE-5742-4CBA-90203F98C807}"/>
              </a:ext>
            </a:extLst>
          </p:cNvPr>
          <p:cNvGraphicFramePr>
            <a:graphicFrameLocks noGrp="1"/>
          </p:cNvGraphicFramePr>
          <p:nvPr>
            <p:extLst>
              <p:ext uri="{D42A27DB-BD31-4B8C-83A1-F6EECF244321}">
                <p14:modId xmlns:p14="http://schemas.microsoft.com/office/powerpoint/2010/main" val="3546771814"/>
              </p:ext>
            </p:extLst>
          </p:nvPr>
        </p:nvGraphicFramePr>
        <p:xfrm>
          <a:off x="8307915" y="5985730"/>
          <a:ext cx="10754082" cy="12653894"/>
        </p:xfrm>
        <a:graphic>
          <a:graphicData uri="http://schemas.openxmlformats.org/drawingml/2006/table">
            <a:tbl>
              <a:tblPr firstRow="1" firstCol="1" bandRow="1">
                <a:tableStyleId>{5C22544A-7EE6-4342-B048-85BDC9FD1C3A}</a:tableStyleId>
              </a:tblPr>
              <a:tblGrid>
                <a:gridCol w="2316471">
                  <a:extLst>
                    <a:ext uri="{9D8B030D-6E8A-4147-A177-3AD203B41FA5}">
                      <a16:colId xmlns:a16="http://schemas.microsoft.com/office/drawing/2014/main" val="1556962905"/>
                    </a:ext>
                  </a:extLst>
                </a:gridCol>
                <a:gridCol w="2580378">
                  <a:extLst>
                    <a:ext uri="{9D8B030D-6E8A-4147-A177-3AD203B41FA5}">
                      <a16:colId xmlns:a16="http://schemas.microsoft.com/office/drawing/2014/main" val="3834816222"/>
                    </a:ext>
                  </a:extLst>
                </a:gridCol>
                <a:gridCol w="2525023">
                  <a:extLst>
                    <a:ext uri="{9D8B030D-6E8A-4147-A177-3AD203B41FA5}">
                      <a16:colId xmlns:a16="http://schemas.microsoft.com/office/drawing/2014/main" val="811788728"/>
                    </a:ext>
                  </a:extLst>
                </a:gridCol>
                <a:gridCol w="2079646">
                  <a:extLst>
                    <a:ext uri="{9D8B030D-6E8A-4147-A177-3AD203B41FA5}">
                      <a16:colId xmlns:a16="http://schemas.microsoft.com/office/drawing/2014/main" val="673877156"/>
                    </a:ext>
                  </a:extLst>
                </a:gridCol>
                <a:gridCol w="1252564">
                  <a:extLst>
                    <a:ext uri="{9D8B030D-6E8A-4147-A177-3AD203B41FA5}">
                      <a16:colId xmlns:a16="http://schemas.microsoft.com/office/drawing/2014/main" val="3646439438"/>
                    </a:ext>
                  </a:extLst>
                </a:gridCol>
              </a:tblGrid>
              <a:tr h="397529">
                <a:tc gridSpan="5">
                  <a:txBody>
                    <a:bodyPr/>
                    <a:lstStyle/>
                    <a:p>
                      <a:pPr marL="0" marR="0" algn="just">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Table. Demographics</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419DA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1037068"/>
                  </a:ext>
                </a:extLst>
              </a:tr>
              <a:tr h="737565">
                <a:tc>
                  <a:txBody>
                    <a:bodyPr/>
                    <a:lstStyle/>
                    <a:p>
                      <a:endParaRPr lang="en-US" sz="2500" dirty="0">
                        <a:effectLst/>
                        <a:latin typeface="Arial" panose="020B060402020202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TE grade A</a:t>
                      </a:r>
                    </a:p>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n= 120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a:effectLst/>
                          <a:latin typeface="Arial" panose="020B0604020202020204" pitchFamily="34" charset="0"/>
                          <a:cs typeface="Arial" panose="020B0604020202020204" pitchFamily="34" charset="0"/>
                        </a:rPr>
                        <a:t>TE grade B</a:t>
                      </a:r>
                    </a:p>
                    <a:p>
                      <a:pPr marL="0" marR="0" algn="ctr">
                        <a:lnSpc>
                          <a:spcPct val="107000"/>
                        </a:lnSpc>
                        <a:spcBef>
                          <a:spcPts val="0"/>
                        </a:spcBef>
                        <a:spcAft>
                          <a:spcPts val="0"/>
                        </a:spcAft>
                      </a:pPr>
                      <a:r>
                        <a:rPr lang="en-US" sz="2500">
                          <a:effectLst/>
                          <a:latin typeface="Arial" panose="020B0604020202020204" pitchFamily="34" charset="0"/>
                          <a:cs typeface="Arial" panose="020B0604020202020204" pitchFamily="34" charset="0"/>
                        </a:rPr>
                        <a:t>n= 142</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a:effectLst/>
                          <a:latin typeface="Arial" panose="020B0604020202020204" pitchFamily="34" charset="0"/>
                          <a:cs typeface="Arial" panose="020B0604020202020204" pitchFamily="34" charset="0"/>
                        </a:rPr>
                        <a:t>TE grade C</a:t>
                      </a:r>
                    </a:p>
                    <a:p>
                      <a:pPr marL="0" marR="0" algn="ctr">
                        <a:lnSpc>
                          <a:spcPct val="107000"/>
                        </a:lnSpc>
                        <a:spcBef>
                          <a:spcPts val="0"/>
                        </a:spcBef>
                        <a:spcAft>
                          <a:spcPts val="0"/>
                        </a:spcAft>
                      </a:pPr>
                      <a:r>
                        <a:rPr lang="en-US" sz="2500">
                          <a:effectLst/>
                          <a:latin typeface="Arial" panose="020B0604020202020204" pitchFamily="34" charset="0"/>
                          <a:cs typeface="Arial" panose="020B0604020202020204" pitchFamily="34" charset="0"/>
                        </a:rPr>
                        <a:t>n= 30</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C0E2E6"/>
                    </a:solidFill>
                  </a:tcPr>
                </a:tc>
                <a:tc>
                  <a:txBody>
                    <a:bodyPr/>
                    <a:lstStyle/>
                    <a:p>
                      <a:pPr marL="0" marR="0" algn="r">
                        <a:lnSpc>
                          <a:spcPct val="107000"/>
                        </a:lnSpc>
                        <a:spcBef>
                          <a:spcPts val="0"/>
                        </a:spcBef>
                        <a:spcAft>
                          <a:spcPts val="0"/>
                        </a:spcAft>
                      </a:pPr>
                      <a:r>
                        <a:rPr lang="en-US" sz="2500">
                          <a:effectLst/>
                          <a:latin typeface="Arial" panose="020B0604020202020204" pitchFamily="34" charset="0"/>
                          <a:cs typeface="Arial" panose="020B0604020202020204" pitchFamily="34" charset="0"/>
                        </a:rPr>
                        <a:t>p.value</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C0E2E6"/>
                    </a:solidFill>
                  </a:tcPr>
                </a:tc>
                <a:extLst>
                  <a:ext uri="{0D108BD9-81ED-4DB2-BD59-A6C34878D82A}">
                    <a16:rowId xmlns:a16="http://schemas.microsoft.com/office/drawing/2014/main" val="3280691289"/>
                  </a:ext>
                </a:extLst>
              </a:tr>
              <a:tr h="1075677">
                <a:tc>
                  <a:txBody>
                    <a:bodyPr/>
                    <a:lstStyle/>
                    <a:p>
                      <a:pPr marL="0" marR="0">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Maternal Age (years)</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33.0 (3.1)</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34.0 (3.5)</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34.8 (3.4)</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lvl="0" indent="0" algn="r" defTabSz="3330268" rtl="0" eaLnBrk="1" fontAlgn="auto" latinLnBrk="0" hangingPunct="1">
                        <a:lnSpc>
                          <a:spcPct val="107000"/>
                        </a:lnSpc>
                        <a:spcBef>
                          <a:spcPts val="0"/>
                        </a:spcBef>
                        <a:spcAft>
                          <a:spcPts val="0"/>
                        </a:spcAft>
                        <a:buClrTx/>
                        <a:buSzTx/>
                        <a:buFontTx/>
                        <a:buNone/>
                        <a:tabLst/>
                        <a:defRPr/>
                      </a:pPr>
                      <a:r>
                        <a:rPr lang="en-US" sz="2500" dirty="0">
                          <a:effectLst/>
                          <a:latin typeface="Arial" panose="020B0604020202020204" pitchFamily="34" charset="0"/>
                          <a:cs typeface="Arial" panose="020B0604020202020204" pitchFamily="34" charset="0"/>
                        </a:rPr>
                        <a:t> </a:t>
                      </a:r>
                      <a:r>
                        <a:rPr lang="en-US" sz="2500" dirty="0">
                          <a:effectLst/>
                          <a:highlight>
                            <a:srgbClr val="FFFF00"/>
                          </a:highlight>
                          <a:latin typeface="Arial" panose="020B0604020202020204" pitchFamily="34" charset="0"/>
                          <a:cs typeface="Arial" panose="020B0604020202020204" pitchFamily="34" charset="0"/>
                        </a:rPr>
                        <a:t>0.012</a:t>
                      </a:r>
                      <a:endParaRPr lang="en-US" sz="2500" dirty="0">
                        <a:effectLst/>
                        <a:latin typeface="Arial" panose="020B060402020202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extLst>
                  <a:ext uri="{0D108BD9-81ED-4DB2-BD59-A6C34878D82A}">
                    <a16:rowId xmlns:a16="http://schemas.microsoft.com/office/drawing/2014/main" val="3720992880"/>
                  </a:ext>
                </a:extLst>
              </a:tr>
              <a:tr h="708198">
                <a:tc>
                  <a:txBody>
                    <a:bodyPr/>
                    <a:lstStyle/>
                    <a:p>
                      <a:pPr marL="0" marR="0">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BMI (kg/m</a:t>
                      </a:r>
                      <a:r>
                        <a:rPr lang="en-US" sz="2500" baseline="30000" dirty="0">
                          <a:effectLst/>
                          <a:latin typeface="Arial" panose="020B0604020202020204" pitchFamily="34" charset="0"/>
                          <a:cs typeface="Arial" panose="020B0604020202020204" pitchFamily="34" charset="0"/>
                        </a:rPr>
                        <a:t>2</a:t>
                      </a:r>
                      <a:r>
                        <a:rPr lang="en-US" sz="2500" dirty="0">
                          <a:effectLst/>
                          <a:latin typeface="Arial" panose="020B0604020202020204" pitchFamily="34" charset="0"/>
                          <a:cs typeface="Arial" panose="020B0604020202020204" pitchFamily="34" charset="0"/>
                        </a:rPr>
                        <a:t>)</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24.8 (5.0)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24.6 (4.3)</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24.5 (4.0)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lvl="0" indent="0" algn="r" defTabSz="3330268" rtl="0" eaLnBrk="1" fontAlgn="auto" latinLnBrk="0" hangingPunct="1">
                        <a:lnSpc>
                          <a:spcPct val="107000"/>
                        </a:lnSpc>
                        <a:spcBef>
                          <a:spcPts val="0"/>
                        </a:spcBef>
                        <a:spcAft>
                          <a:spcPts val="0"/>
                        </a:spcAft>
                        <a:buClrTx/>
                        <a:buSzTx/>
                        <a:buFontTx/>
                        <a:buNone/>
                        <a:tabLst/>
                        <a:defRPr/>
                      </a:pPr>
                      <a:r>
                        <a:rPr lang="en-US" sz="2500" dirty="0">
                          <a:effectLst/>
                          <a:latin typeface="Arial" panose="020B0604020202020204" pitchFamily="34" charset="0"/>
                          <a:cs typeface="Arial" panose="020B0604020202020204" pitchFamily="34" charset="0"/>
                        </a:rPr>
                        <a:t> 0.952</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extLst>
                  <a:ext uri="{0D108BD9-81ED-4DB2-BD59-A6C34878D82A}">
                    <a16:rowId xmlns:a16="http://schemas.microsoft.com/office/drawing/2014/main" val="488354497"/>
                  </a:ext>
                </a:extLst>
              </a:tr>
              <a:tr h="737565">
                <a:tc>
                  <a:txBody>
                    <a:bodyPr/>
                    <a:lstStyle/>
                    <a:p>
                      <a:pPr marL="0" marR="0" lvl="0" indent="0" algn="l" defTabSz="3330268" rtl="0" eaLnBrk="1" fontAlgn="auto" latinLnBrk="0" hangingPunct="1">
                        <a:lnSpc>
                          <a:spcPct val="107000"/>
                        </a:lnSpc>
                        <a:spcBef>
                          <a:spcPts val="0"/>
                        </a:spcBef>
                        <a:spcAft>
                          <a:spcPts val="0"/>
                        </a:spcAft>
                        <a:buClrTx/>
                        <a:buSzTx/>
                        <a:buFontTx/>
                        <a:buNone/>
                        <a:tabLst/>
                        <a:defRPr/>
                      </a:pPr>
                      <a:r>
                        <a:rPr lang="en-US" sz="2500" dirty="0">
                          <a:effectLst/>
                          <a:latin typeface="Arial" panose="020B0604020202020204" pitchFamily="34" charset="0"/>
                          <a:cs typeface="Arial" panose="020B0604020202020204" pitchFamily="34" charset="0"/>
                        </a:rPr>
                        <a:t>Race</a:t>
                      </a:r>
                      <a:endParaRPr lang="en-US" sz="25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White</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91 (75.8%)</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105 (73.9%)</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25 (83.3%)</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lvl="0" indent="0" algn="r" defTabSz="3330268" rtl="0" eaLnBrk="1" fontAlgn="auto" latinLnBrk="0" hangingPunct="1">
                        <a:lnSpc>
                          <a:spcPct val="107000"/>
                        </a:lnSpc>
                        <a:spcBef>
                          <a:spcPts val="0"/>
                        </a:spcBef>
                        <a:spcAft>
                          <a:spcPts val="0"/>
                        </a:spcAft>
                        <a:buClrTx/>
                        <a:buSzTx/>
                        <a:buFontTx/>
                        <a:buNone/>
                        <a:tabLst/>
                        <a:defRPr/>
                      </a:pPr>
                      <a:r>
                        <a:rPr lang="en-US" sz="2500" dirty="0">
                          <a:effectLst/>
                          <a:latin typeface="Arial" panose="020B0604020202020204" pitchFamily="34" charset="0"/>
                          <a:cs typeface="Arial" panose="020B0604020202020204" pitchFamily="34" charset="0"/>
                        </a:rPr>
                        <a:t>0.295</a:t>
                      </a:r>
                    </a:p>
                    <a:p>
                      <a:pPr marL="0" marR="0" algn="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E2E6"/>
                    </a:solidFill>
                  </a:tcPr>
                </a:tc>
                <a:extLst>
                  <a:ext uri="{0D108BD9-81ED-4DB2-BD59-A6C34878D82A}">
                    <a16:rowId xmlns:a16="http://schemas.microsoft.com/office/drawing/2014/main" val="1122355026"/>
                  </a:ext>
                </a:extLst>
              </a:tr>
              <a:tr h="737565">
                <a:tc>
                  <a:txBody>
                    <a:bodyPr/>
                    <a:lstStyle/>
                    <a:p>
                      <a:pPr marL="0" marR="0">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African American</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3 (2.5%)</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6 (4.2%)</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3 (10.0%)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solidFill>
                      <a:srgbClr val="C0E2E6"/>
                    </a:solidFill>
                  </a:tcPr>
                </a:tc>
                <a:extLst>
                  <a:ext uri="{0D108BD9-81ED-4DB2-BD59-A6C34878D82A}">
                    <a16:rowId xmlns:a16="http://schemas.microsoft.com/office/drawing/2014/main" val="3902657543"/>
                  </a:ext>
                </a:extLst>
              </a:tr>
              <a:tr h="354894">
                <a:tc>
                  <a:txBody>
                    <a:bodyPr/>
                    <a:lstStyle/>
                    <a:p>
                      <a:pPr marL="0" marR="0">
                        <a:lnSpc>
                          <a:spcPct val="107000"/>
                        </a:lnSpc>
                        <a:spcBef>
                          <a:spcPts val="0"/>
                        </a:spcBef>
                        <a:spcAft>
                          <a:spcPts val="0"/>
                        </a:spcAft>
                      </a:pPr>
                      <a:r>
                        <a:rPr lang="en-US" sz="2500">
                          <a:effectLst/>
                          <a:latin typeface="Arial" panose="020B0604020202020204" pitchFamily="34" charset="0"/>
                          <a:cs typeface="Arial" panose="020B0604020202020204" pitchFamily="34" charset="0"/>
                        </a:rPr>
                        <a:t>Asian</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17 (14.2%)</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24 (16.9%)</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0 (0.0%)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solidFill>
                      <a:srgbClr val="C0E2E6"/>
                    </a:solidFill>
                  </a:tcPr>
                </a:tc>
                <a:extLst>
                  <a:ext uri="{0D108BD9-81ED-4DB2-BD59-A6C34878D82A}">
                    <a16:rowId xmlns:a16="http://schemas.microsoft.com/office/drawing/2014/main" val="51426719"/>
                  </a:ext>
                </a:extLst>
              </a:tr>
              <a:tr h="354894">
                <a:tc>
                  <a:txBody>
                    <a:bodyPr/>
                    <a:lstStyle/>
                    <a:p>
                      <a:pPr marL="0" marR="0">
                        <a:lnSpc>
                          <a:spcPct val="107000"/>
                        </a:lnSpc>
                        <a:spcBef>
                          <a:spcPts val="0"/>
                        </a:spcBef>
                        <a:spcAft>
                          <a:spcPts val="0"/>
                        </a:spcAft>
                      </a:pPr>
                      <a:r>
                        <a:rPr lang="en-US" sz="2500">
                          <a:effectLst/>
                          <a:latin typeface="Arial" panose="020B0604020202020204" pitchFamily="34" charset="0"/>
                          <a:cs typeface="Arial" panose="020B0604020202020204" pitchFamily="34" charset="0"/>
                        </a:rPr>
                        <a:t>Hispanic</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419DA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4 (3.3%)</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4 (2.8%)</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1 (3.3%)</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C0E2E6"/>
                    </a:solidFill>
                  </a:tcPr>
                </a:tc>
                <a:tc>
                  <a:txBody>
                    <a:bodyPr/>
                    <a:lstStyle/>
                    <a:p>
                      <a:pPr marL="0" marR="0" algn="r">
                        <a:lnSpc>
                          <a:spcPct val="107000"/>
                        </a:lnSpc>
                        <a:spcBef>
                          <a:spcPts val="0"/>
                        </a:spcBef>
                        <a:spcAft>
                          <a:spcPts val="0"/>
                        </a:spcAft>
                      </a:pPr>
                      <a:r>
                        <a:rPr lang="en-US" sz="2500" dirty="0">
                          <a:effectLst/>
                          <a:latin typeface="Arial" panose="020B0604020202020204" pitchFamily="34"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E2E6"/>
                    </a:solidFill>
                  </a:tcPr>
                </a:tc>
                <a:extLst>
                  <a:ext uri="{0D108BD9-81ED-4DB2-BD59-A6C34878D82A}">
                    <a16:rowId xmlns:a16="http://schemas.microsoft.com/office/drawing/2014/main" val="4226831235"/>
                  </a:ext>
                </a:extLst>
              </a:tr>
              <a:tr h="1810633">
                <a:tc>
                  <a:txBody>
                    <a:bodyPr/>
                    <a:lstStyle/>
                    <a:p>
                      <a:pPr marL="0" marR="0">
                        <a:lnSpc>
                          <a:spcPct val="107000"/>
                        </a:lnSpc>
                        <a:spcBef>
                          <a:spcPts val="0"/>
                        </a:spcBef>
                        <a:spcAft>
                          <a:spcPts val="0"/>
                        </a:spcAft>
                      </a:pPr>
                      <a:endPar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5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Infertility Dx</a:t>
                      </a:r>
                    </a:p>
                    <a:p>
                      <a:pPr marL="0" marR="0">
                        <a:lnSpc>
                          <a:spcPct val="107000"/>
                        </a:lnSpc>
                        <a:spcBef>
                          <a:spcPts val="0"/>
                        </a:spcBef>
                        <a:spcAft>
                          <a:spcPts val="0"/>
                        </a:spcAft>
                      </a:pPr>
                      <a:endPar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Male factor</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419DA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9 (7.5%)</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 (37.3%)</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14 (46.7%)</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lvl="0" indent="0" algn="r" defTabSz="3330268" rtl="0" eaLnBrk="1" fontAlgn="auto" latinLnBrk="0" hangingPunct="1">
                        <a:lnSpc>
                          <a:spcPct val="107000"/>
                        </a:lnSpc>
                        <a:spcBef>
                          <a:spcPts val="0"/>
                        </a:spcBef>
                        <a:spcAft>
                          <a:spcPts val="0"/>
                        </a:spcAft>
                        <a:buClrTx/>
                        <a:buSzTx/>
                        <a:buFontTx/>
                        <a:buNone/>
                        <a:tabLst/>
                        <a:defRPr/>
                      </a:pPr>
                      <a:r>
                        <a:rPr lang="en-US" sz="25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&lt;.001</a:t>
                      </a:r>
                      <a:endParaRPr lang="en-US" sz="2500" dirty="0">
                        <a:effectLst/>
                        <a:latin typeface="Arial" panose="020B0604020202020204" pitchFamily="34" charset="0"/>
                        <a:ea typeface="Calibri" panose="020F0502020204030204" pitchFamily="34" charset="0"/>
                        <a:cs typeface="Arial" panose="020B0604020202020204" pitchFamily="34" charset="0"/>
                      </a:endParaRPr>
                    </a:p>
                    <a:p>
                      <a:pPr marL="0" marR="0" algn="r">
                        <a:lnSpc>
                          <a:spcPct val="107000"/>
                        </a:lnSpc>
                        <a:spcBef>
                          <a:spcPts val="0"/>
                        </a:spcBef>
                        <a:spcAft>
                          <a:spcPts val="0"/>
                        </a:spcAft>
                      </a:pPr>
                      <a:r>
                        <a:rPr lang="en-US"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E2E6"/>
                    </a:solidFill>
                  </a:tcPr>
                </a:tc>
                <a:extLst>
                  <a:ext uri="{0D108BD9-81ED-4DB2-BD59-A6C34878D82A}">
                    <a16:rowId xmlns:a16="http://schemas.microsoft.com/office/drawing/2014/main" val="373746448"/>
                  </a:ext>
                </a:extLst>
              </a:tr>
              <a:tr h="737565">
                <a:tc>
                  <a:txBody>
                    <a:bodyPr/>
                    <a:lstStyle/>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Tubal/Endometriosis</a:t>
                      </a:r>
                      <a:endPar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solidFill>
                      <a:srgbClr val="419DA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6 (5.0%)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a:solidFill>
                            <a:srgbClr val="000000"/>
                          </a:solidFill>
                          <a:effectLst/>
                          <a:latin typeface="Arial" panose="020B0604020202020204" pitchFamily="34" charset="0"/>
                          <a:ea typeface="Calibri" panose="020F0502020204030204" pitchFamily="34" charset="0"/>
                          <a:cs typeface="Arial" panose="020B0604020202020204" pitchFamily="34" charset="0"/>
                        </a:rPr>
                        <a:t>9 (6.3%)</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3 (10.0%)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r">
                        <a:lnSpc>
                          <a:spcPct val="107000"/>
                        </a:lnSpc>
                        <a:spcBef>
                          <a:spcPts val="0"/>
                        </a:spcBef>
                        <a:spcAft>
                          <a:spcPts val="0"/>
                        </a:spcAft>
                      </a:pPr>
                      <a:r>
                        <a:rPr lang="en-US" sz="25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solidFill>
                      <a:srgbClr val="C0E2E6"/>
                    </a:solidFill>
                  </a:tcPr>
                </a:tc>
                <a:extLst>
                  <a:ext uri="{0D108BD9-81ED-4DB2-BD59-A6C34878D82A}">
                    <a16:rowId xmlns:a16="http://schemas.microsoft.com/office/drawing/2014/main" val="1529124412"/>
                  </a:ext>
                </a:extLst>
              </a:tr>
              <a:tr h="708198">
                <a:tc>
                  <a:txBody>
                    <a:bodyPr/>
                    <a:lstStyle/>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Anovulatory</a:t>
                      </a:r>
                      <a:endPar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solidFill>
                      <a:srgbClr val="419DA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5 (4.2%)</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2 (1.4%)</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0 (0.0%)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r">
                        <a:lnSpc>
                          <a:spcPct val="107000"/>
                        </a:lnSpc>
                        <a:spcBef>
                          <a:spcPts val="0"/>
                        </a:spcBef>
                        <a:spcAft>
                          <a:spcPts val="0"/>
                        </a:spcAft>
                      </a:pPr>
                      <a:r>
                        <a:rPr lang="en-US" sz="25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solidFill>
                      <a:srgbClr val="C0E2E6"/>
                    </a:solidFill>
                  </a:tcPr>
                </a:tc>
                <a:extLst>
                  <a:ext uri="{0D108BD9-81ED-4DB2-BD59-A6C34878D82A}">
                    <a16:rowId xmlns:a16="http://schemas.microsoft.com/office/drawing/2014/main" val="4280120071"/>
                  </a:ext>
                </a:extLst>
              </a:tr>
              <a:tr h="354894">
                <a:tc>
                  <a:txBody>
                    <a:bodyPr/>
                    <a:lstStyle/>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PCOS</a:t>
                      </a:r>
                      <a:endPar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solidFill>
                      <a:srgbClr val="419DA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20 (16.7%)</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0 (0.0%)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ctr">
                        <a:lnSpc>
                          <a:spcPct val="107000"/>
                        </a:lnSpc>
                        <a:spcBef>
                          <a:spcPts val="0"/>
                        </a:spcBef>
                        <a:spcAft>
                          <a:spcPts val="0"/>
                        </a:spcAft>
                      </a:pPr>
                      <a:r>
                        <a:rPr lang="en-US" sz="2500">
                          <a:solidFill>
                            <a:srgbClr val="000000"/>
                          </a:solidFill>
                          <a:effectLst/>
                          <a:latin typeface="Arial" panose="020B0604020202020204" pitchFamily="34" charset="0"/>
                          <a:ea typeface="Calibri" panose="020F0502020204030204" pitchFamily="34" charset="0"/>
                          <a:cs typeface="Arial" panose="020B0604020202020204" pitchFamily="34" charset="0"/>
                        </a:rPr>
                        <a:t>0 (0.0%)</a:t>
                      </a:r>
                      <a:endParaRPr lang="en-US" sz="25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C0E2E6"/>
                    </a:solidFill>
                  </a:tcPr>
                </a:tc>
                <a:tc>
                  <a:txBody>
                    <a:bodyPr/>
                    <a:lstStyle/>
                    <a:p>
                      <a:pPr marL="0" marR="0" algn="r">
                        <a:lnSpc>
                          <a:spcPct val="107000"/>
                        </a:lnSpc>
                        <a:spcBef>
                          <a:spcPts val="0"/>
                        </a:spcBef>
                        <a:spcAft>
                          <a:spcPts val="0"/>
                        </a:spcAft>
                      </a:pPr>
                      <a:r>
                        <a:rPr lang="en-US"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solidFill>
                      <a:srgbClr val="C0E2E6"/>
                    </a:solidFill>
                  </a:tcPr>
                </a:tc>
                <a:extLst>
                  <a:ext uri="{0D108BD9-81ED-4DB2-BD59-A6C34878D82A}">
                    <a16:rowId xmlns:a16="http://schemas.microsoft.com/office/drawing/2014/main" val="3281255415"/>
                  </a:ext>
                </a:extLst>
              </a:tr>
              <a:tr h="354894">
                <a:tc>
                  <a:txBody>
                    <a:bodyPr/>
                    <a:lstStyle/>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Idiopathic</a:t>
                      </a:r>
                      <a:endPar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419DA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8 (6.7%)</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46 (32.4%)</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8 (26.7%)</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C0E2E6"/>
                    </a:solidFill>
                  </a:tcPr>
                </a:tc>
                <a:tc>
                  <a:txBody>
                    <a:bodyPr/>
                    <a:lstStyle/>
                    <a:p>
                      <a:pPr marL="0" marR="0" algn="r">
                        <a:lnSpc>
                          <a:spcPct val="107000"/>
                        </a:lnSpc>
                        <a:spcBef>
                          <a:spcPts val="0"/>
                        </a:spcBef>
                        <a:spcAft>
                          <a:spcPts val="0"/>
                        </a:spcAft>
                      </a:pPr>
                      <a:r>
                        <a:rPr lang="en-US"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E2E6"/>
                    </a:solidFill>
                  </a:tcPr>
                </a:tc>
                <a:extLst>
                  <a:ext uri="{0D108BD9-81ED-4DB2-BD59-A6C34878D82A}">
                    <a16:rowId xmlns:a16="http://schemas.microsoft.com/office/drawing/2014/main" val="3930404352"/>
                  </a:ext>
                </a:extLst>
              </a:tr>
              <a:tr h="1120236">
                <a:tc>
                  <a:txBody>
                    <a:bodyPr/>
                    <a:lstStyle/>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Fresh ET</a:t>
                      </a:r>
                    </a:p>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Frozen ET</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19DA6"/>
                    </a:solidFill>
                  </a:tcPr>
                </a:tc>
                <a:tc>
                  <a:txBody>
                    <a:bodyPr/>
                    <a:lstStyle/>
                    <a:p>
                      <a:pPr marL="0" marR="0" algn="ctr">
                        <a:lnSpc>
                          <a:spcPct val="107000"/>
                        </a:lnSpc>
                        <a:spcBef>
                          <a:spcPts val="0"/>
                        </a:spcBef>
                        <a:spcAft>
                          <a:spcPts val="0"/>
                        </a:spcAft>
                      </a:pPr>
                      <a:r>
                        <a:rPr lang="en-US" sz="2500" dirty="0">
                          <a:solidFill>
                            <a:schemeClr val="tx1"/>
                          </a:solidFill>
                          <a:effectLst/>
                          <a:latin typeface="Arial" panose="020B0604020202020204" pitchFamily="34" charset="0"/>
                          <a:cs typeface="Arial" panose="020B0604020202020204" pitchFamily="34" charset="0"/>
                        </a:rPr>
                        <a:t>115 (95.8%)</a:t>
                      </a:r>
                    </a:p>
                    <a:p>
                      <a:pPr marL="0" marR="0" algn="ctr">
                        <a:lnSpc>
                          <a:spcPct val="107000"/>
                        </a:lnSpc>
                        <a:spcBef>
                          <a:spcPts val="0"/>
                        </a:spcBef>
                        <a:spcAft>
                          <a:spcPts val="0"/>
                        </a:spcAft>
                      </a:pPr>
                      <a:r>
                        <a:rPr lang="en-US" sz="2500" dirty="0">
                          <a:solidFill>
                            <a:schemeClr val="tx1"/>
                          </a:solidFill>
                          <a:effectLst/>
                          <a:latin typeface="Arial" panose="020B0604020202020204" pitchFamily="34" charset="0"/>
                          <a:ea typeface="Calibri" panose="020F0502020204030204" pitchFamily="34" charset="0"/>
                          <a:cs typeface="Arial" panose="020B0604020202020204" pitchFamily="34" charset="0"/>
                        </a:rPr>
                        <a:t>5 (4.2%)</a:t>
                      </a: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solidFill>
                            <a:schemeClr val="tx1"/>
                          </a:solidFill>
                          <a:effectLst/>
                          <a:latin typeface="Arial" panose="020B0604020202020204" pitchFamily="34" charset="0"/>
                          <a:cs typeface="Arial" panose="020B0604020202020204" pitchFamily="34" charset="0"/>
                        </a:rPr>
                        <a:t>93 (65.5%)</a:t>
                      </a:r>
                    </a:p>
                    <a:p>
                      <a:pPr marL="0" marR="0" algn="ctr">
                        <a:lnSpc>
                          <a:spcPct val="107000"/>
                        </a:lnSpc>
                        <a:spcBef>
                          <a:spcPts val="0"/>
                        </a:spcBef>
                        <a:spcAft>
                          <a:spcPts val="0"/>
                        </a:spcAft>
                      </a:pPr>
                      <a:r>
                        <a:rPr lang="en-US" sz="2500" dirty="0">
                          <a:solidFill>
                            <a:schemeClr val="tx1"/>
                          </a:solidFill>
                          <a:effectLst/>
                          <a:latin typeface="Arial" panose="020B0604020202020204" pitchFamily="34" charset="0"/>
                          <a:ea typeface="Calibri" panose="020F0502020204030204" pitchFamily="34" charset="0"/>
                          <a:cs typeface="Arial" panose="020B0604020202020204" pitchFamily="34" charset="0"/>
                        </a:rPr>
                        <a:t>49 (34.5%)</a:t>
                      </a: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algn="ctr">
                        <a:lnSpc>
                          <a:spcPct val="107000"/>
                        </a:lnSpc>
                        <a:spcBef>
                          <a:spcPts val="0"/>
                        </a:spcBef>
                        <a:spcAft>
                          <a:spcPts val="0"/>
                        </a:spcAft>
                      </a:pPr>
                      <a:r>
                        <a:rPr lang="en-US" sz="2500" dirty="0">
                          <a:solidFill>
                            <a:schemeClr val="tx1"/>
                          </a:solidFill>
                          <a:effectLst/>
                          <a:latin typeface="Arial" panose="020B0604020202020204" pitchFamily="34" charset="0"/>
                          <a:cs typeface="Arial" panose="020B0604020202020204" pitchFamily="34" charset="0"/>
                        </a:rPr>
                        <a:t>15 (50.0%)</a:t>
                      </a:r>
                    </a:p>
                    <a:p>
                      <a:pPr marL="0" marR="0" algn="ctr">
                        <a:lnSpc>
                          <a:spcPct val="107000"/>
                        </a:lnSpc>
                        <a:spcBef>
                          <a:spcPts val="0"/>
                        </a:spcBef>
                        <a:spcAft>
                          <a:spcPts val="0"/>
                        </a:spcAft>
                      </a:pPr>
                      <a:r>
                        <a:rPr lang="en-US" sz="2500" dirty="0">
                          <a:solidFill>
                            <a:schemeClr val="tx1"/>
                          </a:solidFill>
                          <a:effectLst/>
                          <a:latin typeface="Arial" panose="020B0604020202020204" pitchFamily="34" charset="0"/>
                          <a:ea typeface="Calibri" panose="020F0502020204030204" pitchFamily="34" charset="0"/>
                          <a:cs typeface="Arial" panose="020B0604020202020204" pitchFamily="34" charset="0"/>
                        </a:rPr>
                        <a:t>15 (50.0%)</a:t>
                      </a: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tc>
                  <a:txBody>
                    <a:bodyPr/>
                    <a:lstStyle/>
                    <a:p>
                      <a:pPr marL="0" marR="0" lvl="0" indent="0" algn="r" defTabSz="3330268" rtl="0" eaLnBrk="1" fontAlgn="auto" latinLnBrk="0" hangingPunct="1">
                        <a:lnSpc>
                          <a:spcPct val="107000"/>
                        </a:lnSpc>
                        <a:spcBef>
                          <a:spcPts val="0"/>
                        </a:spcBef>
                        <a:spcAft>
                          <a:spcPts val="0"/>
                        </a:spcAft>
                        <a:buClrTx/>
                        <a:buSzTx/>
                        <a:buFontTx/>
                        <a:buNone/>
                        <a:tabLst/>
                        <a:defRPr/>
                      </a:pPr>
                      <a:r>
                        <a:rPr lang="en-US" sz="25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&lt;.001</a:t>
                      </a:r>
                      <a:endParaRPr lang="en-US" sz="2500" dirty="0">
                        <a:effectLst/>
                        <a:latin typeface="Arial" panose="020B0604020202020204" pitchFamily="34" charset="0"/>
                        <a:ea typeface="Calibri" panose="020F0502020204030204" pitchFamily="34" charset="0"/>
                        <a:cs typeface="Arial" panose="020B0604020202020204" pitchFamily="34" charset="0"/>
                      </a:endParaRPr>
                    </a:p>
                    <a:p>
                      <a:pPr marL="0" marR="0" algn="r">
                        <a:lnSpc>
                          <a:spcPct val="107000"/>
                        </a:lnSpc>
                        <a:spcBef>
                          <a:spcPts val="0"/>
                        </a:spcBef>
                        <a:spcAft>
                          <a:spcPts val="0"/>
                        </a:spcAft>
                      </a:pPr>
                      <a:r>
                        <a:rPr lang="en-US" sz="2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E2E6"/>
                    </a:solidFill>
                  </a:tcPr>
                </a:tc>
                <a:extLst>
                  <a:ext uri="{0D108BD9-81ED-4DB2-BD59-A6C34878D82A}">
                    <a16:rowId xmlns:a16="http://schemas.microsoft.com/office/drawing/2014/main" val="1708193940"/>
                  </a:ext>
                </a:extLst>
              </a:tr>
              <a:tr h="2178111">
                <a:tc>
                  <a:txBody>
                    <a:bodyPr/>
                    <a:lstStyle/>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#embryos transferred </a:t>
                      </a:r>
                    </a:p>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p>
                      <a:pPr marL="0" marR="0">
                        <a:lnSpc>
                          <a:spcPct val="107000"/>
                        </a:lnSpc>
                        <a:spcBef>
                          <a:spcPts val="0"/>
                        </a:spcBef>
                        <a:spcAft>
                          <a:spcPts val="0"/>
                        </a:spcAft>
                      </a:pPr>
                      <a:r>
                        <a:rPr lang="en-US" sz="250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T w="12700" cap="flat" cmpd="sng" algn="ctr">
                      <a:solidFill>
                        <a:schemeClr val="tx1"/>
                      </a:solidFill>
                      <a:prstDash val="solid"/>
                      <a:round/>
                      <a:headEnd type="none" w="med" len="med"/>
                      <a:tailEnd type="none" w="med" len="med"/>
                    </a:lnT>
                    <a:solidFill>
                      <a:srgbClr val="419DA6"/>
                    </a:solidFill>
                  </a:tcPr>
                </a:tc>
                <a:tc>
                  <a:txBody>
                    <a:bodyPr/>
                    <a:lstStyle/>
                    <a:p>
                      <a:pPr marL="0" marR="0" algn="ctr">
                        <a:lnSpc>
                          <a:spcPct val="107000"/>
                        </a:lnSpc>
                        <a:spcBef>
                          <a:spcPts val="0"/>
                        </a:spcBef>
                        <a:spcAft>
                          <a:spcPts val="0"/>
                        </a:spcAft>
                      </a:pPr>
                      <a:endPar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98 (81.7%)</a:t>
                      </a:r>
                    </a:p>
                    <a:p>
                      <a:pPr marL="0" marR="0" lvl="0" indent="0" algn="ctr" defTabSz="3330268" rtl="0" eaLnBrk="1" fontAlgn="auto" latinLnBrk="0" hangingPunct="1">
                        <a:lnSpc>
                          <a:spcPct val="107000"/>
                        </a:lnSpc>
                        <a:spcBef>
                          <a:spcPts val="0"/>
                        </a:spcBef>
                        <a:spcAft>
                          <a:spcPts val="0"/>
                        </a:spcAft>
                        <a:buClrTx/>
                        <a:buSzTx/>
                        <a:buFontTx/>
                        <a:buNone/>
                        <a:tabLst/>
                        <a:defRPr/>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22 (18.3%)</a:t>
                      </a:r>
                      <a:endParaRPr lang="en-US" sz="25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3330268" rtl="0" eaLnBrk="1" fontAlgn="auto" latinLnBrk="0" hangingPunct="1">
                        <a:lnSpc>
                          <a:spcPct val="107000"/>
                        </a:lnSpc>
                        <a:spcBef>
                          <a:spcPts val="0"/>
                        </a:spcBef>
                        <a:spcAft>
                          <a:spcPts val="0"/>
                        </a:spcAft>
                        <a:buClrTx/>
                        <a:buSzTx/>
                        <a:buFontTx/>
                        <a:buNone/>
                        <a:tabLst/>
                        <a:defRPr/>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0 (0.0%)</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ctr">
                        <a:lnSpc>
                          <a:spcPct val="107000"/>
                        </a:lnSpc>
                        <a:spcBef>
                          <a:spcPts val="0"/>
                        </a:spcBef>
                        <a:spcAft>
                          <a:spcPts val="0"/>
                        </a:spcAft>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101 (71.1%)</a:t>
                      </a:r>
                    </a:p>
                    <a:p>
                      <a:pPr marL="0" marR="0" lvl="0" indent="0" algn="ctr" defTabSz="3330268" rtl="0" eaLnBrk="1" fontAlgn="auto" latinLnBrk="0" hangingPunct="1">
                        <a:lnSpc>
                          <a:spcPct val="107000"/>
                        </a:lnSpc>
                        <a:spcBef>
                          <a:spcPts val="0"/>
                        </a:spcBef>
                        <a:spcAft>
                          <a:spcPts val="0"/>
                        </a:spcAft>
                        <a:buClrTx/>
                        <a:buSzTx/>
                        <a:buFontTx/>
                        <a:buNone/>
                        <a:tabLst/>
                        <a:defRPr/>
                      </a:pPr>
                      <a:r>
                        <a:rPr lang="en-US"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39 (27.5%)</a:t>
                      </a:r>
                      <a:endParaRPr lang="en-US" sz="2500" dirty="0">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2500" kern="1200" dirty="0">
                          <a:solidFill>
                            <a:schemeClr val="dk1"/>
                          </a:solidFill>
                          <a:effectLst/>
                          <a:latin typeface="Arial" panose="020B0604020202020204" pitchFamily="34" charset="0"/>
                          <a:ea typeface="+mn-ea"/>
                          <a:cs typeface="Arial" panose="020B0604020202020204" pitchFamily="34" charset="0"/>
                        </a:rPr>
                        <a:t>2 (1.4%)</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ctr">
                        <a:lnSpc>
                          <a:spcPct val="107000"/>
                        </a:lnSpc>
                        <a:spcBef>
                          <a:spcPts val="0"/>
                        </a:spcBef>
                        <a:spcAft>
                          <a:spcPts val="0"/>
                        </a:spcAft>
                      </a:pPr>
                      <a:r>
                        <a:rPr lang="en-US" sz="2500" kern="1200" dirty="0">
                          <a:solidFill>
                            <a:schemeClr val="dk1"/>
                          </a:solidFill>
                          <a:effectLst/>
                          <a:latin typeface="Arial" panose="020B0604020202020204" pitchFamily="34" charset="0"/>
                          <a:ea typeface="+mn-ea"/>
                          <a:cs typeface="Arial" panose="020B0604020202020204" pitchFamily="34" charset="0"/>
                        </a:rPr>
                        <a:t>23 (76.7%)</a:t>
                      </a:r>
                    </a:p>
                    <a:p>
                      <a:pPr marL="0" marR="0" algn="ctr">
                        <a:lnSpc>
                          <a:spcPct val="107000"/>
                        </a:lnSpc>
                        <a:spcBef>
                          <a:spcPts val="0"/>
                        </a:spcBef>
                        <a:spcAft>
                          <a:spcPts val="0"/>
                        </a:spcAft>
                      </a:pPr>
                      <a:r>
                        <a:rPr lang="en-US" sz="2500" kern="1200" dirty="0">
                          <a:solidFill>
                            <a:schemeClr val="dk1"/>
                          </a:solidFill>
                          <a:effectLst/>
                          <a:latin typeface="Arial" panose="020B0604020202020204" pitchFamily="34" charset="0"/>
                          <a:ea typeface="+mn-ea"/>
                          <a:cs typeface="Arial" panose="020B0604020202020204" pitchFamily="34" charset="0"/>
                        </a:rPr>
                        <a:t>5 (16.7%)</a:t>
                      </a:r>
                    </a:p>
                    <a:p>
                      <a:pPr marL="0" marR="0" algn="ctr">
                        <a:lnSpc>
                          <a:spcPct val="107000"/>
                        </a:lnSpc>
                        <a:spcBef>
                          <a:spcPts val="0"/>
                        </a:spcBef>
                        <a:spcAft>
                          <a:spcPts val="0"/>
                        </a:spcAft>
                      </a:pPr>
                      <a:r>
                        <a:rPr lang="en-US" sz="2500" kern="1200" dirty="0">
                          <a:solidFill>
                            <a:schemeClr val="dk1"/>
                          </a:solidFill>
                          <a:effectLst/>
                          <a:latin typeface="Arial" panose="020B0604020202020204" pitchFamily="34" charset="0"/>
                          <a:ea typeface="+mn-ea"/>
                          <a:cs typeface="Arial" panose="020B0604020202020204" pitchFamily="34" charset="0"/>
                        </a:rPr>
                        <a:t>2 (6.7%)</a:t>
                      </a:r>
                      <a:endParaRPr lang="en-US" sz="2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T w="12700" cap="flat" cmpd="sng" algn="ctr">
                      <a:solidFill>
                        <a:schemeClr val="tx1"/>
                      </a:solidFill>
                      <a:prstDash val="solid"/>
                      <a:round/>
                      <a:headEnd type="none" w="med" len="med"/>
                      <a:tailEnd type="none" w="med" len="med"/>
                    </a:lnT>
                    <a:solidFill>
                      <a:srgbClr val="C0E2E6"/>
                    </a:solidFill>
                  </a:tcPr>
                </a:tc>
                <a:tc>
                  <a:txBody>
                    <a:bodyPr/>
                    <a:lstStyle/>
                    <a:p>
                      <a:pPr marL="0" marR="0" algn="r">
                        <a:lnSpc>
                          <a:spcPct val="107000"/>
                        </a:lnSpc>
                        <a:spcBef>
                          <a:spcPts val="0"/>
                        </a:spcBef>
                        <a:spcAft>
                          <a:spcPts val="0"/>
                        </a:spcAft>
                      </a:pPr>
                      <a:r>
                        <a:rPr lang="en-US" sz="2500" kern="1200" dirty="0">
                          <a:solidFill>
                            <a:schemeClr val="dk1"/>
                          </a:solidFill>
                          <a:effectLst/>
                          <a:highlight>
                            <a:srgbClr val="FFFF00"/>
                          </a:highlight>
                          <a:latin typeface="Arial" panose="020B0604020202020204" pitchFamily="34" charset="0"/>
                          <a:ea typeface="+mn-ea"/>
                          <a:cs typeface="Arial" panose="020B0604020202020204" pitchFamily="34" charset="0"/>
                        </a:rPr>
                        <a:t>0.002</a:t>
                      </a:r>
                      <a:r>
                        <a:rPr lang="en-US" sz="2500"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 </a:t>
                      </a:r>
                      <a:endParaRPr lang="en-US" sz="2500" dirty="0">
                        <a:effectLst/>
                        <a:highlight>
                          <a:srgbClr val="FFFF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tx1"/>
                      </a:solidFill>
                      <a:prstDash val="solid"/>
                      <a:round/>
                      <a:headEnd type="none" w="med" len="med"/>
                      <a:tailEnd type="none" w="med" len="med"/>
                    </a:lnT>
                    <a:solidFill>
                      <a:srgbClr val="C0E2E6"/>
                    </a:solidFill>
                  </a:tcPr>
                </a:tc>
                <a:extLst>
                  <a:ext uri="{0D108BD9-81ED-4DB2-BD59-A6C34878D82A}">
                    <a16:rowId xmlns:a16="http://schemas.microsoft.com/office/drawing/2014/main" val="1896286104"/>
                  </a:ext>
                </a:extLst>
              </a:tr>
            </a:tbl>
          </a:graphicData>
        </a:graphic>
      </p:graphicFrame>
      <p:sp>
        <p:nvSpPr>
          <p:cNvPr id="26" name="TextBox 25">
            <a:extLst>
              <a:ext uri="{FF2B5EF4-FFF2-40B4-BE49-F238E27FC236}">
                <a16:creationId xmlns:a16="http://schemas.microsoft.com/office/drawing/2014/main" id="{D42D236E-7546-4230-89C4-A3CB68860FFA}"/>
              </a:ext>
            </a:extLst>
          </p:cNvPr>
          <p:cNvSpPr txBox="1"/>
          <p:nvPr/>
        </p:nvSpPr>
        <p:spPr>
          <a:xfrm>
            <a:off x="29882855" y="5425235"/>
            <a:ext cx="6777426" cy="6093976"/>
          </a:xfrm>
          <a:prstGeom prst="rect">
            <a:avLst/>
          </a:prstGeom>
          <a:noFill/>
        </p:spPr>
        <p:txBody>
          <a:bodyPr wrap="square" rtlCol="0">
            <a:spAutoFit/>
          </a:bodyPr>
          <a:lstStyle>
            <a:defPPr>
              <a:defRPr kern="1200" smtId="4294967295"/>
            </a:defPPr>
          </a:lstStyle>
          <a:p>
            <a:pPr marL="0" marR="0" algn="just">
              <a:spcBef>
                <a:spcPts val="0"/>
              </a:spcBef>
              <a:spcAft>
                <a:spcPts val="0"/>
              </a:spcAft>
            </a:pPr>
            <a:r>
              <a:rPr lang="en-US" sz="30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Population demographics are depicted in Table.</a:t>
            </a:r>
          </a:p>
          <a:p>
            <a:pPr marL="0" marR="0" algn="just">
              <a:spcBef>
                <a:spcPts val="0"/>
              </a:spcBef>
              <a:spcAft>
                <a:spcPts val="0"/>
              </a:spcAft>
            </a:pPr>
            <a:r>
              <a:rPr lang="en-US" sz="30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AdjOR</a:t>
            </a:r>
            <a:r>
              <a:rPr lang="en-US" sz="30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(95%CI) showed no differences in placental abnormalities between TE quality groups A-C (Figure 1).</a:t>
            </a:r>
          </a:p>
          <a:p>
            <a:pPr marL="0" marR="0" algn="just">
              <a:spcBef>
                <a:spcPts val="0"/>
              </a:spcBef>
              <a:spcAft>
                <a:spcPts val="0"/>
              </a:spcAft>
            </a:pPr>
            <a:r>
              <a:rPr lang="en-US" sz="30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Similarly, when further limiting the analysis to fresh ETs only, </a:t>
            </a:r>
            <a:r>
              <a:rPr lang="en-US" sz="30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adjOR</a:t>
            </a:r>
            <a:r>
              <a:rPr lang="en-US" sz="30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(95%CI) revealed any difference between TE quality groups A-C (Figure 2).</a:t>
            </a:r>
          </a:p>
          <a:p>
            <a:pPr marL="0" marR="0" algn="just">
              <a:spcBef>
                <a:spcPts val="0"/>
              </a:spcBef>
              <a:spcAft>
                <a:spcPts val="0"/>
              </a:spcAft>
            </a:pPr>
            <a:r>
              <a:rPr lang="en-US" sz="30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Adj</a:t>
            </a:r>
            <a:r>
              <a:rPr lang="en-US" sz="3000" i="1"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β</a:t>
            </a:r>
            <a:r>
              <a:rPr lang="en-US" sz="30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(95%CI) showed no differences in placental weight between TE groups A-C, (Figure 3).</a:t>
            </a:r>
            <a:r>
              <a:rPr lang="en-US"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EE4A2E4C-323E-C445-A629-48E58AAD5F84}"/>
              </a:ext>
            </a:extLst>
          </p:cNvPr>
          <p:cNvSpPr txBox="1"/>
          <p:nvPr/>
        </p:nvSpPr>
        <p:spPr>
          <a:xfrm>
            <a:off x="30094020" y="4491391"/>
            <a:ext cx="6692424" cy="707886"/>
          </a:xfrm>
          <a:prstGeom prst="rect">
            <a:avLst/>
          </a:prstGeom>
          <a:noFill/>
        </p:spPr>
        <p:txBody>
          <a:bodyPr wrap="square" rtlCol="0">
            <a:spAutoFit/>
          </a:bodyPr>
          <a:lstStyle>
            <a:defPPr>
              <a:defRPr kern="1200" smtId="4294967295"/>
            </a:defPPr>
          </a:lstStyle>
          <a:p>
            <a:r>
              <a:rPr lang="en-US" sz="4000" b="1" dirty="0">
                <a:solidFill>
                  <a:schemeClr val="bg1"/>
                </a:solidFill>
                <a:latin typeface="Century Gothic" panose="020B0502020202020204" pitchFamily="34" charset="0"/>
                <a:cs typeface="Arial" pitchFamily="34" charset="0"/>
              </a:rPr>
              <a:t>Results</a:t>
            </a:r>
          </a:p>
        </p:txBody>
      </p:sp>
    </p:spTree>
    <p:extLst>
      <p:ext uri="{BB962C8B-B14F-4D97-AF65-F5344CB8AC3E}">
        <p14:creationId xmlns:p14="http://schemas.microsoft.com/office/powerpoint/2010/main" val="127040473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09.30"/>
  <p:tag name="AS_TITLE" val="Aspose.Slides for .NET 4.0"/>
  <p:tag name="AS_VERSION" val="16.9.0.0"/>
  <p:tag name="MAKESIGNSTEMPLATE" val="deliberatingwatermelon|09-20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666</Words>
  <Application>Microsoft Office PowerPoint</Application>
  <PresentationFormat>Custom</PresentationFormat>
  <Paragraphs>121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to create a scientific poster</dc:title>
  <dc:subject>Free Research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Kavelidou, Marianthi</cp:lastModifiedBy>
  <cp:revision>42</cp:revision>
  <cp:lastPrinted>2012-07-31T19:59:21Z</cp:lastPrinted>
  <dcterms:modified xsi:type="dcterms:W3CDTF">2025-02-24T16:50:41Z</dcterms:modified>
  <cp:category>research posters template</cp:category>
</cp:coreProperties>
</file>