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4"/>
  </p:sldMasterIdLst>
  <p:notesMasterIdLst>
    <p:notesMasterId r:id="rId6"/>
  </p:notesMasterIdLst>
  <p:sldIdLst>
    <p:sldId id="256" r:id="rId5"/>
  </p:sldIdLst>
  <p:sldSz cx="32918400" cy="16459200"/>
  <p:notesSz cx="7004050" cy="92233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06">
          <p15:clr>
            <a:srgbClr val="A4A3A4"/>
          </p15:clr>
        </p15:guide>
        <p15:guide id="2" orient="horz" pos="5184">
          <p15:clr>
            <a:srgbClr val="A4A3A4"/>
          </p15:clr>
        </p15:guide>
        <p15:guide id="3" orient="horz" pos="2263">
          <p15:clr>
            <a:srgbClr val="A4A3A4"/>
          </p15:clr>
        </p15:guide>
        <p15:guide id="4" orient="horz" pos="2469">
          <p15:clr>
            <a:srgbClr val="A4A3A4"/>
          </p15:clr>
        </p15:guide>
        <p15:guide id="5" pos="10553">
          <p15:clr>
            <a:srgbClr val="A4A3A4"/>
          </p15:clr>
        </p15:guide>
        <p15:guide id="6" pos="5461">
          <p15:clr>
            <a:srgbClr val="A4A3A4"/>
          </p15:clr>
        </p15:guide>
        <p15:guide id="7" pos="10368">
          <p15:clr>
            <a:srgbClr val="A4A3A4"/>
          </p15:clr>
        </p15:guide>
        <p15:guide id="8" pos="10184">
          <p15:clr>
            <a:srgbClr val="A4A3A4"/>
          </p15:clr>
        </p15:guide>
        <p15:guide id="9" pos="15645">
          <p15:clr>
            <a:srgbClr val="A4A3A4"/>
          </p15:clr>
        </p15:guide>
        <p15:guide id="10" pos="20365">
          <p15:clr>
            <a:srgbClr val="A4A3A4"/>
          </p15:clr>
        </p15:guide>
        <p15:guide id="11" pos="371">
          <p15:clr>
            <a:srgbClr val="A4A3A4"/>
          </p15:clr>
        </p15:guide>
        <p15:guide id="12" pos="5091">
          <p15:clr>
            <a:srgbClr val="A4A3A4"/>
          </p15:clr>
        </p15:guide>
      </p15:sldGuideLst>
    </p:ext>
    <p:ext uri="{2D200454-40CA-4A62-9FC3-DE9A4176ACB9}">
      <p15:notesGuideLst xmlns:p15="http://schemas.microsoft.com/office/powerpoint/2012/main">
        <p15:guide id="1" orient="horz" pos="290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35"/>
    <p:restoredTop sz="94595"/>
  </p:normalViewPr>
  <p:slideViewPr>
    <p:cSldViewPr snapToGrid="0">
      <p:cViewPr>
        <p:scale>
          <a:sx n="79" d="100"/>
          <a:sy n="79" d="100"/>
        </p:scale>
        <p:origin x="144" y="144"/>
      </p:cViewPr>
      <p:guideLst>
        <p:guide orient="horz" pos="10306"/>
        <p:guide orient="horz" pos="5184"/>
        <p:guide orient="horz" pos="2263"/>
        <p:guide orient="horz" pos="2469"/>
        <p:guide pos="10553"/>
        <p:guide pos="5461"/>
        <p:guide pos="10368"/>
        <p:guide pos="10184"/>
        <p:guide pos="15645"/>
        <p:guide pos="20365"/>
        <p:guide pos="371"/>
        <p:guide pos="509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4"/>
        <p:guide pos="22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34395" cy="46109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68056" y="1"/>
            <a:ext cx="3034395" cy="46109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4450" y="693738"/>
            <a:ext cx="6913563" cy="3455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0246" y="4381144"/>
            <a:ext cx="5603560" cy="41498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10"/>
              </a:spcBef>
              <a:spcAft>
                <a:spcPts val="0"/>
              </a:spcAft>
              <a:buClr>
                <a:srgbClr val="000000"/>
              </a:buClr>
              <a:buSzPts val="1400"/>
              <a:buFont typeface="Arial"/>
              <a:buNone/>
              <a:defRPr sz="700" b="0" i="0" u="none" strike="noStrike" cap="none">
                <a:solidFill>
                  <a:schemeClr val="dk1"/>
                </a:solidFill>
                <a:latin typeface="Times"/>
                <a:ea typeface="Times"/>
                <a:cs typeface="Times"/>
                <a:sym typeface="Times"/>
              </a:defRPr>
            </a:lvl1pPr>
            <a:lvl2pPr marL="914400" marR="0" lvl="1" indent="-228600" algn="l" rtl="0">
              <a:lnSpc>
                <a:spcPct val="100000"/>
              </a:lnSpc>
              <a:spcBef>
                <a:spcPts val="210"/>
              </a:spcBef>
              <a:spcAft>
                <a:spcPts val="0"/>
              </a:spcAft>
              <a:buClr>
                <a:srgbClr val="000000"/>
              </a:buClr>
              <a:buSzPts val="1400"/>
              <a:buFont typeface="Arial"/>
              <a:buNone/>
              <a:defRPr sz="700" b="0" i="0" u="none" strike="noStrike" cap="none">
                <a:solidFill>
                  <a:schemeClr val="dk1"/>
                </a:solidFill>
                <a:latin typeface="Times"/>
                <a:ea typeface="Times"/>
                <a:cs typeface="Times"/>
                <a:sym typeface="Times"/>
              </a:defRPr>
            </a:lvl2pPr>
            <a:lvl3pPr marL="1371600" marR="0" lvl="2" indent="-228600" algn="l" rtl="0">
              <a:lnSpc>
                <a:spcPct val="100000"/>
              </a:lnSpc>
              <a:spcBef>
                <a:spcPts val="210"/>
              </a:spcBef>
              <a:spcAft>
                <a:spcPts val="0"/>
              </a:spcAft>
              <a:buClr>
                <a:srgbClr val="000000"/>
              </a:buClr>
              <a:buSzPts val="1400"/>
              <a:buFont typeface="Arial"/>
              <a:buNone/>
              <a:defRPr sz="700" b="0" i="0" u="none" strike="noStrike" cap="none">
                <a:solidFill>
                  <a:schemeClr val="dk1"/>
                </a:solidFill>
                <a:latin typeface="Times"/>
                <a:ea typeface="Times"/>
                <a:cs typeface="Times"/>
                <a:sym typeface="Times"/>
              </a:defRPr>
            </a:lvl3pPr>
            <a:lvl4pPr marL="1828800" marR="0" lvl="3" indent="-228600" algn="l" rtl="0">
              <a:lnSpc>
                <a:spcPct val="100000"/>
              </a:lnSpc>
              <a:spcBef>
                <a:spcPts val="210"/>
              </a:spcBef>
              <a:spcAft>
                <a:spcPts val="0"/>
              </a:spcAft>
              <a:buClr>
                <a:srgbClr val="000000"/>
              </a:buClr>
              <a:buSzPts val="1400"/>
              <a:buFont typeface="Arial"/>
              <a:buNone/>
              <a:defRPr sz="700" b="0" i="0" u="none" strike="noStrike" cap="none">
                <a:solidFill>
                  <a:schemeClr val="dk1"/>
                </a:solidFill>
                <a:latin typeface="Times"/>
                <a:ea typeface="Times"/>
                <a:cs typeface="Times"/>
                <a:sym typeface="Times"/>
              </a:defRPr>
            </a:lvl4pPr>
            <a:lvl5pPr marL="2286000" marR="0" lvl="4" indent="-228600" algn="l" rtl="0">
              <a:lnSpc>
                <a:spcPct val="100000"/>
              </a:lnSpc>
              <a:spcBef>
                <a:spcPts val="210"/>
              </a:spcBef>
              <a:spcAft>
                <a:spcPts val="0"/>
              </a:spcAft>
              <a:buClr>
                <a:srgbClr val="000000"/>
              </a:buClr>
              <a:buSzPts val="1400"/>
              <a:buFont typeface="Arial"/>
              <a:buNone/>
              <a:defRPr sz="700" b="0" i="0" u="none" strike="noStrike" cap="none">
                <a:solidFill>
                  <a:schemeClr val="dk1"/>
                </a:solidFill>
                <a:latin typeface="Times"/>
                <a:ea typeface="Times"/>
                <a:cs typeface="Times"/>
                <a:sym typeface="Times"/>
              </a:defRPr>
            </a:lvl5pPr>
            <a:lvl6pPr marL="2743200" marR="0" lvl="5" indent="-228600" algn="l"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60701"/>
            <a:ext cx="3034395" cy="46108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a:ea typeface="Times"/>
                <a:cs typeface="Times"/>
                <a:sym typeface="Times"/>
              </a:defRPr>
            </a:lvl1pPr>
            <a:lvl2pPr marR="0" lvl="1"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68056" y="8760701"/>
            <a:ext cx="3034395" cy="46108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p1:notes"/>
          <p:cNvSpPr txBox="1">
            <a:spLocks noGrp="1"/>
          </p:cNvSpPr>
          <p:nvPr>
            <p:ph type="sldNum" idx="12"/>
          </p:nvPr>
        </p:nvSpPr>
        <p:spPr>
          <a:xfrm>
            <a:off x="3968056" y="8760701"/>
            <a:ext cx="3034395" cy="46108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13" name="Google Shape;13;p1:notes"/>
          <p:cNvSpPr>
            <a:spLocks noGrp="1" noRot="1" noChangeAspect="1"/>
          </p:cNvSpPr>
          <p:nvPr>
            <p:ph type="sldImg" idx="2"/>
          </p:nvPr>
        </p:nvSpPr>
        <p:spPr>
          <a:xfrm>
            <a:off x="44450" y="693738"/>
            <a:ext cx="6913563" cy="34559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 name="Google Shape;14;p1:notes"/>
          <p:cNvSpPr txBox="1">
            <a:spLocks noGrp="1"/>
          </p:cNvSpPr>
          <p:nvPr>
            <p:ph type="body" idx="1"/>
          </p:nvPr>
        </p:nvSpPr>
        <p:spPr>
          <a:xfrm>
            <a:off x="700246" y="4381144"/>
            <a:ext cx="5603560" cy="41498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C000"/>
            </a:gs>
            <a:gs pos="50000">
              <a:srgbClr val="9CB86E"/>
            </a:gs>
            <a:gs pos="100000">
              <a:srgbClr val="156B13"/>
            </a:gs>
          </a:gsLst>
          <a:lin ang="5400000" scaled="0"/>
        </a:gra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3"/>
          <p:cNvSpPr txBox="1"/>
          <p:nvPr/>
        </p:nvSpPr>
        <p:spPr>
          <a:xfrm>
            <a:off x="1108302" y="8392886"/>
            <a:ext cx="4314825" cy="201658"/>
          </a:xfrm>
          <a:prstGeom prst="rect">
            <a:avLst/>
          </a:prstGeom>
          <a:noFill/>
          <a:ln>
            <a:noFill/>
          </a:ln>
        </p:spPr>
        <p:txBody>
          <a:bodyPr spcFirstLastPara="1" wrap="square" lIns="62550" tIns="31250" rIns="62550" bIns="312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7" name="Google Shape;17;p3"/>
          <p:cNvSpPr txBox="1"/>
          <p:nvPr/>
        </p:nvSpPr>
        <p:spPr>
          <a:xfrm>
            <a:off x="1371601" y="13030200"/>
            <a:ext cx="4635273" cy="201658"/>
          </a:xfrm>
          <a:prstGeom prst="rect">
            <a:avLst/>
          </a:prstGeom>
          <a:noFill/>
          <a:ln>
            <a:noFill/>
          </a:ln>
        </p:spPr>
        <p:txBody>
          <a:bodyPr spcFirstLastPara="1" wrap="square" lIns="62550" tIns="31250" rIns="62550" bIns="3125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Arial"/>
              <a:ea typeface="Arial"/>
              <a:cs typeface="Arial"/>
              <a:sym typeface="Arial"/>
            </a:endParaRPr>
          </a:p>
        </p:txBody>
      </p:sp>
      <p:sp>
        <p:nvSpPr>
          <p:cNvPr id="18" name="Google Shape;18;p3"/>
          <p:cNvSpPr/>
          <p:nvPr/>
        </p:nvSpPr>
        <p:spPr>
          <a:xfrm>
            <a:off x="19573875" y="15572016"/>
            <a:ext cx="1812471" cy="510268"/>
          </a:xfrm>
          <a:prstGeom prst="rect">
            <a:avLst/>
          </a:prstGeom>
          <a:noFill/>
          <a:ln>
            <a:noFill/>
          </a:ln>
        </p:spPr>
        <p:txBody>
          <a:bodyPr spcFirstLastPara="1" wrap="square" lIns="62550" tIns="31250" rIns="62550" bIns="31250" anchor="t" anchorCtr="0">
            <a:noAutofit/>
          </a:bodyPr>
          <a:lstStyle/>
          <a:p>
            <a:pPr marL="0" marR="0" lvl="0" indent="0" algn="l" rtl="0">
              <a:lnSpc>
                <a:spcPct val="100000"/>
              </a:lnSpc>
              <a:spcBef>
                <a:spcPts val="0"/>
              </a:spcBef>
              <a:spcAft>
                <a:spcPts val="0"/>
              </a:spcAft>
              <a:buClr>
                <a:srgbClr val="000000"/>
              </a:buClr>
              <a:buSzPts val="10700"/>
              <a:buFont typeface="Arial"/>
              <a:buNone/>
            </a:pPr>
            <a:endParaRPr sz="10700" b="0" i="0" u="none" strike="noStrike" cap="none">
              <a:solidFill>
                <a:schemeClr val="lt1"/>
              </a:solidFill>
              <a:latin typeface="Times"/>
              <a:ea typeface="Times"/>
              <a:cs typeface="Times"/>
              <a:sym typeface="Times"/>
            </a:endParaRPr>
          </a:p>
        </p:txBody>
      </p:sp>
      <p:sp>
        <p:nvSpPr>
          <p:cNvPr id="19" name="Google Shape;19;p3"/>
          <p:cNvSpPr/>
          <p:nvPr/>
        </p:nvSpPr>
        <p:spPr>
          <a:xfrm>
            <a:off x="17824678" y="15572016"/>
            <a:ext cx="1749198" cy="510268"/>
          </a:xfrm>
          <a:prstGeom prst="rect">
            <a:avLst/>
          </a:prstGeom>
          <a:noFill/>
          <a:ln>
            <a:noFill/>
          </a:ln>
        </p:spPr>
        <p:txBody>
          <a:bodyPr spcFirstLastPara="1" wrap="square" lIns="62550" tIns="31250" rIns="62550" bIns="31250" anchor="t" anchorCtr="0">
            <a:noAutofit/>
          </a:bodyPr>
          <a:lstStyle/>
          <a:p>
            <a:pPr marL="0" marR="0" lvl="0" indent="0" algn="l" rtl="0">
              <a:lnSpc>
                <a:spcPct val="100000"/>
              </a:lnSpc>
              <a:spcBef>
                <a:spcPts val="0"/>
              </a:spcBef>
              <a:spcAft>
                <a:spcPts val="0"/>
              </a:spcAft>
              <a:buClr>
                <a:srgbClr val="000000"/>
              </a:buClr>
              <a:buSzPts val="10700"/>
              <a:buFont typeface="Arial"/>
              <a:buNone/>
            </a:pPr>
            <a:endParaRPr sz="10700" b="0" i="0" u="none" strike="noStrike" cap="none">
              <a:solidFill>
                <a:schemeClr val="lt1"/>
              </a:solidFill>
              <a:latin typeface="Times"/>
              <a:ea typeface="Times"/>
              <a:cs typeface="Times"/>
              <a:sym typeface="Times"/>
            </a:endParaRPr>
          </a:p>
        </p:txBody>
      </p:sp>
      <p:sp>
        <p:nvSpPr>
          <p:cNvPr id="20" name="Google Shape;20;p3"/>
          <p:cNvSpPr/>
          <p:nvPr/>
        </p:nvSpPr>
        <p:spPr>
          <a:xfrm>
            <a:off x="16018330" y="15572016"/>
            <a:ext cx="1806348" cy="510268"/>
          </a:xfrm>
          <a:prstGeom prst="rect">
            <a:avLst/>
          </a:prstGeom>
          <a:noFill/>
          <a:ln>
            <a:noFill/>
          </a:ln>
        </p:spPr>
        <p:txBody>
          <a:bodyPr spcFirstLastPara="1" wrap="square" lIns="62550" tIns="31250" rIns="62550" bIns="31250" anchor="t" anchorCtr="0">
            <a:noAutofit/>
          </a:bodyPr>
          <a:lstStyle/>
          <a:p>
            <a:pPr marL="0" marR="0" lvl="0" indent="0" algn="l" rtl="0">
              <a:lnSpc>
                <a:spcPct val="100000"/>
              </a:lnSpc>
              <a:spcBef>
                <a:spcPts val="0"/>
              </a:spcBef>
              <a:spcAft>
                <a:spcPts val="0"/>
              </a:spcAft>
              <a:buClr>
                <a:srgbClr val="000000"/>
              </a:buClr>
              <a:buSzPts val="10700"/>
              <a:buFont typeface="Arial"/>
              <a:buNone/>
            </a:pPr>
            <a:endParaRPr sz="10700" b="0" i="0" u="none" strike="noStrike" cap="none">
              <a:solidFill>
                <a:schemeClr val="lt1"/>
              </a:solidFill>
              <a:latin typeface="Times"/>
              <a:ea typeface="Times"/>
              <a:cs typeface="Times"/>
              <a:sym typeface="Times"/>
            </a:endParaRPr>
          </a:p>
        </p:txBody>
      </p:sp>
      <p:sp>
        <p:nvSpPr>
          <p:cNvPr id="21" name="Google Shape;21;p3"/>
          <p:cNvSpPr/>
          <p:nvPr/>
        </p:nvSpPr>
        <p:spPr>
          <a:xfrm>
            <a:off x="0" y="0"/>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3"/>
          <p:cNvSpPr/>
          <p:nvPr/>
        </p:nvSpPr>
        <p:spPr>
          <a:xfrm>
            <a:off x="0" y="0"/>
            <a:ext cx="184731" cy="523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Arial"/>
              <a:ea typeface="Arial"/>
              <a:cs typeface="Arial"/>
              <a:sym typeface="Arial"/>
            </a:endParaRPr>
          </a:p>
        </p:txBody>
      </p:sp>
      <p:sp>
        <p:nvSpPr>
          <p:cNvPr id="23" name="Google Shape;23;p3"/>
          <p:cNvSpPr txBox="1"/>
          <p:nvPr/>
        </p:nvSpPr>
        <p:spPr>
          <a:xfrm>
            <a:off x="414290" y="3098491"/>
            <a:ext cx="10548350" cy="560954"/>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26800" rIns="53625" bIns="268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Background</a:t>
            </a:r>
            <a:endParaRPr sz="1400" b="0" i="0" u="none" strike="noStrike" cap="none">
              <a:solidFill>
                <a:srgbClr val="000000"/>
              </a:solidFill>
              <a:latin typeface="Arial"/>
              <a:ea typeface="Arial"/>
              <a:cs typeface="Arial"/>
              <a:sym typeface="Arial"/>
            </a:endParaRPr>
          </a:p>
        </p:txBody>
      </p:sp>
      <p:sp>
        <p:nvSpPr>
          <p:cNvPr id="24" name="Google Shape;24;p3"/>
          <p:cNvSpPr/>
          <p:nvPr/>
        </p:nvSpPr>
        <p:spPr>
          <a:xfrm>
            <a:off x="11312885" y="3124745"/>
            <a:ext cx="10436201" cy="2586029"/>
          </a:xfrm>
          <a:prstGeom prst="rect">
            <a:avLst/>
          </a:prstGeom>
          <a:gradFill>
            <a:gsLst>
              <a:gs pos="0">
                <a:srgbClr val="001F3C"/>
              </a:gs>
              <a:gs pos="50000">
                <a:srgbClr val="002E57"/>
              </a:gs>
              <a:gs pos="100000">
                <a:srgbClr val="003769"/>
              </a:gs>
            </a:gsLst>
            <a:lin ang="16200000" scaled="0"/>
          </a:gradFill>
          <a:ln w="12700" cap="flat" cmpd="sng">
            <a:solidFill>
              <a:srgbClr val="3A726F"/>
            </a:solidFill>
            <a:prstDash val="solid"/>
            <a:miter lim="800000"/>
            <a:headEnd type="none" w="sm" len="sm"/>
            <a:tailEnd type="none" w="sm" len="sm"/>
          </a:ln>
        </p:spPr>
        <p:txBody>
          <a:bodyPr spcFirstLastPara="1" wrap="square" lIns="134125" tIns="134125" rIns="134125" bIns="134125" anchor="t" anchorCtr="0">
            <a:noAutofit/>
          </a:bodyPr>
          <a:lstStyle/>
          <a:p>
            <a:pPr marL="234789"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939393"/>
              </a:solidFill>
              <a:latin typeface="Arial"/>
              <a:ea typeface="Arial"/>
              <a:cs typeface="Arial"/>
              <a:sym typeface="Arial"/>
            </a:endParaRPr>
          </a:p>
        </p:txBody>
      </p:sp>
      <p:sp>
        <p:nvSpPr>
          <p:cNvPr id="25" name="Google Shape;25;p3"/>
          <p:cNvSpPr/>
          <p:nvPr/>
        </p:nvSpPr>
        <p:spPr>
          <a:xfrm>
            <a:off x="22120363" y="3659445"/>
            <a:ext cx="10462759" cy="9184472"/>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50350" tIns="75175" rIns="150350" bIns="751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 </a:t>
            </a:r>
            <a:endParaRPr sz="2400" b="0" i="0" u="none" strike="noStrike" cap="none" dirty="0">
              <a:solidFill>
                <a:schemeClr val="lt1"/>
              </a:solidFill>
              <a:latin typeface="Arial"/>
              <a:ea typeface="Arial"/>
              <a:cs typeface="Arial"/>
              <a:sym typeface="Arial"/>
            </a:endParaRPr>
          </a:p>
        </p:txBody>
      </p:sp>
      <p:sp>
        <p:nvSpPr>
          <p:cNvPr id="26" name="Google Shape;26;p3"/>
          <p:cNvSpPr txBox="1"/>
          <p:nvPr/>
        </p:nvSpPr>
        <p:spPr>
          <a:xfrm>
            <a:off x="22120363" y="3121740"/>
            <a:ext cx="10462759" cy="449296"/>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26800" rIns="53625" bIns="268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Results</a:t>
            </a:r>
            <a:endParaRPr sz="3200" b="0" i="0" u="none" strike="noStrike" cap="none">
              <a:solidFill>
                <a:schemeClr val="lt1"/>
              </a:solidFill>
              <a:latin typeface="Times New Roman"/>
              <a:ea typeface="Times New Roman"/>
              <a:cs typeface="Times New Roman"/>
              <a:sym typeface="Times New Roman"/>
            </a:endParaRPr>
          </a:p>
        </p:txBody>
      </p:sp>
      <p:sp>
        <p:nvSpPr>
          <p:cNvPr id="27" name="Google Shape;27;p3"/>
          <p:cNvSpPr txBox="1"/>
          <p:nvPr/>
        </p:nvSpPr>
        <p:spPr>
          <a:xfrm>
            <a:off x="400050" y="304800"/>
            <a:ext cx="32213551" cy="2697872"/>
          </a:xfrm>
          <a:prstGeom prst="rect">
            <a:avLst/>
          </a:prstGeom>
          <a:solidFill>
            <a:srgbClr val="073763"/>
          </a:solidFill>
          <a:ln>
            <a:noFill/>
          </a:ln>
        </p:spPr>
        <p:txBody>
          <a:bodyPr spcFirstLastPara="1" wrap="square" lIns="61150" tIns="30575" rIns="61150" bIns="30575"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F6F000"/>
              </a:solidFill>
              <a:latin typeface="Arial"/>
              <a:ea typeface="Arial"/>
              <a:cs typeface="Arial"/>
              <a:sym typeface="Arial"/>
            </a:endParaRPr>
          </a:p>
          <a:p>
            <a:pPr marL="0" marR="0" lvl="0" indent="0" algn="ctr" rtl="0">
              <a:lnSpc>
                <a:spcPct val="110000"/>
              </a:lnSpc>
              <a:spcBef>
                <a:spcPts val="0"/>
              </a:spcBef>
              <a:spcAft>
                <a:spcPts val="0"/>
              </a:spcAft>
              <a:buClr>
                <a:srgbClr val="000000"/>
              </a:buClr>
              <a:buSzPts val="800"/>
              <a:buFont typeface="Arial"/>
              <a:buNone/>
            </a:pPr>
            <a:endParaRPr sz="800" b="0" i="0" u="none" strike="noStrike" cap="none">
              <a:solidFill>
                <a:srgbClr val="F6F000"/>
              </a:solidFill>
              <a:latin typeface="Arial"/>
              <a:ea typeface="Arial"/>
              <a:cs typeface="Arial"/>
              <a:sym typeface="Arial"/>
            </a:endParaRPr>
          </a:p>
        </p:txBody>
      </p:sp>
      <p:sp>
        <p:nvSpPr>
          <p:cNvPr id="28" name="Google Shape;28;p3"/>
          <p:cNvSpPr/>
          <p:nvPr/>
        </p:nvSpPr>
        <p:spPr>
          <a:xfrm>
            <a:off x="22135602" y="13544729"/>
            <a:ext cx="10462759" cy="1306382"/>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134125" rIns="134125" bIns="134125" anchor="t" anchorCtr="0">
            <a:noAutofit/>
          </a:bodyPr>
          <a:lstStyle/>
          <a:p>
            <a:pPr marL="133203" lvl="1" indent="-66137">
              <a:buClr>
                <a:schemeClr val="lt1"/>
              </a:buClr>
              <a:buSzPts val="1700"/>
            </a:pPr>
            <a:r>
              <a:rPr lang="en-US" sz="1700" kern="100" dirty="0">
                <a:solidFill>
                  <a:schemeClr val="bg1"/>
                </a:solidFill>
                <a:effectLst/>
                <a:latin typeface="Arial" panose="020B0604020202020204" pitchFamily="34" charset="0"/>
                <a:ea typeface="Arial" panose="020B0604020202020204" pitchFamily="34" charset="0"/>
              </a:rPr>
              <a:t>In this study we describe the effects of abortion regulation on maternal and neonatal outcomes among patients utilizing fertility treatment. We found a statistically significant increase in poor maternal outcomes associated with states that passed TRAP laws relative to states that did not. We conclude that maternal outcomes of patients utilizing fertility treatment are negatively affected by restrictions on abortion access. </a:t>
            </a:r>
          </a:p>
          <a:p>
            <a:pPr marL="133203" lvl="1" indent="-66137">
              <a:buClr>
                <a:schemeClr val="lt1"/>
              </a:buClr>
              <a:buSzPts val="1700"/>
            </a:pPr>
            <a:endParaRPr sz="2400" b="0" i="0" u="none" strike="noStrike" cap="none" dirty="0">
              <a:solidFill>
                <a:srgbClr val="000000"/>
              </a:solidFill>
              <a:latin typeface="Arial"/>
              <a:ea typeface="Arial"/>
              <a:cs typeface="Arial"/>
              <a:sym typeface="Arial"/>
            </a:endParaRPr>
          </a:p>
        </p:txBody>
      </p:sp>
      <p:sp>
        <p:nvSpPr>
          <p:cNvPr id="29" name="Google Shape;29;p3"/>
          <p:cNvSpPr/>
          <p:nvPr/>
        </p:nvSpPr>
        <p:spPr>
          <a:xfrm>
            <a:off x="414290" y="3756850"/>
            <a:ext cx="10548351" cy="3426154"/>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134125" rIns="134125" bIns="134125" anchor="t" anchorCtr="0">
            <a:noAutofit/>
          </a:bodyPr>
          <a:lstStyle/>
          <a:p>
            <a:pPr marL="0" marR="66675" indent="0">
              <a:lnSpc>
                <a:spcPct val="104000"/>
              </a:lnSpc>
              <a:spcBef>
                <a:spcPts val="0"/>
              </a:spcBef>
              <a:spcAft>
                <a:spcPts val="0"/>
              </a:spcAft>
            </a:pPr>
            <a:r>
              <a:rPr lang="en-US" sz="1800" u="sng" kern="100" dirty="0">
                <a:solidFill>
                  <a:schemeClr val="bg1"/>
                </a:solidFill>
                <a:effectLst/>
                <a:latin typeface="Arial" panose="020B0604020202020204" pitchFamily="34" charset="0"/>
                <a:ea typeface="Arial" panose="020B0604020202020204" pitchFamily="34" charset="0"/>
              </a:rPr>
              <a:t>Legal Context:</a:t>
            </a:r>
            <a:r>
              <a:rPr lang="en-US" sz="1800" kern="100" dirty="0">
                <a:solidFill>
                  <a:schemeClr val="bg1"/>
                </a:solidFill>
                <a:effectLst/>
                <a:latin typeface="Arial" panose="020B0604020202020204" pitchFamily="34" charset="0"/>
                <a:ea typeface="Arial" panose="020B0604020202020204" pitchFamily="34" charset="0"/>
              </a:rPr>
              <a:t> The abortion regulation landscape changed in 1992 with the Supreme Court ruling </a:t>
            </a:r>
            <a:r>
              <a:rPr lang="en-US" sz="1800" i="1" kern="100" dirty="0">
                <a:solidFill>
                  <a:schemeClr val="bg1"/>
                </a:solidFill>
                <a:effectLst/>
                <a:latin typeface="Arial" panose="020B0604020202020204" pitchFamily="34" charset="0"/>
                <a:ea typeface="Arial" panose="020B0604020202020204" pitchFamily="34" charset="0"/>
              </a:rPr>
              <a:t>Planned Parenthood v. Casey</a:t>
            </a:r>
            <a:r>
              <a:rPr lang="en-US" sz="1800" kern="0" baseline="30000" dirty="0">
                <a:solidFill>
                  <a:schemeClr val="bg1"/>
                </a:solidFill>
                <a:effectLst/>
                <a:latin typeface="Arial" panose="020B0604020202020204" pitchFamily="34" charset="0"/>
                <a:ea typeface="Arial" panose="020B0604020202020204" pitchFamily="34" charset="0"/>
              </a:rPr>
              <a:t>1</a:t>
            </a:r>
            <a:r>
              <a:rPr lang="en-US" sz="1800" kern="100" dirty="0">
                <a:solidFill>
                  <a:schemeClr val="bg1"/>
                </a:solidFill>
                <a:effectLst/>
                <a:latin typeface="Arial" panose="020B0604020202020204" pitchFamily="34" charset="0"/>
                <a:ea typeface="Arial" panose="020B0604020202020204" pitchFamily="34" charset="0"/>
              </a:rPr>
              <a:t>, which established the constitutionality of abortion restrictions that did not represent an “undue burden”. </a:t>
            </a:r>
          </a:p>
          <a:p>
            <a:pPr marL="0" marR="66675" indent="0">
              <a:lnSpc>
                <a:spcPct val="104000"/>
              </a:lnSpc>
              <a:spcBef>
                <a:spcPts val="0"/>
              </a:spcBef>
              <a:spcAft>
                <a:spcPts val="0"/>
              </a:spcAft>
            </a:pPr>
            <a:endParaRPr lang="en-US" sz="1800" kern="100" dirty="0">
              <a:solidFill>
                <a:schemeClr val="bg1"/>
              </a:solidFill>
              <a:latin typeface="Arial" panose="020B0604020202020204" pitchFamily="34" charset="0"/>
              <a:ea typeface="Arial" panose="020B0604020202020204" pitchFamily="34" charset="0"/>
            </a:endParaRPr>
          </a:p>
          <a:p>
            <a:pPr marL="0" marR="66675" indent="0">
              <a:lnSpc>
                <a:spcPct val="104000"/>
              </a:lnSpc>
              <a:spcBef>
                <a:spcPts val="0"/>
              </a:spcBef>
              <a:spcAft>
                <a:spcPts val="0"/>
              </a:spcAft>
            </a:pPr>
            <a:r>
              <a:rPr lang="en-US" sz="1800" u="sng" kern="100" dirty="0">
                <a:solidFill>
                  <a:schemeClr val="bg1"/>
                </a:solidFill>
                <a:effectLst/>
                <a:latin typeface="Arial" panose="020B0604020202020204" pitchFamily="34" charset="0"/>
                <a:ea typeface="Arial" panose="020B0604020202020204" pitchFamily="34" charset="0"/>
              </a:rPr>
              <a:t>Practice Consequences:</a:t>
            </a:r>
            <a:r>
              <a:rPr lang="en-US" sz="1800" kern="100" dirty="0">
                <a:solidFill>
                  <a:schemeClr val="bg1"/>
                </a:solidFill>
                <a:effectLst/>
                <a:latin typeface="Arial" panose="020B0604020202020204" pitchFamily="34" charset="0"/>
                <a:ea typeface="Arial" panose="020B0604020202020204" pitchFamily="34" charset="0"/>
              </a:rPr>
              <a:t> This decision provided the legal basis for Targeted Regulations of Abortion Providers (TRAP). TRAP laws established waiting periods, mandatory ultrasounds, and other regulations to clinics that provide surgical and medication abortion care. </a:t>
            </a:r>
          </a:p>
          <a:p>
            <a:pPr marL="0" marR="66675" indent="0">
              <a:lnSpc>
                <a:spcPct val="104000"/>
              </a:lnSpc>
              <a:spcBef>
                <a:spcPts val="0"/>
              </a:spcBef>
              <a:spcAft>
                <a:spcPts val="0"/>
              </a:spcAft>
            </a:pPr>
            <a:endParaRPr lang="en-US" sz="1800" kern="100" dirty="0">
              <a:solidFill>
                <a:schemeClr val="bg1"/>
              </a:solidFill>
              <a:latin typeface="Arial" panose="020B0604020202020204" pitchFamily="34" charset="0"/>
              <a:ea typeface="Arial" panose="020B0604020202020204" pitchFamily="34" charset="0"/>
            </a:endParaRPr>
          </a:p>
          <a:p>
            <a:pPr marL="0" marR="66675" indent="0">
              <a:lnSpc>
                <a:spcPct val="104000"/>
              </a:lnSpc>
              <a:spcBef>
                <a:spcPts val="0"/>
              </a:spcBef>
              <a:spcAft>
                <a:spcPts val="0"/>
              </a:spcAft>
            </a:pPr>
            <a:r>
              <a:rPr lang="en-US" sz="1800" u="sng" kern="100" dirty="0">
                <a:solidFill>
                  <a:schemeClr val="bg1"/>
                </a:solidFill>
                <a:effectLst/>
                <a:latin typeface="Arial" panose="020B0604020202020204" pitchFamily="34" charset="0"/>
                <a:ea typeface="Arial" panose="020B0604020202020204" pitchFamily="34" charset="0"/>
              </a:rPr>
              <a:t>Patient Outcomes:</a:t>
            </a:r>
            <a:r>
              <a:rPr lang="en-US" sz="1800" kern="100" dirty="0">
                <a:solidFill>
                  <a:schemeClr val="bg1"/>
                </a:solidFill>
                <a:effectLst/>
                <a:latin typeface="Arial" panose="020B0604020202020204" pitchFamily="34" charset="0"/>
                <a:ea typeface="Arial" panose="020B0604020202020204" pitchFamily="34" charset="0"/>
              </a:rPr>
              <a:t> </a:t>
            </a:r>
            <a:r>
              <a:rPr lang="en-US" sz="1800" kern="100" dirty="0">
                <a:solidFill>
                  <a:schemeClr val="bg1"/>
                </a:solidFill>
                <a:latin typeface="Arial" panose="020B0604020202020204" pitchFamily="34" charset="0"/>
                <a:ea typeface="Arial" panose="020B0604020202020204" pitchFamily="34" charset="0"/>
              </a:rPr>
              <a:t>Pregnancies </a:t>
            </a:r>
            <a:r>
              <a:rPr lang="en-US" sz="1800" kern="100" dirty="0">
                <a:solidFill>
                  <a:schemeClr val="bg1"/>
                </a:solidFill>
                <a:effectLst/>
                <a:latin typeface="Arial" panose="020B0604020202020204" pitchFamily="34" charset="0"/>
                <a:ea typeface="Arial" panose="020B0604020202020204" pitchFamily="34" charset="0"/>
              </a:rPr>
              <a:t>conceived with fertility treatment carry higher maternal and neonatal risk</a:t>
            </a:r>
            <a:r>
              <a:rPr lang="en-US" sz="1800" kern="0" baseline="30000" dirty="0">
                <a:solidFill>
                  <a:schemeClr val="bg1"/>
                </a:solidFill>
                <a:effectLst/>
                <a:latin typeface="Arial" panose="020B0604020202020204" pitchFamily="34" charset="0"/>
                <a:ea typeface="Arial" panose="020B0604020202020204" pitchFamily="34" charset="0"/>
              </a:rPr>
              <a:t>2</a:t>
            </a:r>
            <a:r>
              <a:rPr lang="en-US" sz="1800" kern="100" dirty="0">
                <a:solidFill>
                  <a:schemeClr val="bg1"/>
                </a:solidFill>
                <a:effectLst/>
                <a:latin typeface="Arial" panose="020B0604020202020204" pitchFamily="34" charset="0"/>
                <a:ea typeface="Arial" panose="020B0604020202020204" pitchFamily="34" charset="0"/>
              </a:rPr>
              <a:t> that may require abortion care to manage complications. The effects of abortion restriction on pregnancies conceived through fertility treatment are unknown. </a:t>
            </a:r>
          </a:p>
        </p:txBody>
      </p:sp>
      <p:sp>
        <p:nvSpPr>
          <p:cNvPr id="30" name="Google Shape;30;p3"/>
          <p:cNvSpPr txBox="1"/>
          <p:nvPr/>
        </p:nvSpPr>
        <p:spPr>
          <a:xfrm>
            <a:off x="22135602" y="12931767"/>
            <a:ext cx="10493239" cy="525112"/>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26800" rIns="53625" bIns="268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lt1"/>
                </a:solidFill>
                <a:latin typeface="Arial"/>
                <a:ea typeface="Arial"/>
                <a:cs typeface="Arial"/>
                <a:sym typeface="Arial"/>
              </a:rPr>
              <a:t>Conclusion</a:t>
            </a:r>
            <a:endParaRPr sz="1400" b="0" i="0" u="none" strike="noStrike" cap="none" dirty="0">
              <a:solidFill>
                <a:srgbClr val="000000"/>
              </a:solidFill>
              <a:latin typeface="Arial"/>
              <a:ea typeface="Arial"/>
              <a:cs typeface="Arial"/>
              <a:sym typeface="Arial"/>
            </a:endParaRPr>
          </a:p>
        </p:txBody>
      </p:sp>
      <p:sp>
        <p:nvSpPr>
          <p:cNvPr id="31" name="Google Shape;31;p3"/>
          <p:cNvSpPr txBox="1"/>
          <p:nvPr/>
        </p:nvSpPr>
        <p:spPr>
          <a:xfrm>
            <a:off x="11302004" y="15388603"/>
            <a:ext cx="10447082" cy="765797"/>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26800" rIns="53625" bIns="268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dirty="0">
                <a:solidFill>
                  <a:schemeClr val="lt1"/>
                </a:solidFill>
              </a:rPr>
              <a:t>Samuel Melville</a:t>
            </a:r>
            <a:r>
              <a:rPr lang="en-US" sz="2000" b="1" i="0" u="none" strike="noStrike" cap="none" dirty="0">
                <a:solidFill>
                  <a:schemeClr val="lt1"/>
                </a:solidFill>
                <a:latin typeface="Arial"/>
                <a:ea typeface="Arial"/>
                <a:cs typeface="Arial"/>
                <a:sym typeface="Arial"/>
              </a:rPr>
              <a:t>, Poster #P73 </a:t>
            </a: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dirty="0" err="1">
                <a:solidFill>
                  <a:schemeClr val="lt1"/>
                </a:solidFill>
              </a:rPr>
              <a:t>melvills</a:t>
            </a:r>
            <a:r>
              <a:rPr lang="en-US" sz="2000" b="1" i="0" u="none" strike="noStrike" cap="none" dirty="0" err="1">
                <a:solidFill>
                  <a:schemeClr val="lt1"/>
                </a:solidFill>
                <a:latin typeface="Arial"/>
                <a:ea typeface="Arial"/>
                <a:cs typeface="Arial"/>
                <a:sym typeface="Arial"/>
              </a:rPr>
              <a:t>@ohsu.edu</a:t>
            </a:r>
            <a:endParaRPr sz="2000" b="1" i="0" u="none" strike="noStrike" cap="none" dirty="0">
              <a:solidFill>
                <a:schemeClr val="lt1"/>
              </a:solidFill>
              <a:latin typeface="Arial"/>
              <a:ea typeface="Arial"/>
              <a:cs typeface="Arial"/>
              <a:sym typeface="Arial"/>
            </a:endParaRPr>
          </a:p>
        </p:txBody>
      </p:sp>
      <p:pic>
        <p:nvPicPr>
          <p:cNvPr id="32" name="Google Shape;32;p3"/>
          <p:cNvPicPr preferRelativeResize="0"/>
          <p:nvPr/>
        </p:nvPicPr>
        <p:blipFill rotWithShape="1">
          <a:blip r:embed="rId3">
            <a:alphaModFix/>
          </a:blip>
          <a:srcRect/>
          <a:stretch/>
        </p:blipFill>
        <p:spPr>
          <a:xfrm>
            <a:off x="896000" y="681096"/>
            <a:ext cx="1161400" cy="1985904"/>
          </a:xfrm>
          <a:prstGeom prst="rect">
            <a:avLst/>
          </a:prstGeom>
          <a:noFill/>
          <a:ln>
            <a:noFill/>
          </a:ln>
        </p:spPr>
      </p:pic>
      <p:pic>
        <p:nvPicPr>
          <p:cNvPr id="33" name="Google Shape;33;p3"/>
          <p:cNvPicPr preferRelativeResize="0"/>
          <p:nvPr/>
        </p:nvPicPr>
        <p:blipFill rotWithShape="1">
          <a:blip r:embed="rId4">
            <a:alphaModFix/>
          </a:blip>
          <a:srcRect l="17590" r="21904"/>
          <a:stretch/>
        </p:blipFill>
        <p:spPr>
          <a:xfrm>
            <a:off x="30099000" y="533400"/>
            <a:ext cx="2057400" cy="2276312"/>
          </a:xfrm>
          <a:prstGeom prst="rect">
            <a:avLst/>
          </a:prstGeom>
          <a:noFill/>
          <a:ln>
            <a:noFill/>
          </a:ln>
        </p:spPr>
      </p:pic>
      <p:sp>
        <p:nvSpPr>
          <p:cNvPr id="34" name="Google Shape;34;p3"/>
          <p:cNvSpPr/>
          <p:nvPr/>
        </p:nvSpPr>
        <p:spPr>
          <a:xfrm>
            <a:off x="396924" y="7945504"/>
            <a:ext cx="10565715" cy="829276"/>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134125" rIns="134125" bIns="134125" anchor="t" anchorCtr="0">
            <a:noAutofit/>
          </a:bodyPr>
          <a:lstStyle/>
          <a:p>
            <a:pPr marL="6985" marR="66675" indent="-6350">
              <a:lnSpc>
                <a:spcPct val="104000"/>
              </a:lnSpc>
              <a:spcBef>
                <a:spcPts val="0"/>
              </a:spcBef>
              <a:spcAft>
                <a:spcPts val="0"/>
              </a:spcAft>
            </a:pPr>
            <a:r>
              <a:rPr lang="en-US" sz="1800" kern="100" dirty="0">
                <a:solidFill>
                  <a:schemeClr val="bg1"/>
                </a:solidFill>
                <a:latin typeface="Arial" panose="020B0604020202020204" pitchFamily="34" charset="0"/>
                <a:ea typeface="Arial" panose="020B0604020202020204" pitchFamily="34" charset="0"/>
              </a:rPr>
              <a:t>E</a:t>
            </a:r>
            <a:r>
              <a:rPr lang="en-US" sz="1800" kern="100" dirty="0">
                <a:solidFill>
                  <a:schemeClr val="bg1"/>
                </a:solidFill>
                <a:effectLst/>
                <a:latin typeface="Arial" panose="020B0604020202020204" pitchFamily="34" charset="0"/>
                <a:ea typeface="Arial" panose="020B0604020202020204" pitchFamily="34" charset="0"/>
              </a:rPr>
              <a:t>valuate the effects of TRAP laws on maternal and neonatal outcomes among patients who conceived through fertility treatment. </a:t>
            </a:r>
          </a:p>
        </p:txBody>
      </p:sp>
      <p:sp>
        <p:nvSpPr>
          <p:cNvPr id="35" name="Google Shape;35;p3"/>
          <p:cNvSpPr/>
          <p:nvPr/>
        </p:nvSpPr>
        <p:spPr>
          <a:xfrm>
            <a:off x="396924" y="9544916"/>
            <a:ext cx="10565715" cy="6609484"/>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134125" rIns="134125" bIns="134125" anchor="t" anchorCtr="0">
            <a:noAutofit/>
          </a:bodyPr>
          <a:lstStyle/>
          <a:p>
            <a:pPr marL="6985" marR="0" indent="-6350">
              <a:lnSpc>
                <a:spcPct val="107000"/>
              </a:lnSpc>
              <a:spcBef>
                <a:spcPts val="0"/>
              </a:spcBef>
              <a:spcAft>
                <a:spcPts val="0"/>
              </a:spcAft>
            </a:pPr>
            <a:r>
              <a:rPr lang="en-US" sz="1800" b="0" u="sng" kern="100" dirty="0">
                <a:solidFill>
                  <a:schemeClr val="bg1"/>
                </a:solidFill>
                <a:effectLst/>
                <a:latin typeface="Arial" panose="020B0604020202020204" pitchFamily="34" charset="0"/>
                <a:ea typeface="Arial" panose="020B0604020202020204" pitchFamily="34" charset="0"/>
              </a:rPr>
              <a:t>Study Design</a:t>
            </a:r>
            <a:r>
              <a:rPr lang="en-US" sz="1800" b="0" kern="100" dirty="0">
                <a:solidFill>
                  <a:schemeClr val="bg1"/>
                </a:solidFill>
                <a:effectLst/>
                <a:latin typeface="Arial" panose="020B0604020202020204" pitchFamily="34" charset="0"/>
                <a:ea typeface="Arial" panose="020B0604020202020204" pitchFamily="34" charset="0"/>
              </a:rPr>
              <a:t>: Retrospective cohort study</a:t>
            </a:r>
          </a:p>
          <a:p>
            <a:pPr marL="6985" marR="0" indent="-6350">
              <a:lnSpc>
                <a:spcPct val="107000"/>
              </a:lnSpc>
              <a:spcBef>
                <a:spcPts val="0"/>
              </a:spcBef>
              <a:spcAft>
                <a:spcPts val="0"/>
              </a:spcAft>
            </a:pPr>
            <a:endParaRPr lang="en-US" sz="1800" kern="100" dirty="0">
              <a:solidFill>
                <a:schemeClr val="bg1"/>
              </a:solidFill>
              <a:latin typeface="Arial" panose="020B0604020202020204" pitchFamily="34" charset="0"/>
              <a:ea typeface="Arial" panose="020B0604020202020204" pitchFamily="34" charset="0"/>
            </a:endParaRPr>
          </a:p>
          <a:p>
            <a:pPr marL="6985" marR="0" indent="-6350">
              <a:lnSpc>
                <a:spcPct val="107000"/>
              </a:lnSpc>
              <a:spcBef>
                <a:spcPts val="0"/>
              </a:spcBef>
              <a:spcAft>
                <a:spcPts val="0"/>
              </a:spcAft>
            </a:pPr>
            <a:r>
              <a:rPr lang="en-US" sz="1800" b="0" u="sng" kern="100" dirty="0">
                <a:solidFill>
                  <a:schemeClr val="bg1"/>
                </a:solidFill>
                <a:effectLst/>
                <a:latin typeface="Arial" panose="020B0604020202020204" pitchFamily="34" charset="0"/>
                <a:ea typeface="Arial" panose="020B0604020202020204" pitchFamily="34" charset="0"/>
              </a:rPr>
              <a:t>Data Set:</a:t>
            </a:r>
            <a:r>
              <a:rPr lang="en-US" sz="1800" b="0" kern="100" dirty="0">
                <a:solidFill>
                  <a:schemeClr val="bg1"/>
                </a:solidFill>
                <a:effectLst/>
                <a:latin typeface="Arial" panose="020B0604020202020204" pitchFamily="34" charset="0"/>
                <a:ea typeface="Arial" panose="020B0604020202020204" pitchFamily="34" charset="0"/>
              </a:rPr>
              <a:t> National Vital statistics system (NVSS) from 2012-2021</a:t>
            </a:r>
          </a:p>
          <a:p>
            <a:pPr marL="6985" marR="0" indent="-6350">
              <a:lnSpc>
                <a:spcPct val="107000"/>
              </a:lnSpc>
              <a:spcBef>
                <a:spcPts val="0"/>
              </a:spcBef>
              <a:spcAft>
                <a:spcPts val="0"/>
              </a:spcAft>
            </a:pPr>
            <a:endParaRPr lang="en-US" sz="1800" kern="100" dirty="0">
              <a:solidFill>
                <a:schemeClr val="bg1"/>
              </a:solidFill>
              <a:latin typeface="Arial" panose="020B0604020202020204" pitchFamily="34" charset="0"/>
              <a:ea typeface="Arial" panose="020B0604020202020204" pitchFamily="34" charset="0"/>
            </a:endParaRPr>
          </a:p>
          <a:p>
            <a:pPr marL="6985" marR="0" indent="-6350">
              <a:lnSpc>
                <a:spcPct val="107000"/>
              </a:lnSpc>
              <a:spcBef>
                <a:spcPts val="0"/>
              </a:spcBef>
              <a:spcAft>
                <a:spcPts val="0"/>
              </a:spcAft>
            </a:pPr>
            <a:r>
              <a:rPr lang="en-US" sz="1800" u="sng" kern="100" dirty="0">
                <a:solidFill>
                  <a:schemeClr val="bg1"/>
                </a:solidFill>
                <a:latin typeface="Arial" panose="020B0604020202020204" pitchFamily="34" charset="0"/>
                <a:ea typeface="Arial" panose="020B0604020202020204" pitchFamily="34" charset="0"/>
              </a:rPr>
              <a:t>Population</a:t>
            </a:r>
            <a:r>
              <a:rPr lang="en-US" sz="1800" kern="100" dirty="0">
                <a:solidFill>
                  <a:schemeClr val="bg1"/>
                </a:solidFill>
                <a:latin typeface="Arial" panose="020B0604020202020204" pitchFamily="34" charset="0"/>
                <a:ea typeface="Arial" panose="020B0604020202020204" pitchFamily="34" charset="0"/>
              </a:rPr>
              <a:t>: </a:t>
            </a:r>
            <a:r>
              <a:rPr lang="en-US" sz="1800" dirty="0">
                <a:solidFill>
                  <a:schemeClr val="bg1"/>
                </a:solidFill>
              </a:rPr>
              <a:t>Singleton births between 23-42 weeks gestation, conceived through infertility treatment.</a:t>
            </a:r>
          </a:p>
          <a:p>
            <a:pPr marL="6985" marR="0" indent="-6350">
              <a:lnSpc>
                <a:spcPct val="107000"/>
              </a:lnSpc>
              <a:spcBef>
                <a:spcPts val="0"/>
              </a:spcBef>
              <a:spcAft>
                <a:spcPts val="0"/>
              </a:spcAft>
            </a:pPr>
            <a:endParaRPr lang="en-US" sz="1800" dirty="0">
              <a:solidFill>
                <a:schemeClr val="bg1"/>
              </a:solidFill>
            </a:endParaRPr>
          </a:p>
          <a:p>
            <a:pPr marL="6985" indent="-6350">
              <a:lnSpc>
                <a:spcPct val="107000"/>
              </a:lnSpc>
            </a:pPr>
            <a:r>
              <a:rPr lang="en-US" sz="1800" u="sng" kern="100" dirty="0">
                <a:solidFill>
                  <a:schemeClr val="bg1"/>
                </a:solidFill>
                <a:latin typeface="Arial" panose="020B0604020202020204" pitchFamily="34" charset="0"/>
                <a:ea typeface="Arial" panose="020B0604020202020204" pitchFamily="34" charset="0"/>
              </a:rPr>
              <a:t>Exclusions</a:t>
            </a:r>
            <a:r>
              <a:rPr lang="en-US" sz="1800" kern="100" dirty="0">
                <a:solidFill>
                  <a:schemeClr val="bg1"/>
                </a:solidFill>
                <a:latin typeface="Arial" panose="020B0604020202020204" pitchFamily="34" charset="0"/>
                <a:ea typeface="Arial" panose="020B0604020202020204" pitchFamily="34" charset="0"/>
              </a:rPr>
              <a:t>: </a:t>
            </a:r>
            <a:r>
              <a:rPr lang="en-US" sz="1800" b="0" kern="100" dirty="0">
                <a:solidFill>
                  <a:schemeClr val="bg1"/>
                </a:solidFill>
                <a:effectLst/>
                <a:latin typeface="Arial" panose="020B0604020202020204" pitchFamily="34" charset="0"/>
                <a:ea typeface="Arial" panose="020B0604020202020204" pitchFamily="34" charset="0"/>
              </a:rPr>
              <a:t>Three states (Maryland, Rhode Island and Connecticut) included in the Guttmacher Institute list of TRAP law states were excluded due to the transient and minor nature of their respective restrictions (n=31,037). </a:t>
            </a:r>
            <a:endParaRPr lang="en-US" sz="1800" dirty="0">
              <a:solidFill>
                <a:schemeClr val="bg1"/>
              </a:solidFill>
            </a:endParaRPr>
          </a:p>
          <a:p>
            <a:pPr marL="6985" marR="0" indent="-6350">
              <a:lnSpc>
                <a:spcPct val="107000"/>
              </a:lnSpc>
              <a:spcBef>
                <a:spcPts val="0"/>
              </a:spcBef>
              <a:spcAft>
                <a:spcPts val="0"/>
              </a:spcAft>
            </a:pPr>
            <a:endParaRPr lang="en-US" sz="1800" dirty="0">
              <a:solidFill>
                <a:schemeClr val="bg1"/>
              </a:solidFill>
            </a:endParaRPr>
          </a:p>
          <a:p>
            <a:pPr marL="6985" marR="0" indent="-6350">
              <a:lnSpc>
                <a:spcPct val="107000"/>
              </a:lnSpc>
              <a:spcBef>
                <a:spcPts val="0"/>
              </a:spcBef>
              <a:spcAft>
                <a:spcPts val="0"/>
              </a:spcAft>
            </a:pPr>
            <a:r>
              <a:rPr lang="en-US" sz="1800" u="sng" dirty="0">
                <a:solidFill>
                  <a:schemeClr val="bg1"/>
                </a:solidFill>
              </a:rPr>
              <a:t>Exposure</a:t>
            </a:r>
            <a:r>
              <a:rPr lang="en-US" sz="1800" dirty="0">
                <a:solidFill>
                  <a:schemeClr val="bg1"/>
                </a:solidFill>
              </a:rPr>
              <a:t>: </a:t>
            </a:r>
            <a:r>
              <a:rPr lang="en-US" sz="1800" b="0" kern="100" dirty="0">
                <a:solidFill>
                  <a:schemeClr val="bg1"/>
                </a:solidFill>
                <a:effectLst/>
                <a:latin typeface="Arial" panose="020B0604020202020204" pitchFamily="34" charset="0"/>
                <a:ea typeface="Arial" panose="020B0604020202020204" pitchFamily="34" charset="0"/>
              </a:rPr>
              <a:t>The Guttmacher Institute database</a:t>
            </a:r>
            <a:r>
              <a:rPr lang="en-US" sz="1800" b="1" kern="0" baseline="30000" dirty="0">
                <a:solidFill>
                  <a:schemeClr val="bg1"/>
                </a:solidFill>
                <a:effectLst/>
                <a:latin typeface="Arial" panose="020B0604020202020204" pitchFamily="34" charset="0"/>
                <a:ea typeface="Arial" panose="020B0604020202020204" pitchFamily="34" charset="0"/>
              </a:rPr>
              <a:t>3</a:t>
            </a:r>
            <a:r>
              <a:rPr lang="en-US" sz="1800" b="0" kern="100" dirty="0">
                <a:solidFill>
                  <a:schemeClr val="bg1"/>
                </a:solidFill>
                <a:effectLst/>
                <a:latin typeface="Arial" panose="020B0604020202020204" pitchFamily="34" charset="0"/>
                <a:ea typeface="Arial" panose="020B0604020202020204" pitchFamily="34" charset="0"/>
              </a:rPr>
              <a:t> was utilized to separate states into two groups: those that implemented TRAP laws and those that did not. </a:t>
            </a:r>
            <a:endParaRPr lang="en-US" sz="1800" b="0" dirty="0">
              <a:solidFill>
                <a:schemeClr val="bg1"/>
              </a:solidFill>
              <a:effectLst/>
              <a:ea typeface="Arial" panose="020B0604020202020204" pitchFamily="34" charset="0"/>
            </a:endParaRPr>
          </a:p>
          <a:p>
            <a:pPr marL="6985" marR="0" indent="-6350">
              <a:lnSpc>
                <a:spcPct val="107000"/>
              </a:lnSpc>
              <a:spcBef>
                <a:spcPts val="0"/>
              </a:spcBef>
              <a:spcAft>
                <a:spcPts val="0"/>
              </a:spcAft>
            </a:pPr>
            <a:endParaRPr lang="en-US" sz="1800" kern="100" dirty="0">
              <a:solidFill>
                <a:schemeClr val="bg1"/>
              </a:solidFill>
              <a:latin typeface="Arial" panose="020B0604020202020204" pitchFamily="34" charset="0"/>
              <a:ea typeface="Arial" panose="020B0604020202020204" pitchFamily="34" charset="0"/>
            </a:endParaRPr>
          </a:p>
          <a:p>
            <a:pPr marL="6985" marR="0" indent="-6350">
              <a:lnSpc>
                <a:spcPct val="107000"/>
              </a:lnSpc>
              <a:spcBef>
                <a:spcPts val="0"/>
              </a:spcBef>
              <a:spcAft>
                <a:spcPts val="0"/>
              </a:spcAft>
            </a:pPr>
            <a:r>
              <a:rPr lang="en-US" sz="1800" u="sng" kern="100" dirty="0">
                <a:solidFill>
                  <a:schemeClr val="bg1"/>
                </a:solidFill>
                <a:latin typeface="Arial" panose="020B0604020202020204" pitchFamily="34" charset="0"/>
                <a:ea typeface="Arial" panose="020B0604020202020204" pitchFamily="34" charset="0"/>
              </a:rPr>
              <a:t>Primary outcome</a:t>
            </a:r>
            <a:r>
              <a:rPr lang="en-US" sz="1800" kern="100" dirty="0">
                <a:solidFill>
                  <a:schemeClr val="bg1"/>
                </a:solidFill>
                <a:latin typeface="Arial" panose="020B0604020202020204" pitchFamily="34" charset="0"/>
                <a:ea typeface="Arial" panose="020B0604020202020204" pitchFamily="34" charset="0"/>
              </a:rPr>
              <a:t>: </a:t>
            </a:r>
            <a:r>
              <a:rPr lang="en-US" sz="1800" b="0" kern="100" dirty="0">
                <a:solidFill>
                  <a:schemeClr val="bg1"/>
                </a:solidFill>
                <a:effectLst/>
                <a:latin typeface="Arial" panose="020B0604020202020204" pitchFamily="34" charset="0"/>
                <a:ea typeface="Arial" panose="020B0604020202020204" pitchFamily="34" charset="0"/>
              </a:rPr>
              <a:t>Maternal composite of adverse outcomes (maternal blood transfusion, ICU admission, unplanned hysterectomy, and uterine rupture). </a:t>
            </a:r>
            <a:endParaRPr lang="en-US" sz="1800" kern="100" dirty="0">
              <a:solidFill>
                <a:schemeClr val="bg1"/>
              </a:solidFill>
              <a:latin typeface="Arial" panose="020B0604020202020204" pitchFamily="34" charset="0"/>
              <a:ea typeface="Arial" panose="020B0604020202020204" pitchFamily="34" charset="0"/>
            </a:endParaRPr>
          </a:p>
          <a:p>
            <a:pPr marL="6985" marR="0" indent="-6350">
              <a:lnSpc>
                <a:spcPct val="107000"/>
              </a:lnSpc>
              <a:spcBef>
                <a:spcPts val="0"/>
              </a:spcBef>
              <a:spcAft>
                <a:spcPts val="0"/>
              </a:spcAft>
            </a:pPr>
            <a:endParaRPr lang="en-US" sz="1800" kern="100" dirty="0">
              <a:solidFill>
                <a:schemeClr val="bg1"/>
              </a:solidFill>
              <a:latin typeface="Arial" panose="020B0604020202020204" pitchFamily="34" charset="0"/>
              <a:ea typeface="Arial" panose="020B0604020202020204" pitchFamily="34" charset="0"/>
            </a:endParaRPr>
          </a:p>
          <a:p>
            <a:pPr marL="6985" indent="-6350">
              <a:lnSpc>
                <a:spcPct val="107000"/>
              </a:lnSpc>
            </a:pPr>
            <a:r>
              <a:rPr lang="en-US" sz="1800" b="0" u="sng" kern="100" dirty="0">
                <a:solidFill>
                  <a:schemeClr val="bg1"/>
                </a:solidFill>
                <a:effectLst/>
                <a:latin typeface="Arial" panose="020B0604020202020204" pitchFamily="34" charset="0"/>
                <a:ea typeface="Arial" panose="020B0604020202020204" pitchFamily="34" charset="0"/>
              </a:rPr>
              <a:t>Secondary outcome</a:t>
            </a:r>
            <a:r>
              <a:rPr lang="en-US" sz="1800" b="0" kern="100" dirty="0">
                <a:solidFill>
                  <a:schemeClr val="bg1"/>
                </a:solidFill>
                <a:effectLst/>
                <a:latin typeface="Arial" panose="020B0604020202020204" pitchFamily="34" charset="0"/>
                <a:ea typeface="Arial" panose="020B0604020202020204" pitchFamily="34" charset="0"/>
              </a:rPr>
              <a:t>: Neonatal composite (NICU admissions, APGAR scores &lt;7 at 5 minutes, assisted ventilation, seizures and very low birth weight). </a:t>
            </a:r>
          </a:p>
          <a:p>
            <a:pPr marL="6985" indent="-6350">
              <a:lnSpc>
                <a:spcPct val="107000"/>
              </a:lnSpc>
            </a:pPr>
            <a:endParaRPr lang="en-US" sz="1800" kern="100" dirty="0">
              <a:solidFill>
                <a:schemeClr val="bg1"/>
              </a:solidFill>
              <a:latin typeface="Arial" panose="020B0604020202020204" pitchFamily="34" charset="0"/>
              <a:ea typeface="Arial" panose="020B0604020202020204" pitchFamily="34" charset="0"/>
            </a:endParaRPr>
          </a:p>
          <a:p>
            <a:pPr marL="6985" indent="-6350">
              <a:lnSpc>
                <a:spcPct val="107000"/>
              </a:lnSpc>
            </a:pPr>
            <a:r>
              <a:rPr lang="en-US" sz="1800" b="0" u="sng" kern="100" dirty="0">
                <a:solidFill>
                  <a:schemeClr val="bg1"/>
                </a:solidFill>
                <a:effectLst/>
                <a:latin typeface="Arial" panose="020B0604020202020204" pitchFamily="34" charset="0"/>
                <a:ea typeface="Arial" panose="020B0604020202020204" pitchFamily="34" charset="0"/>
              </a:rPr>
              <a:t>Data Analysis</a:t>
            </a:r>
            <a:r>
              <a:rPr lang="en-US" sz="1800" b="0" kern="100" dirty="0">
                <a:solidFill>
                  <a:schemeClr val="bg1"/>
                </a:solidFill>
                <a:effectLst/>
                <a:latin typeface="Arial" panose="020B0604020202020204" pitchFamily="34" charset="0"/>
                <a:ea typeface="Arial" panose="020B0604020202020204" pitchFamily="34" charset="0"/>
              </a:rPr>
              <a:t>: Difference in differences model controlled for year of birth indicators, maternal race and ethnicity, maternal age, educational level, insurance status, gestational age and pre-pregnancy BMI.</a:t>
            </a:r>
            <a:endParaRPr lang="en-US" sz="1800" b="1" kern="100" dirty="0">
              <a:solidFill>
                <a:schemeClr val="bg1"/>
              </a:solidFill>
              <a:effectLst/>
              <a:latin typeface="Arial" panose="020B0604020202020204" pitchFamily="34" charset="0"/>
              <a:ea typeface="Arial" panose="020B0604020202020204" pitchFamily="34" charset="0"/>
            </a:endParaRPr>
          </a:p>
          <a:p>
            <a:pPr marL="6985" marR="0" indent="-6350">
              <a:lnSpc>
                <a:spcPct val="107000"/>
              </a:lnSpc>
              <a:spcBef>
                <a:spcPts val="0"/>
              </a:spcBef>
              <a:spcAft>
                <a:spcPts val="0"/>
              </a:spcAft>
            </a:pPr>
            <a:endParaRPr lang="en-US" sz="1800" kern="100" dirty="0">
              <a:solidFill>
                <a:schemeClr val="bg1"/>
              </a:solidFill>
              <a:latin typeface="Arial" panose="020B0604020202020204" pitchFamily="34" charset="0"/>
              <a:ea typeface="Arial" panose="020B0604020202020204" pitchFamily="34" charset="0"/>
            </a:endParaRPr>
          </a:p>
          <a:p>
            <a:pPr marL="6985" marR="0" indent="-6350">
              <a:lnSpc>
                <a:spcPct val="107000"/>
              </a:lnSpc>
              <a:spcBef>
                <a:spcPts val="0"/>
              </a:spcBef>
              <a:spcAft>
                <a:spcPts val="0"/>
              </a:spcAft>
            </a:pPr>
            <a:endParaRPr lang="en-US" sz="1800" b="0" kern="100" dirty="0">
              <a:solidFill>
                <a:schemeClr val="bg1"/>
              </a:solidFill>
              <a:effectLst/>
              <a:latin typeface="Arial" panose="020B0604020202020204" pitchFamily="34" charset="0"/>
              <a:ea typeface="Arial" panose="020B0604020202020204" pitchFamily="34" charset="0"/>
            </a:endParaRPr>
          </a:p>
        </p:txBody>
      </p:sp>
      <p:sp>
        <p:nvSpPr>
          <p:cNvPr id="36" name="Google Shape;36;p3"/>
          <p:cNvSpPr txBox="1"/>
          <p:nvPr/>
        </p:nvSpPr>
        <p:spPr>
          <a:xfrm>
            <a:off x="396924" y="7272552"/>
            <a:ext cx="10565715" cy="573292"/>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26800" rIns="53625" bIns="268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Objective</a:t>
            </a:r>
            <a:endParaRPr sz="1400" b="0" i="0" u="none" strike="noStrike" cap="none">
              <a:solidFill>
                <a:srgbClr val="000000"/>
              </a:solidFill>
              <a:latin typeface="Arial"/>
              <a:ea typeface="Arial"/>
              <a:cs typeface="Arial"/>
              <a:sym typeface="Arial"/>
            </a:endParaRPr>
          </a:p>
        </p:txBody>
      </p:sp>
      <p:sp>
        <p:nvSpPr>
          <p:cNvPr id="37" name="Google Shape;37;p3"/>
          <p:cNvSpPr txBox="1"/>
          <p:nvPr/>
        </p:nvSpPr>
        <p:spPr>
          <a:xfrm>
            <a:off x="396924" y="8874440"/>
            <a:ext cx="10565715" cy="570816"/>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26800" rIns="53625" bIns="268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Materials &amp; Methods</a:t>
            </a:r>
            <a:endParaRPr sz="1400" b="0" i="0" u="none" strike="noStrike" cap="none">
              <a:solidFill>
                <a:srgbClr val="000000"/>
              </a:solidFill>
              <a:latin typeface="Arial"/>
              <a:ea typeface="Arial"/>
              <a:cs typeface="Arial"/>
              <a:sym typeface="Arial"/>
            </a:endParaRPr>
          </a:p>
        </p:txBody>
      </p:sp>
      <p:sp>
        <p:nvSpPr>
          <p:cNvPr id="38" name="Google Shape;38;p3"/>
          <p:cNvSpPr txBox="1"/>
          <p:nvPr/>
        </p:nvSpPr>
        <p:spPr>
          <a:xfrm>
            <a:off x="3810000" y="671865"/>
            <a:ext cx="25359361" cy="2169825"/>
          </a:xfrm>
          <a:prstGeom prst="rect">
            <a:avLst/>
          </a:prstGeom>
          <a:noFill/>
          <a:ln>
            <a:noFill/>
          </a:ln>
        </p:spPr>
        <p:txBody>
          <a:bodyPr spcFirstLastPara="1" wrap="square" lIns="91425" tIns="45700" rIns="91425" bIns="45700" anchor="t" anchorCtr="0">
            <a:noAutofit/>
          </a:bodyPr>
          <a:lstStyle/>
          <a:p>
            <a:pPr algn="ctr"/>
            <a:r>
              <a:rPr lang="en-US" sz="3000" b="1" i="0" u="none" strike="noStrike" cap="none" dirty="0">
                <a:solidFill>
                  <a:schemeClr val="lt1"/>
                </a:solidFill>
                <a:latin typeface="Arial"/>
                <a:ea typeface="Arial"/>
                <a:cs typeface="Arial"/>
                <a:sym typeface="Arial"/>
              </a:rPr>
              <a:t>Maternal and Neonatal Effects of Targeted Regulations of Abortion Providers Laws on Pregnancies Conceived Through Fertility Treatment: A Differences in Differences Analysis</a:t>
            </a:r>
          </a:p>
          <a:p>
            <a:pPr algn="ctr"/>
            <a:endParaRPr lang="en-US" dirty="0"/>
          </a:p>
          <a:p>
            <a:pPr marL="0" marR="0" lvl="0" indent="0" algn="ctr" rtl="0">
              <a:lnSpc>
                <a:spcPct val="100000"/>
              </a:lnSpc>
              <a:spcBef>
                <a:spcPts val="0"/>
              </a:spcBef>
              <a:spcAft>
                <a:spcPts val="0"/>
              </a:spcAft>
              <a:buNone/>
            </a:pPr>
            <a:r>
              <a:rPr lang="en-US" sz="2000" b="0" i="0" u="none" strike="noStrike" cap="none" dirty="0">
                <a:solidFill>
                  <a:schemeClr val="lt1"/>
                </a:solidFill>
                <a:latin typeface="Arial"/>
                <a:ea typeface="Arial"/>
                <a:cs typeface="Arial"/>
                <a:sym typeface="Arial"/>
              </a:rPr>
              <a:t>S. </a:t>
            </a:r>
            <a:r>
              <a:rPr lang="en-US" sz="2000" dirty="0">
                <a:solidFill>
                  <a:schemeClr val="lt1"/>
                </a:solidFill>
              </a:rPr>
              <a:t>Melville MD</a:t>
            </a:r>
            <a:r>
              <a:rPr lang="en-US" sz="2000" b="0" i="0" u="none" strike="noStrike" cap="none" baseline="30000" dirty="0">
                <a:solidFill>
                  <a:schemeClr val="lt1"/>
                </a:solidFill>
                <a:latin typeface="Arial"/>
                <a:ea typeface="Arial"/>
                <a:cs typeface="Arial"/>
                <a:sym typeface="Arial"/>
              </a:rPr>
              <a:t>1</a:t>
            </a:r>
            <a:r>
              <a:rPr lang="en-US" sz="2000" b="0" i="0" u="none" strike="noStrike" cap="none" dirty="0">
                <a:solidFill>
                  <a:schemeClr val="lt1"/>
                </a:solidFill>
                <a:latin typeface="Arial"/>
                <a:ea typeface="Arial"/>
                <a:cs typeface="Arial"/>
                <a:sym typeface="Arial"/>
              </a:rPr>
              <a:t>, J. Shi MD</a:t>
            </a:r>
            <a:r>
              <a:rPr lang="en-US" sz="2000" b="0" i="0" u="none" strike="noStrike" cap="none" baseline="30000" dirty="0">
                <a:solidFill>
                  <a:schemeClr val="lt1"/>
                </a:solidFill>
                <a:latin typeface="Arial"/>
                <a:ea typeface="Arial"/>
                <a:cs typeface="Arial"/>
                <a:sym typeface="Arial"/>
              </a:rPr>
              <a:t>1</a:t>
            </a:r>
            <a:r>
              <a:rPr lang="en-US" sz="2000" b="0" i="0" u="none" strike="noStrike" cap="none" dirty="0">
                <a:solidFill>
                  <a:schemeClr val="lt1"/>
                </a:solidFill>
                <a:latin typeface="Arial"/>
                <a:ea typeface="Arial"/>
                <a:cs typeface="Arial"/>
                <a:sym typeface="Arial"/>
              </a:rPr>
              <a:t>, B. Garg </a:t>
            </a:r>
            <a:r>
              <a:rPr lang="en-US" sz="2000" b="0" i="0" strike="noStrike" cap="none" dirty="0">
                <a:solidFill>
                  <a:schemeClr val="bg1"/>
                </a:solidFill>
                <a:sym typeface="Arial"/>
              </a:rPr>
              <a:t>MBBS MPH</a:t>
            </a:r>
            <a:r>
              <a:rPr lang="en-US" sz="2000" b="0" i="0" u="none" strike="noStrike" cap="none" baseline="30000" dirty="0">
                <a:solidFill>
                  <a:schemeClr val="lt1"/>
                </a:solidFill>
                <a:latin typeface="Arial"/>
                <a:ea typeface="Arial"/>
                <a:cs typeface="Arial"/>
                <a:sym typeface="Arial"/>
              </a:rPr>
              <a:t>1</a:t>
            </a:r>
            <a:r>
              <a:rPr lang="en-US" sz="2000" b="0" i="0" u="none" strike="noStrike" cap="none" dirty="0">
                <a:solidFill>
                  <a:schemeClr val="lt1"/>
                </a:solidFill>
                <a:latin typeface="Arial"/>
                <a:ea typeface="Arial"/>
                <a:cs typeface="Arial"/>
                <a:sym typeface="Arial"/>
              </a:rPr>
              <a:t>, A. </a:t>
            </a:r>
            <a:r>
              <a:rPr lang="en-US" sz="2000" b="0" i="0" u="none" strike="noStrike" cap="none" dirty="0" err="1">
                <a:solidFill>
                  <a:schemeClr val="lt1"/>
                </a:solidFill>
                <a:latin typeface="Arial"/>
                <a:ea typeface="Arial"/>
                <a:cs typeface="Arial"/>
                <a:sym typeface="Arial"/>
              </a:rPr>
              <a:t>Caughey</a:t>
            </a:r>
            <a:r>
              <a:rPr lang="en-US" sz="2000" b="0" i="0" strike="noStrike" cap="none" dirty="0">
                <a:solidFill>
                  <a:schemeClr val="bg1"/>
                </a:solidFill>
                <a:sym typeface="Arial"/>
              </a:rPr>
              <a:t> MD PhD</a:t>
            </a:r>
            <a:r>
              <a:rPr lang="en-US" sz="2000" b="0" i="0" u="none" strike="noStrike" cap="none" baseline="30000" dirty="0">
                <a:solidFill>
                  <a:schemeClr val="lt1"/>
                </a:solidFill>
                <a:latin typeface="Arial"/>
                <a:ea typeface="Arial"/>
                <a:cs typeface="Arial"/>
                <a:sym typeface="Arial"/>
              </a:rPr>
              <a:t>1</a:t>
            </a:r>
            <a:r>
              <a:rPr lang="en-US" sz="2000" b="0" i="0" u="none" strike="noStrike" cap="none" dirty="0">
                <a:solidFill>
                  <a:schemeClr val="lt1"/>
                </a:solidFill>
                <a:latin typeface="Arial"/>
                <a:ea typeface="Arial"/>
                <a:cs typeface="Arial"/>
                <a:sym typeface="Arial"/>
              </a:rPr>
              <a:t>, M. </a:t>
            </a:r>
            <a:r>
              <a:rPr lang="en-US" sz="2000" dirty="0">
                <a:solidFill>
                  <a:schemeClr val="lt1"/>
                </a:solidFill>
              </a:rPr>
              <a:t>Kornfield MD</a:t>
            </a:r>
            <a:r>
              <a:rPr lang="en-US" sz="2000" b="0" i="0" u="none" strike="noStrike" cap="none" baseline="30000" dirty="0">
                <a:solidFill>
                  <a:schemeClr val="lt1"/>
                </a:solidFill>
                <a:latin typeface="Arial"/>
                <a:ea typeface="Arial"/>
                <a:cs typeface="Arial"/>
                <a:sym typeface="Arial"/>
              </a:rPr>
              <a:t>1</a:t>
            </a:r>
          </a:p>
          <a:p>
            <a:pPr marL="0" marR="0" lvl="0" indent="0" algn="ctr" rtl="0">
              <a:lnSpc>
                <a:spcPct val="100000"/>
              </a:lnSpc>
              <a:spcBef>
                <a:spcPts val="0"/>
              </a:spcBef>
              <a:spcAft>
                <a:spcPts val="0"/>
              </a:spcAft>
              <a:buNone/>
            </a:pPr>
            <a:r>
              <a:rPr lang="en-US" sz="2000" b="0" i="0" u="none" strike="noStrike" cap="none" dirty="0">
                <a:solidFill>
                  <a:schemeClr val="lt1"/>
                </a:solidFill>
                <a:latin typeface="Arial"/>
                <a:ea typeface="Arial"/>
                <a:cs typeface="Arial"/>
                <a:sym typeface="Arial"/>
              </a:rPr>
              <a:t>1. Oregon Health and Science University. Portland, Oregon.</a:t>
            </a:r>
            <a:r>
              <a:rPr lang="en-US" sz="4000" b="0" i="0" u="none" strike="noStrike" cap="none" dirty="0">
                <a:solidFill>
                  <a:schemeClr val="lt1"/>
                </a:solidFill>
                <a:latin typeface="Arial"/>
                <a:ea typeface="Arial"/>
                <a:cs typeface="Arial"/>
                <a:sym typeface="Arial"/>
              </a:rPr>
              <a:t> </a:t>
            </a:r>
          </a:p>
        </p:txBody>
      </p:sp>
      <p:sp>
        <p:nvSpPr>
          <p:cNvPr id="39" name="Google Shape;39;p3"/>
          <p:cNvSpPr txBox="1"/>
          <p:nvPr/>
        </p:nvSpPr>
        <p:spPr>
          <a:xfrm>
            <a:off x="11302005" y="3098491"/>
            <a:ext cx="10391636" cy="25860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1" i="0" u="none" strike="noStrike" cap="none" dirty="0">
                <a:solidFill>
                  <a:schemeClr val="lt1"/>
                </a:solidFill>
                <a:latin typeface="Arial"/>
                <a:ea typeface="Arial"/>
                <a:cs typeface="Arial"/>
                <a:sym typeface="Arial"/>
              </a:rPr>
              <a:t>TRAP laws are associated with statistically significant negative obstetric outcomes for patients conceiving through assisted reproductive technology.</a:t>
            </a:r>
            <a:endParaRPr sz="4000" dirty="0"/>
          </a:p>
        </p:txBody>
      </p:sp>
      <p:sp>
        <p:nvSpPr>
          <p:cNvPr id="40" name="Google Shape;40;p3"/>
          <p:cNvSpPr/>
          <p:nvPr/>
        </p:nvSpPr>
        <p:spPr>
          <a:xfrm>
            <a:off x="11312885" y="6436268"/>
            <a:ext cx="10436201" cy="8814816"/>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134125" rIns="134125" bIns="134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lang="en-US" sz="2000" dirty="0">
              <a:solidFill>
                <a:schemeClr val="lt1"/>
              </a:solidFill>
            </a:endParaRPr>
          </a:p>
          <a:p>
            <a:pPr marL="0" marR="0" lvl="0" indent="0" algn="l" rtl="0">
              <a:lnSpc>
                <a:spcPct val="100000"/>
              </a:lnSpc>
              <a:spcBef>
                <a:spcPts val="0"/>
              </a:spcBef>
              <a:spcAft>
                <a:spcPts val="0"/>
              </a:spcAft>
              <a:buClr>
                <a:srgbClr val="000000"/>
              </a:buClr>
              <a:buSzPts val="2400"/>
              <a:buFont typeface="Arial"/>
              <a:buNone/>
            </a:pPr>
            <a:endParaRPr lang="en-US"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lang="en-US" sz="2000" dirty="0">
              <a:solidFill>
                <a:schemeClr val="lt1"/>
              </a:solidFill>
            </a:endParaRPr>
          </a:p>
          <a:p>
            <a:pPr marL="0" marR="0" lvl="0" indent="0" algn="l" rtl="0">
              <a:lnSpc>
                <a:spcPct val="100000"/>
              </a:lnSpc>
              <a:spcBef>
                <a:spcPts val="0"/>
              </a:spcBef>
              <a:spcAft>
                <a:spcPts val="0"/>
              </a:spcAft>
              <a:buClr>
                <a:srgbClr val="000000"/>
              </a:buClr>
              <a:buSzPts val="2400"/>
              <a:buFont typeface="Arial"/>
              <a:buNone/>
            </a:pPr>
            <a:endParaRPr lang="en-US"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lang="en-US" sz="2000" dirty="0">
              <a:solidFill>
                <a:schemeClr val="lt1"/>
              </a:solidFill>
            </a:endParaRPr>
          </a:p>
          <a:p>
            <a:pPr marL="0" marR="0" lvl="0" indent="0" algn="l" rtl="0">
              <a:lnSpc>
                <a:spcPct val="100000"/>
              </a:lnSpc>
              <a:spcBef>
                <a:spcPts val="0"/>
              </a:spcBef>
              <a:spcAft>
                <a:spcPts val="0"/>
              </a:spcAft>
              <a:buClr>
                <a:srgbClr val="000000"/>
              </a:buClr>
              <a:buSzPts val="2400"/>
              <a:buFont typeface="Arial"/>
              <a:buNone/>
            </a:pPr>
            <a:endParaRPr lang="en-US"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lang="en-US" sz="2000" dirty="0">
              <a:solidFill>
                <a:schemeClr val="lt1"/>
              </a:solidFill>
            </a:endParaRPr>
          </a:p>
          <a:p>
            <a:pPr marL="0" marR="0" lvl="0" indent="0" algn="l" rtl="0">
              <a:lnSpc>
                <a:spcPct val="100000"/>
              </a:lnSpc>
              <a:spcBef>
                <a:spcPts val="0"/>
              </a:spcBef>
              <a:spcAft>
                <a:spcPts val="0"/>
              </a:spcAft>
              <a:buClr>
                <a:srgbClr val="000000"/>
              </a:buClr>
              <a:buSzPts val="2400"/>
              <a:buFont typeface="Arial"/>
              <a:buNone/>
            </a:pPr>
            <a:endParaRPr lang="en-US"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lang="en-US" sz="2000" dirty="0">
              <a:solidFill>
                <a:schemeClr val="lt1"/>
              </a:solidFill>
            </a:endParaRPr>
          </a:p>
          <a:p>
            <a:pPr marL="0" marR="0" lvl="0" indent="0" algn="l" rtl="0">
              <a:lnSpc>
                <a:spcPct val="100000"/>
              </a:lnSpc>
              <a:spcBef>
                <a:spcPts val="0"/>
              </a:spcBef>
              <a:spcAft>
                <a:spcPts val="0"/>
              </a:spcAft>
              <a:buClr>
                <a:srgbClr val="000000"/>
              </a:buClr>
              <a:buSzPts val="2400"/>
              <a:buFont typeface="Arial"/>
              <a:buNone/>
            </a:pPr>
            <a:endParaRPr lang="en-US" sz="2000" dirty="0">
              <a:solidFill>
                <a:schemeClr val="lt1"/>
              </a:solidFil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a:p>
            <a:pPr marL="132302" marR="0" lvl="1" indent="-65219" algn="l" rtl="0">
              <a:lnSpc>
                <a:spcPct val="100000"/>
              </a:lnSpc>
              <a:spcBef>
                <a:spcPts val="380"/>
              </a:spcBef>
              <a:spcAft>
                <a:spcPts val="0"/>
              </a:spcAft>
              <a:buClr>
                <a:schemeClr val="lt1"/>
              </a:buClr>
              <a:buSzPts val="1900"/>
              <a:buFont typeface="Arial"/>
              <a:buNone/>
            </a:pPr>
            <a:endParaRPr sz="2400" b="0" i="0" u="none" strike="noStrike" cap="none" dirty="0">
              <a:solidFill>
                <a:schemeClr val="lt1"/>
              </a:solidFill>
              <a:latin typeface="Arial"/>
              <a:ea typeface="Arial"/>
              <a:cs typeface="Arial"/>
              <a:sym typeface="Arial"/>
            </a:endParaRPr>
          </a:p>
        </p:txBody>
      </p:sp>
      <p:sp>
        <p:nvSpPr>
          <p:cNvPr id="41" name="Google Shape;41;p3"/>
          <p:cNvSpPr txBox="1"/>
          <p:nvPr/>
        </p:nvSpPr>
        <p:spPr>
          <a:xfrm>
            <a:off x="11312885" y="5848293"/>
            <a:ext cx="10436201" cy="450456"/>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26800" rIns="53625" bIns="268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lt1"/>
                </a:solidFill>
                <a:latin typeface="Arial"/>
                <a:ea typeface="Arial"/>
                <a:cs typeface="Arial"/>
                <a:sym typeface="Arial"/>
              </a:rPr>
              <a:t>Results</a:t>
            </a:r>
            <a:endParaRPr sz="3200" b="0" i="0" u="none" strike="noStrike" cap="none" dirty="0">
              <a:solidFill>
                <a:schemeClr val="lt1"/>
              </a:solidFill>
              <a:latin typeface="Times New Roman"/>
              <a:ea typeface="Times New Roman"/>
              <a:cs typeface="Times New Roman"/>
              <a:sym typeface="Times New Roman"/>
            </a:endParaRPr>
          </a:p>
        </p:txBody>
      </p:sp>
      <p:sp>
        <p:nvSpPr>
          <p:cNvPr id="2" name="Google Shape;28;p3">
            <a:extLst>
              <a:ext uri="{FF2B5EF4-FFF2-40B4-BE49-F238E27FC236}">
                <a16:creationId xmlns:a16="http://schemas.microsoft.com/office/drawing/2014/main" id="{8A888027-5E1D-5670-45EB-4C24492DC68B}"/>
              </a:ext>
            </a:extLst>
          </p:cNvPr>
          <p:cNvSpPr/>
          <p:nvPr/>
        </p:nvSpPr>
        <p:spPr>
          <a:xfrm>
            <a:off x="22120363" y="14938023"/>
            <a:ext cx="10462759" cy="1216377"/>
          </a:xfrm>
          <a:prstGeom prst="rect">
            <a:avLst/>
          </a:prstGeom>
          <a:solidFill>
            <a:srgbClr val="073763"/>
          </a:solidFill>
          <a:ln w="12700" cap="flat" cmpd="sng">
            <a:solidFill>
              <a:srgbClr val="3A726F"/>
            </a:solidFill>
            <a:prstDash val="solid"/>
            <a:miter lim="800000"/>
            <a:headEnd type="none" w="sm" len="sm"/>
            <a:tailEnd type="none" w="sm" len="sm"/>
          </a:ln>
        </p:spPr>
        <p:txBody>
          <a:bodyPr spcFirstLastPara="1" wrap="square" lIns="134125" tIns="134125" rIns="134125" bIns="134125" anchor="t" anchorCtr="0">
            <a:noAutofit/>
          </a:bodyPr>
          <a:lstStyle/>
          <a:p>
            <a:pPr marL="133203" marR="0" lvl="1" indent="-66137" algn="ctr" rtl="0">
              <a:lnSpc>
                <a:spcPct val="100000"/>
              </a:lnSpc>
              <a:spcBef>
                <a:spcPts val="0"/>
              </a:spcBef>
              <a:spcAft>
                <a:spcPts val="0"/>
              </a:spcAft>
              <a:buClr>
                <a:schemeClr val="lt1"/>
              </a:buClr>
              <a:buSzPts val="1700"/>
              <a:buFont typeface="Arial"/>
              <a:buNone/>
            </a:pPr>
            <a:r>
              <a:rPr lang="en-US" sz="1100" b="1" i="0" u="none" strike="noStrike" cap="none" dirty="0">
                <a:solidFill>
                  <a:schemeClr val="bg1"/>
                </a:solidFill>
                <a:latin typeface="Arial"/>
                <a:ea typeface="Arial"/>
                <a:cs typeface="Arial"/>
                <a:sym typeface="Arial"/>
              </a:rPr>
              <a:t>Citations:</a:t>
            </a:r>
          </a:p>
          <a:p>
            <a:pPr marL="6985" marR="0" indent="-6350">
              <a:lnSpc>
                <a:spcPct val="104000"/>
              </a:lnSpc>
              <a:spcBef>
                <a:spcPts val="0"/>
              </a:spcBef>
              <a:spcAft>
                <a:spcPts val="0"/>
              </a:spcAft>
            </a:pPr>
            <a:r>
              <a:rPr lang="en-US" sz="1000" kern="0" dirty="0">
                <a:solidFill>
                  <a:schemeClr val="bg1"/>
                </a:solidFill>
                <a:effectLst/>
                <a:latin typeface="Arial" panose="020B0604020202020204" pitchFamily="34" charset="0"/>
                <a:ea typeface="Arial" panose="020B0604020202020204" pitchFamily="34" charset="0"/>
              </a:rPr>
              <a:t>1. </a:t>
            </a:r>
            <a:r>
              <a:rPr lang="en-US" sz="1000" i="1" kern="0" dirty="0">
                <a:solidFill>
                  <a:schemeClr val="bg1"/>
                </a:solidFill>
                <a:effectLst/>
                <a:latin typeface="Arial" panose="020B0604020202020204" pitchFamily="34" charset="0"/>
                <a:ea typeface="Arial" panose="020B0604020202020204" pitchFamily="34" charset="0"/>
              </a:rPr>
              <a:t>Planned Parenthood of Southeastern Pa. v. Casey</a:t>
            </a:r>
            <a:r>
              <a:rPr lang="en-US" sz="1000" kern="0" dirty="0">
                <a:solidFill>
                  <a:schemeClr val="bg1"/>
                </a:solidFill>
                <a:effectLst/>
                <a:latin typeface="Arial" panose="020B0604020202020204" pitchFamily="34" charset="0"/>
                <a:ea typeface="Arial" panose="020B0604020202020204" pitchFamily="34" charset="0"/>
              </a:rPr>
              <a:t>. U.S. 505, 833 (1992).</a:t>
            </a:r>
            <a:endParaRPr lang="en-US" sz="1000" kern="100" dirty="0">
              <a:solidFill>
                <a:schemeClr val="bg1"/>
              </a:solidFill>
              <a:effectLst/>
              <a:latin typeface="Arial" panose="020B0604020202020204" pitchFamily="34" charset="0"/>
              <a:ea typeface="Arial" panose="020B0604020202020204" pitchFamily="34" charset="0"/>
            </a:endParaRPr>
          </a:p>
          <a:p>
            <a:pPr marL="6985" marR="0" indent="-6350">
              <a:lnSpc>
                <a:spcPct val="104000"/>
              </a:lnSpc>
              <a:spcBef>
                <a:spcPts val="0"/>
              </a:spcBef>
              <a:spcAft>
                <a:spcPts val="0"/>
              </a:spcAft>
            </a:pPr>
            <a:r>
              <a:rPr lang="en-US" sz="1000" kern="0" dirty="0">
                <a:solidFill>
                  <a:schemeClr val="bg1"/>
                </a:solidFill>
                <a:effectLst/>
                <a:latin typeface="Arial" panose="020B0604020202020204" pitchFamily="34" charset="0"/>
                <a:ea typeface="Arial" panose="020B0604020202020204" pitchFamily="34" charset="0"/>
              </a:rPr>
              <a:t>2. Society for Maternal-Fetal Medicine (SMFM). Electronic address: </a:t>
            </a:r>
            <a:r>
              <a:rPr lang="en-US" sz="1000" kern="0" dirty="0" err="1">
                <a:solidFill>
                  <a:schemeClr val="bg1"/>
                </a:solidFill>
                <a:effectLst/>
                <a:latin typeface="Arial" panose="020B0604020202020204" pitchFamily="34" charset="0"/>
                <a:ea typeface="Arial" panose="020B0604020202020204" pitchFamily="34" charset="0"/>
              </a:rPr>
              <a:t>pubs@smfm.org</a:t>
            </a:r>
            <a:r>
              <a:rPr lang="en-US" sz="1000" kern="0" dirty="0">
                <a:solidFill>
                  <a:schemeClr val="bg1"/>
                </a:solidFill>
                <a:effectLst/>
                <a:latin typeface="Arial" panose="020B0604020202020204" pitchFamily="34" charset="0"/>
                <a:ea typeface="Arial" panose="020B0604020202020204" pitchFamily="34" charset="0"/>
              </a:rPr>
              <a:t>, </a:t>
            </a:r>
            <a:r>
              <a:rPr lang="en-US" sz="1000" kern="0" dirty="0" err="1">
                <a:solidFill>
                  <a:schemeClr val="bg1"/>
                </a:solidFill>
                <a:effectLst/>
                <a:latin typeface="Arial" panose="020B0604020202020204" pitchFamily="34" charset="0"/>
                <a:ea typeface="Arial" panose="020B0604020202020204" pitchFamily="34" charset="0"/>
              </a:rPr>
              <a:t>Ghidini</a:t>
            </a:r>
            <a:r>
              <a:rPr lang="en-US" sz="1000" kern="0" dirty="0">
                <a:solidFill>
                  <a:schemeClr val="bg1"/>
                </a:solidFill>
                <a:effectLst/>
                <a:latin typeface="Arial" panose="020B0604020202020204" pitchFamily="34" charset="0"/>
                <a:ea typeface="Arial" panose="020B0604020202020204" pitchFamily="34" charset="0"/>
              </a:rPr>
              <a:t> A, Gandhi M, McCoy J, </a:t>
            </a:r>
            <a:r>
              <a:rPr lang="en-US" sz="1000" kern="0" dirty="0" err="1">
                <a:solidFill>
                  <a:schemeClr val="bg1"/>
                </a:solidFill>
                <a:effectLst/>
                <a:latin typeface="Arial" panose="020B0604020202020204" pitchFamily="34" charset="0"/>
                <a:ea typeface="Arial" panose="020B0604020202020204" pitchFamily="34" charset="0"/>
              </a:rPr>
              <a:t>Kuller</a:t>
            </a:r>
            <a:r>
              <a:rPr lang="en-US" sz="1000" kern="0" dirty="0">
                <a:solidFill>
                  <a:schemeClr val="bg1"/>
                </a:solidFill>
                <a:effectLst/>
                <a:latin typeface="Arial" panose="020B0604020202020204" pitchFamily="34" charset="0"/>
                <a:ea typeface="Arial" panose="020B0604020202020204" pitchFamily="34" charset="0"/>
              </a:rPr>
              <a:t> JA, Publications Committee. Society for Maternal-Fetal Medicine Consult Series #60: Management of pregnancies resulting from in vitro fertilization. </a:t>
            </a:r>
            <a:r>
              <a:rPr lang="en-US" sz="1000" i="1" kern="0" dirty="0">
                <a:solidFill>
                  <a:schemeClr val="bg1"/>
                </a:solidFill>
                <a:effectLst/>
                <a:latin typeface="Arial" panose="020B0604020202020204" pitchFamily="34" charset="0"/>
                <a:ea typeface="Arial" panose="020B0604020202020204" pitchFamily="34" charset="0"/>
              </a:rPr>
              <a:t>Am J </a:t>
            </a:r>
            <a:r>
              <a:rPr lang="en-US" sz="1000" i="1" kern="0" dirty="0" err="1">
                <a:solidFill>
                  <a:schemeClr val="bg1"/>
                </a:solidFill>
                <a:effectLst/>
                <a:latin typeface="Arial" panose="020B0604020202020204" pitchFamily="34" charset="0"/>
                <a:ea typeface="Arial" panose="020B0604020202020204" pitchFamily="34" charset="0"/>
              </a:rPr>
              <a:t>Obstet</a:t>
            </a:r>
            <a:r>
              <a:rPr lang="en-US" sz="1000" i="1" kern="0" dirty="0">
                <a:solidFill>
                  <a:schemeClr val="bg1"/>
                </a:solidFill>
                <a:effectLst/>
                <a:latin typeface="Arial" panose="020B0604020202020204" pitchFamily="34" charset="0"/>
                <a:ea typeface="Arial" panose="020B0604020202020204" pitchFamily="34" charset="0"/>
              </a:rPr>
              <a:t> Gynecol</a:t>
            </a:r>
            <a:r>
              <a:rPr lang="en-US" sz="1000" kern="0" dirty="0">
                <a:solidFill>
                  <a:schemeClr val="bg1"/>
                </a:solidFill>
                <a:effectLst/>
                <a:latin typeface="Arial" panose="020B0604020202020204" pitchFamily="34" charset="0"/>
                <a:ea typeface="Arial" panose="020B0604020202020204" pitchFamily="34" charset="0"/>
              </a:rPr>
              <a:t>. 2022;226(3):B2-B12. doi:10.1016/j.ajog.2021.11.001</a:t>
            </a:r>
            <a:endParaRPr lang="en-US" sz="1000" kern="100" dirty="0">
              <a:solidFill>
                <a:schemeClr val="bg1"/>
              </a:solidFill>
              <a:effectLst/>
              <a:latin typeface="Arial" panose="020B0604020202020204" pitchFamily="34" charset="0"/>
              <a:ea typeface="Arial" panose="020B0604020202020204" pitchFamily="34" charset="0"/>
            </a:endParaRPr>
          </a:p>
          <a:p>
            <a:pPr marL="6985" marR="0" indent="-6350">
              <a:lnSpc>
                <a:spcPct val="104000"/>
              </a:lnSpc>
              <a:spcBef>
                <a:spcPts val="0"/>
              </a:spcBef>
              <a:spcAft>
                <a:spcPts val="0"/>
              </a:spcAft>
            </a:pPr>
            <a:r>
              <a:rPr lang="en-US" sz="1000" kern="0" dirty="0">
                <a:solidFill>
                  <a:schemeClr val="bg1"/>
                </a:solidFill>
                <a:effectLst/>
                <a:latin typeface="Arial" panose="020B0604020202020204" pitchFamily="34" charset="0"/>
                <a:ea typeface="Arial" panose="020B0604020202020204" pitchFamily="34" charset="0"/>
              </a:rPr>
              <a:t>3. Targeted Regulation of Abortion Providers | Guttmacher Institute. March 14, 2016. Accessed October 10, 2024. https://</a:t>
            </a:r>
            <a:r>
              <a:rPr lang="en-US" sz="1000" kern="0" dirty="0" err="1">
                <a:solidFill>
                  <a:schemeClr val="bg1"/>
                </a:solidFill>
                <a:effectLst/>
                <a:latin typeface="Arial" panose="020B0604020202020204" pitchFamily="34" charset="0"/>
                <a:ea typeface="Arial" panose="020B0604020202020204" pitchFamily="34" charset="0"/>
              </a:rPr>
              <a:t>www.guttmacher.org</a:t>
            </a:r>
            <a:r>
              <a:rPr lang="en-US" sz="1000" kern="0" dirty="0">
                <a:solidFill>
                  <a:schemeClr val="bg1"/>
                </a:solidFill>
                <a:effectLst/>
                <a:latin typeface="Arial" panose="020B0604020202020204" pitchFamily="34" charset="0"/>
                <a:ea typeface="Arial" panose="020B0604020202020204" pitchFamily="34" charset="0"/>
              </a:rPr>
              <a:t>/state-policy/explore/targeted-regulation-abortion-providers</a:t>
            </a:r>
            <a:endParaRPr lang="en-US" sz="1000" kern="100" dirty="0">
              <a:solidFill>
                <a:schemeClr val="bg1"/>
              </a:solidFill>
              <a:effectLst/>
              <a:latin typeface="Arial" panose="020B0604020202020204" pitchFamily="34" charset="0"/>
              <a:ea typeface="Arial" panose="020B0604020202020204" pitchFamily="34" charset="0"/>
            </a:endParaRPr>
          </a:p>
          <a:p>
            <a:pPr marL="133203" marR="0" lvl="1" indent="-66137" algn="l" rtl="0">
              <a:lnSpc>
                <a:spcPct val="100000"/>
              </a:lnSpc>
              <a:spcBef>
                <a:spcPts val="0"/>
              </a:spcBef>
              <a:spcAft>
                <a:spcPts val="0"/>
              </a:spcAft>
              <a:buClr>
                <a:schemeClr val="lt1"/>
              </a:buClr>
              <a:buSzPts val="1700"/>
              <a:buFont typeface="Arial"/>
              <a:buNone/>
            </a:pPr>
            <a:endParaRPr sz="2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425C5CE8-435D-F2ED-C8A2-CB98C76136D4}"/>
              </a:ext>
            </a:extLst>
          </p:cNvPr>
          <p:cNvPicPr>
            <a:picLocks noChangeAspect="1"/>
          </p:cNvPicPr>
          <p:nvPr/>
        </p:nvPicPr>
        <p:blipFill rotWithShape="1">
          <a:blip r:embed="rId5"/>
          <a:srcRect t="11222" b="20962"/>
          <a:stretch/>
        </p:blipFill>
        <p:spPr>
          <a:xfrm>
            <a:off x="22450053" y="4182060"/>
            <a:ext cx="9803378" cy="3922946"/>
          </a:xfrm>
          <a:prstGeom prst="rect">
            <a:avLst/>
          </a:prstGeom>
          <a:ln w="38100">
            <a:solidFill>
              <a:schemeClr val="tx1"/>
            </a:solidFill>
          </a:ln>
        </p:spPr>
      </p:pic>
      <p:pic>
        <p:nvPicPr>
          <p:cNvPr id="4" name="Picture 3">
            <a:extLst>
              <a:ext uri="{FF2B5EF4-FFF2-40B4-BE49-F238E27FC236}">
                <a16:creationId xmlns:a16="http://schemas.microsoft.com/office/drawing/2014/main" id="{F14C3422-0066-0B2B-9D64-CE68AE29E886}"/>
              </a:ext>
            </a:extLst>
          </p:cNvPr>
          <p:cNvPicPr>
            <a:picLocks noChangeAspect="1"/>
          </p:cNvPicPr>
          <p:nvPr/>
        </p:nvPicPr>
        <p:blipFill>
          <a:blip r:embed="rId6"/>
          <a:stretch>
            <a:fillRect/>
          </a:stretch>
        </p:blipFill>
        <p:spPr>
          <a:xfrm>
            <a:off x="11536681" y="6880767"/>
            <a:ext cx="5379720" cy="2526629"/>
          </a:xfrm>
          <a:prstGeom prst="rect">
            <a:avLst/>
          </a:prstGeom>
          <a:ln w="38100">
            <a:solidFill>
              <a:schemeClr val="tx1"/>
            </a:solidFill>
          </a:ln>
        </p:spPr>
      </p:pic>
      <p:graphicFrame>
        <p:nvGraphicFramePr>
          <p:cNvPr id="8" name="Table 7">
            <a:extLst>
              <a:ext uri="{FF2B5EF4-FFF2-40B4-BE49-F238E27FC236}">
                <a16:creationId xmlns:a16="http://schemas.microsoft.com/office/drawing/2014/main" id="{74F290AE-0929-7F5E-D862-77BCE21688F7}"/>
              </a:ext>
            </a:extLst>
          </p:cNvPr>
          <p:cNvGraphicFramePr>
            <a:graphicFrameLocks noGrp="1"/>
          </p:cNvGraphicFramePr>
          <p:nvPr>
            <p:extLst>
              <p:ext uri="{D42A27DB-BD31-4B8C-83A1-F6EECF244321}">
                <p14:modId xmlns:p14="http://schemas.microsoft.com/office/powerpoint/2010/main" val="1586314225"/>
              </p:ext>
            </p:extLst>
          </p:nvPr>
        </p:nvGraphicFramePr>
        <p:xfrm>
          <a:off x="11447847" y="10123660"/>
          <a:ext cx="10180500" cy="4700803"/>
        </p:xfrm>
        <a:graphic>
          <a:graphicData uri="http://schemas.openxmlformats.org/drawingml/2006/table">
            <a:tbl>
              <a:tblPr firstRow="1" firstCol="1" bandRow="1">
                <a:tableStyleId>{5C22544A-7EE6-4342-B048-85BDC9FD1C3A}</a:tableStyleId>
              </a:tblPr>
              <a:tblGrid>
                <a:gridCol w="1143180">
                  <a:extLst>
                    <a:ext uri="{9D8B030D-6E8A-4147-A177-3AD203B41FA5}">
                      <a16:colId xmlns:a16="http://schemas.microsoft.com/office/drawing/2014/main" val="1150161490"/>
                    </a:ext>
                  </a:extLst>
                </a:gridCol>
                <a:gridCol w="1066800">
                  <a:extLst>
                    <a:ext uri="{9D8B030D-6E8A-4147-A177-3AD203B41FA5}">
                      <a16:colId xmlns:a16="http://schemas.microsoft.com/office/drawing/2014/main" val="3741437128"/>
                    </a:ext>
                  </a:extLst>
                </a:gridCol>
                <a:gridCol w="990600">
                  <a:extLst>
                    <a:ext uri="{9D8B030D-6E8A-4147-A177-3AD203B41FA5}">
                      <a16:colId xmlns:a16="http://schemas.microsoft.com/office/drawing/2014/main" val="3101464043"/>
                    </a:ext>
                  </a:extLst>
                </a:gridCol>
                <a:gridCol w="1234440">
                  <a:extLst>
                    <a:ext uri="{9D8B030D-6E8A-4147-A177-3AD203B41FA5}">
                      <a16:colId xmlns:a16="http://schemas.microsoft.com/office/drawing/2014/main" val="802827687"/>
                    </a:ext>
                  </a:extLst>
                </a:gridCol>
                <a:gridCol w="1036320">
                  <a:extLst>
                    <a:ext uri="{9D8B030D-6E8A-4147-A177-3AD203B41FA5}">
                      <a16:colId xmlns:a16="http://schemas.microsoft.com/office/drawing/2014/main" val="1496395822"/>
                    </a:ext>
                  </a:extLst>
                </a:gridCol>
                <a:gridCol w="990600">
                  <a:extLst>
                    <a:ext uri="{9D8B030D-6E8A-4147-A177-3AD203B41FA5}">
                      <a16:colId xmlns:a16="http://schemas.microsoft.com/office/drawing/2014/main" val="2680702104"/>
                    </a:ext>
                  </a:extLst>
                </a:gridCol>
                <a:gridCol w="1325880">
                  <a:extLst>
                    <a:ext uri="{9D8B030D-6E8A-4147-A177-3AD203B41FA5}">
                      <a16:colId xmlns:a16="http://schemas.microsoft.com/office/drawing/2014/main" val="3975723024"/>
                    </a:ext>
                  </a:extLst>
                </a:gridCol>
                <a:gridCol w="1143000">
                  <a:extLst>
                    <a:ext uri="{9D8B030D-6E8A-4147-A177-3AD203B41FA5}">
                      <a16:colId xmlns:a16="http://schemas.microsoft.com/office/drawing/2014/main" val="3668756029"/>
                    </a:ext>
                  </a:extLst>
                </a:gridCol>
                <a:gridCol w="1249680">
                  <a:extLst>
                    <a:ext uri="{9D8B030D-6E8A-4147-A177-3AD203B41FA5}">
                      <a16:colId xmlns:a16="http://schemas.microsoft.com/office/drawing/2014/main" val="4056562569"/>
                    </a:ext>
                  </a:extLst>
                </a:gridCol>
              </a:tblGrid>
              <a:tr h="308945">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3">
                  <a:txBody>
                    <a:bodyPr/>
                    <a:lstStyle/>
                    <a:p>
                      <a:pPr marL="0" marR="0" algn="ctr">
                        <a:lnSpc>
                          <a:spcPct val="107000"/>
                        </a:lnSpc>
                        <a:spcBef>
                          <a:spcPts val="0"/>
                        </a:spcBef>
                        <a:spcAft>
                          <a:spcPts val="0"/>
                        </a:spcAft>
                      </a:pPr>
                      <a:r>
                        <a:rPr lang="en-US" sz="1500" dirty="0">
                          <a:effectLst/>
                        </a:rPr>
                        <a:t>States without TRAP laws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500" dirty="0">
                          <a:effectLst/>
                        </a:rPr>
                        <a:t>States with TRAP laws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ctr">
                        <a:lnSpc>
                          <a:spcPct val="107000"/>
                        </a:lnSpc>
                      </a:pPr>
                      <a:endParaRPr lang="en-US" sz="1500">
                        <a:effectLst/>
                        <a:latin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4290654"/>
                  </a:ext>
                </a:extLst>
              </a:tr>
              <a:tr h="1514834">
                <a:tc>
                  <a:txBody>
                    <a:bodyPr/>
                    <a:lstStyle/>
                    <a:p>
                      <a:pPr marL="0" marR="0" algn="ctr">
                        <a:lnSpc>
                          <a:spcPct val="107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400" dirty="0">
                          <a:effectLst/>
                        </a:rPr>
                        <a:t>Adjusted Pre-TRAP proportion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Adjusted Post-TRAP  proportion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Adjusted % difference after vs before TRAP laws (95% CI)*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Adjusted Pre-TRAP proportion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Adjusted Post-TRAP  proportion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Adjusted % difference after vs before TRAP laws (95% CI)*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Difference in difference estimator, (95% CI)*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Difference in difference adjusted </a:t>
                      </a:r>
                    </a:p>
                    <a:p>
                      <a:pPr marL="0" marR="0" algn="ctr">
                        <a:lnSpc>
                          <a:spcPct val="107000"/>
                        </a:lnSpc>
                        <a:spcBef>
                          <a:spcPts val="0"/>
                        </a:spcBef>
                        <a:spcAft>
                          <a:spcPts val="0"/>
                        </a:spcAft>
                      </a:pPr>
                      <a:r>
                        <a:rPr lang="en-US" sz="1400" dirty="0">
                          <a:effectLst/>
                        </a:rPr>
                        <a:t>odds ratio </a:t>
                      </a:r>
                    </a:p>
                    <a:p>
                      <a:pPr marL="0" marR="0" algn="ctr">
                        <a:lnSpc>
                          <a:spcPct val="107000"/>
                        </a:lnSpc>
                        <a:spcBef>
                          <a:spcPts val="0"/>
                        </a:spcBef>
                        <a:spcAft>
                          <a:spcPts val="0"/>
                        </a:spcAft>
                      </a:pPr>
                      <a:r>
                        <a:rPr lang="en-US" sz="1400" dirty="0">
                          <a:effectLst/>
                        </a:rPr>
                        <a:t>(95% CI)*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94968987"/>
                  </a:ext>
                </a:extLst>
              </a:tr>
              <a:tr h="959008">
                <a:tc>
                  <a:txBody>
                    <a:bodyPr/>
                    <a:lstStyle/>
                    <a:p>
                      <a:pPr marL="0" marR="0" algn="ctr">
                        <a:lnSpc>
                          <a:spcPct val="107000"/>
                        </a:lnSpc>
                        <a:spcBef>
                          <a:spcPts val="0"/>
                        </a:spcBef>
                        <a:spcAft>
                          <a:spcPts val="0"/>
                        </a:spcAft>
                      </a:pPr>
                      <a:r>
                        <a:rPr lang="en-US" sz="1500">
                          <a:effectLst/>
                        </a:rPr>
                        <a:t>Maternal composite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400" dirty="0">
                          <a:effectLst/>
                        </a:rPr>
                        <a:t>1.23%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1.21%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-0.02% </a:t>
                      </a:r>
                    </a:p>
                    <a:p>
                      <a:pPr marL="0" marR="0" algn="ctr">
                        <a:lnSpc>
                          <a:spcPct val="107000"/>
                        </a:lnSpc>
                        <a:spcBef>
                          <a:spcPts val="0"/>
                        </a:spcBef>
                        <a:spcAft>
                          <a:spcPts val="0"/>
                        </a:spcAft>
                      </a:pPr>
                      <a:r>
                        <a:rPr lang="en-US" sz="1400" dirty="0">
                          <a:effectLst/>
                        </a:rPr>
                        <a:t>(-0.29, 0.26)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 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0.20% </a:t>
                      </a:r>
                    </a:p>
                    <a:p>
                      <a:pPr marL="0" marR="0" algn="ctr">
                        <a:lnSpc>
                          <a:spcPct val="107000"/>
                        </a:lnSpc>
                        <a:spcBef>
                          <a:spcPts val="0"/>
                        </a:spcBef>
                        <a:spcAft>
                          <a:spcPts val="0"/>
                        </a:spcAft>
                      </a:pPr>
                      <a:r>
                        <a:rPr lang="en-US" sz="1400" dirty="0">
                          <a:effectLst/>
                        </a:rPr>
                        <a:t>(-0.06, 0.46)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0.22 </a:t>
                      </a:r>
                    </a:p>
                    <a:p>
                      <a:pPr marL="0" marR="0" algn="ctr">
                        <a:lnSpc>
                          <a:spcPct val="107000"/>
                        </a:lnSpc>
                        <a:spcBef>
                          <a:spcPts val="0"/>
                        </a:spcBef>
                        <a:spcAft>
                          <a:spcPts val="0"/>
                        </a:spcAft>
                      </a:pPr>
                      <a:r>
                        <a:rPr lang="en-US" sz="1400" dirty="0">
                          <a:effectLst/>
                        </a:rPr>
                        <a:t>(0.02-0.42)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1" dirty="0">
                          <a:effectLst/>
                        </a:rPr>
                        <a:t>1.24 </a:t>
                      </a:r>
                    </a:p>
                    <a:p>
                      <a:pPr marL="0" marR="0" algn="ctr">
                        <a:lnSpc>
                          <a:spcPct val="107000"/>
                        </a:lnSpc>
                        <a:spcBef>
                          <a:spcPts val="0"/>
                        </a:spcBef>
                        <a:spcAft>
                          <a:spcPts val="0"/>
                        </a:spcAft>
                      </a:pPr>
                      <a:r>
                        <a:rPr lang="en-US" sz="1400" b="1" dirty="0">
                          <a:effectLst/>
                        </a:rPr>
                        <a:t>(1.02-1.51)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4028747"/>
                  </a:ext>
                </a:extLst>
              </a:tr>
              <a:tr h="959008">
                <a:tc>
                  <a:txBody>
                    <a:bodyPr/>
                    <a:lstStyle/>
                    <a:p>
                      <a:pPr marL="0" marR="0" algn="ctr">
                        <a:lnSpc>
                          <a:spcPct val="107000"/>
                        </a:lnSpc>
                        <a:spcBef>
                          <a:spcPts val="0"/>
                        </a:spcBef>
                        <a:spcAft>
                          <a:spcPts val="0"/>
                        </a:spcAft>
                      </a:pPr>
                      <a:r>
                        <a:rPr lang="en-US" sz="1500">
                          <a:effectLst/>
                        </a:rPr>
                        <a:t>Preterm birth &lt;37 weeks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400">
                          <a:effectLst/>
                        </a:rPr>
                        <a:t>13.76%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12.39%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 -0.12% </a:t>
                      </a:r>
                    </a:p>
                    <a:p>
                      <a:pPr marL="0" marR="0" algn="ctr">
                        <a:lnSpc>
                          <a:spcPct val="107000"/>
                        </a:lnSpc>
                        <a:spcBef>
                          <a:spcPts val="0"/>
                        </a:spcBef>
                        <a:spcAft>
                          <a:spcPts val="0"/>
                        </a:spcAft>
                      </a:pPr>
                      <a:r>
                        <a:rPr lang="en-US" sz="1400" dirty="0">
                          <a:effectLst/>
                        </a:rPr>
                        <a:t>(-0.19, -0.04)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14.42%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13.59%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 -0.07% </a:t>
                      </a:r>
                    </a:p>
                    <a:p>
                      <a:pPr marL="0" marR="0" algn="ctr">
                        <a:lnSpc>
                          <a:spcPct val="107000"/>
                        </a:lnSpc>
                        <a:spcBef>
                          <a:spcPts val="0"/>
                        </a:spcBef>
                        <a:spcAft>
                          <a:spcPts val="0"/>
                        </a:spcAft>
                      </a:pPr>
                      <a:r>
                        <a:rPr lang="en-US" sz="1400" dirty="0">
                          <a:effectLst/>
                        </a:rPr>
                        <a:t>(-0.14, -0.002)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 0.05 </a:t>
                      </a:r>
                    </a:p>
                    <a:p>
                      <a:pPr marL="0" marR="0" algn="ctr">
                        <a:lnSpc>
                          <a:spcPct val="107000"/>
                        </a:lnSpc>
                        <a:spcBef>
                          <a:spcPts val="0"/>
                        </a:spcBef>
                        <a:spcAft>
                          <a:spcPts val="0"/>
                        </a:spcAft>
                      </a:pPr>
                      <a:r>
                        <a:rPr lang="en-US" sz="1400" dirty="0">
                          <a:effectLst/>
                        </a:rPr>
                        <a:t>(0.005, 0.10)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1.05 </a:t>
                      </a:r>
                    </a:p>
                    <a:p>
                      <a:pPr marL="0" marR="0" algn="ctr">
                        <a:lnSpc>
                          <a:spcPct val="107000"/>
                        </a:lnSpc>
                        <a:spcBef>
                          <a:spcPts val="0"/>
                        </a:spcBef>
                        <a:spcAft>
                          <a:spcPts val="0"/>
                        </a:spcAft>
                      </a:pPr>
                      <a:r>
                        <a:rPr lang="en-US" sz="1400" dirty="0">
                          <a:effectLst/>
                        </a:rPr>
                        <a:t>(1.00-1.11)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7731525"/>
                  </a:ext>
                </a:extLst>
              </a:tr>
              <a:tr h="959008">
                <a:tc>
                  <a:txBody>
                    <a:bodyPr/>
                    <a:lstStyle/>
                    <a:p>
                      <a:pPr marL="0" marR="0" algn="ctr">
                        <a:lnSpc>
                          <a:spcPct val="107000"/>
                        </a:lnSpc>
                        <a:spcBef>
                          <a:spcPts val="0"/>
                        </a:spcBef>
                        <a:spcAft>
                          <a:spcPts val="0"/>
                        </a:spcAft>
                      </a:pPr>
                      <a:r>
                        <a:rPr lang="en-US" sz="1500">
                          <a:effectLst/>
                        </a:rPr>
                        <a:t>Neonatal composite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 14.21%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 16.14%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0.18% </a:t>
                      </a:r>
                    </a:p>
                    <a:p>
                      <a:pPr marL="0" marR="0" algn="ctr">
                        <a:lnSpc>
                          <a:spcPct val="107000"/>
                        </a:lnSpc>
                        <a:spcBef>
                          <a:spcPts val="0"/>
                        </a:spcBef>
                        <a:spcAft>
                          <a:spcPts val="0"/>
                        </a:spcAft>
                      </a:pPr>
                      <a:r>
                        <a:rPr lang="en-US" sz="1400" dirty="0">
                          <a:effectLst/>
                        </a:rPr>
                        <a:t>(0.11, 0.26)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 12.85%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 14.47%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 0.17%</a:t>
                      </a:r>
                    </a:p>
                    <a:p>
                      <a:pPr marL="0" marR="0" algn="ctr">
                        <a:lnSpc>
                          <a:spcPct val="107000"/>
                        </a:lnSpc>
                        <a:spcBef>
                          <a:spcPts val="0"/>
                        </a:spcBef>
                        <a:spcAft>
                          <a:spcPts val="0"/>
                        </a:spcAft>
                      </a:pPr>
                      <a:r>
                        <a:rPr lang="en-US" sz="1400" dirty="0">
                          <a:effectLst/>
                        </a:rPr>
                        <a:t> (0.10, 0.24)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 -0.02 </a:t>
                      </a:r>
                    </a:p>
                    <a:p>
                      <a:pPr marL="0" marR="0" algn="ctr">
                        <a:lnSpc>
                          <a:spcPct val="107000"/>
                        </a:lnSpc>
                        <a:spcBef>
                          <a:spcPts val="0"/>
                        </a:spcBef>
                        <a:spcAft>
                          <a:spcPts val="0"/>
                        </a:spcAft>
                      </a:pPr>
                      <a:r>
                        <a:rPr lang="en-US" sz="1400" dirty="0">
                          <a:effectLst/>
                        </a:rPr>
                        <a:t>(-0.07, 0.04)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rPr>
                        <a:t>0.98 </a:t>
                      </a:r>
                    </a:p>
                    <a:p>
                      <a:pPr marL="0" marR="0" algn="ctr">
                        <a:lnSpc>
                          <a:spcPct val="107000"/>
                        </a:lnSpc>
                        <a:spcBef>
                          <a:spcPts val="0"/>
                        </a:spcBef>
                        <a:spcAft>
                          <a:spcPts val="0"/>
                        </a:spcAft>
                      </a:pPr>
                      <a:r>
                        <a:rPr lang="en-US" sz="1400" dirty="0">
                          <a:effectLst/>
                        </a:rPr>
                        <a:t>(0.93, 1.04)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8709291"/>
                  </a:ext>
                </a:extLst>
              </a:tr>
            </a:tbl>
          </a:graphicData>
        </a:graphic>
      </p:graphicFrame>
      <p:sp>
        <p:nvSpPr>
          <p:cNvPr id="10" name="TextBox 9">
            <a:extLst>
              <a:ext uri="{FF2B5EF4-FFF2-40B4-BE49-F238E27FC236}">
                <a16:creationId xmlns:a16="http://schemas.microsoft.com/office/drawing/2014/main" id="{DB317235-F0B4-B956-6C0B-ABE3FD25776D}"/>
              </a:ext>
            </a:extLst>
          </p:cNvPr>
          <p:cNvSpPr txBox="1"/>
          <p:nvPr/>
        </p:nvSpPr>
        <p:spPr>
          <a:xfrm>
            <a:off x="11410791" y="14827511"/>
            <a:ext cx="9721574" cy="400110"/>
          </a:xfrm>
          <a:prstGeom prst="rect">
            <a:avLst/>
          </a:prstGeom>
          <a:noFill/>
        </p:spPr>
        <p:txBody>
          <a:bodyPr wrap="square">
            <a:spAutoFit/>
          </a:bodyPr>
          <a:lstStyle/>
          <a:p>
            <a:r>
              <a:rPr lang="en-US" sz="1000" dirty="0">
                <a:solidFill>
                  <a:schemeClr val="bg1"/>
                </a:solidFill>
              </a:rPr>
              <a:t>*Pre-TRAP, Post-TRAP, and difference –in-difference estimates obtained from generalizing estimating equation models. Models adjusted for year of birth indicators, maternal race and ethnicity, maternal age, educational level, insurance status, gestational age and pre-pregnancy BMI. </a:t>
            </a:r>
          </a:p>
        </p:txBody>
      </p:sp>
      <p:sp>
        <p:nvSpPr>
          <p:cNvPr id="5" name="TextBox 4">
            <a:extLst>
              <a:ext uri="{FF2B5EF4-FFF2-40B4-BE49-F238E27FC236}">
                <a16:creationId xmlns:a16="http://schemas.microsoft.com/office/drawing/2014/main" id="{057D6052-6937-B6D3-BFBC-BBA7757FF537}"/>
              </a:ext>
            </a:extLst>
          </p:cNvPr>
          <p:cNvSpPr txBox="1"/>
          <p:nvPr/>
        </p:nvSpPr>
        <p:spPr>
          <a:xfrm>
            <a:off x="17684918" y="7052728"/>
            <a:ext cx="3749040" cy="1969770"/>
          </a:xfrm>
          <a:prstGeom prst="rect">
            <a:avLst/>
          </a:prstGeom>
          <a:noFill/>
        </p:spPr>
        <p:txBody>
          <a:bodyPr wrap="square" rtlCol="0">
            <a:spAutoFit/>
          </a:bodyPr>
          <a:lstStyle/>
          <a:p>
            <a:r>
              <a:rPr lang="en-US" sz="1800" b="0" i="0" u="none" strike="noStrike" cap="none" dirty="0">
                <a:solidFill>
                  <a:schemeClr val="lt1"/>
                </a:solidFill>
                <a:latin typeface="Arial"/>
                <a:ea typeface="Arial"/>
                <a:cs typeface="Arial"/>
                <a:sym typeface="Arial"/>
              </a:rPr>
              <a:t>- </a:t>
            </a:r>
            <a:r>
              <a:rPr lang="en-US" sz="1800" b="0" i="0" u="sng" strike="noStrike" cap="none" dirty="0">
                <a:solidFill>
                  <a:schemeClr val="lt1"/>
                </a:solidFill>
                <a:latin typeface="Arial"/>
                <a:ea typeface="Arial"/>
                <a:cs typeface="Arial"/>
                <a:sym typeface="Arial"/>
              </a:rPr>
              <a:t>Final sample</a:t>
            </a:r>
            <a:r>
              <a:rPr lang="en-US" sz="1800" b="0" i="0" u="none" strike="noStrike" cap="none" dirty="0">
                <a:solidFill>
                  <a:schemeClr val="lt1"/>
                </a:solidFill>
                <a:latin typeface="Arial"/>
                <a:ea typeface="Arial"/>
                <a:cs typeface="Arial"/>
                <a:sym typeface="Arial"/>
              </a:rPr>
              <a:t>: 416,019 singleton births conceived with fertility treatment occurring between 23-42 weeks gestation, with 174,671 from states with TRAP laws and 241,348 from states without. </a:t>
            </a:r>
          </a:p>
          <a:p>
            <a:endParaRPr lang="en-US" dirty="0"/>
          </a:p>
        </p:txBody>
      </p:sp>
      <p:sp>
        <p:nvSpPr>
          <p:cNvPr id="9" name="TextBox 8">
            <a:extLst>
              <a:ext uri="{FF2B5EF4-FFF2-40B4-BE49-F238E27FC236}">
                <a16:creationId xmlns:a16="http://schemas.microsoft.com/office/drawing/2014/main" id="{D8B35F72-2D7B-B21C-F54A-587935DF341D}"/>
              </a:ext>
            </a:extLst>
          </p:cNvPr>
          <p:cNvSpPr txBox="1"/>
          <p:nvPr/>
        </p:nvSpPr>
        <p:spPr>
          <a:xfrm>
            <a:off x="22652157" y="8316842"/>
            <a:ext cx="9464040" cy="1446550"/>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400"/>
              <a:buFont typeface="Arial"/>
              <a:buNone/>
            </a:pPr>
            <a:endParaRPr lang="en-US" sz="2000" dirty="0">
              <a:solidFill>
                <a:schemeClr val="lt1"/>
              </a:solidFill>
            </a:endParaRPr>
          </a:p>
          <a:p>
            <a:pPr marR="0" lvl="0" algn="l" rtl="0">
              <a:lnSpc>
                <a:spcPct val="100000"/>
              </a:lnSpc>
              <a:spcBef>
                <a:spcPts val="0"/>
              </a:spcBef>
              <a:spcAft>
                <a:spcPts val="0"/>
              </a:spcAft>
              <a:buClr>
                <a:srgbClr val="000000"/>
              </a:buClr>
              <a:buSzPts val="2400"/>
            </a:pPr>
            <a:r>
              <a:rPr lang="en-US" sz="1800" b="0" i="0" u="none" strike="noStrike" cap="none" dirty="0">
                <a:solidFill>
                  <a:schemeClr val="lt1"/>
                </a:solidFill>
                <a:latin typeface="Arial"/>
                <a:ea typeface="Arial"/>
                <a:cs typeface="Arial"/>
                <a:sym typeface="Arial"/>
              </a:rPr>
              <a:t>- Difference in differences analysis showed a </a:t>
            </a:r>
            <a:r>
              <a:rPr lang="en-US" sz="1800" b="1" i="0" strike="noStrike" cap="none" dirty="0">
                <a:solidFill>
                  <a:schemeClr val="lt1"/>
                </a:solidFill>
                <a:latin typeface="Arial"/>
                <a:ea typeface="Arial"/>
                <a:cs typeface="Arial"/>
                <a:sym typeface="Arial"/>
              </a:rPr>
              <a:t>more significant increase in adverse maternal outcomes within the composite in states with TRAP laws relative to states without </a:t>
            </a:r>
            <a:r>
              <a:rPr lang="en-US" sz="1800" b="0" i="0" u="none" strike="noStrike" cap="none" dirty="0">
                <a:solidFill>
                  <a:schemeClr val="lt1"/>
                </a:solidFill>
                <a:latin typeface="Arial"/>
                <a:ea typeface="Arial"/>
                <a:cs typeface="Arial"/>
                <a:sym typeface="Arial"/>
              </a:rPr>
              <a:t>(adjusted odds ratio 1.27; 95% CI: 1.04-1.56). </a:t>
            </a:r>
          </a:p>
          <a:p>
            <a:pPr marL="285750" marR="0" lvl="0" indent="-285750" algn="l" rtl="0">
              <a:lnSpc>
                <a:spcPct val="100000"/>
              </a:lnSpc>
              <a:spcBef>
                <a:spcPts val="0"/>
              </a:spcBef>
              <a:spcAft>
                <a:spcPts val="0"/>
              </a:spcAft>
              <a:buClr>
                <a:srgbClr val="000000"/>
              </a:buClr>
              <a:buSzPts val="2400"/>
              <a:buFontTx/>
              <a:buChar char="-"/>
            </a:pPr>
            <a:endParaRPr lang="en-US" dirty="0">
              <a:solidFill>
                <a:schemeClr val="lt1"/>
              </a:solidFill>
            </a:endParaRPr>
          </a:p>
        </p:txBody>
      </p:sp>
      <p:sp>
        <p:nvSpPr>
          <p:cNvPr id="11" name="TextBox 10">
            <a:extLst>
              <a:ext uri="{FF2B5EF4-FFF2-40B4-BE49-F238E27FC236}">
                <a16:creationId xmlns:a16="http://schemas.microsoft.com/office/drawing/2014/main" id="{BC0CFB45-CA8F-E9EA-BFF1-247AE79282F5}"/>
              </a:ext>
            </a:extLst>
          </p:cNvPr>
          <p:cNvSpPr txBox="1"/>
          <p:nvPr/>
        </p:nvSpPr>
        <p:spPr>
          <a:xfrm>
            <a:off x="11410791" y="9493766"/>
            <a:ext cx="10096817" cy="646331"/>
          </a:xfrm>
          <a:prstGeom prst="rect">
            <a:avLst/>
          </a:prstGeom>
          <a:noFill/>
        </p:spPr>
        <p:txBody>
          <a:bodyPr wrap="square" rtlCol="0">
            <a:spAutoFit/>
          </a:bodyPr>
          <a:lstStyle/>
          <a:p>
            <a:r>
              <a:rPr lang="en-US" sz="1800" dirty="0">
                <a:solidFill>
                  <a:schemeClr val="bg1"/>
                </a:solidFill>
              </a:rPr>
              <a:t>Table 1. Adjusted Proportions of ART Pregnancies meeting criteria for Maternal &amp; Neonatal Composite within TRAP Law States vs. non-TRAP Law States </a:t>
            </a:r>
          </a:p>
        </p:txBody>
      </p:sp>
      <p:sp>
        <p:nvSpPr>
          <p:cNvPr id="12" name="TextBox 11">
            <a:extLst>
              <a:ext uri="{FF2B5EF4-FFF2-40B4-BE49-F238E27FC236}">
                <a16:creationId xmlns:a16="http://schemas.microsoft.com/office/drawing/2014/main" id="{81DF69EA-1AA1-2268-22D7-5A397DF3DBF3}"/>
              </a:ext>
            </a:extLst>
          </p:cNvPr>
          <p:cNvSpPr txBox="1"/>
          <p:nvPr/>
        </p:nvSpPr>
        <p:spPr>
          <a:xfrm>
            <a:off x="11410791" y="6482162"/>
            <a:ext cx="7574103" cy="369332"/>
          </a:xfrm>
          <a:prstGeom prst="rect">
            <a:avLst/>
          </a:prstGeom>
          <a:noFill/>
        </p:spPr>
        <p:txBody>
          <a:bodyPr wrap="square" rtlCol="0">
            <a:spAutoFit/>
          </a:bodyPr>
          <a:lstStyle/>
          <a:p>
            <a:r>
              <a:rPr lang="en-US" sz="1800" dirty="0">
                <a:solidFill>
                  <a:schemeClr val="bg1"/>
                </a:solidFill>
              </a:rPr>
              <a:t>Figure 1. Final Sample After Inclusion/Exclusion Criteria</a:t>
            </a:r>
          </a:p>
        </p:txBody>
      </p:sp>
      <p:sp>
        <p:nvSpPr>
          <p:cNvPr id="13" name="TextBox 12">
            <a:extLst>
              <a:ext uri="{FF2B5EF4-FFF2-40B4-BE49-F238E27FC236}">
                <a16:creationId xmlns:a16="http://schemas.microsoft.com/office/drawing/2014/main" id="{928C64B9-2C72-AEAB-3D67-33E86AA1B08A}"/>
              </a:ext>
            </a:extLst>
          </p:cNvPr>
          <p:cNvSpPr txBox="1"/>
          <p:nvPr/>
        </p:nvSpPr>
        <p:spPr>
          <a:xfrm>
            <a:off x="22490955" y="3761000"/>
            <a:ext cx="7574103" cy="369332"/>
          </a:xfrm>
          <a:prstGeom prst="rect">
            <a:avLst/>
          </a:prstGeom>
          <a:noFill/>
        </p:spPr>
        <p:txBody>
          <a:bodyPr wrap="square" rtlCol="0">
            <a:spAutoFit/>
          </a:bodyPr>
          <a:lstStyle/>
          <a:p>
            <a:r>
              <a:rPr lang="en-US" sz="1800" dirty="0">
                <a:solidFill>
                  <a:schemeClr val="bg1"/>
                </a:solidFill>
              </a:rPr>
              <a:t>Figure 2. Percentage of Maternal Composite in States </a:t>
            </a:r>
            <a:r>
              <a:rPr lang="en-US" sz="1800" u="sng" dirty="0">
                <a:solidFill>
                  <a:schemeClr val="bg1"/>
                </a:solidFill>
              </a:rPr>
              <a:t>with</a:t>
            </a:r>
            <a:r>
              <a:rPr lang="en-US" sz="1800" dirty="0">
                <a:solidFill>
                  <a:schemeClr val="bg1"/>
                </a:solidFill>
              </a:rPr>
              <a:t> TRAP Laws</a:t>
            </a:r>
          </a:p>
        </p:txBody>
      </p:sp>
      <p:sp>
        <p:nvSpPr>
          <p:cNvPr id="44" name="Up Arrow 43">
            <a:extLst>
              <a:ext uri="{FF2B5EF4-FFF2-40B4-BE49-F238E27FC236}">
                <a16:creationId xmlns:a16="http://schemas.microsoft.com/office/drawing/2014/main" id="{1362EF11-1F65-E8EA-1C4F-CA7483A6F56A}"/>
              </a:ext>
            </a:extLst>
          </p:cNvPr>
          <p:cNvSpPr/>
          <p:nvPr/>
        </p:nvSpPr>
        <p:spPr>
          <a:xfrm>
            <a:off x="15174390" y="14038948"/>
            <a:ext cx="253565" cy="29095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a:extLst>
              <a:ext uri="{FF2B5EF4-FFF2-40B4-BE49-F238E27FC236}">
                <a16:creationId xmlns:a16="http://schemas.microsoft.com/office/drawing/2014/main" id="{B8D38A1D-3811-A4FF-E004-8EA2015F6C43}"/>
              </a:ext>
            </a:extLst>
          </p:cNvPr>
          <p:cNvSpPr/>
          <p:nvPr/>
        </p:nvSpPr>
        <p:spPr>
          <a:xfrm>
            <a:off x="20787360" y="13131029"/>
            <a:ext cx="472440" cy="229680"/>
          </a:xfrm>
          <a:prstGeom prst="lef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a:extLst>
              <a:ext uri="{FF2B5EF4-FFF2-40B4-BE49-F238E27FC236}">
                <a16:creationId xmlns:a16="http://schemas.microsoft.com/office/drawing/2014/main" id="{F006D176-D1A8-76D5-C05B-1E40327F109D}"/>
              </a:ext>
            </a:extLst>
          </p:cNvPr>
          <p:cNvSpPr/>
          <p:nvPr/>
        </p:nvSpPr>
        <p:spPr>
          <a:xfrm>
            <a:off x="20769362" y="14100223"/>
            <a:ext cx="472440" cy="229680"/>
          </a:xfrm>
          <a:prstGeom prst="lef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 Arrow 46">
            <a:extLst>
              <a:ext uri="{FF2B5EF4-FFF2-40B4-BE49-F238E27FC236}">
                <a16:creationId xmlns:a16="http://schemas.microsoft.com/office/drawing/2014/main" id="{168D54DD-30B6-1552-48B8-F7B3C81091C3}"/>
              </a:ext>
            </a:extLst>
          </p:cNvPr>
          <p:cNvSpPr/>
          <p:nvPr/>
        </p:nvSpPr>
        <p:spPr>
          <a:xfrm>
            <a:off x="29640443" y="9644516"/>
            <a:ext cx="253565" cy="29095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85F59B12-6963-6CE0-3D19-53F8C8957C45}"/>
              </a:ext>
            </a:extLst>
          </p:cNvPr>
          <p:cNvSpPr txBox="1"/>
          <p:nvPr/>
        </p:nvSpPr>
        <p:spPr>
          <a:xfrm>
            <a:off x="22652157" y="10803350"/>
            <a:ext cx="9803378" cy="1138773"/>
          </a:xfrm>
          <a:prstGeom prst="rect">
            <a:avLst/>
          </a:prstGeom>
          <a:noFill/>
        </p:spPr>
        <p:txBody>
          <a:bodyPr wrap="square" rtlCol="0">
            <a:spAutoFit/>
          </a:bodyPr>
          <a:lstStyle/>
          <a:p>
            <a:r>
              <a:rPr lang="en-US" sz="1800" b="0" i="0" u="none" strike="noStrike" cap="none" dirty="0">
                <a:solidFill>
                  <a:schemeClr val="lt1"/>
                </a:solidFill>
                <a:latin typeface="Arial"/>
                <a:ea typeface="Arial"/>
                <a:cs typeface="Arial"/>
                <a:sym typeface="Arial"/>
              </a:rPr>
              <a:t>- Difference in differences analysis showed </a:t>
            </a:r>
            <a:r>
              <a:rPr lang="en-US" sz="1800" b="1" i="0" u="none" strike="noStrike" cap="none" dirty="0">
                <a:solidFill>
                  <a:schemeClr val="lt1"/>
                </a:solidFill>
                <a:latin typeface="Arial"/>
                <a:ea typeface="Arial"/>
                <a:cs typeface="Arial"/>
                <a:sym typeface="Arial"/>
              </a:rPr>
              <a:t>no significant differences in the adjusted odds of the change in neonatal composite among states with TRAP laws relative to states without </a:t>
            </a:r>
            <a:r>
              <a:rPr lang="en-US" sz="1800" b="0" i="0" u="none" strike="noStrike" cap="none" dirty="0">
                <a:solidFill>
                  <a:schemeClr val="lt1"/>
                </a:solidFill>
                <a:latin typeface="Arial"/>
                <a:ea typeface="Arial"/>
                <a:cs typeface="Arial"/>
                <a:sym typeface="Arial"/>
              </a:rPr>
              <a:t>(adjusted odds ratio 0.98; 95% CI: 0.93-1.04). </a:t>
            </a:r>
          </a:p>
          <a:p>
            <a:endParaRPr lang="en-US" dirty="0"/>
          </a:p>
        </p:txBody>
      </p:sp>
      <p:sp>
        <p:nvSpPr>
          <p:cNvPr id="51" name="TextBox 50">
            <a:extLst>
              <a:ext uri="{FF2B5EF4-FFF2-40B4-BE49-F238E27FC236}">
                <a16:creationId xmlns:a16="http://schemas.microsoft.com/office/drawing/2014/main" id="{08F0DA34-8CD1-6696-260A-BAAD329CF27C}"/>
              </a:ext>
            </a:extLst>
          </p:cNvPr>
          <p:cNvSpPr txBox="1"/>
          <p:nvPr/>
        </p:nvSpPr>
        <p:spPr>
          <a:xfrm>
            <a:off x="22383399" y="8225101"/>
            <a:ext cx="5538056" cy="646331"/>
          </a:xfrm>
          <a:prstGeom prst="rect">
            <a:avLst/>
          </a:prstGeom>
          <a:noFill/>
        </p:spPr>
        <p:txBody>
          <a:bodyPr wrap="square" rtlCol="0">
            <a:spAutoFit/>
          </a:bodyPr>
          <a:lstStyle/>
          <a:p>
            <a:r>
              <a:rPr lang="en-US" sz="2200" b="1" i="0" u="sng" strike="noStrike" cap="none" dirty="0">
                <a:solidFill>
                  <a:schemeClr val="lt1"/>
                </a:solidFill>
                <a:latin typeface="Arial"/>
                <a:ea typeface="Arial"/>
                <a:cs typeface="Arial"/>
                <a:sym typeface="Arial"/>
              </a:rPr>
              <a:t>Primary Outcome (maternal composite): </a:t>
            </a:r>
          </a:p>
          <a:p>
            <a:endParaRPr lang="en-US" dirty="0"/>
          </a:p>
        </p:txBody>
      </p:sp>
      <p:sp>
        <p:nvSpPr>
          <p:cNvPr id="52" name="TextBox 51">
            <a:extLst>
              <a:ext uri="{FF2B5EF4-FFF2-40B4-BE49-F238E27FC236}">
                <a16:creationId xmlns:a16="http://schemas.microsoft.com/office/drawing/2014/main" id="{72E04349-EA01-6124-997B-B71FEA83E215}"/>
              </a:ext>
            </a:extLst>
          </p:cNvPr>
          <p:cNvSpPr txBox="1"/>
          <p:nvPr/>
        </p:nvSpPr>
        <p:spPr>
          <a:xfrm>
            <a:off x="22383399" y="10396887"/>
            <a:ext cx="5538056" cy="615553"/>
          </a:xfrm>
          <a:prstGeom prst="rect">
            <a:avLst/>
          </a:prstGeom>
          <a:noFill/>
        </p:spPr>
        <p:txBody>
          <a:bodyPr wrap="square" rtlCol="0">
            <a:spAutoFit/>
          </a:bodyPr>
          <a:lstStyle/>
          <a:p>
            <a:r>
              <a:rPr lang="en-US" sz="2000" b="1" i="0" u="sng" strike="noStrike" cap="none" dirty="0">
                <a:solidFill>
                  <a:schemeClr val="lt1"/>
                </a:solidFill>
                <a:latin typeface="Arial"/>
                <a:ea typeface="Arial"/>
                <a:cs typeface="Arial"/>
                <a:sym typeface="Arial"/>
              </a:rPr>
              <a:t>Secondary Outcome (neonatal composite): </a:t>
            </a:r>
          </a:p>
          <a:p>
            <a:endParaRPr lang="en-US" dirty="0"/>
          </a:p>
        </p:txBody>
      </p:sp>
      <p:sp>
        <p:nvSpPr>
          <p:cNvPr id="58" name="Down Arrow 57">
            <a:extLst>
              <a:ext uri="{FF2B5EF4-FFF2-40B4-BE49-F238E27FC236}">
                <a16:creationId xmlns:a16="http://schemas.microsoft.com/office/drawing/2014/main" id="{92BFF70A-A97A-69D4-8E55-BC0DEC141D0A}"/>
              </a:ext>
            </a:extLst>
          </p:cNvPr>
          <p:cNvSpPr/>
          <p:nvPr/>
        </p:nvSpPr>
        <p:spPr>
          <a:xfrm>
            <a:off x="15171923" y="12084229"/>
            <a:ext cx="256032" cy="29260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a:extLst>
              <a:ext uri="{FF2B5EF4-FFF2-40B4-BE49-F238E27FC236}">
                <a16:creationId xmlns:a16="http://schemas.microsoft.com/office/drawing/2014/main" id="{85ABCB4B-8E81-54C8-01BC-6B99CF11E1A7}"/>
              </a:ext>
            </a:extLst>
          </p:cNvPr>
          <p:cNvSpPr/>
          <p:nvPr/>
        </p:nvSpPr>
        <p:spPr>
          <a:xfrm>
            <a:off x="15171923" y="13087865"/>
            <a:ext cx="256032" cy="29260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a:extLst>
              <a:ext uri="{FF2B5EF4-FFF2-40B4-BE49-F238E27FC236}">
                <a16:creationId xmlns:a16="http://schemas.microsoft.com/office/drawing/2014/main" id="{A756AD62-BDED-B3BC-DE49-9EBF9D5F901E}"/>
              </a:ext>
            </a:extLst>
          </p:cNvPr>
          <p:cNvSpPr/>
          <p:nvPr/>
        </p:nvSpPr>
        <p:spPr>
          <a:xfrm>
            <a:off x="18443245" y="13052614"/>
            <a:ext cx="256032" cy="29260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60">
            <a:extLst>
              <a:ext uri="{FF2B5EF4-FFF2-40B4-BE49-F238E27FC236}">
                <a16:creationId xmlns:a16="http://schemas.microsoft.com/office/drawing/2014/main" id="{0B58C57C-84C3-2D5C-2B7F-27216BE2D28E}"/>
              </a:ext>
            </a:extLst>
          </p:cNvPr>
          <p:cNvSpPr/>
          <p:nvPr/>
        </p:nvSpPr>
        <p:spPr>
          <a:xfrm>
            <a:off x="18335041" y="12115693"/>
            <a:ext cx="472440" cy="229680"/>
          </a:xfrm>
          <a:prstGeom prst="lef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Up Arrow 61">
            <a:extLst>
              <a:ext uri="{FF2B5EF4-FFF2-40B4-BE49-F238E27FC236}">
                <a16:creationId xmlns:a16="http://schemas.microsoft.com/office/drawing/2014/main" id="{B436A72E-B1FE-E70E-92D3-872521533372}"/>
              </a:ext>
            </a:extLst>
          </p:cNvPr>
          <p:cNvSpPr/>
          <p:nvPr/>
        </p:nvSpPr>
        <p:spPr>
          <a:xfrm>
            <a:off x="20896797" y="12085055"/>
            <a:ext cx="253565" cy="29095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Up Arrow 62">
            <a:extLst>
              <a:ext uri="{FF2B5EF4-FFF2-40B4-BE49-F238E27FC236}">
                <a16:creationId xmlns:a16="http://schemas.microsoft.com/office/drawing/2014/main" id="{3ADAB796-5844-E24F-324C-E23291B6013E}"/>
              </a:ext>
            </a:extLst>
          </p:cNvPr>
          <p:cNvSpPr/>
          <p:nvPr/>
        </p:nvSpPr>
        <p:spPr>
          <a:xfrm>
            <a:off x="18445712" y="14028011"/>
            <a:ext cx="253565" cy="29095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a:extLst>
              <a:ext uri="{FF2B5EF4-FFF2-40B4-BE49-F238E27FC236}">
                <a16:creationId xmlns:a16="http://schemas.microsoft.com/office/drawing/2014/main" id="{BB580F3C-73AF-14F3-4C90-902AA7BFB51F}"/>
              </a:ext>
            </a:extLst>
          </p:cNvPr>
          <p:cNvSpPr/>
          <p:nvPr/>
        </p:nvSpPr>
        <p:spPr>
          <a:xfrm>
            <a:off x="24379839" y="9654251"/>
            <a:ext cx="256032" cy="29260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A30638C-BD9F-E40D-52B3-D8902FB5E0C3}"/>
              </a:ext>
            </a:extLst>
          </p:cNvPr>
          <p:cNvSpPr txBox="1"/>
          <p:nvPr/>
        </p:nvSpPr>
        <p:spPr>
          <a:xfrm>
            <a:off x="23680374" y="9930926"/>
            <a:ext cx="1654963" cy="307777"/>
          </a:xfrm>
          <a:prstGeom prst="rect">
            <a:avLst/>
          </a:prstGeom>
          <a:noFill/>
        </p:spPr>
        <p:txBody>
          <a:bodyPr wrap="square" rtlCol="0">
            <a:spAutoFit/>
          </a:bodyPr>
          <a:lstStyle/>
          <a:p>
            <a:r>
              <a:rPr lang="en-US" dirty="0">
                <a:solidFill>
                  <a:schemeClr val="bg1"/>
                </a:solidFill>
              </a:rPr>
              <a:t>Non-TRAP states</a:t>
            </a:r>
          </a:p>
        </p:txBody>
      </p:sp>
      <p:sp>
        <p:nvSpPr>
          <p:cNvPr id="68" name="TextBox 67">
            <a:extLst>
              <a:ext uri="{FF2B5EF4-FFF2-40B4-BE49-F238E27FC236}">
                <a16:creationId xmlns:a16="http://schemas.microsoft.com/office/drawing/2014/main" id="{57C4553E-5757-89B3-3BD3-3B2A7B06A35E}"/>
              </a:ext>
            </a:extLst>
          </p:cNvPr>
          <p:cNvSpPr txBox="1"/>
          <p:nvPr/>
        </p:nvSpPr>
        <p:spPr>
          <a:xfrm>
            <a:off x="25350109" y="9722750"/>
            <a:ext cx="663098" cy="400110"/>
          </a:xfrm>
          <a:prstGeom prst="rect">
            <a:avLst/>
          </a:prstGeom>
          <a:noFill/>
        </p:spPr>
        <p:txBody>
          <a:bodyPr wrap="square" rtlCol="0">
            <a:spAutoFit/>
          </a:bodyPr>
          <a:lstStyle/>
          <a:p>
            <a:pPr algn="ctr"/>
            <a:r>
              <a:rPr lang="en-US" sz="2000" dirty="0">
                <a:solidFill>
                  <a:schemeClr val="bg1"/>
                </a:solidFill>
              </a:rPr>
              <a:t>vs.</a:t>
            </a:r>
          </a:p>
        </p:txBody>
      </p:sp>
      <p:sp>
        <p:nvSpPr>
          <p:cNvPr id="70" name="TextBox 69">
            <a:extLst>
              <a:ext uri="{FF2B5EF4-FFF2-40B4-BE49-F238E27FC236}">
                <a16:creationId xmlns:a16="http://schemas.microsoft.com/office/drawing/2014/main" id="{DADCB5E6-CC63-5C5D-C72B-AEDB5DAD86B1}"/>
              </a:ext>
            </a:extLst>
          </p:cNvPr>
          <p:cNvSpPr txBox="1"/>
          <p:nvPr/>
        </p:nvSpPr>
        <p:spPr>
          <a:xfrm>
            <a:off x="25835478" y="9946859"/>
            <a:ext cx="1654963" cy="307777"/>
          </a:xfrm>
          <a:prstGeom prst="rect">
            <a:avLst/>
          </a:prstGeom>
          <a:noFill/>
        </p:spPr>
        <p:txBody>
          <a:bodyPr wrap="square" rtlCol="0">
            <a:spAutoFit/>
          </a:bodyPr>
          <a:lstStyle/>
          <a:p>
            <a:pPr algn="ctr"/>
            <a:r>
              <a:rPr lang="en-US" dirty="0">
                <a:solidFill>
                  <a:schemeClr val="bg1"/>
                </a:solidFill>
              </a:rPr>
              <a:t>TRAP states</a:t>
            </a:r>
          </a:p>
        </p:txBody>
      </p:sp>
      <p:sp>
        <p:nvSpPr>
          <p:cNvPr id="72" name="Left-Right Arrow 71">
            <a:extLst>
              <a:ext uri="{FF2B5EF4-FFF2-40B4-BE49-F238E27FC236}">
                <a16:creationId xmlns:a16="http://schemas.microsoft.com/office/drawing/2014/main" id="{C69AB48C-2ADD-D744-4F28-E20CCC411E09}"/>
              </a:ext>
            </a:extLst>
          </p:cNvPr>
          <p:cNvSpPr/>
          <p:nvPr/>
        </p:nvSpPr>
        <p:spPr>
          <a:xfrm>
            <a:off x="26454431" y="9670184"/>
            <a:ext cx="472440" cy="229680"/>
          </a:xfrm>
          <a:prstGeom prst="lef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qual 72">
            <a:extLst>
              <a:ext uri="{FF2B5EF4-FFF2-40B4-BE49-F238E27FC236}">
                <a16:creationId xmlns:a16="http://schemas.microsoft.com/office/drawing/2014/main" id="{0C8A15D2-A3A4-0A97-F45A-E4C42C0FA76D}"/>
              </a:ext>
            </a:extLst>
          </p:cNvPr>
          <p:cNvSpPr/>
          <p:nvPr/>
        </p:nvSpPr>
        <p:spPr>
          <a:xfrm>
            <a:off x="27623512" y="9698927"/>
            <a:ext cx="517145" cy="447755"/>
          </a:xfrm>
          <a:prstGeom prst="mathEqua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TextBox 74">
            <a:extLst>
              <a:ext uri="{FF2B5EF4-FFF2-40B4-BE49-F238E27FC236}">
                <a16:creationId xmlns:a16="http://schemas.microsoft.com/office/drawing/2014/main" id="{76903B14-E8AD-178D-85F3-8740857FD3E1}"/>
              </a:ext>
            </a:extLst>
          </p:cNvPr>
          <p:cNvSpPr txBox="1"/>
          <p:nvPr/>
        </p:nvSpPr>
        <p:spPr>
          <a:xfrm>
            <a:off x="28273727" y="9975593"/>
            <a:ext cx="2986996" cy="307777"/>
          </a:xfrm>
          <a:prstGeom prst="rect">
            <a:avLst/>
          </a:prstGeom>
          <a:noFill/>
        </p:spPr>
        <p:txBody>
          <a:bodyPr wrap="square" rtlCol="0">
            <a:spAutoFit/>
          </a:bodyPr>
          <a:lstStyle/>
          <a:p>
            <a:pPr algn="ctr"/>
            <a:r>
              <a:rPr lang="en-US" dirty="0">
                <a:solidFill>
                  <a:schemeClr val="bg1"/>
                </a:solidFill>
              </a:rPr>
              <a:t>TRAP relative to non-TRAP states</a:t>
            </a:r>
            <a:endParaRPr lang="en-US" sz="2200" dirty="0">
              <a:solidFill>
                <a:schemeClr val="bg1"/>
              </a:solidFill>
            </a:endParaRPr>
          </a:p>
        </p:txBody>
      </p:sp>
      <p:sp>
        <p:nvSpPr>
          <p:cNvPr id="77" name="TextBox 76">
            <a:extLst>
              <a:ext uri="{FF2B5EF4-FFF2-40B4-BE49-F238E27FC236}">
                <a16:creationId xmlns:a16="http://schemas.microsoft.com/office/drawing/2014/main" id="{12A2245C-7771-0258-A8B4-E1D77730543B}"/>
              </a:ext>
            </a:extLst>
          </p:cNvPr>
          <p:cNvSpPr txBox="1"/>
          <p:nvPr/>
        </p:nvSpPr>
        <p:spPr>
          <a:xfrm>
            <a:off x="29969523" y="12556252"/>
            <a:ext cx="2752069" cy="307777"/>
          </a:xfrm>
          <a:prstGeom prst="rect">
            <a:avLst/>
          </a:prstGeom>
          <a:noFill/>
        </p:spPr>
        <p:txBody>
          <a:bodyPr wrap="square" rtlCol="0">
            <a:spAutoFit/>
          </a:bodyPr>
          <a:lstStyle/>
          <a:p>
            <a:r>
              <a:rPr lang="en-US" dirty="0">
                <a:solidFill>
                  <a:schemeClr val="bg1"/>
                </a:solidFill>
              </a:rPr>
              <a:t>*statistically significant (p&lt;0.05)</a:t>
            </a:r>
          </a:p>
        </p:txBody>
      </p:sp>
      <p:sp>
        <p:nvSpPr>
          <p:cNvPr id="79" name="Up Arrow 78">
            <a:extLst>
              <a:ext uri="{FF2B5EF4-FFF2-40B4-BE49-F238E27FC236}">
                <a16:creationId xmlns:a16="http://schemas.microsoft.com/office/drawing/2014/main" id="{78350AE4-2082-F14E-5F08-287E335AC743}"/>
              </a:ext>
            </a:extLst>
          </p:cNvPr>
          <p:cNvSpPr/>
          <p:nvPr/>
        </p:nvSpPr>
        <p:spPr>
          <a:xfrm>
            <a:off x="26523938" y="11743135"/>
            <a:ext cx="253565" cy="29095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724556F-69E8-6272-90CF-97CEDD7D1288}"/>
              </a:ext>
            </a:extLst>
          </p:cNvPr>
          <p:cNvSpPr txBox="1"/>
          <p:nvPr/>
        </p:nvSpPr>
        <p:spPr>
          <a:xfrm>
            <a:off x="23659311" y="12017608"/>
            <a:ext cx="1654963" cy="307777"/>
          </a:xfrm>
          <a:prstGeom prst="rect">
            <a:avLst/>
          </a:prstGeom>
          <a:noFill/>
        </p:spPr>
        <p:txBody>
          <a:bodyPr wrap="square" rtlCol="0">
            <a:spAutoFit/>
          </a:bodyPr>
          <a:lstStyle/>
          <a:p>
            <a:r>
              <a:rPr lang="en-US" dirty="0">
                <a:solidFill>
                  <a:schemeClr val="bg1"/>
                </a:solidFill>
              </a:rPr>
              <a:t>Non-TRAP states</a:t>
            </a:r>
          </a:p>
        </p:txBody>
      </p:sp>
      <p:sp>
        <p:nvSpPr>
          <p:cNvPr id="82" name="TextBox 81">
            <a:extLst>
              <a:ext uri="{FF2B5EF4-FFF2-40B4-BE49-F238E27FC236}">
                <a16:creationId xmlns:a16="http://schemas.microsoft.com/office/drawing/2014/main" id="{80953E5B-EA9A-0B0F-2D0E-E063AA397E60}"/>
              </a:ext>
            </a:extLst>
          </p:cNvPr>
          <p:cNvSpPr txBox="1"/>
          <p:nvPr/>
        </p:nvSpPr>
        <p:spPr>
          <a:xfrm>
            <a:off x="25329046" y="11809432"/>
            <a:ext cx="663098" cy="400110"/>
          </a:xfrm>
          <a:prstGeom prst="rect">
            <a:avLst/>
          </a:prstGeom>
          <a:noFill/>
        </p:spPr>
        <p:txBody>
          <a:bodyPr wrap="square" rtlCol="0">
            <a:spAutoFit/>
          </a:bodyPr>
          <a:lstStyle/>
          <a:p>
            <a:pPr algn="ctr"/>
            <a:r>
              <a:rPr lang="en-US" sz="2000" dirty="0">
                <a:solidFill>
                  <a:schemeClr val="bg1"/>
                </a:solidFill>
              </a:rPr>
              <a:t>vs.</a:t>
            </a:r>
          </a:p>
        </p:txBody>
      </p:sp>
      <p:sp>
        <p:nvSpPr>
          <p:cNvPr id="83" name="TextBox 82">
            <a:extLst>
              <a:ext uri="{FF2B5EF4-FFF2-40B4-BE49-F238E27FC236}">
                <a16:creationId xmlns:a16="http://schemas.microsoft.com/office/drawing/2014/main" id="{2CC0222A-445E-7893-5776-D7332538EB7A}"/>
              </a:ext>
            </a:extLst>
          </p:cNvPr>
          <p:cNvSpPr txBox="1"/>
          <p:nvPr/>
        </p:nvSpPr>
        <p:spPr>
          <a:xfrm>
            <a:off x="25814415" y="12033541"/>
            <a:ext cx="1654963" cy="307777"/>
          </a:xfrm>
          <a:prstGeom prst="rect">
            <a:avLst/>
          </a:prstGeom>
          <a:noFill/>
        </p:spPr>
        <p:txBody>
          <a:bodyPr wrap="square" rtlCol="0">
            <a:spAutoFit/>
          </a:bodyPr>
          <a:lstStyle/>
          <a:p>
            <a:pPr algn="ctr"/>
            <a:r>
              <a:rPr lang="en-US" dirty="0">
                <a:solidFill>
                  <a:schemeClr val="bg1"/>
                </a:solidFill>
              </a:rPr>
              <a:t>TRAP states</a:t>
            </a:r>
          </a:p>
        </p:txBody>
      </p:sp>
      <p:sp>
        <p:nvSpPr>
          <p:cNvPr id="85" name="Equal 84">
            <a:extLst>
              <a:ext uri="{FF2B5EF4-FFF2-40B4-BE49-F238E27FC236}">
                <a16:creationId xmlns:a16="http://schemas.microsoft.com/office/drawing/2014/main" id="{C1E23AF5-E6DD-0995-83F3-76E5F7C51060}"/>
              </a:ext>
            </a:extLst>
          </p:cNvPr>
          <p:cNvSpPr/>
          <p:nvPr/>
        </p:nvSpPr>
        <p:spPr>
          <a:xfrm>
            <a:off x="27602449" y="11785609"/>
            <a:ext cx="517145" cy="447755"/>
          </a:xfrm>
          <a:prstGeom prst="mathEqua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85">
            <a:extLst>
              <a:ext uri="{FF2B5EF4-FFF2-40B4-BE49-F238E27FC236}">
                <a16:creationId xmlns:a16="http://schemas.microsoft.com/office/drawing/2014/main" id="{843AB959-62B5-81EF-5A33-796C5EA56C3C}"/>
              </a:ext>
            </a:extLst>
          </p:cNvPr>
          <p:cNvSpPr txBox="1"/>
          <p:nvPr/>
        </p:nvSpPr>
        <p:spPr>
          <a:xfrm>
            <a:off x="28273727" y="12052818"/>
            <a:ext cx="2986996" cy="307777"/>
          </a:xfrm>
          <a:prstGeom prst="rect">
            <a:avLst/>
          </a:prstGeom>
          <a:noFill/>
        </p:spPr>
        <p:txBody>
          <a:bodyPr wrap="square" rtlCol="0">
            <a:spAutoFit/>
          </a:bodyPr>
          <a:lstStyle/>
          <a:p>
            <a:pPr algn="ctr"/>
            <a:r>
              <a:rPr lang="en-US" dirty="0">
                <a:solidFill>
                  <a:schemeClr val="bg1"/>
                </a:solidFill>
              </a:rPr>
              <a:t>TRAP relative to non-TRAP states</a:t>
            </a:r>
            <a:endParaRPr lang="en-US" sz="2200" dirty="0">
              <a:solidFill>
                <a:schemeClr val="bg1"/>
              </a:solidFill>
            </a:endParaRPr>
          </a:p>
        </p:txBody>
      </p:sp>
      <p:sp>
        <p:nvSpPr>
          <p:cNvPr id="87" name="TextBox 86">
            <a:extLst>
              <a:ext uri="{FF2B5EF4-FFF2-40B4-BE49-F238E27FC236}">
                <a16:creationId xmlns:a16="http://schemas.microsoft.com/office/drawing/2014/main" id="{FA522AE3-0BAB-EE5E-1E8D-BBAD7C910C66}"/>
              </a:ext>
            </a:extLst>
          </p:cNvPr>
          <p:cNvSpPr txBox="1"/>
          <p:nvPr/>
        </p:nvSpPr>
        <p:spPr>
          <a:xfrm>
            <a:off x="21877645" y="11676159"/>
            <a:ext cx="184731" cy="307777"/>
          </a:xfrm>
          <a:prstGeom prst="rect">
            <a:avLst/>
          </a:prstGeom>
          <a:noFill/>
        </p:spPr>
        <p:txBody>
          <a:bodyPr wrap="none" rtlCol="0">
            <a:spAutoFit/>
          </a:bodyPr>
          <a:lstStyle/>
          <a:p>
            <a:endParaRPr lang="en-US" dirty="0"/>
          </a:p>
        </p:txBody>
      </p:sp>
      <p:sp>
        <p:nvSpPr>
          <p:cNvPr id="88" name="Up Arrow 87">
            <a:extLst>
              <a:ext uri="{FF2B5EF4-FFF2-40B4-BE49-F238E27FC236}">
                <a16:creationId xmlns:a16="http://schemas.microsoft.com/office/drawing/2014/main" id="{C5E6E07B-0558-D9CB-26B4-A7499E5B9923}"/>
              </a:ext>
            </a:extLst>
          </p:cNvPr>
          <p:cNvSpPr/>
          <p:nvPr/>
        </p:nvSpPr>
        <p:spPr>
          <a:xfrm>
            <a:off x="24378840" y="11719847"/>
            <a:ext cx="253565" cy="290955"/>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 Arrow 88">
            <a:extLst>
              <a:ext uri="{FF2B5EF4-FFF2-40B4-BE49-F238E27FC236}">
                <a16:creationId xmlns:a16="http://schemas.microsoft.com/office/drawing/2014/main" id="{2F7B1B40-BA0A-8EB5-AEF1-40C125E597A2}"/>
              </a:ext>
            </a:extLst>
          </p:cNvPr>
          <p:cNvSpPr/>
          <p:nvPr/>
        </p:nvSpPr>
        <p:spPr>
          <a:xfrm>
            <a:off x="29531005" y="11827562"/>
            <a:ext cx="472440" cy="229680"/>
          </a:xfrm>
          <a:prstGeom prst="lef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F834A20F-F1B9-F0B8-DCA2-E6C6BDE7B487}"/>
              </a:ext>
            </a:extLst>
          </p:cNvPr>
          <p:cNvSpPr txBox="1"/>
          <p:nvPr/>
        </p:nvSpPr>
        <p:spPr>
          <a:xfrm>
            <a:off x="29817077" y="9520386"/>
            <a:ext cx="304892" cy="461665"/>
          </a:xfrm>
          <a:prstGeom prst="rect">
            <a:avLst/>
          </a:prstGeom>
          <a:noFill/>
        </p:spPr>
        <p:txBody>
          <a:bodyPr wrap="none" rtlCol="0">
            <a:spAutoFit/>
          </a:bodyPr>
          <a:lstStyle/>
          <a:p>
            <a:r>
              <a:rPr lang="en-US" sz="2400" dirty="0">
                <a:solidFill>
                  <a:schemeClr val="bg1"/>
                </a:solidFill>
              </a:rPr>
              <a:t>*</a:t>
            </a:r>
          </a:p>
        </p:txBody>
      </p:sp>
    </p:spTree>
  </p:cSld>
  <p:clrMapOvr>
    <a:masterClrMapping/>
  </p:clrMapOvr>
</p:sld>
</file>

<file path=ppt/theme/theme1.xml><?xml version="1.0" encoding="utf-8"?>
<a:theme xmlns:a="http://schemas.openxmlformats.org/drawingml/2006/main" name="Blank Presentation">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894b8f2-51e6-46c7-99b2-18a0eb418749">
      <Terms xmlns="http://schemas.microsoft.com/office/infopath/2007/PartnerControls"/>
    </lcf76f155ced4ddcb4097134ff3c332f>
    <TaxCatchAll xmlns="30ac8771-3633-47ec-a9b5-4b670eaca3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5EDFA43DD7604B9EB811E6FB565032" ma:contentTypeVersion="18" ma:contentTypeDescription="Create a new document." ma:contentTypeScope="" ma:versionID="e6042915f600faa2dcbcc77bc6181888">
  <xsd:schema xmlns:xsd="http://www.w3.org/2001/XMLSchema" xmlns:xs="http://www.w3.org/2001/XMLSchema" xmlns:p="http://schemas.microsoft.com/office/2006/metadata/properties" xmlns:ns2="e894b8f2-51e6-46c7-99b2-18a0eb418749" xmlns:ns3="30ac8771-3633-47ec-a9b5-4b670eaca35c" targetNamespace="http://schemas.microsoft.com/office/2006/metadata/properties" ma:root="true" ma:fieldsID="780db6def14031d011a5ab5f386c07ec" ns2:_="" ns3:_="">
    <xsd:import namespace="e894b8f2-51e6-46c7-99b2-18a0eb418749"/>
    <xsd:import namespace="30ac8771-3633-47ec-a9b5-4b670eaca3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4b8f2-51e6-46c7-99b2-18a0eb418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841b39-9e5f-4b0d-aa4b-9252280a9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ac8771-3633-47ec-a9b5-4b670eaca35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1582cf-9579-4002-ab24-6711b745d0a9}" ma:internalName="TaxCatchAll" ma:showField="CatchAllData" ma:web="30ac8771-3633-47ec-a9b5-4b670eaca3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F7E81-935D-4681-8A1B-3E2CF54C7235}">
  <ds:schemaRefs>
    <ds:schemaRef ds:uri="http://schemas.microsoft.com/office/2006/metadata/properties"/>
    <ds:schemaRef ds:uri="http://schemas.microsoft.com/office/infopath/2007/PartnerControls"/>
    <ds:schemaRef ds:uri="e894b8f2-51e6-46c7-99b2-18a0eb418749"/>
    <ds:schemaRef ds:uri="30ac8771-3633-47ec-a9b5-4b670eaca35c"/>
  </ds:schemaRefs>
</ds:datastoreItem>
</file>

<file path=customXml/itemProps2.xml><?xml version="1.0" encoding="utf-8"?>
<ds:datastoreItem xmlns:ds="http://schemas.openxmlformats.org/officeDocument/2006/customXml" ds:itemID="{8E24E87A-7478-4C70-9080-36E9789E0ED6}">
  <ds:schemaRefs>
    <ds:schemaRef ds:uri="http://schemas.microsoft.com/sharepoint/v3/contenttype/forms"/>
  </ds:schemaRefs>
</ds:datastoreItem>
</file>

<file path=customXml/itemProps3.xml><?xml version="1.0" encoding="utf-8"?>
<ds:datastoreItem xmlns:ds="http://schemas.openxmlformats.org/officeDocument/2006/customXml" ds:itemID="{82AA127F-B505-451F-AF30-B0B752F18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4b8f2-51e6-46c7-99b2-18a0eb418749"/>
    <ds:schemaRef ds:uri="30ac8771-3633-47ec-a9b5-4b670eaca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83721</TotalTime>
  <Words>1042</Words>
  <Application>Microsoft Macintosh PowerPoint</Application>
  <PresentationFormat>Custom</PresentationFormat>
  <Paragraphs>129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Times New Roman</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 Melville</cp:lastModifiedBy>
  <cp:revision>6</cp:revision>
  <dcterms:modified xsi:type="dcterms:W3CDTF">2025-02-23T19:48:32Z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0x010100405EDFA43DD7604B9EB811E6FB565032</vt:lpwstr>
  </property>
</Properties>
</file>