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D01"/>
    <a:srgbClr val="810000"/>
    <a:srgbClr val="9900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0474" autoAdjust="0"/>
    <p:restoredTop sz="94660"/>
  </p:normalViewPr>
  <p:slideViewPr>
    <p:cSldViewPr snapToGrid="0">
      <p:cViewPr varScale="1">
        <p:scale>
          <a:sx n="26" d="100"/>
          <a:sy n="26" d="100"/>
        </p:scale>
        <p:origin x="24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79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046" indent="0" algn="ctr">
              <a:buNone/>
              <a:defRPr sz="9600"/>
            </a:lvl2pPr>
            <a:lvl3pPr marL="4388091" indent="0" algn="ctr">
              <a:buNone/>
              <a:defRPr sz="8640"/>
            </a:lvl3pPr>
            <a:lvl4pPr marL="6582137" indent="0" algn="ctr">
              <a:buNone/>
              <a:defRPr sz="7680"/>
            </a:lvl4pPr>
            <a:lvl5pPr marL="8776176" indent="0" algn="ctr">
              <a:buNone/>
              <a:defRPr sz="7680"/>
            </a:lvl5pPr>
            <a:lvl6pPr marL="10970222" indent="0" algn="ctr">
              <a:buNone/>
              <a:defRPr sz="7680"/>
            </a:lvl6pPr>
            <a:lvl7pPr marL="13164267" indent="0" algn="ctr">
              <a:buNone/>
              <a:defRPr sz="7680"/>
            </a:lvl7pPr>
            <a:lvl8pPr marL="15358313" indent="0" algn="ctr">
              <a:buNone/>
              <a:defRPr sz="7680"/>
            </a:lvl8pPr>
            <a:lvl9pPr marL="17552359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02AC-5CFB-4573-8D17-2A167C842E99}" type="datetimeFigureOut">
              <a:rPr lang="en-US" smtClean="0"/>
              <a:t>2/23/25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28C61-06E2-4EBF-B1C1-9C9383B08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0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02AC-5CFB-4573-8D17-2A167C842E99}" type="datetimeFigureOut">
              <a:rPr lang="en-US" smtClean="0"/>
              <a:t>2/23/25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28C61-06E2-4EBF-B1C1-9C9383B08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450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7" y="1752600"/>
            <a:ext cx="9464043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0" y="1752600"/>
            <a:ext cx="27843483" cy="2789682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02AC-5CFB-4573-8D17-2A167C842E99}" type="datetimeFigureOut">
              <a:rPr lang="en-US" smtClean="0"/>
              <a:t>2/23/25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28C61-06E2-4EBF-B1C1-9C9383B08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839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02AC-5CFB-4573-8D17-2A167C842E99}" type="datetimeFigureOut">
              <a:rPr lang="en-US" smtClean="0"/>
              <a:t>2/23/25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28C61-06E2-4EBF-B1C1-9C9383B08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701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5" y="8206749"/>
            <a:ext cx="37856160" cy="13693138"/>
          </a:xfrm>
        </p:spPr>
        <p:txBody>
          <a:bodyPr anchor="b"/>
          <a:lstStyle>
            <a:lvl1pPr>
              <a:defRPr sz="2879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5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046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8091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2137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6176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0222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4267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58313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2359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02AC-5CFB-4573-8D17-2A167C842E99}" type="datetimeFigureOut">
              <a:rPr lang="en-US" smtClean="0"/>
              <a:t>2/23/25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28C61-06E2-4EBF-B1C1-9C9383B08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746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02AC-5CFB-4573-8D17-2A167C842E99}" type="datetimeFigureOut">
              <a:rPr lang="en-US" smtClean="0"/>
              <a:t>2/23/25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28C61-06E2-4EBF-B1C1-9C9383B08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6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9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39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046" indent="0">
              <a:buNone/>
              <a:defRPr sz="9600" b="1"/>
            </a:lvl2pPr>
            <a:lvl3pPr marL="4388091" indent="0">
              <a:buNone/>
              <a:defRPr sz="8640" b="1"/>
            </a:lvl3pPr>
            <a:lvl4pPr marL="6582137" indent="0">
              <a:buNone/>
              <a:defRPr sz="7680" b="1"/>
            </a:lvl4pPr>
            <a:lvl5pPr marL="8776176" indent="0">
              <a:buNone/>
              <a:defRPr sz="7680" b="1"/>
            </a:lvl5pPr>
            <a:lvl6pPr marL="10970222" indent="0">
              <a:buNone/>
              <a:defRPr sz="7680" b="1"/>
            </a:lvl6pPr>
            <a:lvl7pPr marL="13164267" indent="0">
              <a:buNone/>
              <a:defRPr sz="7680" b="1"/>
            </a:lvl7pPr>
            <a:lvl8pPr marL="15358313" indent="0">
              <a:buNone/>
              <a:defRPr sz="7680" b="1"/>
            </a:lvl8pPr>
            <a:lvl9pPr marL="17552359" indent="0">
              <a:buNone/>
              <a:defRPr sz="7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39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0" y="8069582"/>
            <a:ext cx="18659479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046" indent="0">
              <a:buNone/>
              <a:defRPr sz="9600" b="1"/>
            </a:lvl2pPr>
            <a:lvl3pPr marL="4388091" indent="0">
              <a:buNone/>
              <a:defRPr sz="8640" b="1"/>
            </a:lvl3pPr>
            <a:lvl4pPr marL="6582137" indent="0">
              <a:buNone/>
              <a:defRPr sz="7680" b="1"/>
            </a:lvl4pPr>
            <a:lvl5pPr marL="8776176" indent="0">
              <a:buNone/>
              <a:defRPr sz="7680" b="1"/>
            </a:lvl5pPr>
            <a:lvl6pPr marL="10970222" indent="0">
              <a:buNone/>
              <a:defRPr sz="7680" b="1"/>
            </a:lvl6pPr>
            <a:lvl7pPr marL="13164267" indent="0">
              <a:buNone/>
              <a:defRPr sz="7680" b="1"/>
            </a:lvl7pPr>
            <a:lvl8pPr marL="15358313" indent="0">
              <a:buNone/>
              <a:defRPr sz="7680" b="1"/>
            </a:lvl8pPr>
            <a:lvl9pPr marL="17552359" indent="0">
              <a:buNone/>
              <a:defRPr sz="7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0" y="12024360"/>
            <a:ext cx="18659479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02AC-5CFB-4573-8D17-2A167C842E99}" type="datetimeFigureOut">
              <a:rPr lang="en-US" smtClean="0"/>
              <a:t>2/23/25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28C61-06E2-4EBF-B1C1-9C9383B08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613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02AC-5CFB-4573-8D17-2A167C842E99}" type="datetimeFigureOut">
              <a:rPr lang="en-US" smtClean="0"/>
              <a:t>2/23/25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28C61-06E2-4EBF-B1C1-9C9383B08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06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02AC-5CFB-4573-8D17-2A167C842E99}" type="datetimeFigureOut">
              <a:rPr lang="en-US" smtClean="0"/>
              <a:t>2/23/25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28C61-06E2-4EBF-B1C1-9C9383B08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945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42" y="2194560"/>
            <a:ext cx="14156057" cy="7680960"/>
          </a:xfrm>
        </p:spPr>
        <p:txBody>
          <a:bodyPr anchor="b"/>
          <a:lstStyle>
            <a:lvl1pPr>
              <a:defRPr sz="1535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82" y="4739647"/>
            <a:ext cx="22219920" cy="23393400"/>
          </a:xfrm>
        </p:spPr>
        <p:txBody>
          <a:bodyPr/>
          <a:lstStyle>
            <a:lvl1pPr>
              <a:defRPr sz="15353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42" y="9875520"/>
            <a:ext cx="14156057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046" indent="0">
              <a:buNone/>
              <a:defRPr sz="6720"/>
            </a:lvl2pPr>
            <a:lvl3pPr marL="4388091" indent="0">
              <a:buNone/>
              <a:defRPr sz="5760"/>
            </a:lvl3pPr>
            <a:lvl4pPr marL="6582137" indent="0">
              <a:buNone/>
              <a:defRPr sz="4800"/>
            </a:lvl4pPr>
            <a:lvl5pPr marL="8776176" indent="0">
              <a:buNone/>
              <a:defRPr sz="4800"/>
            </a:lvl5pPr>
            <a:lvl6pPr marL="10970222" indent="0">
              <a:buNone/>
              <a:defRPr sz="4800"/>
            </a:lvl6pPr>
            <a:lvl7pPr marL="13164267" indent="0">
              <a:buNone/>
              <a:defRPr sz="4800"/>
            </a:lvl7pPr>
            <a:lvl8pPr marL="15358313" indent="0">
              <a:buNone/>
              <a:defRPr sz="4800"/>
            </a:lvl8pPr>
            <a:lvl9pPr marL="17552359" indent="0">
              <a:buNone/>
              <a:defRPr sz="4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02AC-5CFB-4573-8D17-2A167C842E99}" type="datetimeFigureOut">
              <a:rPr lang="en-US" smtClean="0"/>
              <a:t>2/23/25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28C61-06E2-4EBF-B1C1-9C9383B08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776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42" y="2194560"/>
            <a:ext cx="14156057" cy="7680960"/>
          </a:xfrm>
        </p:spPr>
        <p:txBody>
          <a:bodyPr anchor="b"/>
          <a:lstStyle>
            <a:lvl1pPr>
              <a:defRPr sz="1535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82" y="4739647"/>
            <a:ext cx="22219920" cy="23393400"/>
          </a:xfrm>
        </p:spPr>
        <p:txBody>
          <a:bodyPr anchor="t"/>
          <a:lstStyle>
            <a:lvl1pPr marL="0" indent="0">
              <a:buNone/>
              <a:defRPr sz="15353"/>
            </a:lvl1pPr>
            <a:lvl2pPr marL="2194046" indent="0">
              <a:buNone/>
              <a:defRPr sz="13440"/>
            </a:lvl2pPr>
            <a:lvl3pPr marL="4388091" indent="0">
              <a:buNone/>
              <a:defRPr sz="11520"/>
            </a:lvl3pPr>
            <a:lvl4pPr marL="6582137" indent="0">
              <a:buNone/>
              <a:defRPr sz="9600"/>
            </a:lvl4pPr>
            <a:lvl5pPr marL="8776176" indent="0">
              <a:buNone/>
              <a:defRPr sz="9600"/>
            </a:lvl5pPr>
            <a:lvl6pPr marL="10970222" indent="0">
              <a:buNone/>
              <a:defRPr sz="9600"/>
            </a:lvl6pPr>
            <a:lvl7pPr marL="13164267" indent="0">
              <a:buNone/>
              <a:defRPr sz="9600"/>
            </a:lvl7pPr>
            <a:lvl8pPr marL="15358313" indent="0">
              <a:buNone/>
              <a:defRPr sz="9600"/>
            </a:lvl8pPr>
            <a:lvl9pPr marL="17552359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42" y="9875520"/>
            <a:ext cx="14156057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046" indent="0">
              <a:buNone/>
              <a:defRPr sz="6720"/>
            </a:lvl2pPr>
            <a:lvl3pPr marL="4388091" indent="0">
              <a:buNone/>
              <a:defRPr sz="5760"/>
            </a:lvl3pPr>
            <a:lvl4pPr marL="6582137" indent="0">
              <a:buNone/>
              <a:defRPr sz="4800"/>
            </a:lvl4pPr>
            <a:lvl5pPr marL="8776176" indent="0">
              <a:buNone/>
              <a:defRPr sz="4800"/>
            </a:lvl5pPr>
            <a:lvl6pPr marL="10970222" indent="0">
              <a:buNone/>
              <a:defRPr sz="4800"/>
            </a:lvl6pPr>
            <a:lvl7pPr marL="13164267" indent="0">
              <a:buNone/>
              <a:defRPr sz="4800"/>
            </a:lvl7pPr>
            <a:lvl8pPr marL="15358313" indent="0">
              <a:buNone/>
              <a:defRPr sz="4800"/>
            </a:lvl8pPr>
            <a:lvl9pPr marL="17552359" indent="0">
              <a:buNone/>
              <a:defRPr sz="4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02AC-5CFB-4573-8D17-2A167C842E99}" type="datetimeFigureOut">
              <a:rPr lang="en-US" smtClean="0"/>
              <a:t>2/23/25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28C61-06E2-4EBF-B1C1-9C9383B08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38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302AC-5CFB-4573-8D17-2A167C842E99}" type="datetimeFigureOut">
              <a:rPr lang="en-US" smtClean="0"/>
              <a:t>2/23/25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28C61-06E2-4EBF-B1C1-9C9383B08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415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8091" rtl="0" eaLnBrk="1" latinLnBrk="0" hangingPunct="1">
        <a:lnSpc>
          <a:spcPct val="90000"/>
        </a:lnSpc>
        <a:spcBef>
          <a:spcPct val="0"/>
        </a:spcBef>
        <a:buNone/>
        <a:defRPr sz="2111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019" indent="-1097019" algn="l" defTabSz="4388091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065" indent="-1097019" algn="l" defTabSz="438809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5111" indent="-1097019" algn="l" defTabSz="438809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79157" indent="-1097019" algn="l" defTabSz="438809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3202" indent="-1097019" algn="l" defTabSz="438809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67248" indent="-1097019" algn="l" defTabSz="438809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1294" indent="-1097019" algn="l" defTabSz="438809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5333" indent="-1097019" algn="l" defTabSz="438809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49378" indent="-1097019" algn="l" defTabSz="438809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09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046" algn="l" defTabSz="438809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8091" algn="l" defTabSz="438809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2137" algn="l" defTabSz="438809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6176" algn="l" defTabSz="438809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0222" algn="l" defTabSz="438809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4267" algn="l" defTabSz="438809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58313" algn="l" defTabSz="438809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2359" algn="l" defTabSz="438809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CD5B6802-B6D5-724E-86CA-1EEBE14B306E}"/>
              </a:ext>
            </a:extLst>
          </p:cNvPr>
          <p:cNvSpPr/>
          <p:nvPr/>
        </p:nvSpPr>
        <p:spPr>
          <a:xfrm>
            <a:off x="10486549" y="1347912"/>
            <a:ext cx="21596805" cy="31570488"/>
          </a:xfrm>
          <a:prstGeom prst="rect">
            <a:avLst/>
          </a:prstGeom>
          <a:solidFill>
            <a:srgbClr val="81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A4594F9-1472-894C-8366-283EA3C27D4C}"/>
              </a:ext>
            </a:extLst>
          </p:cNvPr>
          <p:cNvSpPr/>
          <p:nvPr/>
        </p:nvSpPr>
        <p:spPr>
          <a:xfrm>
            <a:off x="-49220" y="-204748"/>
            <a:ext cx="43917728" cy="6261799"/>
          </a:xfrm>
          <a:prstGeom prst="rect">
            <a:avLst/>
          </a:prstGeom>
          <a:solidFill>
            <a:srgbClr val="81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Graphic 7">
            <a:extLst>
              <a:ext uri="{FF2B5EF4-FFF2-40B4-BE49-F238E27FC236}">
                <a16:creationId xmlns:a16="http://schemas.microsoft.com/office/drawing/2014/main" id="{BBC179CC-CA98-4CD3-A6FA-62C8EDADEDE8}"/>
              </a:ext>
            </a:extLst>
          </p:cNvPr>
          <p:cNvSpPr/>
          <p:nvPr/>
        </p:nvSpPr>
        <p:spPr>
          <a:xfrm>
            <a:off x="15230832" y="30266198"/>
            <a:ext cx="1464175" cy="2356576"/>
          </a:xfrm>
          <a:custGeom>
            <a:avLst/>
            <a:gdLst>
              <a:gd name="connsiteX0" fmla="*/ 321256 w 2089376"/>
              <a:gd name="connsiteY0" fmla="*/ 0 h 3614056"/>
              <a:gd name="connsiteX1" fmla="*/ 0 w 2089376"/>
              <a:gd name="connsiteY1" fmla="*/ 321256 h 3614056"/>
              <a:gd name="connsiteX2" fmla="*/ 0 w 2089376"/>
              <a:gd name="connsiteY2" fmla="*/ 3292801 h 3614056"/>
              <a:gd name="connsiteX3" fmla="*/ 321256 w 2089376"/>
              <a:gd name="connsiteY3" fmla="*/ 3614057 h 3614056"/>
              <a:gd name="connsiteX4" fmla="*/ 1815047 w 2089376"/>
              <a:gd name="connsiteY4" fmla="*/ 3614057 h 3614056"/>
              <a:gd name="connsiteX5" fmla="*/ 2136303 w 2089376"/>
              <a:gd name="connsiteY5" fmla="*/ 3292801 h 3614056"/>
              <a:gd name="connsiteX6" fmla="*/ 2136303 w 2089376"/>
              <a:gd name="connsiteY6" fmla="*/ 321256 h 3614056"/>
              <a:gd name="connsiteX7" fmla="*/ 1815047 w 2089376"/>
              <a:gd name="connsiteY7" fmla="*/ 0 h 3614056"/>
              <a:gd name="connsiteX8" fmla="*/ 321256 w 2089376"/>
              <a:gd name="connsiteY8" fmla="*/ 0 h 3614056"/>
              <a:gd name="connsiteX9" fmla="*/ 889115 w 2089376"/>
              <a:gd name="connsiteY9" fmla="*/ 309397 h 3614056"/>
              <a:gd name="connsiteX10" fmla="*/ 1247302 w 2089376"/>
              <a:gd name="connsiteY10" fmla="*/ 309397 h 3614056"/>
              <a:gd name="connsiteX11" fmla="*/ 1289936 w 2089376"/>
              <a:gd name="connsiteY11" fmla="*/ 369650 h 3614056"/>
              <a:gd name="connsiteX12" fmla="*/ 1247302 w 2089376"/>
              <a:gd name="connsiteY12" fmla="*/ 429903 h 3614056"/>
              <a:gd name="connsiteX13" fmla="*/ 889115 w 2089376"/>
              <a:gd name="connsiteY13" fmla="*/ 429903 h 3614056"/>
              <a:gd name="connsiteX14" fmla="*/ 846480 w 2089376"/>
              <a:gd name="connsiteY14" fmla="*/ 369650 h 3614056"/>
              <a:gd name="connsiteX15" fmla="*/ 889115 w 2089376"/>
              <a:gd name="connsiteY15" fmla="*/ 309397 h 3614056"/>
              <a:gd name="connsiteX16" fmla="*/ 176468 w 2089376"/>
              <a:gd name="connsiteY16" fmla="*/ 738905 h 3614056"/>
              <a:gd name="connsiteX17" fmla="*/ 1959892 w 2089376"/>
              <a:gd name="connsiteY17" fmla="*/ 738905 h 3614056"/>
              <a:gd name="connsiteX18" fmla="*/ 1959892 w 2089376"/>
              <a:gd name="connsiteY18" fmla="*/ 2875208 h 3614056"/>
              <a:gd name="connsiteX19" fmla="*/ 176468 w 2089376"/>
              <a:gd name="connsiteY19" fmla="*/ 2875208 h 3614056"/>
              <a:gd name="connsiteX20" fmla="*/ 176468 w 2089376"/>
              <a:gd name="connsiteY20" fmla="*/ 738905 h 3614056"/>
              <a:gd name="connsiteX21" fmla="*/ 1068180 w 2089376"/>
              <a:gd name="connsiteY21" fmla="*/ 3045747 h 3614056"/>
              <a:gd name="connsiteX22" fmla="*/ 1068180 w 2089376"/>
              <a:gd name="connsiteY22" fmla="*/ 3045747 h 3614056"/>
              <a:gd name="connsiteX23" fmla="*/ 1267066 w 2089376"/>
              <a:gd name="connsiteY23" fmla="*/ 3244633 h 3614056"/>
              <a:gd name="connsiteX24" fmla="*/ 1267066 w 2089376"/>
              <a:gd name="connsiteY24" fmla="*/ 3244633 h 3614056"/>
              <a:gd name="connsiteX25" fmla="*/ 1267066 w 2089376"/>
              <a:gd name="connsiteY25" fmla="*/ 3244633 h 3614056"/>
              <a:gd name="connsiteX26" fmla="*/ 1267066 w 2089376"/>
              <a:gd name="connsiteY26" fmla="*/ 3244633 h 3614056"/>
              <a:gd name="connsiteX27" fmla="*/ 1068180 w 2089376"/>
              <a:gd name="connsiteY27" fmla="*/ 3443519 h 3614056"/>
              <a:gd name="connsiteX28" fmla="*/ 1068180 w 2089376"/>
              <a:gd name="connsiteY28" fmla="*/ 3443519 h 3614056"/>
              <a:gd name="connsiteX29" fmla="*/ 1068180 w 2089376"/>
              <a:gd name="connsiteY29" fmla="*/ 3443519 h 3614056"/>
              <a:gd name="connsiteX30" fmla="*/ 1068180 w 2089376"/>
              <a:gd name="connsiteY30" fmla="*/ 3443519 h 3614056"/>
              <a:gd name="connsiteX31" fmla="*/ 869294 w 2089376"/>
              <a:gd name="connsiteY31" fmla="*/ 3244633 h 3614056"/>
              <a:gd name="connsiteX32" fmla="*/ 869294 w 2089376"/>
              <a:gd name="connsiteY32" fmla="*/ 3244633 h 3614056"/>
              <a:gd name="connsiteX33" fmla="*/ 869294 w 2089376"/>
              <a:gd name="connsiteY33" fmla="*/ 3244633 h 3614056"/>
              <a:gd name="connsiteX34" fmla="*/ 869294 w 2089376"/>
              <a:gd name="connsiteY34" fmla="*/ 3244633 h 3614056"/>
              <a:gd name="connsiteX35" fmla="*/ 1068180 w 2089376"/>
              <a:gd name="connsiteY35" fmla="*/ 3045747 h 3614056"/>
              <a:gd name="connsiteX36" fmla="*/ 1068180 w 2089376"/>
              <a:gd name="connsiteY36" fmla="*/ 3045747 h 3614056"/>
              <a:gd name="connsiteX37" fmla="*/ 1068180 w 2089376"/>
              <a:gd name="connsiteY37" fmla="*/ 3045747 h 3614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089376" h="3614056">
                <a:moveTo>
                  <a:pt x="321256" y="0"/>
                </a:moveTo>
                <a:cubicBezTo>
                  <a:pt x="144562" y="0"/>
                  <a:pt x="0" y="144562"/>
                  <a:pt x="0" y="321256"/>
                </a:cubicBezTo>
                <a:lnTo>
                  <a:pt x="0" y="3292801"/>
                </a:lnTo>
                <a:cubicBezTo>
                  <a:pt x="0" y="3469495"/>
                  <a:pt x="144562" y="3614057"/>
                  <a:pt x="321256" y="3614057"/>
                </a:cubicBezTo>
                <a:lnTo>
                  <a:pt x="1815047" y="3614057"/>
                </a:lnTo>
                <a:cubicBezTo>
                  <a:pt x="1991741" y="3614057"/>
                  <a:pt x="2136303" y="3469495"/>
                  <a:pt x="2136303" y="3292801"/>
                </a:cubicBezTo>
                <a:lnTo>
                  <a:pt x="2136303" y="321256"/>
                </a:lnTo>
                <a:cubicBezTo>
                  <a:pt x="2136303" y="144562"/>
                  <a:pt x="1991741" y="0"/>
                  <a:pt x="1815047" y="0"/>
                </a:cubicBezTo>
                <a:lnTo>
                  <a:pt x="321256" y="0"/>
                </a:lnTo>
                <a:close/>
                <a:moveTo>
                  <a:pt x="889115" y="309397"/>
                </a:moveTo>
                <a:lnTo>
                  <a:pt x="1247302" y="309397"/>
                </a:lnTo>
                <a:cubicBezTo>
                  <a:pt x="1270849" y="309397"/>
                  <a:pt x="1289936" y="336390"/>
                  <a:pt x="1289936" y="369650"/>
                </a:cubicBezTo>
                <a:cubicBezTo>
                  <a:pt x="1289936" y="402911"/>
                  <a:pt x="1270849" y="429903"/>
                  <a:pt x="1247302" y="429903"/>
                </a:cubicBezTo>
                <a:lnTo>
                  <a:pt x="889115" y="429903"/>
                </a:lnTo>
                <a:cubicBezTo>
                  <a:pt x="865567" y="429903"/>
                  <a:pt x="846480" y="402911"/>
                  <a:pt x="846480" y="369650"/>
                </a:cubicBezTo>
                <a:cubicBezTo>
                  <a:pt x="846480" y="336390"/>
                  <a:pt x="865567" y="309397"/>
                  <a:pt x="889115" y="309397"/>
                </a:cubicBezTo>
                <a:close/>
                <a:moveTo>
                  <a:pt x="176468" y="738905"/>
                </a:moveTo>
                <a:lnTo>
                  <a:pt x="1959892" y="738905"/>
                </a:lnTo>
                <a:lnTo>
                  <a:pt x="1959892" y="2875208"/>
                </a:lnTo>
                <a:lnTo>
                  <a:pt x="176468" y="2875208"/>
                </a:lnTo>
                <a:lnTo>
                  <a:pt x="176468" y="738905"/>
                </a:lnTo>
                <a:close/>
                <a:moveTo>
                  <a:pt x="1068180" y="3045747"/>
                </a:moveTo>
                <a:cubicBezTo>
                  <a:pt x="1068180" y="3045747"/>
                  <a:pt x="1068180" y="3045747"/>
                  <a:pt x="1068180" y="3045747"/>
                </a:cubicBezTo>
                <a:cubicBezTo>
                  <a:pt x="1178013" y="3045747"/>
                  <a:pt x="1267066" y="3134799"/>
                  <a:pt x="1267066" y="3244633"/>
                </a:cubicBezTo>
                <a:cubicBezTo>
                  <a:pt x="1267066" y="3244633"/>
                  <a:pt x="1267066" y="3244633"/>
                  <a:pt x="1267066" y="3244633"/>
                </a:cubicBezTo>
                <a:lnTo>
                  <a:pt x="1267066" y="3244633"/>
                </a:lnTo>
                <a:cubicBezTo>
                  <a:pt x="1267066" y="3244633"/>
                  <a:pt x="1267066" y="3244633"/>
                  <a:pt x="1267066" y="3244633"/>
                </a:cubicBezTo>
                <a:cubicBezTo>
                  <a:pt x="1267066" y="3354466"/>
                  <a:pt x="1178013" y="3443519"/>
                  <a:pt x="1068180" y="3443519"/>
                </a:cubicBezTo>
                <a:cubicBezTo>
                  <a:pt x="1068180" y="3443519"/>
                  <a:pt x="1068180" y="3443519"/>
                  <a:pt x="1068180" y="3443519"/>
                </a:cubicBezTo>
                <a:lnTo>
                  <a:pt x="1068180" y="3443519"/>
                </a:lnTo>
                <a:cubicBezTo>
                  <a:pt x="1068180" y="3443519"/>
                  <a:pt x="1068180" y="3443519"/>
                  <a:pt x="1068180" y="3443519"/>
                </a:cubicBezTo>
                <a:cubicBezTo>
                  <a:pt x="958346" y="3443519"/>
                  <a:pt x="869294" y="3354466"/>
                  <a:pt x="869294" y="3244633"/>
                </a:cubicBezTo>
                <a:cubicBezTo>
                  <a:pt x="869294" y="3244633"/>
                  <a:pt x="869294" y="3244633"/>
                  <a:pt x="869294" y="3244633"/>
                </a:cubicBezTo>
                <a:lnTo>
                  <a:pt x="869294" y="3244633"/>
                </a:lnTo>
                <a:cubicBezTo>
                  <a:pt x="869294" y="3244633"/>
                  <a:pt x="869294" y="3244633"/>
                  <a:pt x="869294" y="3244633"/>
                </a:cubicBezTo>
                <a:cubicBezTo>
                  <a:pt x="869294" y="3134799"/>
                  <a:pt x="958346" y="3045747"/>
                  <a:pt x="1068180" y="3045747"/>
                </a:cubicBezTo>
                <a:cubicBezTo>
                  <a:pt x="1068180" y="3045747"/>
                  <a:pt x="1068180" y="3045747"/>
                  <a:pt x="1068180" y="3045747"/>
                </a:cubicBezTo>
                <a:lnTo>
                  <a:pt x="1068180" y="3045747"/>
                </a:lnTo>
                <a:close/>
              </a:path>
            </a:pathLst>
          </a:custGeom>
          <a:solidFill>
            <a:srgbClr val="FFCD01"/>
          </a:solidFill>
          <a:ln w="5640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9E658F4-7260-408D-A20C-8231B8A7FCD6}"/>
              </a:ext>
            </a:extLst>
          </p:cNvPr>
          <p:cNvSpPr txBox="1"/>
          <p:nvPr/>
        </p:nvSpPr>
        <p:spPr>
          <a:xfrm>
            <a:off x="16568641" y="30559570"/>
            <a:ext cx="75580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solidFill>
                  <a:srgbClr val="FFCD0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Take a picture to download the poster</a:t>
            </a:r>
          </a:p>
        </p:txBody>
      </p:sp>
      <p:sp>
        <p:nvSpPr>
          <p:cNvPr id="16" name="Text Box 437">
            <a:extLst>
              <a:ext uri="{FF2B5EF4-FFF2-40B4-BE49-F238E27FC236}">
                <a16:creationId xmlns:a16="http://schemas.microsoft.com/office/drawing/2014/main" id="{0B980FDB-9209-A346-981E-C4166C7949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650" y="-90175"/>
            <a:ext cx="31520779" cy="6309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53" tIns="45679" rIns="91353" bIns="45679"/>
          <a:lstStyle>
            <a:lvl1pPr defTabSz="917575">
              <a:defRPr sz="3200">
                <a:solidFill>
                  <a:schemeClr val="tx1"/>
                </a:solidFill>
                <a:latin typeface="Calisto MT" charset="0"/>
                <a:ea typeface="ＭＳ Ｐゴシック" charset="-128"/>
              </a:defRPr>
            </a:lvl1pPr>
            <a:lvl2pPr marL="742950" indent="-285750" defTabSz="917575">
              <a:defRPr sz="3200">
                <a:solidFill>
                  <a:schemeClr val="tx1"/>
                </a:solidFill>
                <a:latin typeface="Calisto MT" charset="0"/>
                <a:ea typeface="ＭＳ Ｐゴシック" charset="-128"/>
              </a:defRPr>
            </a:lvl2pPr>
            <a:lvl3pPr marL="1143000" indent="-228600" defTabSz="917575">
              <a:defRPr sz="3200">
                <a:solidFill>
                  <a:schemeClr val="tx1"/>
                </a:solidFill>
                <a:latin typeface="Calisto MT" charset="0"/>
                <a:ea typeface="ＭＳ Ｐゴシック" charset="-128"/>
              </a:defRPr>
            </a:lvl3pPr>
            <a:lvl4pPr marL="1600200" indent="-228600" defTabSz="917575">
              <a:defRPr sz="3200">
                <a:solidFill>
                  <a:schemeClr val="tx1"/>
                </a:solidFill>
                <a:latin typeface="Calisto MT" charset="0"/>
                <a:ea typeface="ＭＳ Ｐゴシック" charset="-128"/>
              </a:defRPr>
            </a:lvl4pPr>
            <a:lvl5pPr marL="2057400" indent="-228600" defTabSz="917575">
              <a:defRPr sz="3200">
                <a:solidFill>
                  <a:schemeClr val="tx1"/>
                </a:solidFill>
                <a:latin typeface="Calisto MT" charset="0"/>
                <a:ea typeface="ＭＳ Ｐゴシック" charset="-128"/>
              </a:defRPr>
            </a:lvl5pPr>
            <a:lvl6pPr marL="2514600" indent="-228600" defTabSz="917575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sto MT" charset="0"/>
                <a:ea typeface="ＭＳ Ｐゴシック" charset="-128"/>
              </a:defRPr>
            </a:lvl6pPr>
            <a:lvl7pPr marL="2971800" indent="-228600" defTabSz="917575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sto MT" charset="0"/>
                <a:ea typeface="ＭＳ Ｐゴシック" charset="-128"/>
              </a:defRPr>
            </a:lvl7pPr>
            <a:lvl8pPr marL="3429000" indent="-228600" defTabSz="917575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sto MT" charset="0"/>
                <a:ea typeface="ＭＳ Ｐゴシック" charset="-128"/>
              </a:defRPr>
            </a:lvl8pPr>
            <a:lvl9pPr marL="3886200" indent="-228600" defTabSz="917575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sto MT" charset="0"/>
                <a:ea typeface="ＭＳ Ｐゴシック" charset="-128"/>
              </a:defRPr>
            </a:lvl9pPr>
          </a:lstStyle>
          <a:p>
            <a:pPr algn="ctr">
              <a:spcBef>
                <a:spcPct val="0"/>
              </a:spcBef>
            </a:pPr>
            <a:endParaRPr lang="en-US" sz="18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en-US" sz="72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Should We Prioritize Day 7 Embryos? A Comparison of Euploid Day 5 and Day 6 Embryos with Poor Morphologic Grading Versus Day 7 Embryos with Good Morphologic Grading</a:t>
            </a:r>
          </a:p>
          <a:p>
            <a:pPr algn="ctr">
              <a:spcBef>
                <a:spcPct val="0"/>
              </a:spcBef>
            </a:pPr>
            <a:endParaRPr lang="en-US" altLang="en-US" sz="3600" dirty="0">
              <a:solidFill>
                <a:srgbClr val="FFC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en-US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Chelsey A. Harris, MD</a:t>
            </a:r>
            <a:r>
              <a:rPr lang="en-US" sz="4000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1,2</a:t>
            </a:r>
            <a:r>
              <a:rPr lang="en-US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Marisa Gigg, MD</a:t>
            </a:r>
            <a:r>
              <a:rPr lang="en-US" sz="4000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1,2</a:t>
            </a:r>
            <a:r>
              <a:rPr lang="en-US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r>
              <a:rPr lang="en-US" sz="40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Intira</a:t>
            </a:r>
            <a:r>
              <a:rPr lang="en-US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Sriprasert</a:t>
            </a:r>
            <a:r>
              <a:rPr lang="en-US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MD PhD</a:t>
            </a:r>
            <a:r>
              <a:rPr lang="en-US" sz="4000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US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Richard J. Paulson, MD</a:t>
            </a:r>
            <a:r>
              <a:rPr lang="en-US" sz="4000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1,2</a:t>
            </a:r>
            <a:r>
              <a:rPr lang="en-US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Rachel S. Mandelbaum, MD</a:t>
            </a:r>
            <a:r>
              <a:rPr lang="en-US" sz="4000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1,2</a:t>
            </a:r>
          </a:p>
          <a:p>
            <a:pPr algn="ctr">
              <a:spcBef>
                <a:spcPct val="0"/>
              </a:spcBef>
            </a:pPr>
            <a:endParaRPr lang="en-US" sz="3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ctr">
              <a:spcBef>
                <a:spcPct val="0"/>
              </a:spcBef>
              <a:buAutoNum type="arabicParenBoth"/>
            </a:pPr>
            <a:r>
              <a:rPr lang="en-US" sz="3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Division of Reproductive Endocrinology and Infertility, Department of Obstetrics and Gynecology, University of Southern California, Los Angeles, CA</a:t>
            </a:r>
            <a:endParaRPr lang="en-US" sz="3600" dirty="0">
              <a:solidFill>
                <a:schemeClr val="bg1"/>
              </a:solidFill>
              <a:effectLst/>
            </a:endParaRPr>
          </a:p>
          <a:p>
            <a:pPr marL="342900" indent="-342900" algn="ctr">
              <a:spcBef>
                <a:spcPct val="0"/>
              </a:spcBef>
              <a:buAutoNum type="arabicParenBoth"/>
            </a:pPr>
            <a:r>
              <a:rPr lang="en-US" sz="3600" dirty="0">
                <a:solidFill>
                  <a:schemeClr val="bg1"/>
                </a:solidFill>
                <a:effectLst/>
              </a:rPr>
              <a:t> </a:t>
            </a:r>
            <a:r>
              <a:rPr lang="en-US" sz="3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HRC Fertility, Pasadena, CA</a:t>
            </a:r>
            <a:r>
              <a:rPr lang="en-US" sz="3600" dirty="0">
                <a:solidFill>
                  <a:schemeClr val="bg1"/>
                </a:solidFill>
                <a:effectLst/>
              </a:rPr>
              <a:t> </a:t>
            </a:r>
            <a:endParaRPr lang="en-US" altLang="en-US" sz="3600" baseline="30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E0E5EF-6B9A-5888-09C9-9DE508E4E78E}"/>
              </a:ext>
            </a:extLst>
          </p:cNvPr>
          <p:cNvSpPr txBox="1"/>
          <p:nvPr/>
        </p:nvSpPr>
        <p:spPr>
          <a:xfrm>
            <a:off x="343678" y="6264643"/>
            <a:ext cx="9826590" cy="1007712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Background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FBE767-0A88-7831-0FC7-48F9F39D78A0}"/>
              </a:ext>
            </a:extLst>
          </p:cNvPr>
          <p:cNvSpPr txBox="1"/>
          <p:nvPr/>
        </p:nvSpPr>
        <p:spPr>
          <a:xfrm>
            <a:off x="297310" y="13648594"/>
            <a:ext cx="9826590" cy="1015663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Objectives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6526F3-A631-BECA-B6A9-D58E3696C0DA}"/>
              </a:ext>
            </a:extLst>
          </p:cNvPr>
          <p:cNvSpPr txBox="1"/>
          <p:nvPr/>
        </p:nvSpPr>
        <p:spPr>
          <a:xfrm>
            <a:off x="303518" y="20482432"/>
            <a:ext cx="9767806" cy="1015663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Study Design 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12274C7-FDE0-1384-F0BF-6C5214B9A775}"/>
              </a:ext>
            </a:extLst>
          </p:cNvPr>
          <p:cNvSpPr txBox="1"/>
          <p:nvPr/>
        </p:nvSpPr>
        <p:spPr>
          <a:xfrm>
            <a:off x="10838457" y="6231948"/>
            <a:ext cx="20845503" cy="1015663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Outcomes 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E012D57-6070-2AAD-7DBC-9B019F71A292}"/>
              </a:ext>
            </a:extLst>
          </p:cNvPr>
          <p:cNvSpPr txBox="1"/>
          <p:nvPr/>
        </p:nvSpPr>
        <p:spPr>
          <a:xfrm>
            <a:off x="250942" y="14975212"/>
            <a:ext cx="987295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4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assess how the reproductive potential of day 7 euploid embryos with good morphology compares to day 5 or 6 euploid embryos with poor morphology</a:t>
            </a:r>
            <a:r>
              <a:rPr lang="en-US" sz="4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48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4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determine if these embryos should be prioritized for transfer.</a:t>
            </a:r>
            <a:endParaRPr lang="en-US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4FB94CE-F27D-B32E-AEE5-03338DC2ACB7}"/>
              </a:ext>
            </a:extLst>
          </p:cNvPr>
          <p:cNvSpPr txBox="1"/>
          <p:nvPr/>
        </p:nvSpPr>
        <p:spPr>
          <a:xfrm>
            <a:off x="32431136" y="22843237"/>
            <a:ext cx="11012381" cy="1015663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Conclusions  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689AE61-15E2-B58A-85C5-EFAC9E8C76A8}"/>
              </a:ext>
            </a:extLst>
          </p:cNvPr>
          <p:cNvSpPr txBox="1"/>
          <p:nvPr/>
        </p:nvSpPr>
        <p:spPr>
          <a:xfrm>
            <a:off x="10834331" y="15401368"/>
            <a:ext cx="20789767" cy="1425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endParaRPr lang="en-US" sz="5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There was no statistically significant difference in positive </a:t>
            </a:r>
            <a:r>
              <a:rPr lang="en-US" sz="5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hCG</a:t>
            </a:r>
            <a:r>
              <a:rPr lang="en-US" sz="5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or clinical pregnancy rates.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5800" dirty="0">
              <a:solidFill>
                <a:srgbClr val="FFCD0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800" dirty="0">
                <a:solidFill>
                  <a:srgbClr val="FFCD0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5800" dirty="0">
                <a:solidFill>
                  <a:srgbClr val="FFCD0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miscarriage rate was higher for poor morphology day 5 or 6 blastocysts as compared to good morphology day 7 blastocysts (p= 0.040).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5800" dirty="0">
              <a:solidFill>
                <a:srgbClr val="FFCD0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When miscarriage rates were separated into biochemical pregnancies and clinical losses, the results did not reach statistical significance.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5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Sensitivity analysis (adjusting for patient age, degree of embryo expansion, use of a gestational carrier, and IVF lab) did not differ from results as presented.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5000" dirty="0">
              <a:solidFill>
                <a:schemeClr val="bg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922A439-DD42-0A10-7F9C-017E52E3BE65}"/>
              </a:ext>
            </a:extLst>
          </p:cNvPr>
          <p:cNvSpPr txBox="1"/>
          <p:nvPr/>
        </p:nvSpPr>
        <p:spPr>
          <a:xfrm>
            <a:off x="32649578" y="24468496"/>
            <a:ext cx="10846949" cy="11910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Day 7 euploid embryos with good morphology demonstrated favorable pregnancy outcomes in this analysis</a:t>
            </a:r>
            <a:r>
              <a:rPr lang="en-US" sz="4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48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48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These results suggest that when no good morphology day 5 or 6 embryos are available,  day 7 good morphology embryos may be prioritized over poor morphology day 5 or 6 embryos</a:t>
            </a:r>
            <a:r>
              <a:rPr lang="en-US" sz="4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US" sz="4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4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4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4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4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4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4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4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00B277F-F302-16C3-BD03-10D59E380A1E}"/>
              </a:ext>
            </a:extLst>
          </p:cNvPr>
          <p:cNvSpPr txBox="1"/>
          <p:nvPr/>
        </p:nvSpPr>
        <p:spPr>
          <a:xfrm>
            <a:off x="297310" y="21803808"/>
            <a:ext cx="9721438" cy="104336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4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etrospective cohort study including 853 single euploid frozen embryo transfers (FETs) at two HRC Fertility sites (January 2018 - September 2024</a:t>
            </a:r>
            <a:r>
              <a:rPr lang="en-US" sz="4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en-US" sz="48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48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Study groups: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4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ay 5 or 6 poor morphology embryos (C grading for either the inner cell mass or the trophectoderm). 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4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ay 7 good morphology embryos (A or B grades for both the inner cell mass and trophectoderm).</a:t>
            </a:r>
            <a:endParaRPr lang="en-US" sz="48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043A0B7-3761-AEFE-31B3-A2D7826A4B50}"/>
              </a:ext>
            </a:extLst>
          </p:cNvPr>
          <p:cNvSpPr txBox="1"/>
          <p:nvPr/>
        </p:nvSpPr>
        <p:spPr>
          <a:xfrm>
            <a:off x="297310" y="7540983"/>
            <a:ext cx="987295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Priority for transfer of euploid blastocysts is generally based on embryo morphology and day of trophectoderm biopsy</a:t>
            </a:r>
            <a:r>
              <a:rPr lang="en-US" sz="4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48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is not known at what point embryo morphology may play a larger role than day of trophectoderm biopsy</a:t>
            </a:r>
            <a:r>
              <a:rPr lang="en-US" sz="4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48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9CB733D-65E7-93C8-7BED-7FBED639F957}"/>
              </a:ext>
            </a:extLst>
          </p:cNvPr>
          <p:cNvGrpSpPr/>
          <p:nvPr/>
        </p:nvGrpSpPr>
        <p:grpSpPr>
          <a:xfrm>
            <a:off x="37458257" y="863511"/>
            <a:ext cx="6410251" cy="6424192"/>
            <a:chOff x="37881810" y="-335153"/>
            <a:chExt cx="6160870" cy="644337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73CA326-14C4-5602-8762-872AD558E210}"/>
                </a:ext>
              </a:extLst>
            </p:cNvPr>
            <p:cNvSpPr/>
            <p:nvPr/>
          </p:nvSpPr>
          <p:spPr>
            <a:xfrm>
              <a:off x="37881810" y="-335153"/>
              <a:ext cx="6160870" cy="644337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0" name="Picture 29">
              <a:extLst>
                <a:ext uri="{FF2B5EF4-FFF2-40B4-BE49-F238E27FC236}">
                  <a16:creationId xmlns:a16="http://schemas.microsoft.com/office/drawing/2014/main" id="{9EA66E4A-65AB-3FEB-E471-A38E340FCA1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762720" y="561877"/>
              <a:ext cx="4459391" cy="48144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DBBCA5A-4BF5-0F04-9F0B-5989BC045FA3}"/>
              </a:ext>
            </a:extLst>
          </p:cNvPr>
          <p:cNvGrpSpPr/>
          <p:nvPr/>
        </p:nvGrpSpPr>
        <p:grpSpPr>
          <a:xfrm>
            <a:off x="-49220" y="-334977"/>
            <a:ext cx="6160870" cy="6443374"/>
            <a:chOff x="37881810" y="-335153"/>
            <a:chExt cx="6160870" cy="6443374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1C2C0F3-887A-F10A-D39E-73D0AB4FC1CA}"/>
                </a:ext>
              </a:extLst>
            </p:cNvPr>
            <p:cNvSpPr/>
            <p:nvPr/>
          </p:nvSpPr>
          <p:spPr>
            <a:xfrm>
              <a:off x="37881810" y="-335153"/>
              <a:ext cx="6160870" cy="644337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0" name="Picture 29">
              <a:extLst>
                <a:ext uri="{FF2B5EF4-FFF2-40B4-BE49-F238E27FC236}">
                  <a16:creationId xmlns:a16="http://schemas.microsoft.com/office/drawing/2014/main" id="{B1BE9DF1-12C2-D0F7-902F-8DD3804D447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762720" y="561877"/>
              <a:ext cx="4459391" cy="48144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50B0151B-3B28-A5E2-33D4-4AF22DC8E15B}"/>
              </a:ext>
            </a:extLst>
          </p:cNvPr>
          <p:cNvSpPr/>
          <p:nvPr/>
        </p:nvSpPr>
        <p:spPr>
          <a:xfrm>
            <a:off x="37458257" y="-237009"/>
            <a:ext cx="6410251" cy="67949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C5D29B5-DC43-AE67-994E-F5C440A9962B}"/>
              </a:ext>
            </a:extLst>
          </p:cNvPr>
          <p:cNvGrpSpPr/>
          <p:nvPr/>
        </p:nvGrpSpPr>
        <p:grpSpPr>
          <a:xfrm>
            <a:off x="38073053" y="710745"/>
            <a:ext cx="8621808" cy="3887648"/>
            <a:chOff x="44805887" y="1915158"/>
            <a:chExt cx="5984914" cy="2721065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A8C1D462-F96B-F111-67DA-63707AA12E7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3510" b="51445"/>
            <a:stretch/>
          </p:blipFill>
          <p:spPr>
            <a:xfrm>
              <a:off x="45101201" y="1915158"/>
              <a:ext cx="2076124" cy="887971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D8AFCB94-4A64-8723-ED02-57957BC273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230" t="1" b="51445"/>
            <a:stretch/>
          </p:blipFill>
          <p:spPr>
            <a:xfrm>
              <a:off x="44805887" y="2860281"/>
              <a:ext cx="3742063" cy="887971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72C13B8C-55BE-6FD7-D117-AD76FF227B8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1445"/>
            <a:stretch/>
          </p:blipFill>
          <p:spPr>
            <a:xfrm>
              <a:off x="45101201" y="3748252"/>
              <a:ext cx="5689600" cy="887971"/>
            </a:xfrm>
            <a:prstGeom prst="rect">
              <a:avLst/>
            </a:prstGeom>
          </p:spPr>
        </p:pic>
      </p:grpSp>
      <p:pic>
        <p:nvPicPr>
          <p:cNvPr id="1026" name="Picture 2" descr="Output image">
            <a:extLst>
              <a:ext uri="{FF2B5EF4-FFF2-40B4-BE49-F238E27FC236}">
                <a16:creationId xmlns:a16="http://schemas.microsoft.com/office/drawing/2014/main" id="{B2206BA2-DF93-0A5A-AE72-17E591E40B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81210" y="7785375"/>
            <a:ext cx="11282622" cy="7687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TextBox 12">
            <a:extLst>
              <a:ext uri="{FF2B5EF4-FFF2-40B4-BE49-F238E27FC236}">
                <a16:creationId xmlns:a16="http://schemas.microsoft.com/office/drawing/2014/main" id="{62CD06C5-4744-D7DD-8441-DA75ED3B4C15}"/>
              </a:ext>
            </a:extLst>
          </p:cNvPr>
          <p:cNvSpPr txBox="1"/>
          <p:nvPr/>
        </p:nvSpPr>
        <p:spPr>
          <a:xfrm>
            <a:off x="32166188" y="7173130"/>
            <a:ext cx="2150711" cy="618719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="0" i="0" u="none" strike="noStrike" baseline="0" dirty="0">
                <a:effectLst/>
              </a:rPr>
              <a:t>Figure 1</a:t>
            </a:r>
            <a:endParaRPr lang="en-US" sz="3000" dirty="0"/>
          </a:p>
        </p:txBody>
      </p:sp>
      <p:sp>
        <p:nvSpPr>
          <p:cNvPr id="35" name="TextBox 12">
            <a:extLst>
              <a:ext uri="{FF2B5EF4-FFF2-40B4-BE49-F238E27FC236}">
                <a16:creationId xmlns:a16="http://schemas.microsoft.com/office/drawing/2014/main" id="{A3AA98A9-0BDF-E9E4-58DB-32459B73A918}"/>
              </a:ext>
            </a:extLst>
          </p:cNvPr>
          <p:cNvSpPr txBox="1"/>
          <p:nvPr/>
        </p:nvSpPr>
        <p:spPr>
          <a:xfrm rot="10800000" flipV="1">
            <a:off x="32162195" y="16082480"/>
            <a:ext cx="1951245" cy="858645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="0" i="0" u="none" strike="noStrike" baseline="0" dirty="0">
                <a:effectLst/>
              </a:rPr>
              <a:t>Figure </a:t>
            </a:r>
            <a:r>
              <a:rPr lang="en-US" sz="3000" dirty="0"/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B7406E0-B871-33F7-B9BB-5094C83C6EA3}"/>
              </a:ext>
            </a:extLst>
          </p:cNvPr>
          <p:cNvSpPr txBox="1"/>
          <p:nvPr/>
        </p:nvSpPr>
        <p:spPr>
          <a:xfrm>
            <a:off x="33826221" y="8180158"/>
            <a:ext cx="43688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dirty="0"/>
              <a:t>*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F2F96F7-2E18-D432-0A19-392281B3A9DA}"/>
              </a:ext>
            </a:extLst>
          </p:cNvPr>
          <p:cNvSpPr txBox="1"/>
          <p:nvPr/>
        </p:nvSpPr>
        <p:spPr>
          <a:xfrm>
            <a:off x="10834331" y="13957380"/>
            <a:ext cx="20845503" cy="1015663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Results  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784355F-C850-32F8-820F-7256BBF86899}"/>
              </a:ext>
            </a:extLst>
          </p:cNvPr>
          <p:cNvSpPr txBox="1"/>
          <p:nvPr/>
        </p:nvSpPr>
        <p:spPr>
          <a:xfrm>
            <a:off x="10890067" y="7540983"/>
            <a:ext cx="20789767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800" dirty="0">
                <a:solidFill>
                  <a:srgbClr val="FFCD0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5800" dirty="0">
                <a:solidFill>
                  <a:srgbClr val="FFCD0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rimary outcomes: </a:t>
            </a:r>
            <a:r>
              <a:rPr lang="en-US" sz="5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5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ositive </a:t>
            </a:r>
            <a:r>
              <a:rPr lang="en-US" sz="5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hCG</a:t>
            </a:r>
            <a:r>
              <a:rPr lang="en-US" sz="5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58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&gt;</a:t>
            </a:r>
            <a:r>
              <a:rPr lang="en-US" sz="5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5mIU/mL), clinical and ongoing pregnancy rate per embryo transfer, and miscarriage rate per embryo transfer (including biochemical and clinical spontaneous abortions per positive </a:t>
            </a:r>
            <a:r>
              <a:rPr lang="en-US" sz="5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hCG</a:t>
            </a:r>
            <a:r>
              <a:rPr lang="en-US" sz="5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endParaRPr lang="en-US" sz="5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800" dirty="0">
                <a:solidFill>
                  <a:srgbClr val="FFCD0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Secondary outcome: </a:t>
            </a:r>
            <a:r>
              <a:rPr lang="en-US" sz="5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5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onozygotic twinning per transfer.</a:t>
            </a:r>
            <a:endParaRPr lang="en-US" sz="5800" dirty="0">
              <a:solidFill>
                <a:schemeClr val="bg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0" name="Picture 39" descr="A table with numbers and percentages&#10;&#10;Description automatically generated">
            <a:extLst>
              <a:ext uri="{FF2B5EF4-FFF2-40B4-BE49-F238E27FC236}">
                <a16:creationId xmlns:a16="http://schemas.microsoft.com/office/drawing/2014/main" id="{BB07E019-E786-5DFE-6224-38902677B2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15137" y="16770003"/>
            <a:ext cx="10913573" cy="5181444"/>
          </a:xfrm>
          <a:prstGeom prst="rect">
            <a:avLst/>
          </a:prstGeom>
        </p:spPr>
      </p:pic>
      <p:pic>
        <p:nvPicPr>
          <p:cNvPr id="42" name="Picture 41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6AD79878-2BFC-A04F-3CEA-0F46234B986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85802" y="29868500"/>
            <a:ext cx="2625817" cy="2645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561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41806</TotalTime>
  <Words>434</Words>
  <Application>Microsoft Macintosh PowerPoint</Application>
  <PresentationFormat>Custom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Page</dc:creator>
  <cp:lastModifiedBy>Chelsey Harris</cp:lastModifiedBy>
  <cp:revision>42</cp:revision>
  <dcterms:created xsi:type="dcterms:W3CDTF">2019-10-09T19:51:17Z</dcterms:created>
  <dcterms:modified xsi:type="dcterms:W3CDTF">2025-02-24T08:57:50Z</dcterms:modified>
</cp:coreProperties>
</file>