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ink/ink1.xml" ContentType="application/inkml+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Lst>
  <p:sldSz cx="43919775" cy="32759650"/>
  <p:notesSz cx="6858000" cy="9144000"/>
  <p:defaultTextStyle>
    <a:defPPr>
      <a:defRPr lang="es-ES_tradnl"/>
    </a:defPPr>
    <a:lvl1pPr marL="0" algn="l" defTabSz="3680551" rtl="0" eaLnBrk="1" latinLnBrk="0" hangingPunct="1">
      <a:defRPr sz="7245" kern="1200">
        <a:solidFill>
          <a:schemeClr val="tx1"/>
        </a:solidFill>
        <a:latin typeface="+mn-lt"/>
        <a:ea typeface="+mn-ea"/>
        <a:cs typeface="+mn-cs"/>
      </a:defRPr>
    </a:lvl1pPr>
    <a:lvl2pPr marL="1840276" algn="l" defTabSz="3680551" rtl="0" eaLnBrk="1" latinLnBrk="0" hangingPunct="1">
      <a:defRPr sz="7245" kern="1200">
        <a:solidFill>
          <a:schemeClr val="tx1"/>
        </a:solidFill>
        <a:latin typeface="+mn-lt"/>
        <a:ea typeface="+mn-ea"/>
        <a:cs typeface="+mn-cs"/>
      </a:defRPr>
    </a:lvl2pPr>
    <a:lvl3pPr marL="3680551" algn="l" defTabSz="3680551" rtl="0" eaLnBrk="1" latinLnBrk="0" hangingPunct="1">
      <a:defRPr sz="7245" kern="1200">
        <a:solidFill>
          <a:schemeClr val="tx1"/>
        </a:solidFill>
        <a:latin typeface="+mn-lt"/>
        <a:ea typeface="+mn-ea"/>
        <a:cs typeface="+mn-cs"/>
      </a:defRPr>
    </a:lvl3pPr>
    <a:lvl4pPr marL="5520827" algn="l" defTabSz="3680551" rtl="0" eaLnBrk="1" latinLnBrk="0" hangingPunct="1">
      <a:defRPr sz="7245" kern="1200">
        <a:solidFill>
          <a:schemeClr val="tx1"/>
        </a:solidFill>
        <a:latin typeface="+mn-lt"/>
        <a:ea typeface="+mn-ea"/>
        <a:cs typeface="+mn-cs"/>
      </a:defRPr>
    </a:lvl4pPr>
    <a:lvl5pPr marL="7361103" algn="l" defTabSz="3680551" rtl="0" eaLnBrk="1" latinLnBrk="0" hangingPunct="1">
      <a:defRPr sz="7245" kern="1200">
        <a:solidFill>
          <a:schemeClr val="tx1"/>
        </a:solidFill>
        <a:latin typeface="+mn-lt"/>
        <a:ea typeface="+mn-ea"/>
        <a:cs typeface="+mn-cs"/>
      </a:defRPr>
    </a:lvl5pPr>
    <a:lvl6pPr marL="9201379" algn="l" defTabSz="3680551" rtl="0" eaLnBrk="1" latinLnBrk="0" hangingPunct="1">
      <a:defRPr sz="7245" kern="1200">
        <a:solidFill>
          <a:schemeClr val="tx1"/>
        </a:solidFill>
        <a:latin typeface="+mn-lt"/>
        <a:ea typeface="+mn-ea"/>
        <a:cs typeface="+mn-cs"/>
      </a:defRPr>
    </a:lvl6pPr>
    <a:lvl7pPr marL="11041654" algn="l" defTabSz="3680551" rtl="0" eaLnBrk="1" latinLnBrk="0" hangingPunct="1">
      <a:defRPr sz="7245" kern="1200">
        <a:solidFill>
          <a:schemeClr val="tx1"/>
        </a:solidFill>
        <a:latin typeface="+mn-lt"/>
        <a:ea typeface="+mn-ea"/>
        <a:cs typeface="+mn-cs"/>
      </a:defRPr>
    </a:lvl7pPr>
    <a:lvl8pPr marL="12881930" algn="l" defTabSz="3680551" rtl="0" eaLnBrk="1" latinLnBrk="0" hangingPunct="1">
      <a:defRPr sz="7245" kern="1200">
        <a:solidFill>
          <a:schemeClr val="tx1"/>
        </a:solidFill>
        <a:latin typeface="+mn-lt"/>
        <a:ea typeface="+mn-ea"/>
        <a:cs typeface="+mn-cs"/>
      </a:defRPr>
    </a:lvl8pPr>
    <a:lvl9pPr marL="14722206" algn="l" defTabSz="3680551" rtl="0" eaLnBrk="1" latinLnBrk="0" hangingPunct="1">
      <a:defRPr sz="724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18" userDrawn="1">
          <p15:clr>
            <a:srgbClr val="A4A3A4"/>
          </p15:clr>
        </p15:guide>
        <p15:guide id="2" pos="1383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F1FB"/>
    <a:srgbClr val="00B7EA"/>
    <a:srgbClr val="FECEF0"/>
    <a:srgbClr val="0071D6"/>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08" autoAdjust="0"/>
    <p:restoredTop sz="94641"/>
  </p:normalViewPr>
  <p:slideViewPr>
    <p:cSldViewPr snapToGrid="0" snapToObjects="1" showGuides="1">
      <p:cViewPr varScale="1">
        <p:scale>
          <a:sx n="24" d="100"/>
          <a:sy n="24" d="100"/>
        </p:scale>
        <p:origin x="2034" y="72"/>
      </p:cViewPr>
      <p:guideLst>
        <p:guide orient="horz" pos="10318"/>
        <p:guide pos="138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rmanas02\shared\Fellows\HNG\Research%20Projects\TOH\Figures%20for%20TOH%20project.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Sheet1!$B$41</c:f>
              <c:strCache>
                <c:ptCount val="1"/>
                <c:pt idx="0">
                  <c:v>Day 5 BR</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Sheet1!$C$40:$I$40</c:f>
              <c:strCache>
                <c:ptCount val="7"/>
                <c:pt idx="0">
                  <c:v>Group 1</c:v>
                </c:pt>
                <c:pt idx="2">
                  <c:v>Group 2</c:v>
                </c:pt>
                <c:pt idx="4">
                  <c:v>Group 3</c:v>
                </c:pt>
                <c:pt idx="6">
                  <c:v>Group 4</c:v>
                </c:pt>
              </c:strCache>
            </c:strRef>
          </c:cat>
          <c:val>
            <c:numRef>
              <c:f>Sheet1!$C$41:$I$41</c:f>
              <c:numCache>
                <c:formatCode>General</c:formatCode>
                <c:ptCount val="7"/>
                <c:pt idx="0" formatCode="0.00%">
                  <c:v>0.16700000000000001</c:v>
                </c:pt>
                <c:pt idx="1">
                  <c:v>0</c:v>
                </c:pt>
                <c:pt idx="2" formatCode="0.00%">
                  <c:v>0.14799999999999999</c:v>
                </c:pt>
                <c:pt idx="3">
                  <c:v>0</c:v>
                </c:pt>
                <c:pt idx="4" formatCode="0.00%">
                  <c:v>0.13200000000000001</c:v>
                </c:pt>
                <c:pt idx="5">
                  <c:v>0</c:v>
                </c:pt>
                <c:pt idx="6" formatCode="0.00%">
                  <c:v>0.107</c:v>
                </c:pt>
              </c:numCache>
            </c:numRef>
          </c:val>
          <c:extLst>
            <c:ext xmlns:c16="http://schemas.microsoft.com/office/drawing/2014/chart" uri="{C3380CC4-5D6E-409C-BE32-E72D297353CC}">
              <c16:uniqueId val="{00000000-B9C7-4F20-8147-59A70E665BC4}"/>
            </c:ext>
          </c:extLst>
        </c:ser>
        <c:ser>
          <c:idx val="1"/>
          <c:order val="1"/>
          <c:tx>
            <c:strRef>
              <c:f>Sheet1!$B$42</c:f>
              <c:strCache>
                <c:ptCount val="1"/>
                <c:pt idx="0">
                  <c:v>Day 6 BR</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Sheet1!$C$40:$I$40</c:f>
              <c:strCache>
                <c:ptCount val="7"/>
                <c:pt idx="0">
                  <c:v>Group 1</c:v>
                </c:pt>
                <c:pt idx="2">
                  <c:v>Group 2</c:v>
                </c:pt>
                <c:pt idx="4">
                  <c:v>Group 3</c:v>
                </c:pt>
                <c:pt idx="6">
                  <c:v>Group 4</c:v>
                </c:pt>
              </c:strCache>
            </c:strRef>
          </c:cat>
          <c:val>
            <c:numRef>
              <c:f>Sheet1!$C$42:$I$42</c:f>
              <c:numCache>
                <c:formatCode>General</c:formatCode>
                <c:ptCount val="7"/>
                <c:pt idx="0" formatCode="0.00%">
                  <c:v>0.32500000000000001</c:v>
                </c:pt>
                <c:pt idx="1">
                  <c:v>0</c:v>
                </c:pt>
                <c:pt idx="2" formatCode="0.00%">
                  <c:v>0.34799999999999998</c:v>
                </c:pt>
                <c:pt idx="3">
                  <c:v>0</c:v>
                </c:pt>
                <c:pt idx="4" formatCode="0.00%">
                  <c:v>0.35499999999999998</c:v>
                </c:pt>
                <c:pt idx="5">
                  <c:v>0</c:v>
                </c:pt>
                <c:pt idx="6" formatCode="0.00%">
                  <c:v>0.374</c:v>
                </c:pt>
              </c:numCache>
            </c:numRef>
          </c:val>
          <c:extLst>
            <c:ext xmlns:c16="http://schemas.microsoft.com/office/drawing/2014/chart" uri="{C3380CC4-5D6E-409C-BE32-E72D297353CC}">
              <c16:uniqueId val="{00000001-B9C7-4F20-8147-59A70E665BC4}"/>
            </c:ext>
          </c:extLst>
        </c:ser>
        <c:ser>
          <c:idx val="2"/>
          <c:order val="2"/>
          <c:tx>
            <c:strRef>
              <c:f>Sheet1!$B$43</c:f>
              <c:strCache>
                <c:ptCount val="1"/>
                <c:pt idx="0">
                  <c:v>Day 7 BR</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cat>
            <c:strRef>
              <c:f>Sheet1!$C$40:$I$40</c:f>
              <c:strCache>
                <c:ptCount val="7"/>
                <c:pt idx="0">
                  <c:v>Group 1</c:v>
                </c:pt>
                <c:pt idx="2">
                  <c:v>Group 2</c:v>
                </c:pt>
                <c:pt idx="4">
                  <c:v>Group 3</c:v>
                </c:pt>
                <c:pt idx="6">
                  <c:v>Group 4</c:v>
                </c:pt>
              </c:strCache>
            </c:strRef>
          </c:cat>
          <c:val>
            <c:numRef>
              <c:f>Sheet1!$C$43:$I$43</c:f>
              <c:numCache>
                <c:formatCode>General</c:formatCode>
                <c:ptCount val="7"/>
                <c:pt idx="0" formatCode="0.00%">
                  <c:v>4.3999999999999997E-2</c:v>
                </c:pt>
                <c:pt idx="1">
                  <c:v>0</c:v>
                </c:pt>
                <c:pt idx="2" formatCode="0.00%">
                  <c:v>4.7E-2</c:v>
                </c:pt>
                <c:pt idx="3">
                  <c:v>0</c:v>
                </c:pt>
                <c:pt idx="4" formatCode="0.00%">
                  <c:v>5.3999999999999999E-2</c:v>
                </c:pt>
                <c:pt idx="5">
                  <c:v>0</c:v>
                </c:pt>
                <c:pt idx="6" formatCode="0.00%">
                  <c:v>6.3E-2</c:v>
                </c:pt>
              </c:numCache>
            </c:numRef>
          </c:val>
          <c:extLst>
            <c:ext xmlns:c16="http://schemas.microsoft.com/office/drawing/2014/chart" uri="{C3380CC4-5D6E-409C-BE32-E72D297353CC}">
              <c16:uniqueId val="{00000002-B9C7-4F20-8147-59A70E665BC4}"/>
            </c:ext>
          </c:extLst>
        </c:ser>
        <c:dLbls>
          <c:showLegendKey val="0"/>
          <c:showVal val="0"/>
          <c:showCatName val="0"/>
          <c:showSerName val="0"/>
          <c:showPercent val="0"/>
          <c:showBubbleSize val="0"/>
        </c:dLbls>
        <c:gapWidth val="100"/>
        <c:overlap val="-24"/>
        <c:axId val="1498711551"/>
        <c:axId val="1845948655"/>
      </c:barChart>
      <c:catAx>
        <c:axId val="1498711551"/>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2"/>
                </a:solidFill>
                <a:latin typeface="+mn-lt"/>
                <a:ea typeface="+mn-ea"/>
                <a:cs typeface="+mn-cs"/>
              </a:defRPr>
            </a:pPr>
            <a:endParaRPr lang="en-US"/>
          </a:p>
        </c:txPr>
        <c:crossAx val="1845948655"/>
        <c:crosses val="autoZero"/>
        <c:auto val="1"/>
        <c:lblAlgn val="ctr"/>
        <c:lblOffset val="100"/>
        <c:noMultiLvlLbl val="0"/>
      </c:catAx>
      <c:valAx>
        <c:axId val="1845948655"/>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en-US"/>
          </a:p>
        </c:txPr>
        <c:crossAx val="14987115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Sheet1!$S$1</c:f>
              <c:strCache>
                <c:ptCount val="1"/>
                <c:pt idx="0">
                  <c:v>Total Useable Blastocysts Rate</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Sheet1!$R$2:$R$5</c:f>
              <c:strCache>
                <c:ptCount val="4"/>
                <c:pt idx="0">
                  <c:v>Group 1</c:v>
                </c:pt>
                <c:pt idx="1">
                  <c:v>Group 2</c:v>
                </c:pt>
                <c:pt idx="2">
                  <c:v>Group 3</c:v>
                </c:pt>
                <c:pt idx="3">
                  <c:v>Group 4</c:v>
                </c:pt>
              </c:strCache>
            </c:strRef>
          </c:cat>
          <c:val>
            <c:numRef>
              <c:f>Sheet1!$S$2:$S$5</c:f>
              <c:numCache>
                <c:formatCode>0.00%</c:formatCode>
                <c:ptCount val="4"/>
                <c:pt idx="0">
                  <c:v>0.53500000000000003</c:v>
                </c:pt>
                <c:pt idx="1">
                  <c:v>0.54300000000000004</c:v>
                </c:pt>
                <c:pt idx="2">
                  <c:v>0.54100000000000004</c:v>
                </c:pt>
                <c:pt idx="3">
                  <c:v>0.54500000000000004</c:v>
                </c:pt>
              </c:numCache>
            </c:numRef>
          </c:val>
          <c:extLst>
            <c:ext xmlns:c16="http://schemas.microsoft.com/office/drawing/2014/chart" uri="{C3380CC4-5D6E-409C-BE32-E72D297353CC}">
              <c16:uniqueId val="{00000000-BD99-402C-B6E6-4E28D2EAB3D4}"/>
            </c:ext>
          </c:extLst>
        </c:ser>
        <c:dLbls>
          <c:showLegendKey val="0"/>
          <c:showVal val="0"/>
          <c:showCatName val="0"/>
          <c:showSerName val="0"/>
          <c:showPercent val="0"/>
          <c:showBubbleSize val="0"/>
        </c:dLbls>
        <c:gapWidth val="100"/>
        <c:overlap val="-24"/>
        <c:axId val="1690191423"/>
        <c:axId val="641707648"/>
      </c:barChart>
      <c:catAx>
        <c:axId val="1690191423"/>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2"/>
                </a:solidFill>
                <a:latin typeface="+mn-lt"/>
                <a:ea typeface="+mn-ea"/>
                <a:cs typeface="+mn-cs"/>
              </a:defRPr>
            </a:pPr>
            <a:endParaRPr lang="en-US"/>
          </a:p>
        </c:txPr>
        <c:crossAx val="641707648"/>
        <c:crosses val="autoZero"/>
        <c:auto val="1"/>
        <c:lblAlgn val="ctr"/>
        <c:lblOffset val="100"/>
        <c:noMultiLvlLbl val="0"/>
      </c:catAx>
      <c:valAx>
        <c:axId val="641707648"/>
        <c:scaling>
          <c:orientation val="minMax"/>
          <c:min val="0"/>
        </c:scaling>
        <c:delete val="0"/>
        <c:axPos val="l"/>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baseline="0">
                <a:solidFill>
                  <a:schemeClr val="tx2"/>
                </a:solidFill>
                <a:latin typeface="+mn-lt"/>
                <a:ea typeface="+mn-ea"/>
                <a:cs typeface="+mn-cs"/>
              </a:defRPr>
            </a:pPr>
            <a:endParaRPr lang="en-US"/>
          </a:p>
        </c:txPr>
        <c:crossAx val="16901914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7T14:55:21.042"/>
    </inkml:context>
    <inkml:brush xml:id="br0">
      <inkml:brushProperty name="width" value="0.05" units="cm"/>
      <inkml:brushProperty name="height" value="0.05" units="cm"/>
    </inkml:brush>
  </inkml:definitions>
  <inkml:trace contextRef="#ctx0" brushRef="#br0">277 1 5346,'0'0'3714,"-277"0"-9396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839774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4367997" rtl="0" eaLnBrk="1" latinLnBrk="0" hangingPunct="1">
        <a:lnSpc>
          <a:spcPct val="90000"/>
        </a:lnSpc>
        <a:spcBef>
          <a:spcPct val="0"/>
        </a:spcBef>
        <a:buNone/>
        <a:defRPr sz="21018" kern="1200">
          <a:solidFill>
            <a:schemeClr val="tx1"/>
          </a:solidFill>
          <a:latin typeface="+mj-lt"/>
          <a:ea typeface="+mj-ea"/>
          <a:cs typeface="+mj-cs"/>
        </a:defRPr>
      </a:lvl1pPr>
    </p:titleStyle>
    <p:bodyStyle>
      <a:lvl1pPr marL="1091999" indent="-1091999" algn="l" defTabSz="4367997" rtl="0" eaLnBrk="1" latinLnBrk="0" hangingPunct="1">
        <a:lnSpc>
          <a:spcPct val="90000"/>
        </a:lnSpc>
        <a:spcBef>
          <a:spcPts val="4777"/>
        </a:spcBef>
        <a:buFont typeface="Arial" panose="020B0604020202020204" pitchFamily="34" charset="0"/>
        <a:buChar char="•"/>
        <a:defRPr sz="13375" kern="1200">
          <a:solidFill>
            <a:schemeClr val="tx1"/>
          </a:solidFill>
          <a:latin typeface="+mn-lt"/>
          <a:ea typeface="+mn-ea"/>
          <a:cs typeface="+mn-cs"/>
        </a:defRPr>
      </a:lvl1pPr>
      <a:lvl2pPr marL="3275998" indent="-1091999" algn="l" defTabSz="4367997" rtl="0" eaLnBrk="1" latinLnBrk="0" hangingPunct="1">
        <a:lnSpc>
          <a:spcPct val="90000"/>
        </a:lnSpc>
        <a:spcBef>
          <a:spcPts val="2388"/>
        </a:spcBef>
        <a:buFont typeface="Arial" panose="020B0604020202020204" pitchFamily="34" charset="0"/>
        <a:buChar char="•"/>
        <a:defRPr sz="11465" kern="1200">
          <a:solidFill>
            <a:schemeClr val="tx1"/>
          </a:solidFill>
          <a:latin typeface="+mn-lt"/>
          <a:ea typeface="+mn-ea"/>
          <a:cs typeface="+mn-cs"/>
        </a:defRPr>
      </a:lvl2pPr>
      <a:lvl3pPr marL="5459997" indent="-1091999" algn="l" defTabSz="4367997" rtl="0" eaLnBrk="1" latinLnBrk="0" hangingPunct="1">
        <a:lnSpc>
          <a:spcPct val="90000"/>
        </a:lnSpc>
        <a:spcBef>
          <a:spcPts val="2388"/>
        </a:spcBef>
        <a:buFont typeface="Arial" panose="020B0604020202020204" pitchFamily="34" charset="0"/>
        <a:buChar char="•"/>
        <a:defRPr sz="9554" kern="1200">
          <a:solidFill>
            <a:schemeClr val="tx1"/>
          </a:solidFill>
          <a:latin typeface="+mn-lt"/>
          <a:ea typeface="+mn-ea"/>
          <a:cs typeface="+mn-cs"/>
        </a:defRPr>
      </a:lvl3pPr>
      <a:lvl4pPr marL="7643995" indent="-1091999" algn="l" defTabSz="4367997" rtl="0" eaLnBrk="1" latinLnBrk="0" hangingPunct="1">
        <a:lnSpc>
          <a:spcPct val="90000"/>
        </a:lnSpc>
        <a:spcBef>
          <a:spcPts val="2388"/>
        </a:spcBef>
        <a:buFont typeface="Arial" panose="020B0604020202020204" pitchFamily="34" charset="0"/>
        <a:buChar char="•"/>
        <a:defRPr sz="8598" kern="1200">
          <a:solidFill>
            <a:schemeClr val="tx1"/>
          </a:solidFill>
          <a:latin typeface="+mn-lt"/>
          <a:ea typeface="+mn-ea"/>
          <a:cs typeface="+mn-cs"/>
        </a:defRPr>
      </a:lvl4pPr>
      <a:lvl5pPr marL="9827994" indent="-1091999" algn="l" defTabSz="4367997" rtl="0" eaLnBrk="1" latinLnBrk="0" hangingPunct="1">
        <a:lnSpc>
          <a:spcPct val="90000"/>
        </a:lnSpc>
        <a:spcBef>
          <a:spcPts val="2388"/>
        </a:spcBef>
        <a:buFont typeface="Arial" panose="020B0604020202020204" pitchFamily="34" charset="0"/>
        <a:buChar char="•"/>
        <a:defRPr sz="8598" kern="1200">
          <a:solidFill>
            <a:schemeClr val="tx1"/>
          </a:solidFill>
          <a:latin typeface="+mn-lt"/>
          <a:ea typeface="+mn-ea"/>
          <a:cs typeface="+mn-cs"/>
        </a:defRPr>
      </a:lvl5pPr>
      <a:lvl6pPr marL="12011993" indent="-1091999" algn="l" defTabSz="4367997" rtl="0" eaLnBrk="1" latinLnBrk="0" hangingPunct="1">
        <a:lnSpc>
          <a:spcPct val="90000"/>
        </a:lnSpc>
        <a:spcBef>
          <a:spcPts val="2388"/>
        </a:spcBef>
        <a:buFont typeface="Arial" panose="020B0604020202020204" pitchFamily="34" charset="0"/>
        <a:buChar char="•"/>
        <a:defRPr sz="8598" kern="1200">
          <a:solidFill>
            <a:schemeClr val="tx1"/>
          </a:solidFill>
          <a:latin typeface="+mn-lt"/>
          <a:ea typeface="+mn-ea"/>
          <a:cs typeface="+mn-cs"/>
        </a:defRPr>
      </a:lvl6pPr>
      <a:lvl7pPr marL="14195991" indent="-1091999" algn="l" defTabSz="4367997" rtl="0" eaLnBrk="1" latinLnBrk="0" hangingPunct="1">
        <a:lnSpc>
          <a:spcPct val="90000"/>
        </a:lnSpc>
        <a:spcBef>
          <a:spcPts val="2388"/>
        </a:spcBef>
        <a:buFont typeface="Arial" panose="020B0604020202020204" pitchFamily="34" charset="0"/>
        <a:buChar char="•"/>
        <a:defRPr sz="8598" kern="1200">
          <a:solidFill>
            <a:schemeClr val="tx1"/>
          </a:solidFill>
          <a:latin typeface="+mn-lt"/>
          <a:ea typeface="+mn-ea"/>
          <a:cs typeface="+mn-cs"/>
        </a:defRPr>
      </a:lvl7pPr>
      <a:lvl8pPr marL="16379990" indent="-1091999" algn="l" defTabSz="4367997" rtl="0" eaLnBrk="1" latinLnBrk="0" hangingPunct="1">
        <a:lnSpc>
          <a:spcPct val="90000"/>
        </a:lnSpc>
        <a:spcBef>
          <a:spcPts val="2388"/>
        </a:spcBef>
        <a:buFont typeface="Arial" panose="020B0604020202020204" pitchFamily="34" charset="0"/>
        <a:buChar char="•"/>
        <a:defRPr sz="8598" kern="1200">
          <a:solidFill>
            <a:schemeClr val="tx1"/>
          </a:solidFill>
          <a:latin typeface="+mn-lt"/>
          <a:ea typeface="+mn-ea"/>
          <a:cs typeface="+mn-cs"/>
        </a:defRPr>
      </a:lvl8pPr>
      <a:lvl9pPr marL="18563989" indent="-1091999" algn="l" defTabSz="4367997" rtl="0" eaLnBrk="1" latinLnBrk="0" hangingPunct="1">
        <a:lnSpc>
          <a:spcPct val="90000"/>
        </a:lnSpc>
        <a:spcBef>
          <a:spcPts val="2388"/>
        </a:spcBef>
        <a:buFont typeface="Arial" panose="020B0604020202020204" pitchFamily="34" charset="0"/>
        <a:buChar char="•"/>
        <a:defRPr sz="8598" kern="1200">
          <a:solidFill>
            <a:schemeClr val="tx1"/>
          </a:solidFill>
          <a:latin typeface="+mn-lt"/>
          <a:ea typeface="+mn-ea"/>
          <a:cs typeface="+mn-cs"/>
        </a:defRPr>
      </a:lvl9pPr>
    </p:bodyStyle>
    <p:otherStyle>
      <a:defPPr>
        <a:defRPr lang="en-US"/>
      </a:defPPr>
      <a:lvl1pPr marL="0" algn="l" defTabSz="4367997" rtl="0" eaLnBrk="1" latinLnBrk="0" hangingPunct="1">
        <a:defRPr sz="8598" kern="1200">
          <a:solidFill>
            <a:schemeClr val="tx1"/>
          </a:solidFill>
          <a:latin typeface="+mn-lt"/>
          <a:ea typeface="+mn-ea"/>
          <a:cs typeface="+mn-cs"/>
        </a:defRPr>
      </a:lvl1pPr>
      <a:lvl2pPr marL="2183999" algn="l" defTabSz="4367997" rtl="0" eaLnBrk="1" latinLnBrk="0" hangingPunct="1">
        <a:defRPr sz="8598" kern="1200">
          <a:solidFill>
            <a:schemeClr val="tx1"/>
          </a:solidFill>
          <a:latin typeface="+mn-lt"/>
          <a:ea typeface="+mn-ea"/>
          <a:cs typeface="+mn-cs"/>
        </a:defRPr>
      </a:lvl2pPr>
      <a:lvl3pPr marL="4367997" algn="l" defTabSz="4367997" rtl="0" eaLnBrk="1" latinLnBrk="0" hangingPunct="1">
        <a:defRPr sz="8598" kern="1200">
          <a:solidFill>
            <a:schemeClr val="tx1"/>
          </a:solidFill>
          <a:latin typeface="+mn-lt"/>
          <a:ea typeface="+mn-ea"/>
          <a:cs typeface="+mn-cs"/>
        </a:defRPr>
      </a:lvl3pPr>
      <a:lvl4pPr marL="6551996" algn="l" defTabSz="4367997" rtl="0" eaLnBrk="1" latinLnBrk="0" hangingPunct="1">
        <a:defRPr sz="8598" kern="1200">
          <a:solidFill>
            <a:schemeClr val="tx1"/>
          </a:solidFill>
          <a:latin typeface="+mn-lt"/>
          <a:ea typeface="+mn-ea"/>
          <a:cs typeface="+mn-cs"/>
        </a:defRPr>
      </a:lvl4pPr>
      <a:lvl5pPr marL="8735995" algn="l" defTabSz="4367997" rtl="0" eaLnBrk="1" latinLnBrk="0" hangingPunct="1">
        <a:defRPr sz="8598" kern="1200">
          <a:solidFill>
            <a:schemeClr val="tx1"/>
          </a:solidFill>
          <a:latin typeface="+mn-lt"/>
          <a:ea typeface="+mn-ea"/>
          <a:cs typeface="+mn-cs"/>
        </a:defRPr>
      </a:lvl5pPr>
      <a:lvl6pPr marL="10919993" algn="l" defTabSz="4367997" rtl="0" eaLnBrk="1" latinLnBrk="0" hangingPunct="1">
        <a:defRPr sz="8598" kern="1200">
          <a:solidFill>
            <a:schemeClr val="tx1"/>
          </a:solidFill>
          <a:latin typeface="+mn-lt"/>
          <a:ea typeface="+mn-ea"/>
          <a:cs typeface="+mn-cs"/>
        </a:defRPr>
      </a:lvl6pPr>
      <a:lvl7pPr marL="13103992" algn="l" defTabSz="4367997" rtl="0" eaLnBrk="1" latinLnBrk="0" hangingPunct="1">
        <a:defRPr sz="8598" kern="1200">
          <a:solidFill>
            <a:schemeClr val="tx1"/>
          </a:solidFill>
          <a:latin typeface="+mn-lt"/>
          <a:ea typeface="+mn-ea"/>
          <a:cs typeface="+mn-cs"/>
        </a:defRPr>
      </a:lvl7pPr>
      <a:lvl8pPr marL="15287991" algn="l" defTabSz="4367997" rtl="0" eaLnBrk="1" latinLnBrk="0" hangingPunct="1">
        <a:defRPr sz="8598" kern="1200">
          <a:solidFill>
            <a:schemeClr val="tx1"/>
          </a:solidFill>
          <a:latin typeface="+mn-lt"/>
          <a:ea typeface="+mn-ea"/>
          <a:cs typeface="+mn-cs"/>
        </a:defRPr>
      </a:lvl8pPr>
      <a:lvl9pPr marL="17471989" algn="l" defTabSz="4367997" rtl="0" eaLnBrk="1" latinLnBrk="0" hangingPunct="1">
        <a:defRPr sz="85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7" Type="http://schemas.openxmlformats.org/officeDocument/2006/relationships/image" Target="../media/image2.svg"/><Relationship Id="rId2" Type="http://schemas.openxmlformats.org/officeDocument/2006/relationships/customXml" Target="../ink/ink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4.png"/><Relationship Id="rId10" Type="http://schemas.openxmlformats.org/officeDocument/2006/relationships/chart" Target="../charts/chart2.xml"/><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ángulo: esquinas superiores redondeadas 49">
            <a:extLst>
              <a:ext uri="{FF2B5EF4-FFF2-40B4-BE49-F238E27FC236}">
                <a16:creationId xmlns:a16="http://schemas.microsoft.com/office/drawing/2014/main" id="{A0737897-F3D7-2CAA-B8D8-D4BF8EF770BA}"/>
              </a:ext>
            </a:extLst>
          </p:cNvPr>
          <p:cNvSpPr/>
          <p:nvPr/>
        </p:nvSpPr>
        <p:spPr>
          <a:xfrm>
            <a:off x="794263" y="7763183"/>
            <a:ext cx="13628437" cy="1010879"/>
          </a:xfrm>
          <a:prstGeom prst="round2SameRect">
            <a:avLst/>
          </a:prstGeom>
          <a:solidFill>
            <a:srgbClr val="BEF1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mc:AlternateContent xmlns:mc="http://schemas.openxmlformats.org/markup-compatibility/2006" xmlns:p14="http://schemas.microsoft.com/office/powerpoint/2010/main">
        <mc:Choice Requires="p14">
          <p:contentPart p14:bwMode="auto" r:id="rId2">
            <p14:nvContentPartPr>
              <p14:cNvPr id="2" name="Entrada de lápiz 1">
                <a:extLst>
                  <a:ext uri="{FF2B5EF4-FFF2-40B4-BE49-F238E27FC236}">
                    <a16:creationId xmlns:a16="http://schemas.microsoft.com/office/drawing/2014/main" id="{E4C04CA4-2393-76BD-4669-E53936AB0356}"/>
                  </a:ext>
                </a:extLst>
              </p14:cNvPr>
              <p14:cNvContentPartPr/>
              <p14:nvPr/>
            </p14:nvContentPartPr>
            <p14:xfrm>
              <a:off x="-8088420" y="11048340"/>
              <a:ext cx="99720" cy="360"/>
            </p14:xfrm>
          </p:contentPart>
        </mc:Choice>
        <mc:Fallback xmlns="">
          <p:pic>
            <p:nvPicPr>
              <p:cNvPr id="2" name="Entrada de lápiz 1">
                <a:extLst>
                  <a:ext uri="{FF2B5EF4-FFF2-40B4-BE49-F238E27FC236}">
                    <a16:creationId xmlns:a16="http://schemas.microsoft.com/office/drawing/2014/main" id="{E4C04CA4-2393-76BD-4669-E53936AB0356}"/>
                  </a:ext>
                </a:extLst>
              </p:cNvPr>
              <p:cNvPicPr/>
              <p:nvPr/>
            </p:nvPicPr>
            <p:blipFill>
              <a:blip r:embed="rId5"/>
              <a:stretch>
                <a:fillRect/>
              </a:stretch>
            </p:blipFill>
            <p:spPr>
              <a:xfrm>
                <a:off x="-8097420" y="11039700"/>
                <a:ext cx="117360" cy="18000"/>
              </a:xfrm>
              <a:prstGeom prst="rect">
                <a:avLst/>
              </a:prstGeom>
            </p:spPr>
          </p:pic>
        </mc:Fallback>
      </mc:AlternateContent>
      <p:sp>
        <p:nvSpPr>
          <p:cNvPr id="38" name="Rectángulo 37">
            <a:extLst>
              <a:ext uri="{FF2B5EF4-FFF2-40B4-BE49-F238E27FC236}">
                <a16:creationId xmlns:a16="http://schemas.microsoft.com/office/drawing/2014/main" id="{02CF9088-2CC3-0BF0-20DF-A97602D1ED28}"/>
              </a:ext>
            </a:extLst>
          </p:cNvPr>
          <p:cNvSpPr/>
          <p:nvPr/>
        </p:nvSpPr>
        <p:spPr>
          <a:xfrm>
            <a:off x="762000" y="3564766"/>
            <a:ext cx="42519600" cy="3581400"/>
          </a:xfrm>
          <a:prstGeom prst="rect">
            <a:avLst/>
          </a:prstGeom>
          <a:solidFill>
            <a:srgbClr val="00B7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9" name="CuadroTexto 38">
            <a:extLst>
              <a:ext uri="{FF2B5EF4-FFF2-40B4-BE49-F238E27FC236}">
                <a16:creationId xmlns:a16="http://schemas.microsoft.com/office/drawing/2014/main" id="{A4F41743-72A3-A451-E05C-D0D8B309CD8A}"/>
              </a:ext>
            </a:extLst>
          </p:cNvPr>
          <p:cNvSpPr txBox="1"/>
          <p:nvPr/>
        </p:nvSpPr>
        <p:spPr>
          <a:xfrm>
            <a:off x="955082" y="3706022"/>
            <a:ext cx="42326518" cy="2185214"/>
          </a:xfrm>
          <a:prstGeom prst="rect">
            <a:avLst/>
          </a:prstGeom>
          <a:noFill/>
        </p:spPr>
        <p:txBody>
          <a:bodyPr wrap="square" rtlCol="0">
            <a:spAutoFit/>
          </a:bodyPr>
          <a:lstStyle/>
          <a:p>
            <a:pPr marL="0" marR="0" indent="0" algn="l" defTabSz="1238892" rtl="0" eaLnBrk="1" fontAlgn="auto" latinLnBrk="0" hangingPunct="1">
              <a:spcBef>
                <a:spcPts val="0"/>
              </a:spcBef>
              <a:spcAft>
                <a:spcPts val="0"/>
              </a:spcAft>
              <a:buClrTx/>
              <a:buSzTx/>
              <a:buFontTx/>
              <a:buNone/>
              <a:tabLst/>
              <a:defRPr/>
            </a:pPr>
            <a:r>
              <a:rPr lang="es-ES_tradnl" sz="6800" b="1" spc="-5" dirty="0">
                <a:solidFill>
                  <a:schemeClr val="bg1"/>
                </a:solidFill>
                <a:latin typeface="Arial Black" panose="020B0A04020102020204" pitchFamily="34" charset="0"/>
                <a:cs typeface="Arial"/>
              </a:rPr>
              <a:t>TIME OF TRIGGER ADMINISTRATION FOR IN VITRO FERTILIZATION (IVF) CYCLES IMPACTS DAY OF BLASTULATION BUT NOT TOTAL NUMBER OF USEABLE BLASTOCYSTS</a:t>
            </a:r>
            <a:endParaRPr lang="es-ES_tradnl" sz="6800" dirty="0">
              <a:solidFill>
                <a:schemeClr val="bg1"/>
              </a:solidFill>
              <a:latin typeface="Arial Black" panose="020B0A04020102020204" pitchFamily="34" charset="0"/>
              <a:cs typeface="Arial"/>
            </a:endParaRPr>
          </a:p>
        </p:txBody>
      </p:sp>
      <p:sp>
        <p:nvSpPr>
          <p:cNvPr id="40" name="CuadroTexto 39">
            <a:extLst>
              <a:ext uri="{FF2B5EF4-FFF2-40B4-BE49-F238E27FC236}">
                <a16:creationId xmlns:a16="http://schemas.microsoft.com/office/drawing/2014/main" id="{E01D649F-03C7-A40C-B71E-4323A6DCC5F8}"/>
              </a:ext>
            </a:extLst>
          </p:cNvPr>
          <p:cNvSpPr txBox="1"/>
          <p:nvPr/>
        </p:nvSpPr>
        <p:spPr>
          <a:xfrm>
            <a:off x="955082" y="5765935"/>
            <a:ext cx="26418718" cy="707886"/>
          </a:xfrm>
          <a:prstGeom prst="rect">
            <a:avLst/>
          </a:prstGeom>
          <a:noFill/>
        </p:spPr>
        <p:txBody>
          <a:bodyPr wrap="square" rtlCol="0">
            <a:spAutoFit/>
          </a:bodyPr>
          <a:lstStyle/>
          <a:p>
            <a:pPr defTabSz="1238892">
              <a:defRPr/>
            </a:pPr>
            <a:r>
              <a:rPr lang="es-ES_tradnl" sz="4000" b="1" dirty="0">
                <a:solidFill>
                  <a:srgbClr val="BEF1FB"/>
                </a:solidFill>
                <a:latin typeface="Arial"/>
                <a:cs typeface="Arial"/>
              </a:rPr>
              <a:t>Haley Genovese MD</a:t>
            </a:r>
            <a:r>
              <a:rPr lang="es-ES_tradnl" sz="4000" baseline="31746" dirty="0">
                <a:solidFill>
                  <a:srgbClr val="BEF1FB"/>
                </a:solidFill>
                <a:latin typeface="Arial"/>
                <a:cs typeface="Arial"/>
              </a:rPr>
              <a:t>1</a:t>
            </a:r>
            <a:r>
              <a:rPr lang="es-ES_tradnl" sz="4000" b="1" dirty="0">
                <a:solidFill>
                  <a:srgbClr val="BEF1FB"/>
                </a:solidFill>
                <a:latin typeface="Arial"/>
                <a:cs typeface="Arial"/>
              </a:rPr>
              <a:t>, Jennifer Zhang MD</a:t>
            </a:r>
            <a:r>
              <a:rPr lang="es-ES_tradnl" sz="4000" baseline="31746" dirty="0">
                <a:solidFill>
                  <a:srgbClr val="BEF1FB"/>
                </a:solidFill>
                <a:latin typeface="Arial"/>
                <a:cs typeface="Arial"/>
              </a:rPr>
              <a:t>2</a:t>
            </a:r>
            <a:r>
              <a:rPr lang="es-ES_tradnl" sz="4000" b="1" dirty="0">
                <a:solidFill>
                  <a:srgbClr val="BEF1FB"/>
                </a:solidFill>
                <a:latin typeface="Arial"/>
                <a:cs typeface="Arial"/>
              </a:rPr>
              <a:t>, Stephanie Willson MD</a:t>
            </a:r>
            <a:r>
              <a:rPr lang="es-ES_tradnl" sz="4000" b="1" baseline="31746" dirty="0">
                <a:solidFill>
                  <a:srgbClr val="BEF1FB"/>
                </a:solidFill>
                <a:latin typeface="Arial"/>
                <a:cs typeface="Arial"/>
              </a:rPr>
              <a:t>1</a:t>
            </a:r>
            <a:r>
              <a:rPr lang="es-ES_tradnl" sz="4000" b="1" dirty="0">
                <a:solidFill>
                  <a:srgbClr val="BEF1FB"/>
                </a:solidFill>
                <a:latin typeface="Arial"/>
                <a:cs typeface="Arial"/>
              </a:rPr>
              <a:t>, Kassie Bollig</a:t>
            </a:r>
            <a:r>
              <a:rPr lang="es-ES_tradnl" sz="4000" b="1" baseline="31746" dirty="0">
                <a:solidFill>
                  <a:srgbClr val="BEF1FB"/>
                </a:solidFill>
                <a:latin typeface="Arial"/>
                <a:cs typeface="Arial"/>
              </a:rPr>
              <a:t>1</a:t>
            </a:r>
            <a:r>
              <a:rPr lang="es-ES_tradnl" sz="4000" b="1" dirty="0">
                <a:solidFill>
                  <a:srgbClr val="BEF1FB"/>
                </a:solidFill>
                <a:latin typeface="Arial"/>
                <a:cs typeface="Arial"/>
              </a:rPr>
              <a:t>, Marie Werner</a:t>
            </a:r>
            <a:r>
              <a:rPr lang="es-ES_tradnl" sz="4000" b="1" baseline="31746" dirty="0">
                <a:solidFill>
                  <a:srgbClr val="BEF1FB"/>
                </a:solidFill>
                <a:latin typeface="Arial"/>
                <a:cs typeface="Arial"/>
              </a:rPr>
              <a:t>1</a:t>
            </a:r>
            <a:r>
              <a:rPr lang="es-ES_tradnl" sz="4000" b="1" dirty="0">
                <a:solidFill>
                  <a:srgbClr val="BEF1FB"/>
                </a:solidFill>
                <a:latin typeface="Arial"/>
                <a:cs typeface="Arial"/>
              </a:rPr>
              <a:t>  </a:t>
            </a:r>
          </a:p>
        </p:txBody>
      </p:sp>
      <p:sp>
        <p:nvSpPr>
          <p:cNvPr id="41" name="CuadroTexto 40">
            <a:extLst>
              <a:ext uri="{FF2B5EF4-FFF2-40B4-BE49-F238E27FC236}">
                <a16:creationId xmlns:a16="http://schemas.microsoft.com/office/drawing/2014/main" id="{D614636C-8512-89C4-B753-3A46DD0E39C1}"/>
              </a:ext>
            </a:extLst>
          </p:cNvPr>
          <p:cNvSpPr txBox="1"/>
          <p:nvPr/>
        </p:nvSpPr>
        <p:spPr>
          <a:xfrm>
            <a:off x="1053482" y="6344945"/>
            <a:ext cx="28820419" cy="707886"/>
          </a:xfrm>
          <a:prstGeom prst="rect">
            <a:avLst/>
          </a:prstGeom>
          <a:noFill/>
        </p:spPr>
        <p:txBody>
          <a:bodyPr wrap="square" rtlCol="0">
            <a:spAutoFit/>
          </a:bodyPr>
          <a:lstStyle/>
          <a:p>
            <a:pPr>
              <a:defRPr/>
            </a:pPr>
            <a:r>
              <a:rPr lang="es-ES_tradnl" sz="4000" spc="-15" baseline="32407" dirty="0">
                <a:solidFill>
                  <a:srgbClr val="BEF1FB"/>
                </a:solidFill>
                <a:latin typeface="Arial"/>
                <a:cs typeface="Arial"/>
              </a:rPr>
              <a:t>1</a:t>
            </a:r>
            <a:r>
              <a:rPr lang="es-ES_tradnl" sz="4000" spc="-10" dirty="0">
                <a:solidFill>
                  <a:srgbClr val="BEF1FB"/>
                </a:solidFill>
                <a:latin typeface="Arial"/>
                <a:cs typeface="Arial"/>
              </a:rPr>
              <a:t>IVI RMA New Jersey, </a:t>
            </a:r>
            <a:r>
              <a:rPr lang="es-ES_tradnl" sz="4000" spc="-10" dirty="0" err="1">
                <a:solidFill>
                  <a:srgbClr val="BEF1FB"/>
                </a:solidFill>
                <a:latin typeface="Arial"/>
                <a:cs typeface="Arial"/>
              </a:rPr>
              <a:t>Basking</a:t>
            </a:r>
            <a:r>
              <a:rPr lang="es-ES_tradnl" sz="4000" spc="-10" dirty="0">
                <a:solidFill>
                  <a:srgbClr val="BEF1FB"/>
                </a:solidFill>
                <a:latin typeface="Arial"/>
                <a:cs typeface="Arial"/>
              </a:rPr>
              <a:t> Ridge, NJ; </a:t>
            </a:r>
            <a:r>
              <a:rPr lang="es-ES_tradnl" sz="4000" spc="-15" baseline="32407" dirty="0">
                <a:solidFill>
                  <a:srgbClr val="BEF1FB"/>
                </a:solidFill>
                <a:latin typeface="Arial"/>
                <a:cs typeface="Arial"/>
              </a:rPr>
              <a:t>2</a:t>
            </a:r>
            <a:r>
              <a:rPr lang="es-ES_tradnl" sz="4000" spc="-10" dirty="0">
                <a:solidFill>
                  <a:srgbClr val="BEF1FB"/>
                </a:solidFill>
                <a:latin typeface="Arial"/>
                <a:cs typeface="Arial"/>
              </a:rPr>
              <a:t>Robert Wood Johnson </a:t>
            </a:r>
            <a:r>
              <a:rPr lang="es-ES_tradnl" sz="4000" spc="-10" dirty="0" err="1">
                <a:solidFill>
                  <a:srgbClr val="BEF1FB"/>
                </a:solidFill>
                <a:latin typeface="Arial"/>
                <a:cs typeface="Arial"/>
              </a:rPr>
              <a:t>University</a:t>
            </a:r>
            <a:r>
              <a:rPr lang="es-ES_tradnl" sz="4000" spc="-10" dirty="0">
                <a:solidFill>
                  <a:srgbClr val="BEF1FB"/>
                </a:solidFill>
                <a:latin typeface="Arial"/>
                <a:cs typeface="Arial"/>
              </a:rPr>
              <a:t> Hospital, New Brunswick, NJ.</a:t>
            </a:r>
            <a:endParaRPr lang="es-ES_tradnl" sz="4000" dirty="0">
              <a:solidFill>
                <a:srgbClr val="BEF1FB"/>
              </a:solidFill>
              <a:latin typeface="Arial"/>
              <a:cs typeface="Arial"/>
            </a:endParaRPr>
          </a:p>
        </p:txBody>
      </p:sp>
      <p:sp>
        <p:nvSpPr>
          <p:cNvPr id="48" name="CuadroTexto 47">
            <a:extLst>
              <a:ext uri="{FF2B5EF4-FFF2-40B4-BE49-F238E27FC236}">
                <a16:creationId xmlns:a16="http://schemas.microsoft.com/office/drawing/2014/main" id="{017A3F6E-727C-605B-F0CD-A42FD59C742F}"/>
              </a:ext>
            </a:extLst>
          </p:cNvPr>
          <p:cNvSpPr txBox="1"/>
          <p:nvPr/>
        </p:nvSpPr>
        <p:spPr>
          <a:xfrm>
            <a:off x="1053482" y="7849305"/>
            <a:ext cx="7076485" cy="769441"/>
          </a:xfrm>
          <a:prstGeom prst="rect">
            <a:avLst/>
          </a:prstGeom>
          <a:noFill/>
        </p:spPr>
        <p:txBody>
          <a:bodyPr wrap="square" rtlCol="0">
            <a:spAutoFit/>
          </a:bodyPr>
          <a:lstStyle/>
          <a:p>
            <a:pPr marL="0" marR="0" indent="0" algn="l" defTabSz="1238892" rtl="0" eaLnBrk="1" fontAlgn="auto" latinLnBrk="0" hangingPunct="1">
              <a:spcBef>
                <a:spcPts val="0"/>
              </a:spcBef>
              <a:spcAft>
                <a:spcPts val="0"/>
              </a:spcAft>
              <a:buClrTx/>
              <a:buSzTx/>
              <a:buFontTx/>
              <a:buNone/>
              <a:tabLst/>
              <a:defRPr/>
            </a:pPr>
            <a:r>
              <a:rPr lang="es-ES_tradnl" sz="4400" b="1" spc="-5" dirty="0">
                <a:solidFill>
                  <a:schemeClr val="accent1"/>
                </a:solidFill>
                <a:latin typeface="Arial"/>
                <a:cs typeface="Arial"/>
              </a:rPr>
              <a:t>INTRODUCTION</a:t>
            </a:r>
            <a:endParaRPr lang="es-ES_tradnl" sz="4400" dirty="0">
              <a:solidFill>
                <a:schemeClr val="accent1"/>
              </a:solidFill>
              <a:latin typeface="Arial"/>
              <a:cs typeface="Arial"/>
            </a:endParaRPr>
          </a:p>
        </p:txBody>
      </p:sp>
      <p:sp>
        <p:nvSpPr>
          <p:cNvPr id="49" name="CuadroTexto 48">
            <a:extLst>
              <a:ext uri="{FF2B5EF4-FFF2-40B4-BE49-F238E27FC236}">
                <a16:creationId xmlns:a16="http://schemas.microsoft.com/office/drawing/2014/main" id="{E9A67923-3272-FA73-065A-C8A1D61D76F4}"/>
              </a:ext>
            </a:extLst>
          </p:cNvPr>
          <p:cNvSpPr txBox="1"/>
          <p:nvPr/>
        </p:nvSpPr>
        <p:spPr>
          <a:xfrm>
            <a:off x="794263" y="8774062"/>
            <a:ext cx="13628437" cy="4676830"/>
          </a:xfrm>
          <a:prstGeom prst="rect">
            <a:avLst/>
          </a:prstGeom>
          <a:solidFill>
            <a:schemeClr val="bg1">
              <a:lumMod val="95000"/>
            </a:schemeClr>
          </a:solidFill>
        </p:spPr>
        <p:txBody>
          <a:bodyPr wrap="square" lIns="360000" tIns="360000" rIns="360000" bIns="360000" rtlCol="0" anchor="t">
            <a:spAutoFit/>
          </a:bodyPr>
          <a:lstStyle/>
          <a:p>
            <a:pPr marL="857250" indent="-857250">
              <a:buFont typeface="Arial" panose="020B0604020202020204" pitchFamily="34" charset="0"/>
              <a:buChar char="•"/>
            </a:pPr>
            <a:r>
              <a:rPr lang="en-US" sz="5500" spc="-15" baseline="32407" dirty="0">
                <a:latin typeface="Arial"/>
                <a:cs typeface="Arial"/>
              </a:rPr>
              <a:t>At high volume IVF centers, patients’ assigned time of trigger administration can vary widely in order to accommodate all scheduled oocyte retrieval procedures. </a:t>
            </a:r>
          </a:p>
          <a:p>
            <a:pPr marL="857250" indent="-857250">
              <a:buFont typeface="Arial" panose="020B0604020202020204" pitchFamily="34" charset="0"/>
              <a:buChar char="•"/>
            </a:pPr>
            <a:r>
              <a:rPr lang="en-US" sz="5500" spc="-15" baseline="32407" dirty="0">
                <a:latin typeface="Arial"/>
                <a:cs typeface="Arial"/>
              </a:rPr>
              <a:t>While there may be up to nine hours between the earliest and the latest retrieval times, laboratory protocols to monitor embryo growth and development do not account for this time difference.</a:t>
            </a:r>
            <a:endParaRPr lang="es-ES_tradnl" sz="5500" spc="-15" baseline="32407" dirty="0">
              <a:latin typeface="Arial"/>
              <a:cs typeface="Arial"/>
            </a:endParaRPr>
          </a:p>
        </p:txBody>
      </p:sp>
      <p:sp>
        <p:nvSpPr>
          <p:cNvPr id="51" name="Rectángulo: esquinas superiores redondeadas 50">
            <a:extLst>
              <a:ext uri="{FF2B5EF4-FFF2-40B4-BE49-F238E27FC236}">
                <a16:creationId xmlns:a16="http://schemas.microsoft.com/office/drawing/2014/main" id="{A60DA2C2-1450-E4E9-0F59-B9DE5449572C}"/>
              </a:ext>
            </a:extLst>
          </p:cNvPr>
          <p:cNvSpPr/>
          <p:nvPr/>
        </p:nvSpPr>
        <p:spPr>
          <a:xfrm>
            <a:off x="794263" y="14162169"/>
            <a:ext cx="13628437" cy="1010879"/>
          </a:xfrm>
          <a:prstGeom prst="round2SameRect">
            <a:avLst/>
          </a:prstGeom>
          <a:solidFill>
            <a:srgbClr val="BEF1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CuadroTexto 51">
            <a:extLst>
              <a:ext uri="{FF2B5EF4-FFF2-40B4-BE49-F238E27FC236}">
                <a16:creationId xmlns:a16="http://schemas.microsoft.com/office/drawing/2014/main" id="{2C7EAD23-35AD-2CA9-A711-0AE6827983B1}"/>
              </a:ext>
            </a:extLst>
          </p:cNvPr>
          <p:cNvSpPr txBox="1"/>
          <p:nvPr/>
        </p:nvSpPr>
        <p:spPr>
          <a:xfrm>
            <a:off x="1053482" y="14248291"/>
            <a:ext cx="7076485" cy="769441"/>
          </a:xfrm>
          <a:prstGeom prst="rect">
            <a:avLst/>
          </a:prstGeom>
          <a:noFill/>
        </p:spPr>
        <p:txBody>
          <a:bodyPr wrap="square" rtlCol="0">
            <a:spAutoFit/>
          </a:bodyPr>
          <a:lstStyle/>
          <a:p>
            <a:pPr marL="0" marR="0" indent="0" algn="l" defTabSz="1238892" rtl="0" eaLnBrk="1" fontAlgn="auto" latinLnBrk="0" hangingPunct="1">
              <a:spcBef>
                <a:spcPts val="0"/>
              </a:spcBef>
              <a:spcAft>
                <a:spcPts val="0"/>
              </a:spcAft>
              <a:buClrTx/>
              <a:buSzTx/>
              <a:buFontTx/>
              <a:buNone/>
              <a:tabLst/>
              <a:defRPr/>
            </a:pPr>
            <a:r>
              <a:rPr lang="es-ES_tradnl" sz="4400" b="1" spc="-5" dirty="0">
                <a:solidFill>
                  <a:schemeClr val="accent1"/>
                </a:solidFill>
                <a:latin typeface="Arial"/>
                <a:cs typeface="Arial"/>
              </a:rPr>
              <a:t>OBJECTIVE</a:t>
            </a:r>
            <a:endParaRPr lang="es-ES_tradnl" sz="4400" dirty="0">
              <a:solidFill>
                <a:schemeClr val="accent1"/>
              </a:solidFill>
              <a:latin typeface="Arial"/>
              <a:cs typeface="Arial"/>
            </a:endParaRPr>
          </a:p>
        </p:txBody>
      </p:sp>
      <p:sp>
        <p:nvSpPr>
          <p:cNvPr id="53" name="CuadroTexto 52">
            <a:extLst>
              <a:ext uri="{FF2B5EF4-FFF2-40B4-BE49-F238E27FC236}">
                <a16:creationId xmlns:a16="http://schemas.microsoft.com/office/drawing/2014/main" id="{0C736467-BD69-80E1-3D9F-2447335BFDD2}"/>
              </a:ext>
            </a:extLst>
          </p:cNvPr>
          <p:cNvSpPr txBox="1"/>
          <p:nvPr/>
        </p:nvSpPr>
        <p:spPr>
          <a:xfrm>
            <a:off x="794263" y="15202020"/>
            <a:ext cx="13628437" cy="1855545"/>
          </a:xfrm>
          <a:prstGeom prst="rect">
            <a:avLst/>
          </a:prstGeom>
          <a:solidFill>
            <a:schemeClr val="bg1">
              <a:lumMod val="95000"/>
            </a:schemeClr>
          </a:solidFill>
        </p:spPr>
        <p:txBody>
          <a:bodyPr wrap="square" lIns="360000" tIns="360000" rIns="360000" bIns="360000" rtlCol="0" anchor="t">
            <a:spAutoFit/>
          </a:bodyPr>
          <a:lstStyle/>
          <a:p>
            <a:pPr marL="685800" indent="-685800">
              <a:buFont typeface="Arial" panose="020B0604020202020204" pitchFamily="34" charset="0"/>
              <a:buChar char="•"/>
            </a:pPr>
            <a:r>
              <a:rPr lang="en-US" sz="5500" spc="-15" baseline="32407" dirty="0">
                <a:latin typeface="Arial"/>
                <a:cs typeface="Arial"/>
              </a:rPr>
              <a:t>To evaluate whether the time of ovulation trigger administration is associated with day of embryo </a:t>
            </a:r>
            <a:r>
              <a:rPr lang="en-US" sz="5500" spc="-15" baseline="32407" dirty="0" err="1">
                <a:latin typeface="Arial"/>
                <a:cs typeface="Arial"/>
              </a:rPr>
              <a:t>blastulation</a:t>
            </a:r>
            <a:endParaRPr lang="es-ES_tradnl" sz="5500" spc="-15" baseline="32407" dirty="0">
              <a:latin typeface="Arial"/>
              <a:cs typeface="Arial"/>
            </a:endParaRPr>
          </a:p>
        </p:txBody>
      </p:sp>
      <p:sp>
        <p:nvSpPr>
          <p:cNvPr id="54" name="Rectángulo: esquinas superiores redondeadas 53">
            <a:extLst>
              <a:ext uri="{FF2B5EF4-FFF2-40B4-BE49-F238E27FC236}">
                <a16:creationId xmlns:a16="http://schemas.microsoft.com/office/drawing/2014/main" id="{CD717EF1-D489-40BB-6E9E-6BC273964022}"/>
              </a:ext>
            </a:extLst>
          </p:cNvPr>
          <p:cNvSpPr/>
          <p:nvPr/>
        </p:nvSpPr>
        <p:spPr>
          <a:xfrm>
            <a:off x="794263" y="17724395"/>
            <a:ext cx="13628437" cy="1010879"/>
          </a:xfrm>
          <a:prstGeom prst="round2SameRect">
            <a:avLst/>
          </a:prstGeom>
          <a:solidFill>
            <a:srgbClr val="BEF1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5" name="CuadroTexto 54">
            <a:extLst>
              <a:ext uri="{FF2B5EF4-FFF2-40B4-BE49-F238E27FC236}">
                <a16:creationId xmlns:a16="http://schemas.microsoft.com/office/drawing/2014/main" id="{89579C10-BF30-D764-DE1A-A1FF8A8CAC25}"/>
              </a:ext>
            </a:extLst>
          </p:cNvPr>
          <p:cNvSpPr txBox="1"/>
          <p:nvPr/>
        </p:nvSpPr>
        <p:spPr>
          <a:xfrm>
            <a:off x="1053482" y="17810517"/>
            <a:ext cx="7076485" cy="769441"/>
          </a:xfrm>
          <a:prstGeom prst="rect">
            <a:avLst/>
          </a:prstGeom>
          <a:noFill/>
        </p:spPr>
        <p:txBody>
          <a:bodyPr wrap="square" rtlCol="0">
            <a:spAutoFit/>
          </a:bodyPr>
          <a:lstStyle/>
          <a:p>
            <a:pPr marL="0" marR="0" indent="0" algn="l" defTabSz="1238892" rtl="0" eaLnBrk="1" fontAlgn="auto" latinLnBrk="0" hangingPunct="1">
              <a:spcBef>
                <a:spcPts val="0"/>
              </a:spcBef>
              <a:spcAft>
                <a:spcPts val="0"/>
              </a:spcAft>
              <a:buClrTx/>
              <a:buSzTx/>
              <a:buFontTx/>
              <a:buNone/>
              <a:tabLst/>
              <a:defRPr/>
            </a:pPr>
            <a:r>
              <a:rPr lang="es-ES_tradnl" sz="4400" b="1" spc="-5" dirty="0">
                <a:solidFill>
                  <a:schemeClr val="accent1"/>
                </a:solidFill>
                <a:latin typeface="Arial"/>
                <a:cs typeface="Arial"/>
              </a:rPr>
              <a:t>METHODS</a:t>
            </a:r>
            <a:endParaRPr lang="es-ES_tradnl" sz="4400" dirty="0">
              <a:solidFill>
                <a:schemeClr val="accent1"/>
              </a:solidFill>
              <a:latin typeface="Arial"/>
              <a:cs typeface="Arial"/>
            </a:endParaRPr>
          </a:p>
        </p:txBody>
      </p:sp>
      <p:sp>
        <p:nvSpPr>
          <p:cNvPr id="56" name="CuadroTexto 55">
            <a:extLst>
              <a:ext uri="{FF2B5EF4-FFF2-40B4-BE49-F238E27FC236}">
                <a16:creationId xmlns:a16="http://schemas.microsoft.com/office/drawing/2014/main" id="{33990CCB-AD39-8C65-C5E8-60441DCE6F0E}"/>
              </a:ext>
            </a:extLst>
          </p:cNvPr>
          <p:cNvSpPr txBox="1"/>
          <p:nvPr/>
        </p:nvSpPr>
        <p:spPr>
          <a:xfrm>
            <a:off x="794263" y="18764246"/>
            <a:ext cx="13628437" cy="12576429"/>
          </a:xfrm>
          <a:prstGeom prst="rect">
            <a:avLst/>
          </a:prstGeom>
          <a:solidFill>
            <a:schemeClr val="bg1">
              <a:lumMod val="95000"/>
            </a:schemeClr>
          </a:solidFill>
        </p:spPr>
        <p:txBody>
          <a:bodyPr wrap="square" lIns="360000" tIns="360000" rIns="360000" bIns="360000" rtlCol="0" anchor="t">
            <a:spAutoFit/>
          </a:bodyPr>
          <a:lstStyle/>
          <a:p>
            <a:pPr marL="685800" indent="-685800">
              <a:buFont typeface="Arial" panose="020B0604020202020204" pitchFamily="34" charset="0"/>
              <a:buChar char="•"/>
            </a:pPr>
            <a:r>
              <a:rPr lang="en-US" sz="5500" spc="-15" baseline="32407" dirty="0">
                <a:latin typeface="Arial"/>
                <a:cs typeface="Arial"/>
              </a:rPr>
              <a:t>Retrospective cohort study of patients at a university affiliated IVF center undergoing their first IVF cycle with intracytoplasmic sperm injection (ICSI) between January 2017 and December 2023. </a:t>
            </a:r>
          </a:p>
          <a:p>
            <a:pPr marL="685800" indent="-685800">
              <a:buFont typeface="Arial" panose="020B0604020202020204" pitchFamily="34" charset="0"/>
              <a:buChar char="•"/>
            </a:pPr>
            <a:r>
              <a:rPr lang="en-US" sz="5500" spc="-15" baseline="32407" dirty="0">
                <a:latin typeface="Arial"/>
                <a:cs typeface="Arial"/>
              </a:rPr>
              <a:t>Cycles with a 36-hour interval between ovulation trigger and oocyte retrieval were included; cycles with severe male factor or use of donor oocytes were excluded. </a:t>
            </a:r>
          </a:p>
          <a:p>
            <a:pPr marL="685800" indent="-685800">
              <a:buFont typeface="Arial" panose="020B0604020202020204" pitchFamily="34" charset="0"/>
              <a:buChar char="•"/>
            </a:pPr>
            <a:r>
              <a:rPr lang="en-US" sz="5500" spc="-15" baseline="32407" dirty="0">
                <a:latin typeface="Arial"/>
                <a:cs typeface="Arial"/>
              </a:rPr>
              <a:t>Patients were categorized into four groups based on time of trigger administration for final oocyte maturation as follows:</a:t>
            </a:r>
          </a:p>
          <a:p>
            <a:pPr lvl="1"/>
            <a:r>
              <a:rPr lang="en-US" sz="5500" spc="-15" baseline="32407" dirty="0">
                <a:latin typeface="Arial"/>
                <a:cs typeface="Arial"/>
              </a:rPr>
              <a:t>Group 1: 6:30pm-8:30pm</a:t>
            </a:r>
          </a:p>
          <a:p>
            <a:pPr lvl="1"/>
            <a:r>
              <a:rPr lang="en-US" sz="5500" spc="-15" baseline="32407" dirty="0">
                <a:latin typeface="Arial"/>
                <a:cs typeface="Arial"/>
              </a:rPr>
              <a:t>Group 2: 8:31pm-10:30pm</a:t>
            </a:r>
          </a:p>
          <a:p>
            <a:pPr lvl="1"/>
            <a:r>
              <a:rPr lang="en-US" sz="5500" spc="-15" baseline="32407" dirty="0">
                <a:latin typeface="Arial"/>
                <a:cs typeface="Arial"/>
              </a:rPr>
              <a:t>Group 3: 10:31pm-12:30am</a:t>
            </a:r>
          </a:p>
          <a:p>
            <a:pPr lvl="1"/>
            <a:r>
              <a:rPr lang="en-US" sz="5500" spc="-15" baseline="32407" dirty="0">
                <a:latin typeface="Arial"/>
                <a:cs typeface="Arial"/>
              </a:rPr>
              <a:t>Group 4: 12:31am-2:30am</a:t>
            </a:r>
          </a:p>
          <a:p>
            <a:pPr marL="685800" indent="-685800">
              <a:buFont typeface="Arial" panose="020B0604020202020204" pitchFamily="34" charset="0"/>
              <a:buChar char="•"/>
            </a:pPr>
            <a:r>
              <a:rPr lang="en-US" sz="5500" spc="-15" baseline="32407" dirty="0">
                <a:latin typeface="Arial"/>
                <a:cs typeface="Arial"/>
              </a:rPr>
              <a:t>The primary outcome was the percentage of fertilized zygotes that reached the blastocyst stage (</a:t>
            </a:r>
            <a:r>
              <a:rPr lang="en-US" sz="5500" spc="-15" baseline="32407" dirty="0" err="1">
                <a:latin typeface="Arial"/>
                <a:cs typeface="Arial"/>
              </a:rPr>
              <a:t>blastulation</a:t>
            </a:r>
            <a:r>
              <a:rPr lang="en-US" sz="5500" spc="-15" baseline="32407" dirty="0">
                <a:latin typeface="Arial"/>
                <a:cs typeface="Arial"/>
              </a:rPr>
              <a:t> rate, BR) on the morning of day 5, 6 or 7 of development. </a:t>
            </a:r>
          </a:p>
          <a:p>
            <a:pPr marL="685800" indent="-685800">
              <a:buFont typeface="Arial" panose="020B0604020202020204" pitchFamily="34" charset="0"/>
              <a:buChar char="•"/>
            </a:pPr>
            <a:r>
              <a:rPr lang="en-US" sz="5500" spc="-15" baseline="32407" dirty="0">
                <a:latin typeface="Arial"/>
                <a:cs typeface="Arial"/>
              </a:rPr>
              <a:t>The secondary outcome was the percentage of cycles in which no useable blastocysts were obtained (no </a:t>
            </a:r>
            <a:r>
              <a:rPr lang="en-US" sz="5500" spc="-15" baseline="32407" dirty="0" err="1">
                <a:latin typeface="Arial"/>
                <a:cs typeface="Arial"/>
              </a:rPr>
              <a:t>cryo</a:t>
            </a:r>
            <a:r>
              <a:rPr lang="en-US" sz="5500" spc="-15" baseline="32407" dirty="0">
                <a:latin typeface="Arial"/>
                <a:cs typeface="Arial"/>
              </a:rPr>
              <a:t> rate).</a:t>
            </a:r>
          </a:p>
          <a:p>
            <a:pPr marL="685800" indent="-685800">
              <a:buFont typeface="Arial" panose="020B0604020202020204" pitchFamily="34" charset="0"/>
              <a:buChar char="•"/>
            </a:pPr>
            <a:r>
              <a:rPr lang="en-US" sz="5500" spc="-15" baseline="32407" dirty="0">
                <a:latin typeface="Arial"/>
                <a:cs typeface="Arial"/>
              </a:rPr>
              <a:t>Data analysis was done with multivariable linear and logistic regression analysis </a:t>
            </a:r>
            <a:r>
              <a:rPr lang="en-US" sz="5500" spc="-15" baseline="32407">
                <a:latin typeface="Arial"/>
                <a:cs typeface="Arial"/>
              </a:rPr>
              <a:t>with adjusting </a:t>
            </a:r>
            <a:r>
              <a:rPr lang="en-US" sz="5500" spc="-15" baseline="32407" dirty="0">
                <a:latin typeface="Arial"/>
                <a:cs typeface="Arial"/>
              </a:rPr>
              <a:t>for age, body mass index (BMI), and anti-mullerian hormone (AMH) level. </a:t>
            </a:r>
            <a:endParaRPr lang="es-ES_tradnl" sz="5500" spc="-15" baseline="32407" dirty="0">
              <a:latin typeface="Arial"/>
              <a:cs typeface="Arial"/>
            </a:endParaRPr>
          </a:p>
        </p:txBody>
      </p:sp>
      <p:sp>
        <p:nvSpPr>
          <p:cNvPr id="57" name="Rectángulo: esquinas superiores redondeadas 56">
            <a:extLst>
              <a:ext uri="{FF2B5EF4-FFF2-40B4-BE49-F238E27FC236}">
                <a16:creationId xmlns:a16="http://schemas.microsoft.com/office/drawing/2014/main" id="{C9462BBB-2D76-2992-9D90-D91ED2F53498}"/>
              </a:ext>
            </a:extLst>
          </p:cNvPr>
          <p:cNvSpPr/>
          <p:nvPr/>
        </p:nvSpPr>
        <p:spPr>
          <a:xfrm>
            <a:off x="15145668" y="7760267"/>
            <a:ext cx="28135932" cy="1010879"/>
          </a:xfrm>
          <a:prstGeom prst="round2SameRect">
            <a:avLst/>
          </a:prstGeom>
          <a:solidFill>
            <a:srgbClr val="BEF1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8" name="CuadroTexto 57">
            <a:extLst>
              <a:ext uri="{FF2B5EF4-FFF2-40B4-BE49-F238E27FC236}">
                <a16:creationId xmlns:a16="http://schemas.microsoft.com/office/drawing/2014/main" id="{77BD2C7E-60B6-AAF5-9F12-BF887085183C}"/>
              </a:ext>
            </a:extLst>
          </p:cNvPr>
          <p:cNvSpPr txBox="1"/>
          <p:nvPr/>
        </p:nvSpPr>
        <p:spPr>
          <a:xfrm>
            <a:off x="15404887" y="7846389"/>
            <a:ext cx="14609416" cy="769441"/>
          </a:xfrm>
          <a:prstGeom prst="rect">
            <a:avLst/>
          </a:prstGeom>
          <a:noFill/>
        </p:spPr>
        <p:txBody>
          <a:bodyPr wrap="square" rtlCol="0">
            <a:spAutoFit/>
          </a:bodyPr>
          <a:lstStyle/>
          <a:p>
            <a:pPr marL="0" marR="0" indent="0" algn="l" defTabSz="1238892" rtl="0" eaLnBrk="1" fontAlgn="auto" latinLnBrk="0" hangingPunct="1">
              <a:spcBef>
                <a:spcPts val="0"/>
              </a:spcBef>
              <a:spcAft>
                <a:spcPts val="0"/>
              </a:spcAft>
              <a:buClrTx/>
              <a:buSzTx/>
              <a:buFontTx/>
              <a:buNone/>
              <a:tabLst/>
              <a:defRPr/>
            </a:pPr>
            <a:r>
              <a:rPr lang="es-ES_tradnl" sz="4400" b="1" spc="-5" dirty="0">
                <a:solidFill>
                  <a:schemeClr val="accent1"/>
                </a:solidFill>
                <a:latin typeface="Arial"/>
                <a:cs typeface="Arial"/>
              </a:rPr>
              <a:t>RESULTS</a:t>
            </a:r>
            <a:endParaRPr lang="es-ES_tradnl" sz="4400" dirty="0">
              <a:solidFill>
                <a:schemeClr val="accent1"/>
              </a:solidFill>
              <a:latin typeface="Arial"/>
              <a:cs typeface="Arial"/>
            </a:endParaRPr>
          </a:p>
        </p:txBody>
      </p:sp>
      <p:sp>
        <p:nvSpPr>
          <p:cNvPr id="59" name="CuadroTexto 58">
            <a:extLst>
              <a:ext uri="{FF2B5EF4-FFF2-40B4-BE49-F238E27FC236}">
                <a16:creationId xmlns:a16="http://schemas.microsoft.com/office/drawing/2014/main" id="{78F5F23F-9F6B-4289-FF22-4ADBCB60558C}"/>
              </a:ext>
            </a:extLst>
          </p:cNvPr>
          <p:cNvSpPr txBox="1"/>
          <p:nvPr/>
        </p:nvSpPr>
        <p:spPr>
          <a:xfrm>
            <a:off x="15145668" y="8771147"/>
            <a:ext cx="28135932" cy="5287682"/>
          </a:xfrm>
          <a:prstGeom prst="rect">
            <a:avLst/>
          </a:prstGeom>
          <a:solidFill>
            <a:schemeClr val="bg1">
              <a:lumMod val="95000"/>
            </a:schemeClr>
          </a:solidFill>
        </p:spPr>
        <p:txBody>
          <a:bodyPr wrap="square" lIns="360000" tIns="360000" rIns="360000" bIns="360000" numCol="2" spcCol="360000" rtlCol="0" anchor="t">
            <a:noAutofit/>
          </a:bodyPr>
          <a:lstStyle/>
          <a:p>
            <a:pPr marL="571500" indent="-571500">
              <a:buFont typeface="Arial" panose="020B0604020202020204" pitchFamily="34" charset="0"/>
              <a:buChar char="•"/>
            </a:pPr>
            <a:r>
              <a:rPr lang="en-US" sz="5500" spc="-15" baseline="32407" dirty="0">
                <a:latin typeface="Arial"/>
                <a:cs typeface="Arial"/>
              </a:rPr>
              <a:t>10,416 patients were included and </a:t>
            </a:r>
            <a:r>
              <a:rPr lang="en-US" sz="5500" spc="-15" baseline="32407" dirty="0" err="1">
                <a:latin typeface="Arial"/>
                <a:cs typeface="Arial"/>
              </a:rPr>
              <a:t>blastulation</a:t>
            </a:r>
            <a:r>
              <a:rPr lang="en-US" sz="5500" spc="-15" baseline="32407" dirty="0">
                <a:latin typeface="Arial"/>
                <a:cs typeface="Arial"/>
              </a:rPr>
              <a:t> rates were calculated (</a:t>
            </a:r>
            <a:r>
              <a:rPr lang="en-US" sz="5500" b="1" u="sng" spc="-15" baseline="32407" dirty="0">
                <a:latin typeface="Arial"/>
                <a:cs typeface="Arial"/>
              </a:rPr>
              <a:t>Table 1, Figure 1</a:t>
            </a:r>
            <a:r>
              <a:rPr lang="en-US" sz="5500" spc="-15" baseline="32407" dirty="0">
                <a:latin typeface="Arial"/>
                <a:cs typeface="Arial"/>
              </a:rPr>
              <a:t>). </a:t>
            </a:r>
          </a:p>
          <a:p>
            <a:pPr marL="571500" indent="-571500">
              <a:buFont typeface="Arial" panose="020B0604020202020204" pitchFamily="34" charset="0"/>
              <a:buChar char="•"/>
            </a:pPr>
            <a:r>
              <a:rPr lang="en-US" sz="5500" b="1" u="sng" spc="-15" baseline="32407" dirty="0">
                <a:latin typeface="Arial"/>
                <a:cs typeface="Arial"/>
              </a:rPr>
              <a:t>Table 1: </a:t>
            </a:r>
            <a:r>
              <a:rPr lang="en-US" sz="5500" spc="-15" baseline="32407" dirty="0">
                <a:latin typeface="Arial"/>
                <a:cs typeface="Arial"/>
              </a:rPr>
              <a:t>With Group 1 as the reference group, after adjusting for age, BMI, and AMH,</a:t>
            </a:r>
          </a:p>
          <a:p>
            <a:pPr marL="2411776" lvl="1" indent="-571500">
              <a:buFont typeface="Arial" panose="020B0604020202020204" pitchFamily="34" charset="0"/>
              <a:buChar char="•"/>
            </a:pPr>
            <a:r>
              <a:rPr lang="en-US" sz="5500" spc="-15" baseline="32407" dirty="0">
                <a:latin typeface="Arial"/>
                <a:cs typeface="Arial"/>
              </a:rPr>
              <a:t>Day 5 BR was 1.9% lower in Group 2 (p&lt;0.001), 3.1% lower in Group 3 (p&lt;0.001), and 5.8% lower in Group 4 (p&lt;0.001)</a:t>
            </a:r>
          </a:p>
          <a:p>
            <a:pPr marL="2411776" lvl="1" indent="-571500">
              <a:buFont typeface="Arial" panose="020B0604020202020204" pitchFamily="34" charset="0"/>
              <a:buChar char="•"/>
            </a:pPr>
            <a:r>
              <a:rPr lang="en-US" sz="5500" spc="-15" baseline="32407" dirty="0">
                <a:latin typeface="Arial"/>
                <a:cs typeface="Arial"/>
              </a:rPr>
              <a:t>Day 6 BR was 2.3% greater in Group 2 (p&lt;0.001), 3.1% greater in Group 3 (p&lt;0.001), and 4.9% greater in Group 4 (p&lt;0.001)</a:t>
            </a:r>
          </a:p>
          <a:p>
            <a:pPr marL="2411776" lvl="1" indent="-571500">
              <a:buFont typeface="Arial" panose="020B0604020202020204" pitchFamily="34" charset="0"/>
              <a:buChar char="•"/>
            </a:pPr>
            <a:r>
              <a:rPr lang="en-US" sz="5500" spc="-15" baseline="32407" dirty="0">
                <a:latin typeface="Arial"/>
                <a:cs typeface="Arial"/>
              </a:rPr>
              <a:t>Day 7 BR (Figure 1) was not significantly different in Group 2 (p=0.204), but was 0.9% greater in Group 3 (p=0.005) and 1.9% greater in Group 4 (p&lt;0.001). </a:t>
            </a:r>
          </a:p>
          <a:p>
            <a:pPr marL="571500" indent="-571500">
              <a:buFont typeface="Arial" panose="020B0604020202020204" pitchFamily="34" charset="0"/>
              <a:buChar char="•"/>
            </a:pPr>
            <a:r>
              <a:rPr lang="en-US" sz="5500" b="1" u="sng" spc="-15" baseline="32407" dirty="0">
                <a:latin typeface="Arial"/>
                <a:cs typeface="Arial"/>
              </a:rPr>
              <a:t>Figure 2: </a:t>
            </a:r>
            <a:r>
              <a:rPr lang="en-US" sz="5500" spc="-15" baseline="32407" dirty="0">
                <a:latin typeface="Arial"/>
                <a:cs typeface="Arial"/>
              </a:rPr>
              <a:t>The total BR was not different between groups with Group 1 as the reference group. </a:t>
            </a:r>
          </a:p>
          <a:p>
            <a:pPr marL="571500" indent="-571500">
              <a:buFont typeface="Arial" panose="020B0604020202020204" pitchFamily="34" charset="0"/>
              <a:buChar char="•"/>
            </a:pPr>
            <a:r>
              <a:rPr lang="en-US" sz="5500" b="1" u="sng" spc="-15" baseline="32407" dirty="0">
                <a:latin typeface="Arial"/>
                <a:cs typeface="Arial"/>
              </a:rPr>
              <a:t>Table 1: </a:t>
            </a:r>
            <a:r>
              <a:rPr lang="en-US" sz="5500" spc="-15" baseline="32407" dirty="0">
                <a:latin typeface="Arial"/>
                <a:cs typeface="Arial"/>
              </a:rPr>
              <a:t>After adjusting for age, BMI, and AMH, the no </a:t>
            </a:r>
            <a:r>
              <a:rPr lang="en-US" sz="5500" spc="-15" baseline="32407" dirty="0" err="1">
                <a:latin typeface="Arial"/>
                <a:cs typeface="Arial"/>
              </a:rPr>
              <a:t>cryo</a:t>
            </a:r>
            <a:r>
              <a:rPr lang="en-US" sz="5500" spc="-15" baseline="32407" dirty="0">
                <a:latin typeface="Arial"/>
                <a:cs typeface="Arial"/>
              </a:rPr>
              <a:t> rate was also not different between groups with Group 1 as the reference group. </a:t>
            </a:r>
          </a:p>
        </p:txBody>
      </p:sp>
      <p:sp>
        <p:nvSpPr>
          <p:cNvPr id="61" name="CuadroTexto 60">
            <a:extLst>
              <a:ext uri="{FF2B5EF4-FFF2-40B4-BE49-F238E27FC236}">
                <a16:creationId xmlns:a16="http://schemas.microsoft.com/office/drawing/2014/main" id="{54E2D39F-3723-650B-2938-635E6340BE08}"/>
              </a:ext>
            </a:extLst>
          </p:cNvPr>
          <p:cNvSpPr txBox="1"/>
          <p:nvPr/>
        </p:nvSpPr>
        <p:spPr>
          <a:xfrm>
            <a:off x="15585913" y="21504477"/>
            <a:ext cx="12033283" cy="1323439"/>
          </a:xfrm>
          <a:prstGeom prst="rect">
            <a:avLst/>
          </a:prstGeom>
          <a:noFill/>
        </p:spPr>
        <p:txBody>
          <a:bodyPr wrap="square" rtlCol="0">
            <a:spAutoFit/>
          </a:bodyPr>
          <a:lstStyle/>
          <a:p>
            <a:pPr algn="just"/>
            <a:r>
              <a:rPr lang="es-ES_tradnl" sz="4000" b="1" spc="-15" baseline="32407" dirty="0">
                <a:solidFill>
                  <a:srgbClr val="00B7EA"/>
                </a:solidFill>
                <a:latin typeface="Arial"/>
                <a:cs typeface="Arial"/>
              </a:rPr>
              <a:t>Table 1.</a:t>
            </a:r>
          </a:p>
          <a:p>
            <a:pPr algn="just"/>
            <a:r>
              <a:rPr lang="es-ES_tradnl" sz="4000" i="1" spc="-15" baseline="32407" dirty="0" err="1">
                <a:solidFill>
                  <a:srgbClr val="00B7EA"/>
                </a:solidFill>
                <a:latin typeface="Arial"/>
                <a:cs typeface="Arial"/>
              </a:rPr>
              <a:t>Blastulation</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rates</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sorted</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by</a:t>
            </a:r>
            <a:r>
              <a:rPr lang="es-ES_tradnl" sz="4000" i="1" spc="-15" baseline="32407" dirty="0">
                <a:solidFill>
                  <a:srgbClr val="00B7EA"/>
                </a:solidFill>
                <a:latin typeface="Arial"/>
                <a:cs typeface="Arial"/>
              </a:rPr>
              <a:t> time of </a:t>
            </a:r>
            <a:r>
              <a:rPr lang="es-ES_tradnl" sz="4000" i="1" spc="-15" baseline="32407" dirty="0" err="1">
                <a:solidFill>
                  <a:srgbClr val="00B7EA"/>
                </a:solidFill>
                <a:latin typeface="Arial"/>
                <a:cs typeface="Arial"/>
              </a:rPr>
              <a:t>trigger</a:t>
            </a:r>
            <a:r>
              <a:rPr lang="es-ES_tradnl" sz="4000" i="1" spc="-15" baseline="32407" dirty="0">
                <a:solidFill>
                  <a:srgbClr val="00B7EA"/>
                </a:solidFill>
                <a:latin typeface="Arial"/>
                <a:cs typeface="Arial"/>
              </a:rPr>
              <a:t> and </a:t>
            </a:r>
            <a:r>
              <a:rPr lang="es-ES_tradnl" sz="4000" i="1" spc="-15" baseline="32407" dirty="0" err="1">
                <a:solidFill>
                  <a:srgbClr val="00B7EA"/>
                </a:solidFill>
                <a:latin typeface="Arial"/>
                <a:cs typeface="Arial"/>
              </a:rPr>
              <a:t>day</a:t>
            </a:r>
            <a:r>
              <a:rPr lang="es-ES_tradnl" sz="4000" i="1" spc="-15" baseline="32407" dirty="0">
                <a:solidFill>
                  <a:srgbClr val="00B7EA"/>
                </a:solidFill>
                <a:latin typeface="Arial"/>
                <a:cs typeface="Arial"/>
              </a:rPr>
              <a:t> of </a:t>
            </a:r>
            <a:r>
              <a:rPr lang="es-ES_tradnl" sz="4000" i="1" spc="-15" baseline="32407" dirty="0" err="1">
                <a:solidFill>
                  <a:srgbClr val="00B7EA"/>
                </a:solidFill>
                <a:latin typeface="Arial"/>
                <a:cs typeface="Arial"/>
              </a:rPr>
              <a:t>embryo</a:t>
            </a:r>
            <a:r>
              <a:rPr lang="es-ES_tradnl" sz="4000" i="1" spc="-15" baseline="32407" dirty="0">
                <a:solidFill>
                  <a:srgbClr val="00B7EA"/>
                </a:solidFill>
                <a:latin typeface="Arial"/>
                <a:cs typeface="Arial"/>
              </a:rPr>
              <a:t> culture</a:t>
            </a:r>
          </a:p>
          <a:p>
            <a:pPr algn="just"/>
            <a:r>
              <a:rPr lang="es-ES_tradnl" sz="4000" i="1" spc="-15" baseline="32407" dirty="0">
                <a:solidFill>
                  <a:srgbClr val="00B7EA"/>
                </a:solidFill>
                <a:latin typeface="Arial"/>
                <a:cs typeface="Arial"/>
              </a:rPr>
              <a:t>*</a:t>
            </a:r>
            <a:r>
              <a:rPr lang="es-ES_tradnl" sz="4000" i="1" spc="-15" baseline="32407" dirty="0" err="1">
                <a:solidFill>
                  <a:srgbClr val="00B7EA"/>
                </a:solidFill>
                <a:latin typeface="Arial"/>
                <a:cs typeface="Arial"/>
              </a:rPr>
              <a:t>Adjusted</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for</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age</a:t>
            </a:r>
            <a:r>
              <a:rPr lang="es-ES_tradnl" sz="4000" i="1" spc="-15" baseline="32407" dirty="0">
                <a:solidFill>
                  <a:srgbClr val="00B7EA"/>
                </a:solidFill>
                <a:latin typeface="Arial"/>
                <a:cs typeface="Arial"/>
              </a:rPr>
              <a:t> at </a:t>
            </a:r>
            <a:r>
              <a:rPr lang="es-ES_tradnl" sz="4000" i="1" spc="-15" baseline="32407" dirty="0" err="1">
                <a:solidFill>
                  <a:srgbClr val="00B7EA"/>
                </a:solidFill>
                <a:latin typeface="Arial"/>
                <a:cs typeface="Arial"/>
              </a:rPr>
              <a:t>oocyte</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retrieval</a:t>
            </a:r>
            <a:r>
              <a:rPr lang="es-ES_tradnl" sz="4000" i="1" spc="-15" baseline="32407" dirty="0">
                <a:solidFill>
                  <a:srgbClr val="00B7EA"/>
                </a:solidFill>
                <a:latin typeface="Arial"/>
                <a:cs typeface="Arial"/>
              </a:rPr>
              <a:t>, BMI, and AMH</a:t>
            </a:r>
          </a:p>
        </p:txBody>
      </p:sp>
      <p:sp>
        <p:nvSpPr>
          <p:cNvPr id="62" name="Rectángulo: esquinas superiores redondeadas 61">
            <a:extLst>
              <a:ext uri="{FF2B5EF4-FFF2-40B4-BE49-F238E27FC236}">
                <a16:creationId xmlns:a16="http://schemas.microsoft.com/office/drawing/2014/main" id="{41B752F1-8EA9-B85E-0416-9E15CC244F99}"/>
              </a:ext>
            </a:extLst>
          </p:cNvPr>
          <p:cNvSpPr/>
          <p:nvPr/>
        </p:nvSpPr>
        <p:spPr>
          <a:xfrm>
            <a:off x="19134147" y="14377923"/>
            <a:ext cx="5852365" cy="1428051"/>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64" name="Tabla 64">
            <a:extLst>
              <a:ext uri="{FF2B5EF4-FFF2-40B4-BE49-F238E27FC236}">
                <a16:creationId xmlns:a16="http://schemas.microsoft.com/office/drawing/2014/main" id="{9159F465-2688-0746-8CEF-F8804E336C5C}"/>
              </a:ext>
            </a:extLst>
          </p:cNvPr>
          <p:cNvGraphicFramePr>
            <a:graphicFrameLocks noGrp="1"/>
          </p:cNvGraphicFramePr>
          <p:nvPr>
            <p:extLst>
              <p:ext uri="{D42A27DB-BD31-4B8C-83A1-F6EECF244321}">
                <p14:modId xmlns:p14="http://schemas.microsoft.com/office/powerpoint/2010/main" val="2404581450"/>
              </p:ext>
            </p:extLst>
          </p:nvPr>
        </p:nvGraphicFramePr>
        <p:xfrm>
          <a:off x="15643898" y="15805975"/>
          <a:ext cx="26721294" cy="5391885"/>
        </p:xfrm>
        <a:graphic>
          <a:graphicData uri="http://schemas.openxmlformats.org/drawingml/2006/table">
            <a:tbl>
              <a:tblPr firstRow="1" bandRow="1">
                <a:tableStyleId>{22838BEF-8BB2-4498-84A7-C5851F593DF1}</a:tableStyleId>
              </a:tblPr>
              <a:tblGrid>
                <a:gridCol w="3492999">
                  <a:extLst>
                    <a:ext uri="{9D8B030D-6E8A-4147-A177-3AD203B41FA5}">
                      <a16:colId xmlns:a16="http://schemas.microsoft.com/office/drawing/2014/main" val="1956361249"/>
                    </a:ext>
                  </a:extLst>
                </a:gridCol>
                <a:gridCol w="2904956">
                  <a:extLst>
                    <a:ext uri="{9D8B030D-6E8A-4147-A177-3AD203B41FA5}">
                      <a16:colId xmlns:a16="http://schemas.microsoft.com/office/drawing/2014/main" val="693021292"/>
                    </a:ext>
                  </a:extLst>
                </a:gridCol>
                <a:gridCol w="2959768">
                  <a:extLst>
                    <a:ext uri="{9D8B030D-6E8A-4147-A177-3AD203B41FA5}">
                      <a16:colId xmlns:a16="http://schemas.microsoft.com/office/drawing/2014/main" val="2780212924"/>
                    </a:ext>
                  </a:extLst>
                </a:gridCol>
                <a:gridCol w="2815390">
                  <a:extLst>
                    <a:ext uri="{9D8B030D-6E8A-4147-A177-3AD203B41FA5}">
                      <a16:colId xmlns:a16="http://schemas.microsoft.com/office/drawing/2014/main" val="4007645868"/>
                    </a:ext>
                  </a:extLst>
                </a:gridCol>
                <a:gridCol w="2983831">
                  <a:extLst>
                    <a:ext uri="{9D8B030D-6E8A-4147-A177-3AD203B41FA5}">
                      <a16:colId xmlns:a16="http://schemas.microsoft.com/office/drawing/2014/main" val="904851290"/>
                    </a:ext>
                  </a:extLst>
                </a:gridCol>
                <a:gridCol w="2791326">
                  <a:extLst>
                    <a:ext uri="{9D8B030D-6E8A-4147-A177-3AD203B41FA5}">
                      <a16:colId xmlns:a16="http://schemas.microsoft.com/office/drawing/2014/main" val="2815021568"/>
                    </a:ext>
                  </a:extLst>
                </a:gridCol>
                <a:gridCol w="2983832">
                  <a:extLst>
                    <a:ext uri="{9D8B030D-6E8A-4147-A177-3AD203B41FA5}">
                      <a16:colId xmlns:a16="http://schemas.microsoft.com/office/drawing/2014/main" val="1555191385"/>
                    </a:ext>
                  </a:extLst>
                </a:gridCol>
                <a:gridCol w="2887579">
                  <a:extLst>
                    <a:ext uri="{9D8B030D-6E8A-4147-A177-3AD203B41FA5}">
                      <a16:colId xmlns:a16="http://schemas.microsoft.com/office/drawing/2014/main" val="3253074984"/>
                    </a:ext>
                  </a:extLst>
                </a:gridCol>
                <a:gridCol w="2901613">
                  <a:extLst>
                    <a:ext uri="{9D8B030D-6E8A-4147-A177-3AD203B41FA5}">
                      <a16:colId xmlns:a16="http://schemas.microsoft.com/office/drawing/2014/main" val="2439195891"/>
                    </a:ext>
                  </a:extLst>
                </a:gridCol>
              </a:tblGrid>
              <a:tr h="1277085">
                <a:tc>
                  <a:txBody>
                    <a:bodyPr/>
                    <a:lstStyle/>
                    <a:p>
                      <a:pPr algn="l"/>
                      <a:r>
                        <a:rPr lang="es-ES" sz="2800" dirty="0" err="1">
                          <a:solidFill>
                            <a:schemeClr val="bg1"/>
                          </a:solidFill>
                          <a:latin typeface="Arial Black" panose="020B0A04020102020204" pitchFamily="34" charset="0"/>
                        </a:rPr>
                        <a:t>Group</a:t>
                      </a:r>
                      <a:r>
                        <a:rPr lang="es-ES" sz="2800" dirty="0">
                          <a:solidFill>
                            <a:schemeClr val="bg1"/>
                          </a:solidFill>
                          <a:latin typeface="Arial Black" panose="020B0A04020102020204" pitchFamily="34" charset="0"/>
                        </a:rPr>
                        <a:t> 1 (N=3,840)</a:t>
                      </a:r>
                    </a:p>
                  </a:txBody>
                  <a:tcP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lang="es-ES" sz="2900" dirty="0">
                          <a:solidFill>
                            <a:srgbClr val="0071D6"/>
                          </a:solidFill>
                          <a:latin typeface="Arial" panose="020B0604020202020204" pitchFamily="34" charset="0"/>
                          <a:cs typeface="Arial" panose="020B0604020202020204" pitchFamily="34" charset="0"/>
                        </a:rPr>
                        <a:t>16.7</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err="1">
                          <a:ln>
                            <a:noFill/>
                          </a:ln>
                          <a:solidFill>
                            <a:srgbClr val="0071D6"/>
                          </a:solidFill>
                          <a:effectLst/>
                          <a:uLnTx/>
                          <a:uFillTx/>
                          <a:latin typeface="Arial" panose="020B0604020202020204" pitchFamily="34" charset="0"/>
                          <a:ea typeface="+mn-ea"/>
                          <a:cs typeface="Arial" panose="020B0604020202020204" pitchFamily="34" charset="0"/>
                        </a:rPr>
                        <a:t>Ref</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algn="ctr" defTabSz="4367997" rtl="0" eaLnBrk="1" latinLnBrk="0" hangingPunct="1"/>
                      <a:r>
                        <a:rPr kumimoji="0" lang="es-ES" sz="29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32.5</a:t>
                      </a:r>
                      <a:endPar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s-ES" sz="2900" b="1" i="0" u="none" strike="noStrike" kern="1200" cap="none" spc="0" normalizeH="0" baseline="0" dirty="0" err="1">
                          <a:ln>
                            <a:noFill/>
                          </a:ln>
                          <a:solidFill>
                            <a:srgbClr val="0071D6"/>
                          </a:solidFill>
                          <a:effectLst/>
                          <a:uLnTx/>
                          <a:uFillTx/>
                          <a:latin typeface="Arial" panose="020B0604020202020204" pitchFamily="34" charset="0"/>
                          <a:ea typeface="+mn-ea"/>
                          <a:cs typeface="Arial" panose="020B0604020202020204" pitchFamily="34" charset="0"/>
                        </a:rPr>
                        <a:t>Ref</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s-ES" sz="29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4.4</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algn="ctr" defTabSz="4367997" rtl="0" eaLnBrk="1" latinLnBrk="0" hangingPunct="1"/>
                      <a:r>
                        <a:rPr kumimoji="0" lang="es-ES" sz="2900" b="1" i="0" u="none" strike="noStrike" kern="1200" cap="none" spc="0" normalizeH="0" baseline="0" dirty="0" err="1">
                          <a:ln>
                            <a:noFill/>
                          </a:ln>
                          <a:solidFill>
                            <a:srgbClr val="0071D6"/>
                          </a:solidFill>
                          <a:effectLst/>
                          <a:uLnTx/>
                          <a:uFillTx/>
                          <a:latin typeface="Arial" panose="020B0604020202020204" pitchFamily="34" charset="0"/>
                          <a:ea typeface="+mn-ea"/>
                          <a:cs typeface="Arial" panose="020B0604020202020204" pitchFamily="34" charset="0"/>
                        </a:rPr>
                        <a:t>Ref</a:t>
                      </a:r>
                      <a:endPar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algn="ctr" defTabSz="4367997" rtl="0" eaLnBrk="1" latinLnBrk="0" hangingPunct="1"/>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7.8</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algn="ctr" defTabSz="4367997" rtl="0" eaLnBrk="1" latinLnBrk="0" hangingPunct="1"/>
                      <a:r>
                        <a:rPr kumimoji="0" lang="es-ES" sz="2900" b="1" i="0" u="none" strike="noStrike" kern="1200" cap="none" spc="0" normalizeH="0" baseline="0" dirty="0" err="1">
                          <a:ln>
                            <a:noFill/>
                          </a:ln>
                          <a:solidFill>
                            <a:srgbClr val="0071D6"/>
                          </a:solidFill>
                          <a:effectLst/>
                          <a:uLnTx/>
                          <a:uFillTx/>
                          <a:latin typeface="Arial" panose="020B0604020202020204" pitchFamily="34" charset="0"/>
                          <a:ea typeface="+mn-ea"/>
                          <a:cs typeface="Arial" panose="020B0604020202020204" pitchFamily="34" charset="0"/>
                        </a:rPr>
                        <a:t>Ref</a:t>
                      </a:r>
                      <a:endPar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1804366959"/>
                  </a:ext>
                </a:extLst>
              </a:tr>
              <a:tr h="1349178">
                <a:tc>
                  <a:txBody>
                    <a:bodyPr/>
                    <a:lstStyle/>
                    <a:p>
                      <a:pPr marL="0" marR="0" lvl="0" indent="0" algn="l" defTabSz="4367997" rtl="0" eaLnBrk="1" fontAlgn="auto" latinLnBrk="0" hangingPunct="1">
                        <a:lnSpc>
                          <a:spcPct val="100000"/>
                        </a:lnSpc>
                        <a:spcBef>
                          <a:spcPts val="0"/>
                        </a:spcBef>
                        <a:spcAft>
                          <a:spcPts val="0"/>
                        </a:spcAft>
                        <a:buClrTx/>
                        <a:buSzTx/>
                        <a:buFontTx/>
                        <a:buNone/>
                        <a:tabLst/>
                        <a:defRPr/>
                      </a:pPr>
                      <a:r>
                        <a:rPr lang="es-ES" sz="2800" dirty="0" err="1">
                          <a:solidFill>
                            <a:schemeClr val="bg1"/>
                          </a:solidFill>
                          <a:latin typeface="Arial Black" panose="020B0A04020102020204" pitchFamily="34" charset="0"/>
                        </a:rPr>
                        <a:t>Group</a:t>
                      </a:r>
                      <a:r>
                        <a:rPr lang="es-ES" sz="2800" dirty="0">
                          <a:solidFill>
                            <a:schemeClr val="bg1"/>
                          </a:solidFill>
                          <a:latin typeface="Arial Black" panose="020B0A04020102020204" pitchFamily="34" charset="0"/>
                        </a:rPr>
                        <a:t> 2 (N=4,193)</a:t>
                      </a:r>
                    </a:p>
                    <a:p>
                      <a:pPr algn="l"/>
                      <a:endParaRPr lang="es-ES" sz="2800" dirty="0">
                        <a:solidFill>
                          <a:srgbClr val="BEF1FB"/>
                        </a:solidFill>
                        <a:latin typeface="Arial Black" panose="020B0A04020102020204" pitchFamily="34" charset="0"/>
                      </a:endParaRPr>
                    </a:p>
                  </a:txBody>
                  <a:tcPr anchor="ct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kumimoji="0" lang="es-ES" sz="29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14.8</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-1.85</a:t>
                      </a:r>
                    </a:p>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(-2.71 </a:t>
                      </a:r>
                      <a:r>
                        <a:rPr kumimoji="0" lang="es-ES" sz="2900" b="1" i="0" u="none" strike="noStrike" kern="1200" cap="none" spc="0" normalizeH="0" baseline="0" dirty="0" err="1">
                          <a:ln>
                            <a:noFill/>
                          </a:ln>
                          <a:solidFill>
                            <a:srgbClr val="0071D6"/>
                          </a:solidFill>
                          <a:effectLst/>
                          <a:uLnTx/>
                          <a:uFillTx/>
                          <a:latin typeface="Arial" panose="020B0604020202020204" pitchFamily="34" charset="0"/>
                          <a:ea typeface="+mn-ea"/>
                          <a:cs typeface="Arial" panose="020B0604020202020204" pitchFamily="34" charset="0"/>
                        </a:rPr>
                        <a:t>to</a:t>
                      </a: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 -0.99)</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s-ES" sz="29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34.8</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2.25 </a:t>
                      </a:r>
                    </a:p>
                    <a:p>
                      <a:pPr algn="ct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(1.20-3.30)</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s-ES" sz="29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4.7</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0.31</a:t>
                      </a:r>
                    </a:p>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(-0.17-0.78)</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6.9</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1.15 </a:t>
                      </a:r>
                    </a:p>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(0.96-1.37)</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938710787"/>
                  </a:ext>
                </a:extLst>
              </a:tr>
              <a:tr h="1349178">
                <a:tc>
                  <a:txBody>
                    <a:bodyPr/>
                    <a:lstStyle/>
                    <a:p>
                      <a:pPr marL="0" marR="0" lvl="0" indent="0" algn="l" defTabSz="4367997" rtl="0" eaLnBrk="1" fontAlgn="auto" latinLnBrk="0" hangingPunct="1">
                        <a:lnSpc>
                          <a:spcPct val="100000"/>
                        </a:lnSpc>
                        <a:spcBef>
                          <a:spcPts val="0"/>
                        </a:spcBef>
                        <a:spcAft>
                          <a:spcPts val="0"/>
                        </a:spcAft>
                        <a:buClrTx/>
                        <a:buSzTx/>
                        <a:buFontTx/>
                        <a:buNone/>
                        <a:tabLst/>
                        <a:defRPr/>
                      </a:pPr>
                      <a:r>
                        <a:rPr lang="es-ES" sz="2800" dirty="0" err="1">
                          <a:solidFill>
                            <a:schemeClr val="bg1"/>
                          </a:solidFill>
                          <a:latin typeface="Arial Black" panose="020B0A04020102020204" pitchFamily="34" charset="0"/>
                        </a:rPr>
                        <a:t>Group</a:t>
                      </a:r>
                      <a:r>
                        <a:rPr lang="es-ES" sz="2800" dirty="0">
                          <a:solidFill>
                            <a:schemeClr val="bg1"/>
                          </a:solidFill>
                          <a:latin typeface="Arial Black" panose="020B0A04020102020204" pitchFamily="34" charset="0"/>
                        </a:rPr>
                        <a:t> 3 (N=1,604)</a:t>
                      </a:r>
                    </a:p>
                    <a:p>
                      <a:pPr algn="l"/>
                      <a:endParaRPr lang="es-ES" sz="2800" dirty="0">
                        <a:solidFill>
                          <a:srgbClr val="BEF1FB"/>
                        </a:solidFill>
                        <a:latin typeface="Arial Black" panose="020B0A04020102020204" pitchFamily="34" charset="0"/>
                      </a:endParaRPr>
                    </a:p>
                  </a:txBody>
                  <a:tcPr anchor="ct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kumimoji="0" lang="es-ES" sz="29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13.2</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-3.11</a:t>
                      </a:r>
                    </a:p>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(-4.26 </a:t>
                      </a:r>
                      <a:r>
                        <a:rPr kumimoji="0" lang="es-ES" sz="2900" b="1" i="0" u="none" strike="noStrike" kern="1200" cap="none" spc="0" normalizeH="0" baseline="0" dirty="0" err="1">
                          <a:ln>
                            <a:noFill/>
                          </a:ln>
                          <a:solidFill>
                            <a:srgbClr val="0071D6"/>
                          </a:solidFill>
                          <a:effectLst/>
                          <a:uLnTx/>
                          <a:uFillTx/>
                          <a:latin typeface="Arial" panose="020B0604020202020204" pitchFamily="34" charset="0"/>
                          <a:ea typeface="+mn-ea"/>
                          <a:cs typeface="Arial" panose="020B0604020202020204" pitchFamily="34" charset="0"/>
                        </a:rPr>
                        <a:t>to</a:t>
                      </a: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 -1.97)</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s-ES" sz="29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35.5</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3.09</a:t>
                      </a:r>
                    </a:p>
                    <a:p>
                      <a:pPr algn="ct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(1.69-4.50)</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s-ES" sz="29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5.4</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0.90</a:t>
                      </a:r>
                    </a:p>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(0.27-1.53)</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7.2</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1.16 </a:t>
                      </a:r>
                    </a:p>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(0.92-1.47)</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2273672036"/>
                  </a:ext>
                </a:extLst>
              </a:tr>
              <a:tr h="1349178">
                <a:tc>
                  <a:txBody>
                    <a:bodyPr/>
                    <a:lstStyle/>
                    <a:p>
                      <a:pPr marL="0" marR="0" lvl="0" indent="0" algn="l" defTabSz="4367997" rtl="0" eaLnBrk="1" fontAlgn="auto" latinLnBrk="0" hangingPunct="1">
                        <a:lnSpc>
                          <a:spcPct val="100000"/>
                        </a:lnSpc>
                        <a:spcBef>
                          <a:spcPts val="0"/>
                        </a:spcBef>
                        <a:spcAft>
                          <a:spcPts val="0"/>
                        </a:spcAft>
                        <a:buClrTx/>
                        <a:buSzTx/>
                        <a:buFontTx/>
                        <a:buNone/>
                        <a:tabLst/>
                        <a:defRPr/>
                      </a:pPr>
                      <a:r>
                        <a:rPr lang="es-ES" sz="2800" dirty="0" err="1">
                          <a:solidFill>
                            <a:schemeClr val="bg1"/>
                          </a:solidFill>
                          <a:latin typeface="Arial Black" panose="020B0A04020102020204" pitchFamily="34" charset="0"/>
                        </a:rPr>
                        <a:t>Group</a:t>
                      </a:r>
                      <a:r>
                        <a:rPr lang="es-ES" sz="2800" dirty="0">
                          <a:solidFill>
                            <a:schemeClr val="bg1"/>
                          </a:solidFill>
                          <a:latin typeface="Arial Black" panose="020B0A04020102020204" pitchFamily="34" charset="0"/>
                        </a:rPr>
                        <a:t> 4 </a:t>
                      </a:r>
                    </a:p>
                    <a:p>
                      <a:pPr marL="0" marR="0" lvl="0" indent="0" algn="l" defTabSz="4367997" rtl="0" eaLnBrk="1" fontAlgn="auto" latinLnBrk="0" hangingPunct="1">
                        <a:lnSpc>
                          <a:spcPct val="100000"/>
                        </a:lnSpc>
                        <a:spcBef>
                          <a:spcPts val="0"/>
                        </a:spcBef>
                        <a:spcAft>
                          <a:spcPts val="0"/>
                        </a:spcAft>
                        <a:buClrTx/>
                        <a:buSzTx/>
                        <a:buFontTx/>
                        <a:buNone/>
                        <a:tabLst/>
                        <a:defRPr/>
                      </a:pPr>
                      <a:r>
                        <a:rPr lang="es-ES" sz="2800" dirty="0">
                          <a:solidFill>
                            <a:schemeClr val="bg1"/>
                          </a:solidFill>
                          <a:latin typeface="Arial Black" panose="020B0A04020102020204" pitchFamily="34" charset="0"/>
                        </a:rPr>
                        <a:t>(N=779)</a:t>
                      </a:r>
                    </a:p>
                    <a:p>
                      <a:pPr algn="l"/>
                      <a:endParaRPr lang="es-ES" sz="2800" dirty="0">
                        <a:solidFill>
                          <a:srgbClr val="BEF1FB"/>
                        </a:solidFill>
                        <a:latin typeface="Arial Black" panose="020B0A04020102020204" pitchFamily="34" charset="0"/>
                      </a:endParaRPr>
                    </a:p>
                  </a:txBody>
                  <a:tcPr anchor="ct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kumimoji="0" lang="es-ES" sz="29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10.7</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-5.79</a:t>
                      </a:r>
                    </a:p>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(-7.30 </a:t>
                      </a:r>
                      <a:r>
                        <a:rPr kumimoji="0" lang="es-ES" sz="2900" b="1" i="0" u="none" strike="noStrike" kern="1200" cap="none" spc="0" normalizeH="0" baseline="0" dirty="0" err="1">
                          <a:ln>
                            <a:noFill/>
                          </a:ln>
                          <a:solidFill>
                            <a:srgbClr val="0071D6"/>
                          </a:solidFill>
                          <a:effectLst/>
                          <a:uLnTx/>
                          <a:uFillTx/>
                          <a:latin typeface="Arial" panose="020B0604020202020204" pitchFamily="34" charset="0"/>
                          <a:ea typeface="+mn-ea"/>
                          <a:cs typeface="Arial" panose="020B0604020202020204" pitchFamily="34" charset="0"/>
                        </a:rPr>
                        <a:t>to</a:t>
                      </a: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 -4.28)</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s-ES" sz="29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37.4</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4.87</a:t>
                      </a:r>
                    </a:p>
                    <a:p>
                      <a:pPr algn="ct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(3.02-6.72)</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s-ES" sz="29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6.3</a:t>
                      </a:r>
                      <a:endParaRPr lang="es-ES" sz="290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1.89</a:t>
                      </a:r>
                    </a:p>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(1.06-2.72)</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6.4</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1.28 </a:t>
                      </a:r>
                    </a:p>
                    <a:p>
                      <a:pPr marL="0" marR="0" lvl="0" indent="0" algn="ctr" defTabSz="4367997" rtl="0" eaLnBrk="1" fontAlgn="auto" latinLnBrk="0" hangingPunct="1">
                        <a:lnSpc>
                          <a:spcPct val="100000"/>
                        </a:lnSpc>
                        <a:spcBef>
                          <a:spcPts val="0"/>
                        </a:spcBef>
                        <a:spcAft>
                          <a:spcPts val="0"/>
                        </a:spcAft>
                        <a:buClrTx/>
                        <a:buSzTx/>
                        <a:buFontTx/>
                        <a:buNone/>
                        <a:tabLst/>
                        <a:defRPr/>
                      </a:pPr>
                      <a:r>
                        <a:rPr kumimoji="0" lang="es-ES" sz="2900" b="1" i="0" u="none" strike="noStrike" kern="1200" cap="none" spc="0" normalizeH="0" baseline="0" dirty="0">
                          <a:ln>
                            <a:noFill/>
                          </a:ln>
                          <a:solidFill>
                            <a:srgbClr val="0071D6"/>
                          </a:solidFill>
                          <a:effectLst/>
                          <a:uLnTx/>
                          <a:uFillTx/>
                          <a:latin typeface="Arial" panose="020B0604020202020204" pitchFamily="34" charset="0"/>
                          <a:ea typeface="+mn-ea"/>
                          <a:cs typeface="Arial" panose="020B0604020202020204" pitchFamily="34" charset="0"/>
                        </a:rPr>
                        <a:t>(0.93-1.78)</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3819646743"/>
                  </a:ext>
                </a:extLst>
              </a:tr>
            </a:tbl>
          </a:graphicData>
        </a:graphic>
      </p:graphicFrame>
      <p:sp>
        <p:nvSpPr>
          <p:cNvPr id="68" name="CuadroTexto 67">
            <a:extLst>
              <a:ext uri="{FF2B5EF4-FFF2-40B4-BE49-F238E27FC236}">
                <a16:creationId xmlns:a16="http://schemas.microsoft.com/office/drawing/2014/main" id="{6730E160-ADB9-6D30-B956-4244F5D1A91D}"/>
              </a:ext>
            </a:extLst>
          </p:cNvPr>
          <p:cNvSpPr txBox="1"/>
          <p:nvPr/>
        </p:nvSpPr>
        <p:spPr>
          <a:xfrm>
            <a:off x="19079564" y="14464571"/>
            <a:ext cx="6082670" cy="1769715"/>
          </a:xfrm>
          <a:prstGeom prst="rect">
            <a:avLst/>
          </a:prstGeom>
          <a:noFill/>
        </p:spPr>
        <p:txBody>
          <a:bodyPr wrap="square">
            <a:spAutoFit/>
          </a:bodyPr>
          <a:lstStyle/>
          <a:p>
            <a:pPr algn="ctr"/>
            <a:r>
              <a:rPr lang="es-ES" sz="2700" dirty="0">
                <a:solidFill>
                  <a:schemeClr val="bg1"/>
                </a:solidFill>
                <a:latin typeface="Arial Black" panose="020B0A04020102020204" pitchFamily="34" charset="0"/>
              </a:rPr>
              <a:t>Day 5 BR </a:t>
            </a:r>
          </a:p>
          <a:p>
            <a:pPr algn="ctr"/>
            <a:r>
              <a:rPr lang="es-ES" sz="2700" dirty="0">
                <a:solidFill>
                  <a:schemeClr val="bg1"/>
                </a:solidFill>
                <a:latin typeface="Arial Black" panose="020B0A04020102020204" pitchFamily="34" charset="0"/>
              </a:rPr>
              <a:t>[%, Beta Coefficient* </a:t>
            </a:r>
          </a:p>
          <a:p>
            <a:pPr algn="ctr"/>
            <a:r>
              <a:rPr lang="es-ES" sz="2700" dirty="0">
                <a:solidFill>
                  <a:schemeClr val="bg1"/>
                </a:solidFill>
                <a:latin typeface="Arial Black" panose="020B0A04020102020204" pitchFamily="34" charset="0"/>
              </a:rPr>
              <a:t>(95% CI)]</a:t>
            </a:r>
            <a:endParaRPr lang="es-ES" sz="2700" dirty="0">
              <a:solidFill>
                <a:schemeClr val="bg1"/>
              </a:solidFill>
            </a:endParaRPr>
          </a:p>
          <a:p>
            <a:pPr algn="ctr"/>
            <a:endParaRPr lang="es-ES" sz="2800" dirty="0"/>
          </a:p>
        </p:txBody>
      </p:sp>
      <p:cxnSp>
        <p:nvCxnSpPr>
          <p:cNvPr id="72" name="Conector recto 71">
            <a:extLst>
              <a:ext uri="{FF2B5EF4-FFF2-40B4-BE49-F238E27FC236}">
                <a16:creationId xmlns:a16="http://schemas.microsoft.com/office/drawing/2014/main" id="{E2074E9C-B5A8-F1FE-B99A-6559DE14EC95}"/>
              </a:ext>
            </a:extLst>
          </p:cNvPr>
          <p:cNvCxnSpPr>
            <a:cxnSpLocks/>
          </p:cNvCxnSpPr>
          <p:nvPr/>
        </p:nvCxnSpPr>
        <p:spPr>
          <a:xfrm>
            <a:off x="15635074" y="21329758"/>
            <a:ext cx="26730118" cy="0"/>
          </a:xfrm>
          <a:prstGeom prst="line">
            <a:avLst/>
          </a:prstGeom>
          <a:ln w="38100" cmpd="sng">
            <a:solidFill>
              <a:srgbClr val="0071D6"/>
            </a:solidFill>
          </a:ln>
        </p:spPr>
        <p:style>
          <a:lnRef idx="1">
            <a:schemeClr val="accent1"/>
          </a:lnRef>
          <a:fillRef idx="0">
            <a:schemeClr val="accent1"/>
          </a:fillRef>
          <a:effectRef idx="0">
            <a:schemeClr val="accent1"/>
          </a:effectRef>
          <a:fontRef idx="minor">
            <a:schemeClr val="tx1"/>
          </a:fontRef>
        </p:style>
      </p:cxnSp>
      <p:sp>
        <p:nvSpPr>
          <p:cNvPr id="86" name="CuadroTexto 85">
            <a:extLst>
              <a:ext uri="{FF2B5EF4-FFF2-40B4-BE49-F238E27FC236}">
                <a16:creationId xmlns:a16="http://schemas.microsoft.com/office/drawing/2014/main" id="{3E1EA9F0-E256-46F6-E7C5-B1C397AA467B}"/>
              </a:ext>
            </a:extLst>
          </p:cNvPr>
          <p:cNvSpPr txBox="1"/>
          <p:nvPr/>
        </p:nvSpPr>
        <p:spPr>
          <a:xfrm>
            <a:off x="15647485" y="30575479"/>
            <a:ext cx="13160020" cy="1323439"/>
          </a:xfrm>
          <a:prstGeom prst="rect">
            <a:avLst/>
          </a:prstGeom>
          <a:noFill/>
        </p:spPr>
        <p:txBody>
          <a:bodyPr wrap="square" rtlCol="0">
            <a:spAutoFit/>
          </a:bodyPr>
          <a:lstStyle/>
          <a:p>
            <a:pPr algn="just"/>
            <a:r>
              <a:rPr lang="es-ES_tradnl" sz="4000" b="1" spc="-15" baseline="32407" dirty="0">
                <a:solidFill>
                  <a:srgbClr val="00B7EA"/>
                </a:solidFill>
                <a:latin typeface="Arial"/>
                <a:cs typeface="Arial"/>
              </a:rPr>
              <a:t>FIGURE 1.</a:t>
            </a:r>
          </a:p>
          <a:p>
            <a:pPr algn="just"/>
            <a:r>
              <a:rPr lang="es-ES_tradnl" sz="4000" i="1" spc="-15" baseline="32407" dirty="0" err="1">
                <a:solidFill>
                  <a:srgbClr val="00B7EA"/>
                </a:solidFill>
                <a:latin typeface="Arial"/>
                <a:cs typeface="Arial"/>
              </a:rPr>
              <a:t>Blastulation</a:t>
            </a:r>
            <a:r>
              <a:rPr lang="es-ES_tradnl" sz="4000" i="1" spc="-15" baseline="32407" dirty="0">
                <a:solidFill>
                  <a:srgbClr val="00B7EA"/>
                </a:solidFill>
                <a:latin typeface="Arial"/>
                <a:cs typeface="Arial"/>
              </a:rPr>
              <a:t> Rates per Day </a:t>
            </a:r>
            <a:r>
              <a:rPr lang="es-ES_tradnl" sz="4000" i="1" spc="-15" baseline="32407" dirty="0" err="1">
                <a:solidFill>
                  <a:srgbClr val="00B7EA"/>
                </a:solidFill>
                <a:latin typeface="Arial"/>
                <a:cs typeface="Arial"/>
              </a:rPr>
              <a:t>by</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Group</a:t>
            </a:r>
            <a:endParaRPr lang="es-ES_tradnl" sz="4000" i="1" spc="-15" baseline="32407" dirty="0">
              <a:solidFill>
                <a:srgbClr val="00B7EA"/>
              </a:solidFill>
              <a:latin typeface="Arial"/>
              <a:cs typeface="Arial"/>
            </a:endParaRPr>
          </a:p>
          <a:p>
            <a:pPr algn="just"/>
            <a:r>
              <a:rPr lang="es-ES_tradnl" sz="4000" i="1" spc="-15" baseline="32407" dirty="0">
                <a:solidFill>
                  <a:srgbClr val="00B7EA"/>
                </a:solidFill>
                <a:latin typeface="Arial"/>
                <a:cs typeface="Arial"/>
              </a:rPr>
              <a:t>* = p&lt;0.01 </a:t>
            </a:r>
            <a:r>
              <a:rPr lang="es-ES_tradnl" sz="4000" i="1" spc="-15" baseline="32407" dirty="0" err="1">
                <a:solidFill>
                  <a:srgbClr val="00B7EA"/>
                </a:solidFill>
                <a:latin typeface="Arial"/>
                <a:cs typeface="Arial"/>
              </a:rPr>
              <a:t>when</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compared</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to</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equivalent</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day</a:t>
            </a:r>
            <a:r>
              <a:rPr lang="es-ES_tradnl" sz="4000" i="1" spc="-15" baseline="32407" dirty="0">
                <a:solidFill>
                  <a:srgbClr val="00B7EA"/>
                </a:solidFill>
                <a:latin typeface="Arial"/>
                <a:cs typeface="Arial"/>
              </a:rPr>
              <a:t> of culture in </a:t>
            </a:r>
            <a:r>
              <a:rPr lang="es-ES_tradnl" sz="4000" i="1" spc="-15" baseline="32407" dirty="0" err="1">
                <a:solidFill>
                  <a:srgbClr val="00B7EA"/>
                </a:solidFill>
                <a:latin typeface="Arial"/>
                <a:cs typeface="Arial"/>
              </a:rPr>
              <a:t>reference</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group</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Group</a:t>
            </a:r>
            <a:r>
              <a:rPr lang="es-ES_tradnl" sz="4000" i="1" spc="-15" baseline="32407" dirty="0">
                <a:solidFill>
                  <a:srgbClr val="00B7EA"/>
                </a:solidFill>
                <a:latin typeface="Arial"/>
                <a:cs typeface="Arial"/>
              </a:rPr>
              <a:t> 1)</a:t>
            </a:r>
          </a:p>
        </p:txBody>
      </p:sp>
      <p:cxnSp>
        <p:nvCxnSpPr>
          <p:cNvPr id="87" name="Conector recto 86">
            <a:extLst>
              <a:ext uri="{FF2B5EF4-FFF2-40B4-BE49-F238E27FC236}">
                <a16:creationId xmlns:a16="http://schemas.microsoft.com/office/drawing/2014/main" id="{3780E456-8EDE-58DF-0B3A-0EB8C5BDF3E9}"/>
              </a:ext>
            </a:extLst>
          </p:cNvPr>
          <p:cNvCxnSpPr>
            <a:cxnSpLocks/>
          </p:cNvCxnSpPr>
          <p:nvPr/>
        </p:nvCxnSpPr>
        <p:spPr>
          <a:xfrm>
            <a:off x="15647485" y="30359724"/>
            <a:ext cx="13086958" cy="0"/>
          </a:xfrm>
          <a:prstGeom prst="line">
            <a:avLst/>
          </a:prstGeom>
          <a:ln w="38100" cmpd="sng">
            <a:solidFill>
              <a:srgbClr val="0071D6"/>
            </a:solidFill>
          </a:ln>
        </p:spPr>
        <p:style>
          <a:lnRef idx="1">
            <a:schemeClr val="accent1"/>
          </a:lnRef>
          <a:fillRef idx="0">
            <a:schemeClr val="accent1"/>
          </a:fillRef>
          <a:effectRef idx="0">
            <a:schemeClr val="accent1"/>
          </a:effectRef>
          <a:fontRef idx="minor">
            <a:schemeClr val="tx1"/>
          </a:fontRef>
        </p:style>
      </p:cxnSp>
      <p:sp>
        <p:nvSpPr>
          <p:cNvPr id="88" name="Rectángulo: esquinas superiores redondeadas 87">
            <a:extLst>
              <a:ext uri="{FF2B5EF4-FFF2-40B4-BE49-F238E27FC236}">
                <a16:creationId xmlns:a16="http://schemas.microsoft.com/office/drawing/2014/main" id="{6F9CE3E4-BE4E-1968-819E-5818D3F88099}"/>
              </a:ext>
            </a:extLst>
          </p:cNvPr>
          <p:cNvSpPr/>
          <p:nvPr/>
        </p:nvSpPr>
        <p:spPr>
          <a:xfrm>
            <a:off x="30014305" y="27435392"/>
            <a:ext cx="13284865" cy="1199575"/>
          </a:xfrm>
          <a:prstGeom prst="round2SameRect">
            <a:avLst/>
          </a:prstGeom>
          <a:solidFill>
            <a:srgbClr val="00B7EA"/>
          </a:solidFill>
          <a:ln>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9" name="CuadroTexto 88">
            <a:extLst>
              <a:ext uri="{FF2B5EF4-FFF2-40B4-BE49-F238E27FC236}">
                <a16:creationId xmlns:a16="http://schemas.microsoft.com/office/drawing/2014/main" id="{53EF2449-C8DF-57CA-7679-5AF585D725F3}"/>
              </a:ext>
            </a:extLst>
          </p:cNvPr>
          <p:cNvSpPr txBox="1"/>
          <p:nvPr/>
        </p:nvSpPr>
        <p:spPr>
          <a:xfrm>
            <a:off x="30273524" y="27710210"/>
            <a:ext cx="8480102" cy="769441"/>
          </a:xfrm>
          <a:prstGeom prst="rect">
            <a:avLst/>
          </a:prstGeom>
          <a:noFill/>
        </p:spPr>
        <p:txBody>
          <a:bodyPr wrap="square" rtlCol="0">
            <a:spAutoFit/>
          </a:bodyPr>
          <a:lstStyle/>
          <a:p>
            <a:pPr marL="0" marR="0" indent="0" algn="l" defTabSz="1238892" rtl="0" eaLnBrk="1" fontAlgn="auto" latinLnBrk="0" hangingPunct="1">
              <a:spcBef>
                <a:spcPts val="0"/>
              </a:spcBef>
              <a:spcAft>
                <a:spcPts val="0"/>
              </a:spcAft>
              <a:buClrTx/>
              <a:buSzTx/>
              <a:buFontTx/>
              <a:buNone/>
              <a:tabLst/>
              <a:defRPr/>
            </a:pPr>
            <a:r>
              <a:rPr lang="es-ES_tradnl" sz="4400" b="1" spc="-5" dirty="0">
                <a:solidFill>
                  <a:schemeClr val="bg1"/>
                </a:solidFill>
                <a:latin typeface="Arial"/>
                <a:cs typeface="Arial"/>
              </a:rPr>
              <a:t>CONCLUSIONS</a:t>
            </a:r>
            <a:endParaRPr lang="es-ES_tradnl" sz="4400" dirty="0">
              <a:solidFill>
                <a:schemeClr val="bg1"/>
              </a:solidFill>
              <a:latin typeface="Arial"/>
              <a:cs typeface="Arial"/>
            </a:endParaRPr>
          </a:p>
        </p:txBody>
      </p:sp>
      <p:sp>
        <p:nvSpPr>
          <p:cNvPr id="91" name="CuadroTexto 90">
            <a:extLst>
              <a:ext uri="{FF2B5EF4-FFF2-40B4-BE49-F238E27FC236}">
                <a16:creationId xmlns:a16="http://schemas.microsoft.com/office/drawing/2014/main" id="{3B678C32-A611-C039-0715-96C7E81063D4}"/>
              </a:ext>
            </a:extLst>
          </p:cNvPr>
          <p:cNvSpPr txBox="1"/>
          <p:nvPr/>
        </p:nvSpPr>
        <p:spPr>
          <a:xfrm>
            <a:off x="30014304" y="28626350"/>
            <a:ext cx="13284865" cy="3278582"/>
          </a:xfrm>
          <a:prstGeom prst="rect">
            <a:avLst/>
          </a:prstGeom>
          <a:solidFill>
            <a:srgbClr val="BEF1FB"/>
          </a:solidFill>
        </p:spPr>
        <p:txBody>
          <a:bodyPr wrap="square" lIns="360000" tIns="360000" rIns="360000" bIns="360000" numCol="1" rtlCol="0" anchor="t">
            <a:noAutofit/>
          </a:bodyPr>
          <a:lstStyle/>
          <a:p>
            <a:pPr marL="685800" indent="-685800">
              <a:buFont typeface="Arial" panose="020B0604020202020204" pitchFamily="34" charset="0"/>
              <a:buChar char="•"/>
            </a:pPr>
            <a:r>
              <a:rPr lang="en-US" sz="5500" spc="-15" baseline="32407" dirty="0">
                <a:latin typeface="Arial"/>
                <a:cs typeface="Arial"/>
              </a:rPr>
              <a:t>Patients with an earlier trigger time had significantly more embryos reach the blastocyst stage on day 5.</a:t>
            </a:r>
          </a:p>
          <a:p>
            <a:pPr marL="685800" indent="-685800">
              <a:buFont typeface="Arial" panose="020B0604020202020204" pitchFamily="34" charset="0"/>
              <a:buChar char="•"/>
            </a:pPr>
            <a:r>
              <a:rPr lang="en-US" sz="5500" spc="-15" baseline="32407" dirty="0">
                <a:latin typeface="Arial"/>
                <a:cs typeface="Arial"/>
              </a:rPr>
              <a:t>Trigger timing may consequently impact prioritization of embryos but does not impact total number of useable blastocysts.</a:t>
            </a:r>
            <a:endParaRPr lang="es-ES_tradnl" sz="4000" spc="-15" baseline="32407" dirty="0">
              <a:latin typeface="Arial"/>
              <a:cs typeface="Arial"/>
            </a:endParaRPr>
          </a:p>
        </p:txBody>
      </p:sp>
      <p:pic>
        <p:nvPicPr>
          <p:cNvPr id="99" name="Gráfico 98">
            <a:extLst>
              <a:ext uri="{FF2B5EF4-FFF2-40B4-BE49-F238E27FC236}">
                <a16:creationId xmlns:a16="http://schemas.microsoft.com/office/drawing/2014/main" id="{6A943BD9-8DE8-ADAF-3954-13FFFC1FEDE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24599" y="843431"/>
            <a:ext cx="13733901" cy="2227945"/>
          </a:xfrm>
          <a:prstGeom prst="rect">
            <a:avLst/>
          </a:prstGeom>
        </p:spPr>
      </p:pic>
      <p:pic>
        <p:nvPicPr>
          <p:cNvPr id="42" name="Picture 2" descr="image001">
            <a:extLst>
              <a:ext uri="{FF2B5EF4-FFF2-40B4-BE49-F238E27FC236}">
                <a16:creationId xmlns:a16="http://schemas.microsoft.com/office/drawing/2014/main" id="{7413729E-AB6E-4C1E-95BD-8F86C2A96B2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510796" y="843431"/>
            <a:ext cx="8770804" cy="244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5" name="Chart 44">
            <a:extLst>
              <a:ext uri="{FF2B5EF4-FFF2-40B4-BE49-F238E27FC236}">
                <a16:creationId xmlns:a16="http://schemas.microsoft.com/office/drawing/2014/main" id="{F5A1D612-8638-4E6C-6AFE-C5BD91695E9A}"/>
              </a:ext>
            </a:extLst>
          </p:cNvPr>
          <p:cNvGraphicFramePr>
            <a:graphicFrameLocks/>
          </p:cNvGraphicFramePr>
          <p:nvPr>
            <p:extLst>
              <p:ext uri="{D42A27DB-BD31-4B8C-83A1-F6EECF244321}">
                <p14:modId xmlns:p14="http://schemas.microsoft.com/office/powerpoint/2010/main" val="998692710"/>
              </p:ext>
            </p:extLst>
          </p:nvPr>
        </p:nvGraphicFramePr>
        <p:xfrm>
          <a:off x="15528080" y="23037777"/>
          <a:ext cx="13436581" cy="7274279"/>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74" name="Chart 73">
            <a:extLst>
              <a:ext uri="{FF2B5EF4-FFF2-40B4-BE49-F238E27FC236}">
                <a16:creationId xmlns:a16="http://schemas.microsoft.com/office/drawing/2014/main" id="{0E3B4650-FEEA-3184-6085-8FDFF64D979C}"/>
              </a:ext>
            </a:extLst>
          </p:cNvPr>
          <p:cNvGraphicFramePr>
            <a:graphicFrameLocks/>
          </p:cNvGraphicFramePr>
          <p:nvPr>
            <p:extLst>
              <p:ext uri="{D42A27DB-BD31-4B8C-83A1-F6EECF244321}">
                <p14:modId xmlns:p14="http://schemas.microsoft.com/office/powerpoint/2010/main" val="951148327"/>
              </p:ext>
            </p:extLst>
          </p:nvPr>
        </p:nvGraphicFramePr>
        <p:xfrm>
          <a:off x="30273525" y="21624791"/>
          <a:ext cx="12091668" cy="4419303"/>
        </p:xfrm>
        <a:graphic>
          <a:graphicData uri="http://schemas.openxmlformats.org/drawingml/2006/chart">
            <c:chart xmlns:c="http://schemas.openxmlformats.org/drawingml/2006/chart" xmlns:r="http://schemas.openxmlformats.org/officeDocument/2006/relationships" r:id="rId10"/>
          </a:graphicData>
        </a:graphic>
      </p:graphicFrame>
      <p:sp>
        <p:nvSpPr>
          <p:cNvPr id="75" name="CuadroTexto 85">
            <a:extLst>
              <a:ext uri="{FF2B5EF4-FFF2-40B4-BE49-F238E27FC236}">
                <a16:creationId xmlns:a16="http://schemas.microsoft.com/office/drawing/2014/main" id="{26AB1218-9FCB-4E6F-8B43-62CD278BA2B8}"/>
              </a:ext>
            </a:extLst>
          </p:cNvPr>
          <p:cNvSpPr txBox="1"/>
          <p:nvPr/>
        </p:nvSpPr>
        <p:spPr>
          <a:xfrm>
            <a:off x="30301678" y="26431232"/>
            <a:ext cx="5719152" cy="913033"/>
          </a:xfrm>
          <a:prstGeom prst="rect">
            <a:avLst/>
          </a:prstGeom>
          <a:noFill/>
        </p:spPr>
        <p:txBody>
          <a:bodyPr wrap="square" rtlCol="0">
            <a:spAutoFit/>
          </a:bodyPr>
          <a:lstStyle/>
          <a:p>
            <a:pPr algn="just"/>
            <a:r>
              <a:rPr lang="es-ES_tradnl" sz="4000" b="1" spc="-15" baseline="32407" dirty="0">
                <a:solidFill>
                  <a:srgbClr val="00B7EA"/>
                </a:solidFill>
                <a:latin typeface="Arial"/>
                <a:cs typeface="Arial"/>
              </a:rPr>
              <a:t>FIGURE 2.</a:t>
            </a:r>
          </a:p>
          <a:p>
            <a:pPr algn="just"/>
            <a:r>
              <a:rPr lang="es-ES_tradnl" sz="4000" i="1" spc="-15" baseline="32407" dirty="0">
                <a:solidFill>
                  <a:srgbClr val="00B7EA"/>
                </a:solidFill>
                <a:latin typeface="Arial"/>
                <a:cs typeface="Arial"/>
              </a:rPr>
              <a:t>Total </a:t>
            </a:r>
            <a:r>
              <a:rPr lang="es-ES_tradnl" sz="4000" i="1" spc="-15" baseline="32407" dirty="0" err="1">
                <a:solidFill>
                  <a:srgbClr val="00B7EA"/>
                </a:solidFill>
                <a:latin typeface="Arial"/>
                <a:cs typeface="Arial"/>
              </a:rPr>
              <a:t>Useable</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Blastocysts</a:t>
            </a:r>
            <a:r>
              <a:rPr lang="es-ES_tradnl" sz="4000" i="1" spc="-15" baseline="32407" dirty="0">
                <a:solidFill>
                  <a:srgbClr val="00B7EA"/>
                </a:solidFill>
                <a:latin typeface="Arial"/>
                <a:cs typeface="Arial"/>
              </a:rPr>
              <a:t> </a:t>
            </a:r>
            <a:r>
              <a:rPr lang="es-ES_tradnl" sz="4000" i="1" spc="-15" baseline="32407" dirty="0" err="1">
                <a:solidFill>
                  <a:srgbClr val="00B7EA"/>
                </a:solidFill>
                <a:latin typeface="Arial"/>
                <a:cs typeface="Arial"/>
              </a:rPr>
              <a:t>Rate</a:t>
            </a:r>
            <a:endParaRPr lang="es-ES_tradnl" sz="4000" i="1" spc="-15" baseline="32407" dirty="0">
              <a:solidFill>
                <a:srgbClr val="00B7EA"/>
              </a:solidFill>
              <a:latin typeface="Arial"/>
              <a:cs typeface="Arial"/>
            </a:endParaRPr>
          </a:p>
        </p:txBody>
      </p:sp>
      <p:cxnSp>
        <p:nvCxnSpPr>
          <p:cNvPr id="76" name="Conector recto 86">
            <a:extLst>
              <a:ext uri="{FF2B5EF4-FFF2-40B4-BE49-F238E27FC236}">
                <a16:creationId xmlns:a16="http://schemas.microsoft.com/office/drawing/2014/main" id="{A2AF5277-4B3D-4D36-A4B6-E4C49BCE8015}"/>
              </a:ext>
            </a:extLst>
          </p:cNvPr>
          <p:cNvCxnSpPr>
            <a:cxnSpLocks/>
          </p:cNvCxnSpPr>
          <p:nvPr/>
        </p:nvCxnSpPr>
        <p:spPr>
          <a:xfrm>
            <a:off x="30301678" y="26212276"/>
            <a:ext cx="12063515" cy="0"/>
          </a:xfrm>
          <a:prstGeom prst="line">
            <a:avLst/>
          </a:prstGeom>
          <a:ln w="38100" cmpd="sng">
            <a:solidFill>
              <a:srgbClr val="0071D6"/>
            </a:solidFill>
          </a:ln>
        </p:spPr>
        <p:style>
          <a:lnRef idx="1">
            <a:schemeClr val="accent1"/>
          </a:lnRef>
          <a:fillRef idx="0">
            <a:schemeClr val="accent1"/>
          </a:fillRef>
          <a:effectRef idx="0">
            <a:schemeClr val="accent1"/>
          </a:effectRef>
          <a:fontRef idx="minor">
            <a:schemeClr val="tx1"/>
          </a:fontRef>
        </p:style>
      </p:cxnSp>
      <p:sp>
        <p:nvSpPr>
          <p:cNvPr id="79" name="CuadroTexto 39">
            <a:extLst>
              <a:ext uri="{FF2B5EF4-FFF2-40B4-BE49-F238E27FC236}">
                <a16:creationId xmlns:a16="http://schemas.microsoft.com/office/drawing/2014/main" id="{328F494F-7C53-4D7C-BF48-88777A8DEDEC}"/>
              </a:ext>
            </a:extLst>
          </p:cNvPr>
          <p:cNvSpPr txBox="1"/>
          <p:nvPr/>
        </p:nvSpPr>
        <p:spPr>
          <a:xfrm>
            <a:off x="40350078" y="6250539"/>
            <a:ext cx="2949091" cy="707886"/>
          </a:xfrm>
          <a:prstGeom prst="rect">
            <a:avLst/>
          </a:prstGeom>
          <a:noFill/>
        </p:spPr>
        <p:txBody>
          <a:bodyPr wrap="square" rtlCol="0">
            <a:spAutoFit/>
          </a:bodyPr>
          <a:lstStyle/>
          <a:p>
            <a:pPr defTabSz="1238892">
              <a:defRPr/>
            </a:pPr>
            <a:r>
              <a:rPr lang="es-ES_tradnl" sz="4000" b="1" dirty="0">
                <a:solidFill>
                  <a:srgbClr val="BEF1FB"/>
                </a:solidFill>
                <a:latin typeface="Arial"/>
                <a:cs typeface="Arial"/>
              </a:rPr>
              <a:t>Poster #48</a:t>
            </a:r>
          </a:p>
        </p:txBody>
      </p:sp>
      <p:sp>
        <p:nvSpPr>
          <p:cNvPr id="9" name="TextBox 8">
            <a:extLst>
              <a:ext uri="{FF2B5EF4-FFF2-40B4-BE49-F238E27FC236}">
                <a16:creationId xmlns:a16="http://schemas.microsoft.com/office/drawing/2014/main" id="{C99C9F34-3209-4F44-A3E7-BD061E8CD9E1}"/>
              </a:ext>
            </a:extLst>
          </p:cNvPr>
          <p:cNvSpPr txBox="1"/>
          <p:nvPr/>
        </p:nvSpPr>
        <p:spPr>
          <a:xfrm>
            <a:off x="20132003" y="26317215"/>
            <a:ext cx="581071" cy="707886"/>
          </a:xfrm>
          <a:prstGeom prst="rect">
            <a:avLst/>
          </a:prstGeom>
          <a:noFill/>
        </p:spPr>
        <p:txBody>
          <a:bodyPr wrap="square" rtlCol="0">
            <a:spAutoFit/>
          </a:bodyPr>
          <a:lstStyle/>
          <a:p>
            <a:r>
              <a:rPr lang="en-US" sz="4000" dirty="0"/>
              <a:t>*</a:t>
            </a:r>
          </a:p>
        </p:txBody>
      </p:sp>
      <p:sp>
        <p:nvSpPr>
          <p:cNvPr id="80" name="TextBox 79">
            <a:extLst>
              <a:ext uri="{FF2B5EF4-FFF2-40B4-BE49-F238E27FC236}">
                <a16:creationId xmlns:a16="http://schemas.microsoft.com/office/drawing/2014/main" id="{38471302-619F-46C5-927F-8D81F6641870}"/>
              </a:ext>
            </a:extLst>
          </p:cNvPr>
          <p:cNvSpPr txBox="1"/>
          <p:nvPr/>
        </p:nvSpPr>
        <p:spPr>
          <a:xfrm>
            <a:off x="23677308" y="26552402"/>
            <a:ext cx="581071" cy="707886"/>
          </a:xfrm>
          <a:prstGeom prst="rect">
            <a:avLst/>
          </a:prstGeom>
          <a:noFill/>
        </p:spPr>
        <p:txBody>
          <a:bodyPr wrap="square" rtlCol="0">
            <a:spAutoFit/>
          </a:bodyPr>
          <a:lstStyle/>
          <a:p>
            <a:r>
              <a:rPr lang="en-US" sz="4000" dirty="0"/>
              <a:t>*</a:t>
            </a:r>
          </a:p>
        </p:txBody>
      </p:sp>
      <p:sp>
        <p:nvSpPr>
          <p:cNvPr id="82" name="TextBox 81">
            <a:extLst>
              <a:ext uri="{FF2B5EF4-FFF2-40B4-BE49-F238E27FC236}">
                <a16:creationId xmlns:a16="http://schemas.microsoft.com/office/drawing/2014/main" id="{8581E3A2-AE5F-40A3-B8CD-FF6DF6B22559}"/>
              </a:ext>
            </a:extLst>
          </p:cNvPr>
          <p:cNvSpPr txBox="1"/>
          <p:nvPr/>
        </p:nvSpPr>
        <p:spPr>
          <a:xfrm>
            <a:off x="27234808" y="26907904"/>
            <a:ext cx="581071" cy="707886"/>
          </a:xfrm>
          <a:prstGeom prst="rect">
            <a:avLst/>
          </a:prstGeom>
          <a:noFill/>
        </p:spPr>
        <p:txBody>
          <a:bodyPr wrap="square" rtlCol="0">
            <a:spAutoFit/>
          </a:bodyPr>
          <a:lstStyle/>
          <a:p>
            <a:r>
              <a:rPr lang="en-US" sz="4000" dirty="0"/>
              <a:t>*</a:t>
            </a:r>
          </a:p>
        </p:txBody>
      </p:sp>
      <p:sp>
        <p:nvSpPr>
          <p:cNvPr id="83" name="TextBox 82">
            <a:extLst>
              <a:ext uri="{FF2B5EF4-FFF2-40B4-BE49-F238E27FC236}">
                <a16:creationId xmlns:a16="http://schemas.microsoft.com/office/drawing/2014/main" id="{5F41CAE1-E7E1-4105-BDB5-580291B67F9F}"/>
              </a:ext>
            </a:extLst>
          </p:cNvPr>
          <p:cNvSpPr txBox="1"/>
          <p:nvPr/>
        </p:nvSpPr>
        <p:spPr>
          <a:xfrm>
            <a:off x="20636993" y="23489470"/>
            <a:ext cx="581071" cy="707886"/>
          </a:xfrm>
          <a:prstGeom prst="rect">
            <a:avLst/>
          </a:prstGeom>
          <a:noFill/>
        </p:spPr>
        <p:txBody>
          <a:bodyPr wrap="square" rtlCol="0">
            <a:spAutoFit/>
          </a:bodyPr>
          <a:lstStyle/>
          <a:p>
            <a:r>
              <a:rPr lang="en-US" sz="4000" dirty="0"/>
              <a:t>*</a:t>
            </a:r>
          </a:p>
        </p:txBody>
      </p:sp>
      <p:sp>
        <p:nvSpPr>
          <p:cNvPr id="84" name="TextBox 83">
            <a:extLst>
              <a:ext uri="{FF2B5EF4-FFF2-40B4-BE49-F238E27FC236}">
                <a16:creationId xmlns:a16="http://schemas.microsoft.com/office/drawing/2014/main" id="{D4782E87-36FB-41D3-A4BC-AB564B12229F}"/>
              </a:ext>
            </a:extLst>
          </p:cNvPr>
          <p:cNvSpPr txBox="1"/>
          <p:nvPr/>
        </p:nvSpPr>
        <p:spPr>
          <a:xfrm>
            <a:off x="24184115" y="23412474"/>
            <a:ext cx="581071" cy="707886"/>
          </a:xfrm>
          <a:prstGeom prst="rect">
            <a:avLst/>
          </a:prstGeom>
          <a:noFill/>
        </p:spPr>
        <p:txBody>
          <a:bodyPr wrap="square" rtlCol="0">
            <a:spAutoFit/>
          </a:bodyPr>
          <a:lstStyle/>
          <a:p>
            <a:r>
              <a:rPr lang="en-US" sz="4000" dirty="0"/>
              <a:t>*</a:t>
            </a:r>
          </a:p>
        </p:txBody>
      </p:sp>
      <p:sp>
        <p:nvSpPr>
          <p:cNvPr id="85" name="TextBox 84">
            <a:extLst>
              <a:ext uri="{FF2B5EF4-FFF2-40B4-BE49-F238E27FC236}">
                <a16:creationId xmlns:a16="http://schemas.microsoft.com/office/drawing/2014/main" id="{6473F8EB-F6AF-4298-BB4D-7C90A003AFAD}"/>
              </a:ext>
            </a:extLst>
          </p:cNvPr>
          <p:cNvSpPr txBox="1"/>
          <p:nvPr/>
        </p:nvSpPr>
        <p:spPr>
          <a:xfrm>
            <a:off x="27731237" y="23171971"/>
            <a:ext cx="581071" cy="707886"/>
          </a:xfrm>
          <a:prstGeom prst="rect">
            <a:avLst/>
          </a:prstGeom>
          <a:noFill/>
        </p:spPr>
        <p:txBody>
          <a:bodyPr wrap="square" rtlCol="0">
            <a:spAutoFit/>
          </a:bodyPr>
          <a:lstStyle/>
          <a:p>
            <a:r>
              <a:rPr lang="en-US" sz="4000" dirty="0"/>
              <a:t>*</a:t>
            </a:r>
          </a:p>
        </p:txBody>
      </p:sp>
      <p:sp>
        <p:nvSpPr>
          <p:cNvPr id="90" name="TextBox 89">
            <a:extLst>
              <a:ext uri="{FF2B5EF4-FFF2-40B4-BE49-F238E27FC236}">
                <a16:creationId xmlns:a16="http://schemas.microsoft.com/office/drawing/2014/main" id="{425A0376-9F79-495E-A813-9AE8D8BA8F79}"/>
              </a:ext>
            </a:extLst>
          </p:cNvPr>
          <p:cNvSpPr txBox="1"/>
          <p:nvPr/>
        </p:nvSpPr>
        <p:spPr>
          <a:xfrm>
            <a:off x="24668934" y="27659274"/>
            <a:ext cx="581071" cy="707886"/>
          </a:xfrm>
          <a:prstGeom prst="rect">
            <a:avLst/>
          </a:prstGeom>
          <a:noFill/>
        </p:spPr>
        <p:txBody>
          <a:bodyPr wrap="square" rtlCol="0">
            <a:spAutoFit/>
          </a:bodyPr>
          <a:lstStyle/>
          <a:p>
            <a:r>
              <a:rPr lang="en-US" sz="4000" dirty="0"/>
              <a:t>*</a:t>
            </a:r>
          </a:p>
        </p:txBody>
      </p:sp>
      <p:sp>
        <p:nvSpPr>
          <p:cNvPr id="95" name="TextBox 94">
            <a:extLst>
              <a:ext uri="{FF2B5EF4-FFF2-40B4-BE49-F238E27FC236}">
                <a16:creationId xmlns:a16="http://schemas.microsoft.com/office/drawing/2014/main" id="{B8266055-B251-455F-A9DB-34D0F3C7DE94}"/>
              </a:ext>
            </a:extLst>
          </p:cNvPr>
          <p:cNvSpPr txBox="1"/>
          <p:nvPr/>
        </p:nvSpPr>
        <p:spPr>
          <a:xfrm>
            <a:off x="28226434" y="27555313"/>
            <a:ext cx="581071" cy="707886"/>
          </a:xfrm>
          <a:prstGeom prst="rect">
            <a:avLst/>
          </a:prstGeom>
          <a:noFill/>
        </p:spPr>
        <p:txBody>
          <a:bodyPr wrap="square" rtlCol="0">
            <a:spAutoFit/>
          </a:bodyPr>
          <a:lstStyle/>
          <a:p>
            <a:r>
              <a:rPr lang="en-US" sz="4000" dirty="0"/>
              <a:t>*</a:t>
            </a:r>
          </a:p>
        </p:txBody>
      </p:sp>
      <p:sp>
        <p:nvSpPr>
          <p:cNvPr id="92" name="Rectángulo: esquinas superiores redondeadas 61">
            <a:extLst>
              <a:ext uri="{FF2B5EF4-FFF2-40B4-BE49-F238E27FC236}">
                <a16:creationId xmlns:a16="http://schemas.microsoft.com/office/drawing/2014/main" id="{4671786A-1506-4053-A0FF-0BAD1ECBAFCB}"/>
              </a:ext>
            </a:extLst>
          </p:cNvPr>
          <p:cNvSpPr/>
          <p:nvPr/>
        </p:nvSpPr>
        <p:spPr>
          <a:xfrm>
            <a:off x="24999840" y="14363783"/>
            <a:ext cx="5795284" cy="1448113"/>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3" name="Rectángulo: esquinas superiores redondeadas 61">
            <a:extLst>
              <a:ext uri="{FF2B5EF4-FFF2-40B4-BE49-F238E27FC236}">
                <a16:creationId xmlns:a16="http://schemas.microsoft.com/office/drawing/2014/main" id="{A12BD7A4-4500-45BE-96E2-406E95A88D11}"/>
              </a:ext>
            </a:extLst>
          </p:cNvPr>
          <p:cNvSpPr/>
          <p:nvPr/>
        </p:nvSpPr>
        <p:spPr>
          <a:xfrm>
            <a:off x="30788291" y="14330350"/>
            <a:ext cx="5795284" cy="1475624"/>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4" name="Rectángulo: esquinas superiores redondeadas 61">
            <a:extLst>
              <a:ext uri="{FF2B5EF4-FFF2-40B4-BE49-F238E27FC236}">
                <a16:creationId xmlns:a16="http://schemas.microsoft.com/office/drawing/2014/main" id="{52865624-9A7F-426A-B944-A9EEC5595BEC}"/>
              </a:ext>
            </a:extLst>
          </p:cNvPr>
          <p:cNvSpPr/>
          <p:nvPr/>
        </p:nvSpPr>
        <p:spPr>
          <a:xfrm>
            <a:off x="36569909" y="14330350"/>
            <a:ext cx="5795283" cy="1475623"/>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7" name="CuadroTexto 67">
            <a:extLst>
              <a:ext uri="{FF2B5EF4-FFF2-40B4-BE49-F238E27FC236}">
                <a16:creationId xmlns:a16="http://schemas.microsoft.com/office/drawing/2014/main" id="{C2CDA1A0-1F23-4023-B09E-55AC09DDA69C}"/>
              </a:ext>
            </a:extLst>
          </p:cNvPr>
          <p:cNvSpPr txBox="1"/>
          <p:nvPr/>
        </p:nvSpPr>
        <p:spPr>
          <a:xfrm>
            <a:off x="24874339" y="14464570"/>
            <a:ext cx="5856827" cy="1769715"/>
          </a:xfrm>
          <a:prstGeom prst="rect">
            <a:avLst/>
          </a:prstGeom>
          <a:noFill/>
        </p:spPr>
        <p:txBody>
          <a:bodyPr wrap="square">
            <a:spAutoFit/>
          </a:bodyPr>
          <a:lstStyle/>
          <a:p>
            <a:pPr algn="ctr"/>
            <a:r>
              <a:rPr lang="es-ES" sz="2700" dirty="0">
                <a:solidFill>
                  <a:schemeClr val="bg1"/>
                </a:solidFill>
                <a:latin typeface="Arial Black" panose="020B0A04020102020204" pitchFamily="34" charset="0"/>
              </a:rPr>
              <a:t>Day 6 BR </a:t>
            </a:r>
          </a:p>
          <a:p>
            <a:pPr algn="ctr"/>
            <a:r>
              <a:rPr lang="es-ES" sz="2700" dirty="0">
                <a:solidFill>
                  <a:schemeClr val="bg1"/>
                </a:solidFill>
                <a:latin typeface="Arial Black" panose="020B0A04020102020204" pitchFamily="34" charset="0"/>
              </a:rPr>
              <a:t>[%, Beta Coefficient* </a:t>
            </a:r>
          </a:p>
          <a:p>
            <a:pPr algn="ctr"/>
            <a:r>
              <a:rPr lang="es-ES" sz="2700" dirty="0">
                <a:solidFill>
                  <a:schemeClr val="bg1"/>
                </a:solidFill>
                <a:latin typeface="Arial Black" panose="020B0A04020102020204" pitchFamily="34" charset="0"/>
              </a:rPr>
              <a:t>(95% CI)]</a:t>
            </a:r>
            <a:endParaRPr lang="es-ES" sz="2700" dirty="0">
              <a:solidFill>
                <a:schemeClr val="bg1"/>
              </a:solidFill>
            </a:endParaRPr>
          </a:p>
          <a:p>
            <a:pPr algn="ctr"/>
            <a:endParaRPr lang="es-ES" sz="2800" dirty="0"/>
          </a:p>
        </p:txBody>
      </p:sp>
      <p:sp>
        <p:nvSpPr>
          <p:cNvPr id="63" name="CuadroTexto 67">
            <a:extLst>
              <a:ext uri="{FF2B5EF4-FFF2-40B4-BE49-F238E27FC236}">
                <a16:creationId xmlns:a16="http://schemas.microsoft.com/office/drawing/2014/main" id="{E9B6CF7B-02D6-4818-BF37-DE3858CBEC03}"/>
              </a:ext>
            </a:extLst>
          </p:cNvPr>
          <p:cNvSpPr txBox="1"/>
          <p:nvPr/>
        </p:nvSpPr>
        <p:spPr>
          <a:xfrm>
            <a:off x="30762890" y="14458323"/>
            <a:ext cx="5795284" cy="1338828"/>
          </a:xfrm>
          <a:prstGeom prst="rect">
            <a:avLst/>
          </a:prstGeom>
          <a:noFill/>
        </p:spPr>
        <p:txBody>
          <a:bodyPr wrap="square">
            <a:spAutoFit/>
          </a:bodyPr>
          <a:lstStyle/>
          <a:p>
            <a:pPr algn="ctr"/>
            <a:r>
              <a:rPr lang="es-ES" sz="2700" dirty="0">
                <a:solidFill>
                  <a:schemeClr val="bg1"/>
                </a:solidFill>
                <a:latin typeface="Arial Black" panose="020B0A04020102020204" pitchFamily="34" charset="0"/>
              </a:rPr>
              <a:t>Day 7 BR </a:t>
            </a:r>
          </a:p>
          <a:p>
            <a:pPr algn="ctr"/>
            <a:r>
              <a:rPr lang="es-ES" sz="2700" dirty="0">
                <a:solidFill>
                  <a:schemeClr val="bg1"/>
                </a:solidFill>
                <a:latin typeface="Arial Black" panose="020B0A04020102020204" pitchFamily="34" charset="0"/>
              </a:rPr>
              <a:t>[%, Beta Coefficient* </a:t>
            </a:r>
          </a:p>
          <a:p>
            <a:pPr algn="ctr"/>
            <a:r>
              <a:rPr lang="es-ES" sz="2700" dirty="0">
                <a:solidFill>
                  <a:schemeClr val="bg1"/>
                </a:solidFill>
                <a:latin typeface="Arial Black" panose="020B0A04020102020204" pitchFamily="34" charset="0"/>
              </a:rPr>
              <a:t>(95% CI)]</a:t>
            </a:r>
            <a:endParaRPr lang="es-ES" sz="2700" dirty="0">
              <a:solidFill>
                <a:schemeClr val="bg1"/>
              </a:solidFill>
            </a:endParaRPr>
          </a:p>
        </p:txBody>
      </p:sp>
      <p:sp>
        <p:nvSpPr>
          <p:cNvPr id="71" name="CuadroTexto 67">
            <a:extLst>
              <a:ext uri="{FF2B5EF4-FFF2-40B4-BE49-F238E27FC236}">
                <a16:creationId xmlns:a16="http://schemas.microsoft.com/office/drawing/2014/main" id="{9AD1FB2F-DE4E-4022-A785-26D010D7DEC6}"/>
              </a:ext>
            </a:extLst>
          </p:cNvPr>
          <p:cNvSpPr txBox="1"/>
          <p:nvPr/>
        </p:nvSpPr>
        <p:spPr>
          <a:xfrm>
            <a:off x="36964883" y="14463185"/>
            <a:ext cx="5019000" cy="1338828"/>
          </a:xfrm>
          <a:prstGeom prst="rect">
            <a:avLst/>
          </a:prstGeom>
          <a:noFill/>
        </p:spPr>
        <p:txBody>
          <a:bodyPr wrap="square">
            <a:spAutoFit/>
          </a:bodyPr>
          <a:lstStyle/>
          <a:p>
            <a:pPr algn="ctr"/>
            <a:r>
              <a:rPr lang="es-ES" sz="2700" dirty="0">
                <a:solidFill>
                  <a:schemeClr val="bg1"/>
                </a:solidFill>
                <a:latin typeface="Arial Black" panose="020B0A04020102020204" pitchFamily="34" charset="0"/>
              </a:rPr>
              <a:t>No </a:t>
            </a:r>
            <a:r>
              <a:rPr lang="es-ES" sz="2700" dirty="0" err="1">
                <a:solidFill>
                  <a:schemeClr val="bg1"/>
                </a:solidFill>
                <a:latin typeface="Arial Black" panose="020B0A04020102020204" pitchFamily="34" charset="0"/>
              </a:rPr>
              <a:t>Cryo</a:t>
            </a:r>
            <a:r>
              <a:rPr lang="es-ES" sz="2700" dirty="0">
                <a:solidFill>
                  <a:schemeClr val="bg1"/>
                </a:solidFill>
                <a:latin typeface="Arial Black" panose="020B0A04020102020204" pitchFamily="34" charset="0"/>
              </a:rPr>
              <a:t> </a:t>
            </a:r>
            <a:r>
              <a:rPr lang="es-ES" sz="2700" dirty="0" err="1">
                <a:solidFill>
                  <a:schemeClr val="bg1"/>
                </a:solidFill>
                <a:latin typeface="Arial Black" panose="020B0A04020102020204" pitchFamily="34" charset="0"/>
              </a:rPr>
              <a:t>Rate</a:t>
            </a:r>
            <a:r>
              <a:rPr lang="es-ES" sz="2700" dirty="0">
                <a:solidFill>
                  <a:schemeClr val="bg1"/>
                </a:solidFill>
                <a:latin typeface="Arial Black" panose="020B0A04020102020204" pitchFamily="34" charset="0"/>
              </a:rPr>
              <a:t> </a:t>
            </a:r>
          </a:p>
          <a:p>
            <a:pPr algn="ctr"/>
            <a:r>
              <a:rPr lang="es-ES" sz="2700" dirty="0">
                <a:solidFill>
                  <a:schemeClr val="bg1"/>
                </a:solidFill>
                <a:latin typeface="Arial Black" panose="020B0A04020102020204" pitchFamily="34" charset="0"/>
              </a:rPr>
              <a:t>[%, </a:t>
            </a:r>
            <a:r>
              <a:rPr lang="es-ES" sz="2700" dirty="0" err="1">
                <a:solidFill>
                  <a:schemeClr val="bg1"/>
                </a:solidFill>
                <a:latin typeface="Arial Black" panose="020B0A04020102020204" pitchFamily="34" charset="0"/>
              </a:rPr>
              <a:t>Odds</a:t>
            </a:r>
            <a:r>
              <a:rPr lang="es-ES" sz="2700" dirty="0">
                <a:solidFill>
                  <a:schemeClr val="bg1"/>
                </a:solidFill>
                <a:latin typeface="Arial Black" panose="020B0A04020102020204" pitchFamily="34" charset="0"/>
              </a:rPr>
              <a:t> Ratio* </a:t>
            </a:r>
          </a:p>
          <a:p>
            <a:pPr algn="ctr"/>
            <a:r>
              <a:rPr lang="es-ES" sz="2700" dirty="0">
                <a:solidFill>
                  <a:schemeClr val="bg1"/>
                </a:solidFill>
                <a:latin typeface="Arial Black" panose="020B0A04020102020204" pitchFamily="34" charset="0"/>
              </a:rPr>
              <a:t>(95% CI)]</a:t>
            </a:r>
            <a:endParaRPr lang="es-ES" sz="2700" dirty="0">
              <a:solidFill>
                <a:schemeClr val="bg1"/>
              </a:solidFill>
            </a:endParaRPr>
          </a:p>
        </p:txBody>
      </p:sp>
    </p:spTree>
    <p:extLst>
      <p:ext uri="{BB962C8B-B14F-4D97-AF65-F5344CB8AC3E}">
        <p14:creationId xmlns:p14="http://schemas.microsoft.com/office/powerpoint/2010/main" val="377032597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6074</TotalTime>
  <Words>788</Words>
  <Application>Microsoft Office PowerPoint</Application>
  <PresentationFormat>Custom</PresentationFormat>
  <Paragraphs>108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Black</vt:lpstr>
      <vt:lpstr>Calibri</vt:lpstr>
      <vt:lpstr>Tema de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Haley Genovese, M.D.</cp:lastModifiedBy>
  <cp:revision>47</cp:revision>
  <dcterms:created xsi:type="dcterms:W3CDTF">2018-09-04T13:36:02Z</dcterms:created>
  <dcterms:modified xsi:type="dcterms:W3CDTF">2025-02-24T19:41:45Z</dcterms:modified>
</cp:coreProperties>
</file>