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49377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5BC981-DACF-57DA-B4DF-BB7958DB7E34}" name="Phillip A. Romanski, MD" initials="PR" userId="S::PRomanski@rmaofny.com::f9bb1598-3a8c-43a6-9ced-a5d132af745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759"/>
    <a:srgbClr val="595959"/>
    <a:srgbClr val="1D345E"/>
    <a:srgbClr val="CED923"/>
    <a:srgbClr val="177A57"/>
    <a:srgbClr val="83BC30"/>
    <a:srgbClr val="C8BC88"/>
    <a:srgbClr val="004D32"/>
    <a:srgbClr val="00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140"/>
    <p:restoredTop sz="95840" autoAdjust="0"/>
  </p:normalViewPr>
  <p:slideViewPr>
    <p:cSldViewPr snapToGrid="0" snapToObjects="1" showGuides="1">
      <p:cViewPr>
        <p:scale>
          <a:sx n="20" d="100"/>
          <a:sy n="20" d="100"/>
        </p:scale>
        <p:origin x="340" y="-1224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4C2E-34F1-7B40-AC62-022AC4A57F6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B2A46-CA82-5142-91FD-821B844B83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3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5387342"/>
            <a:ext cx="4197096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7289782"/>
            <a:ext cx="370332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0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00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1752600"/>
            <a:ext cx="1064704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1752600"/>
            <a:ext cx="3132391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1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2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8206749"/>
            <a:ext cx="4258818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2029429"/>
            <a:ext cx="4258818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3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8763000"/>
            <a:ext cx="209854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0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1752607"/>
            <a:ext cx="425881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8069582"/>
            <a:ext cx="2088903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2024360"/>
            <a:ext cx="2088903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8069582"/>
            <a:ext cx="20991911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2024360"/>
            <a:ext cx="20991911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6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4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2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4739647"/>
            <a:ext cx="2499741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194560"/>
            <a:ext cx="15925561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4739647"/>
            <a:ext cx="2499741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9875520"/>
            <a:ext cx="15925561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1752607"/>
            <a:ext cx="425881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8763000"/>
            <a:ext cx="425881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6092-7060-9A4E-8013-44A4993CAA83}" type="datetimeFigureOut">
              <a:rPr lang="en-US" smtClean="0"/>
              <a:t>2/20/2025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0510487"/>
            <a:ext cx="166649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0510487"/>
            <a:ext cx="111099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7669-FF2B-0342-885A-97610EF192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5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49377600" cy="4817594"/>
          </a:xfrm>
          <a:prstGeom prst="rect">
            <a:avLst/>
          </a:prstGeom>
          <a:solidFill>
            <a:srgbClr val="26175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Montserra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08600-967E-6148-87D4-DA9EEC94ACF9}"/>
              </a:ext>
            </a:extLst>
          </p:cNvPr>
          <p:cNvSpPr txBox="1"/>
          <p:nvPr/>
        </p:nvSpPr>
        <p:spPr>
          <a:xfrm>
            <a:off x="9193358" y="593605"/>
            <a:ext cx="30990886" cy="39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Survival Rates of Frozen-Thawed Oocytes Remain Constant as Female Age Increases</a:t>
            </a:r>
          </a:p>
          <a:p>
            <a:pPr marL="0" marR="0" algn="ctr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Anupama Rambhatla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Kyle Le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Kerry Flannagan PhD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Jerry Wang MS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Amalia Namath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Allison Eubanks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Atoosa Ghofranian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Jensen Reckhow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Ruth B Lathi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Phillip Romanski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4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Ravi Agarwal MD</a:t>
            </a:r>
            <a:r>
              <a:rPr lang="en-US" sz="3400" baseline="300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400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Clr>
                <a:srgbClr val="4A4A4A"/>
              </a:buClr>
              <a:buSzPts val="1100"/>
              <a:buFont typeface="Arial" panose="020B0604020202020204" pitchFamily="34" charset="0"/>
              <a:buAutoNum type="arabicPeriod"/>
            </a:pPr>
            <a:r>
              <a:rPr lang="en-US" sz="2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Department of Obstetrics and Gynecology, Stanford University School of Medicine, Palo Alto, CA; 2. Shady Grove Fertility, Washington, DC; 3. US Fertility, Rockville, MD; 4. National Institutes of Health, Bethesda, MD;      5. Icahn School of Medicine at Mount Sinai, New York, NY; 6. RMA of New York, New York, NY; 7. RSC Bay Area, San Ramon, CA</a:t>
            </a:r>
            <a:endParaRPr lang="en-US" sz="2200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328997" y="6067283"/>
            <a:ext cx="9619436" cy="772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Vitrification has led to improved IVF outcomes using frozen-thawed oocytes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In 2013, </a:t>
            </a:r>
            <a:r>
              <a:rPr lang="en-US" sz="3200" dirty="0">
                <a:solidFill>
                  <a:srgbClr val="4A4A4A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ASRM </a:t>
            </a:r>
            <a:r>
              <a:rPr lang="en-US" sz="3200" dirty="0">
                <a:solidFill>
                  <a:srgbClr val="4A4A4A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declared planned oocyte cryopreservation (POC) as no longer experimental</a:t>
            </a:r>
            <a:r>
              <a:rPr lang="en-US" sz="3200" baseline="30000" dirty="0">
                <a:solidFill>
                  <a:srgbClr val="4A4A4A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1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Though</a:t>
            </a:r>
            <a:r>
              <a:rPr lang="en-US" sz="3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the number of oocyte cryopreservation cycles increased annual since 2012, the majority of </a:t>
            </a:r>
            <a:r>
              <a:rPr lang="en-US" sz="32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oocytes remain cryopreserved</a:t>
            </a:r>
            <a:endParaRPr lang="en-US" sz="3200" dirty="0">
              <a:solidFill>
                <a:srgbClr val="000000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G</a:t>
            </a:r>
            <a:r>
              <a:rPr lang="en-US" sz="3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iven the relatively short timeframe that POC has been available, there is a paucity of data on thaw outcomes, and whether age at freeze is an independent risk factor</a:t>
            </a:r>
            <a:endParaRPr lang="en-US" sz="3200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812904-FCFF-D5B2-40C7-00F964E46845}"/>
              </a:ext>
            </a:extLst>
          </p:cNvPr>
          <p:cNvSpPr txBox="1"/>
          <p:nvPr/>
        </p:nvSpPr>
        <p:spPr>
          <a:xfrm>
            <a:off x="10189271" y="28073400"/>
            <a:ext cx="24975940" cy="4773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571500" indent="-571500">
              <a:lnSpc>
                <a:spcPct val="120000"/>
              </a:lnSpc>
              <a:buFont typeface="Arial" panose="020B0604020202020204" pitchFamily="34" charset="0"/>
              <a:buChar char="•"/>
              <a:defRPr sz="3100">
                <a:latin typeface="Montserrat" pitchFamily="2" charset="77"/>
                <a:cs typeface="Arial" panose="020B0604020202020204" pitchFamily="34" charset="0"/>
              </a:defRPr>
            </a:lvl1pPr>
            <a:lvl2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  <a:defRPr sz="3100">
                <a:latin typeface="Montserrat" pitchFamily="2" charset="77"/>
                <a:cs typeface="Arial" panose="020B0604020202020204" pitchFamily="34" charset="0"/>
              </a:defRPr>
            </a:lvl2pPr>
          </a:lstStyle>
          <a:p>
            <a:r>
              <a:rPr lang="en-US" sz="3200" dirty="0"/>
              <a:t>There was no difference in the survival of frozen-thawed oocytes when evaluated by age at freeze</a:t>
            </a:r>
          </a:p>
          <a:p>
            <a:r>
              <a:rPr lang="en-US" sz="3200" dirty="0"/>
              <a:t>There was no difference in fertilization rates between different age groups</a:t>
            </a:r>
          </a:p>
          <a:p>
            <a:r>
              <a:rPr lang="en-US" sz="3200" dirty="0"/>
              <a:t>There was a significant difference observed in blastulation rate, specifically in the 38+ age groups, which can be attributed to the age-related decline in oocyte quality and increasing aneuploidy rates</a:t>
            </a:r>
          </a:p>
          <a:p>
            <a:r>
              <a:rPr lang="en-US" sz="3200" dirty="0"/>
              <a:t>Caution should be used when counseling patients regarding their chance of live birth using currently accessible egg freezing models, which may overestimate survival for some ages</a:t>
            </a:r>
          </a:p>
          <a:p>
            <a:r>
              <a:rPr lang="en-US" sz="3200" dirty="0"/>
              <a:t>Individualized clinic specific survival rates should be used when counseling patients regarding their chance of success using vitrified oocytes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A5CD97-345C-AC69-6547-267C3750C706}"/>
              </a:ext>
            </a:extLst>
          </p:cNvPr>
          <p:cNvSpPr txBox="1"/>
          <p:nvPr/>
        </p:nvSpPr>
        <p:spPr>
          <a:xfrm>
            <a:off x="35876963" y="28156991"/>
            <a:ext cx="12713030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Practice Committees of the American Society for Reproductive Medicine and the Society for Assisted Reproductive Technology. Mature oocyte cryopreservation: a guideline. </a:t>
            </a:r>
            <a:r>
              <a:rPr lang="en-US" sz="2200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Fertility &amp; Sterility.</a:t>
            </a: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2013; 99(1): 37-43.</a:t>
            </a:r>
            <a:endParaRPr lang="en-US" sz="22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Blakemore JK, Grifo JA, DeVore SM Hodes-Wertz B, Berkeley AS. Planned oocyte cryopreservation – 10-15 year follow-up: return rates and cycle outcomes. </a:t>
            </a:r>
            <a:r>
              <a:rPr lang="en-US" sz="2200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Fertility &amp; Sterility.</a:t>
            </a: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2021; 115(6): 1511-1520.</a:t>
            </a:r>
            <a:endParaRPr lang="en-US" sz="22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Cobo A, Garcia-Velasco JA, Coello A, Domingo J, Pellicer A, Remohi J. Oocyte vitrification as an efficient option for elective fertility preservation. </a:t>
            </a:r>
            <a:r>
              <a:rPr lang="en-US" sz="2200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Fertility &amp; Sterility.</a:t>
            </a: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2016; 755-764. </a:t>
            </a:r>
            <a:endParaRPr lang="en-US" sz="22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Goldman RH, Racowsky C, Farland LV, Munne S, Ribustello L, and Fox JH. Predicting the likelihood of live birth for elective oocyte cryopreservation: a counseling tool for physicians and patients. </a:t>
            </a:r>
            <a:r>
              <a:rPr lang="en-US" sz="2200" i="1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Reproduction.</a:t>
            </a:r>
            <a:r>
              <a:rPr lang="en-US" sz="2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2017; 32(4): 853-859.</a:t>
            </a:r>
            <a:endParaRPr lang="en-US" sz="2200" dirty="0">
              <a:solidFill>
                <a:srgbClr val="000000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200" dirty="0">
              <a:latin typeface="Montserrat" panose="000005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9CD2C0-BD36-0699-0911-C2567420FB2F}"/>
              </a:ext>
            </a:extLst>
          </p:cNvPr>
          <p:cNvSpPr txBox="1"/>
          <p:nvPr/>
        </p:nvSpPr>
        <p:spPr>
          <a:xfrm>
            <a:off x="24216360" y="189128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31C44-747E-9638-5A53-05B55705EAD7}"/>
              </a:ext>
            </a:extLst>
          </p:cNvPr>
          <p:cNvSpPr txBox="1"/>
          <p:nvPr/>
        </p:nvSpPr>
        <p:spPr>
          <a:xfrm>
            <a:off x="33211010" y="75895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Montserrat" pitchFamily="2" charset="77"/>
            </a:endParaRP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BB67F99E-FC0D-EB0F-F337-414774664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97" y="5037106"/>
            <a:ext cx="9677110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INTRODUCTION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AB4C34F6-7ED9-4576-D5A9-9CAE10EBD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24478" y="25238236"/>
            <a:ext cx="23917842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itchFamily="2" charset="77"/>
                <a:ea typeface="Times New Roman" panose="02020603050405020304" pitchFamily="18" charset="0"/>
              </a:rPr>
              <a:t>Table 1: 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itchFamily="2" charset="77"/>
                <a:ea typeface="Times New Roman" panose="02020603050405020304" pitchFamily="18" charset="0"/>
              </a:rPr>
              <a:t>Patient </a:t>
            </a:r>
            <a:r>
              <a:rPr lang="en-US" altLang="en-US" sz="3100" dirty="0">
                <a:latin typeface="Montserrat" pitchFamily="2" charset="77"/>
                <a:ea typeface="Times New Roman" panose="02020603050405020304" pitchFamily="18" charset="0"/>
              </a:rPr>
              <a:t>Demographics</a:t>
            </a:r>
            <a:endParaRPr kumimoji="0" lang="en-US" altLang="en-US" sz="3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itchFamily="2" charset="7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Abbreviations: AMH = </a:t>
            </a:r>
            <a:r>
              <a:rPr lang="en-US" altLang="en-US" sz="3100" dirty="0"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US" altLang="en-US" sz="3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tserrat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nti-Mullerian hormone; BMI = body mass index; SD = standard deviation; IQR = inter-quartile range  </a:t>
            </a:r>
            <a:endParaRPr kumimoji="0" lang="en-US" altLang="en-US" sz="3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itchFamily="2" charset="77"/>
            </a:endParaRP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FF6DFC21-F605-4B59-C28C-E03AD4988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97" y="17276128"/>
            <a:ext cx="9619436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METHODS</a:t>
            </a:r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954DC35B-9513-101D-23C9-1242B4DB6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34" y="14151988"/>
            <a:ext cx="9619436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OBJECTIVE</a:t>
            </a:r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54984B03-7439-16F6-2C9F-B87007A75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9271" y="5037106"/>
            <a:ext cx="38857169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RESULTS</a:t>
            </a:r>
          </a:p>
        </p:txBody>
      </p:sp>
      <p:sp>
        <p:nvSpPr>
          <p:cNvPr id="32" name="Rectangle 10">
            <a:extLst>
              <a:ext uri="{FF2B5EF4-FFF2-40B4-BE49-F238E27FC236}">
                <a16:creationId xmlns:a16="http://schemas.microsoft.com/office/drawing/2014/main" id="{0F98CAE3-B781-5DE3-885E-172D2C47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3273" y="27005780"/>
            <a:ext cx="25237198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DISCUSSION &amp; CONCLUSIONS</a:t>
            </a: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0A8B6DDE-3AE6-6727-6418-FF8FDD8C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7562" y="27005780"/>
            <a:ext cx="12941254" cy="873301"/>
          </a:xfrm>
          <a:prstGeom prst="rect">
            <a:avLst/>
          </a:prstGeom>
          <a:solidFill>
            <a:srgbClr val="261759"/>
          </a:solidFill>
          <a:ln w="12700">
            <a:noFill/>
            <a:miter lim="800000"/>
          </a:ln>
        </p:spPr>
        <p:txBody>
          <a:bodyPr wrap="none" lIns="137126" tIns="73152" rIns="137126" bIns="68563" anchor="ctr" anchorCtr="0"/>
          <a:lstStyle>
            <a:defPPr>
              <a:defRPr kern="1200"/>
            </a:defPPr>
          </a:lstStyle>
          <a:p>
            <a:pPr algn="ctr" defTabSz="4702588">
              <a:defRPr/>
            </a:pPr>
            <a:r>
              <a:rPr lang="en-US" sz="4400" b="1" dirty="0">
                <a:solidFill>
                  <a:schemeClr val="bg1"/>
                </a:solidFill>
                <a:latin typeface="Montserrat" pitchFamily="2" charset="77"/>
              </a:rPr>
              <a:t>REFERENCES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EE1D35-65D0-9295-795C-326C57EF6759}"/>
              </a:ext>
            </a:extLst>
          </p:cNvPr>
          <p:cNvSpPr txBox="1"/>
          <p:nvPr/>
        </p:nvSpPr>
        <p:spPr>
          <a:xfrm>
            <a:off x="431631" y="15381917"/>
            <a:ext cx="9619436" cy="122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4A4A4A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To evaluate survival rates of previously vitrified frozen-thawed oocytes by age at freeze.</a:t>
            </a:r>
            <a:endParaRPr lang="en-US" sz="3200" dirty="0"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10364D9-B7DF-082F-B35E-4BD40317FFF4}"/>
              </a:ext>
            </a:extLst>
          </p:cNvPr>
          <p:cNvSpPr txBox="1"/>
          <p:nvPr/>
        </p:nvSpPr>
        <p:spPr>
          <a:xfrm>
            <a:off x="475292" y="18409552"/>
            <a:ext cx="9619436" cy="1481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Retrospective, multi-center cohort study</a:t>
            </a:r>
          </a:p>
          <a:p>
            <a:pPr>
              <a:lnSpc>
                <a:spcPct val="120000"/>
              </a:lnSpc>
            </a:pPr>
            <a:endParaRPr lang="en-US" sz="3200" dirty="0">
              <a:latin typeface="Montserrat" pitchFamily="2" charset="77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Montserrat" pitchFamily="2" charset="77"/>
                <a:cs typeface="Arial" panose="020B0604020202020204" pitchFamily="34" charset="0"/>
              </a:rPr>
              <a:t>Inclusion criteria: 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Autologous oocyte thaw cycles following POC using vitrification from January 2013 to September 2024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anose="00000500000000000000" pitchFamily="2" charset="0"/>
                <a:cs typeface="Arial" panose="020B0604020202020204" pitchFamily="34" charset="0"/>
              </a:rPr>
              <a:t>Women </a:t>
            </a:r>
            <a:r>
              <a:rPr lang="en-US" sz="3200" dirty="0">
                <a:solidFill>
                  <a:srgbClr val="4A4A4A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≤45 years at the time of retrieval</a:t>
            </a:r>
            <a:endParaRPr lang="en-US" sz="3200" dirty="0"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latin typeface="Montserrat" pitchFamily="2" charset="77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Montserrat" pitchFamily="2" charset="77"/>
                <a:cs typeface="Arial" panose="020B0604020202020204" pitchFamily="34" charset="0"/>
              </a:rPr>
              <a:t>Exclusion criteria: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Donor oocyte cycles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Oocytes shipped from external centers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Cycles in which metaphase I (MI) oocytes matured in vitro post-thaw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POC for gonadotoxic reasons</a:t>
            </a:r>
          </a:p>
          <a:p>
            <a:pPr>
              <a:lnSpc>
                <a:spcPct val="120000"/>
              </a:lnSpc>
            </a:pPr>
            <a:endParaRPr lang="en-US" sz="3200" dirty="0">
              <a:latin typeface="Montserrat" pitchFamily="2" charset="77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Montserrat" pitchFamily="2" charset="77"/>
                <a:cs typeface="Arial" panose="020B0604020202020204" pitchFamily="34" charset="0"/>
              </a:rPr>
              <a:t>Primary outcome: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Oocyte survival at thaw by SART age categories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b="1" dirty="0">
                <a:latin typeface="Montserrat" pitchFamily="2" charset="77"/>
                <a:cs typeface="Arial" panose="020B0604020202020204" pitchFamily="34" charset="0"/>
              </a:rPr>
              <a:t>Secondary outcomes: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Fertilization rate</a:t>
            </a:r>
          </a:p>
          <a:p>
            <a: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Blastulation rate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Montserrat" pitchFamily="2" charset="77"/>
                <a:cs typeface="Arial" panose="020B0604020202020204" pitchFamily="34" charset="0"/>
              </a:rPr>
              <a:t>Only thaw cycles where oocytes originated from a single IVF freeze cycle were evaluated for embryologic outcomes</a:t>
            </a:r>
          </a:p>
          <a:p>
            <a:pPr>
              <a:lnSpc>
                <a:spcPct val="120000"/>
              </a:lnSpc>
            </a:pPr>
            <a:endParaRPr lang="en-US" sz="3200" dirty="0">
              <a:latin typeface="Montserrat" pitchFamily="2" charset="77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5ED752-0477-EB16-0605-A7CE61643D6C}"/>
              </a:ext>
            </a:extLst>
          </p:cNvPr>
          <p:cNvSpPr txBox="1"/>
          <p:nvPr/>
        </p:nvSpPr>
        <p:spPr>
          <a:xfrm>
            <a:off x="24938154" y="6102788"/>
            <a:ext cx="23185395" cy="4182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571500" indent="-571500">
              <a:lnSpc>
                <a:spcPct val="120000"/>
              </a:lnSpc>
              <a:buFont typeface="Arial" panose="020B0604020202020204" pitchFamily="34" charset="0"/>
              <a:buChar char="•"/>
              <a:defRPr sz="3100">
                <a:latin typeface="Montserrat" pitchFamily="2" charset="77"/>
                <a:cs typeface="Arial" panose="020B0604020202020204" pitchFamily="34" charset="0"/>
              </a:defRPr>
            </a:lvl1pPr>
            <a:lvl2pPr marL="1028700" lvl="1" indent="-571500">
              <a:lnSpc>
                <a:spcPct val="120000"/>
              </a:lnSpc>
              <a:buFont typeface="Courier New" panose="02070309020205020404" pitchFamily="49" charset="0"/>
              <a:buChar char="o"/>
              <a:defRPr sz="3100">
                <a:latin typeface="Montserrat" pitchFamily="2" charset="77"/>
                <a:cs typeface="Arial" panose="020B0604020202020204" pitchFamily="34" charset="0"/>
              </a:defRPr>
            </a:lvl2pPr>
          </a:lstStyle>
          <a:p>
            <a:r>
              <a:rPr lang="en-US" sz="3200" dirty="0"/>
              <a:t>A total of 2380 IVF cycles encompassing 21,550 thawed oocytes were evaluated</a:t>
            </a:r>
          </a:p>
          <a:p>
            <a:r>
              <a:rPr lang="en-US" sz="3200" dirty="0"/>
              <a:t>82.3% of all oocytes survived thaw</a:t>
            </a:r>
          </a:p>
          <a:p>
            <a:r>
              <a:rPr lang="en-US" sz="3200" dirty="0"/>
              <a:t>Average number of years frozen: 2.5 years</a:t>
            </a:r>
          </a:p>
          <a:p>
            <a:r>
              <a:rPr lang="en-US" sz="3200" dirty="0"/>
              <a:t>There was no difference in the survival rates between the different age groups</a:t>
            </a:r>
          </a:p>
          <a:p>
            <a:r>
              <a:rPr lang="en-US" sz="3200" dirty="0"/>
              <a:t>A total of 1049 thaw cycles were evaluated for embryology outcomes, with no difference noted in fertilization rates among different age groups (72.8% across all ages)</a:t>
            </a:r>
          </a:p>
          <a:p>
            <a:r>
              <a:rPr lang="en-US" sz="3200" dirty="0"/>
              <a:t>Average blastulation rate was 38.7%, with a significant difference noted in the 38+ age groups</a:t>
            </a:r>
          </a:p>
        </p:txBody>
      </p:sp>
      <p:sp>
        <p:nvSpPr>
          <p:cNvPr id="49" name="Rectangle 1">
            <a:extLst>
              <a:ext uri="{FF2B5EF4-FFF2-40B4-BE49-F238E27FC236}">
                <a16:creationId xmlns:a16="http://schemas.microsoft.com/office/drawing/2014/main" id="{7FE252EB-68AF-A510-D555-610ACE0F6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22435" y="26112317"/>
            <a:ext cx="1242937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400" b="1" dirty="0">
                <a:latin typeface="Montserrat" pitchFamily="2" charset="77"/>
              </a:rPr>
              <a:t>Figure 2: </a:t>
            </a:r>
            <a:r>
              <a:rPr lang="en-US" altLang="en-US" sz="3400" dirty="0">
                <a:latin typeface="Montserrat" pitchFamily="2" charset="77"/>
              </a:rPr>
              <a:t>Embryology Outcomes</a:t>
            </a:r>
            <a:endParaRPr kumimoji="0" lang="en-US" altLang="en-US" sz="3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itchFamily="2" charset="77"/>
            </a:endParaRPr>
          </a:p>
        </p:txBody>
      </p:sp>
      <p:pic>
        <p:nvPicPr>
          <p:cNvPr id="13" name="Picture 12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F6B9931E-6E6E-40E3-0CB3-8C5036EAF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7533" y="1577623"/>
            <a:ext cx="8481283" cy="13946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4AD46B-C025-4181-A626-7938C35A1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04" y="456399"/>
            <a:ext cx="7274151" cy="3637076"/>
          </a:xfrm>
          <a:prstGeom prst="rect">
            <a:avLst/>
          </a:prstGeom>
        </p:spPr>
      </p:pic>
      <p:graphicFrame>
        <p:nvGraphicFramePr>
          <p:cNvPr id="37" name="Table 9">
            <a:extLst>
              <a:ext uri="{FF2B5EF4-FFF2-40B4-BE49-F238E27FC236}">
                <a16:creationId xmlns:a16="http://schemas.microsoft.com/office/drawing/2014/main" id="{5675B8C0-04B8-422E-A111-12FE2BEF6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661971"/>
              </p:ext>
            </p:extLst>
          </p:nvPr>
        </p:nvGraphicFramePr>
        <p:xfrm>
          <a:off x="24938154" y="10422886"/>
          <a:ext cx="23412746" cy="14591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217">
                  <a:extLst>
                    <a:ext uri="{9D8B030D-6E8A-4147-A177-3AD203B41FA5}">
                      <a16:colId xmlns:a16="http://schemas.microsoft.com/office/drawing/2014/main" val="2630757814"/>
                    </a:ext>
                  </a:extLst>
                </a:gridCol>
                <a:gridCol w="3055139">
                  <a:extLst>
                    <a:ext uri="{9D8B030D-6E8A-4147-A177-3AD203B41FA5}">
                      <a16:colId xmlns:a16="http://schemas.microsoft.com/office/drawing/2014/main" val="2281166064"/>
                    </a:ext>
                  </a:extLst>
                </a:gridCol>
                <a:gridCol w="3344678">
                  <a:extLst>
                    <a:ext uri="{9D8B030D-6E8A-4147-A177-3AD203B41FA5}">
                      <a16:colId xmlns:a16="http://schemas.microsoft.com/office/drawing/2014/main" val="4076585715"/>
                    </a:ext>
                  </a:extLst>
                </a:gridCol>
                <a:gridCol w="3344678">
                  <a:extLst>
                    <a:ext uri="{9D8B030D-6E8A-4147-A177-3AD203B41FA5}">
                      <a16:colId xmlns:a16="http://schemas.microsoft.com/office/drawing/2014/main" val="3798675157"/>
                    </a:ext>
                  </a:extLst>
                </a:gridCol>
                <a:gridCol w="3344678">
                  <a:extLst>
                    <a:ext uri="{9D8B030D-6E8A-4147-A177-3AD203B41FA5}">
                      <a16:colId xmlns:a16="http://schemas.microsoft.com/office/drawing/2014/main" val="3211944572"/>
                    </a:ext>
                  </a:extLst>
                </a:gridCol>
                <a:gridCol w="3344678">
                  <a:extLst>
                    <a:ext uri="{9D8B030D-6E8A-4147-A177-3AD203B41FA5}">
                      <a16:colId xmlns:a16="http://schemas.microsoft.com/office/drawing/2014/main" val="89302596"/>
                    </a:ext>
                  </a:extLst>
                </a:gridCol>
                <a:gridCol w="3344678">
                  <a:extLst>
                    <a:ext uri="{9D8B030D-6E8A-4147-A177-3AD203B41FA5}">
                      <a16:colId xmlns:a16="http://schemas.microsoft.com/office/drawing/2014/main" val="487425054"/>
                    </a:ext>
                  </a:extLst>
                </a:gridCol>
              </a:tblGrid>
              <a:tr h="2817418">
                <a:tc>
                  <a:txBody>
                    <a:bodyPr/>
                    <a:lstStyle/>
                    <a:p>
                      <a:endParaRPr lang="en-US" sz="30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Allcomers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&lt; 35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35-37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38-40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41-42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43+</a:t>
                      </a: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1158919282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t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N, freeze cycles</a:t>
                      </a: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2380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581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863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687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173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76</a:t>
                      </a:r>
                    </a:p>
                  </a:txBody>
                  <a:tcPr marL="3175" marR="3175" marT="3175" marB="0" anchor="ctr"/>
                </a:tc>
                <a:extLst>
                  <a:ext uri="{0D108BD9-81ED-4DB2-BD59-A6C34878D82A}">
                    <a16:rowId xmlns:a16="http://schemas.microsoft.com/office/drawing/2014/main" val="3098052793"/>
                  </a:ext>
                </a:extLst>
              </a:tr>
              <a:tr h="1139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Age at freeze, mean (SD)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36.5 (3.5)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31.9 (2.4)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36.1 (0.8)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38.9 (0.8)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41.4 (0.5)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43.5 (0.7)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105393640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Age at thaw, mean (SD)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39.1 (3.8)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34.5 (3.8)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39.3 (2.3)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41.2 (1.8)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42.6 (1.1)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44.1 (0.8)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2454594634"/>
                  </a:ext>
                </a:extLst>
              </a:tr>
              <a:tr h="1139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Number of years frozen, mean (SD)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2.5 (2.2)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2.6 (2.5)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3.2 (2.2)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2.2 (1.8)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1.3 (1.1)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0.6 (0.7)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541439750"/>
                  </a:ext>
                </a:extLst>
              </a:tr>
              <a:tr h="1139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BMI at freeze, mean (SD)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25.1 (5.1)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24.8 (5.1)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24.6 (4.7)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25.5 (5.1)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26.2 (5.4)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26.7 (6.7)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807539012"/>
                  </a:ext>
                </a:extLst>
              </a:tr>
              <a:tr h="1139673">
                <a:tc>
                  <a:txBody>
                    <a:bodyPr/>
                    <a:lstStyle/>
                    <a:p>
                      <a:pPr algn="l" fontAlgn="ctr"/>
                      <a:r>
                        <a:rPr lang="nn-NO" sz="30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AMH at freeze, median (IQR)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1.8 (1, 3.5)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2.8 (1.5, 4.9)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1.7 (1, 3.2)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1.6 (1, 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1.3 (0.7, 2.3)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0.8 (0.4, 2)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778033729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Race</a:t>
                      </a:r>
                    </a:p>
                  </a:txBody>
                  <a:tcPr marL="3175" marR="3175" marT="317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3175" marR="3175" marT="3175" marB="0"/>
                </a:tc>
                <a:extLst>
                  <a:ext uri="{0D108BD9-81ED-4DB2-BD59-A6C34878D82A}">
                    <a16:rowId xmlns:a16="http://schemas.microsoft.com/office/drawing/2014/main" val="1175007934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Caucasian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1367 (57.4)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362 (62.3)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510 (59.1)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365 (53.1)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89 (51.4)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41 (53.9)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475351884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African American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211 (8.9)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41 (7.1)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58 (6.7)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67 (9.8)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31 (17.9)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14 (18.4)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611660607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Asian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333 (14)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76 (13.1)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115 (13.3)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102 (14.8)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30 (17.3)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10 (13.2)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975009975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Hispanic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86 (3.6)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17 (2.9)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27 (3.1)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34 (4.9)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 (2.9)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 (3.9)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263506458"/>
                  </a:ext>
                </a:extLst>
              </a:tr>
              <a:tr h="7908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Other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109 (4.6)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26 (4.5)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39 (4.5)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36 (5.2)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 (4)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 (1.3)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3459034951"/>
                  </a:ext>
                </a:extLst>
              </a:tr>
              <a:tr h="7619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Unknown/refused</a:t>
                      </a:r>
                    </a:p>
                  </a:txBody>
                  <a:tcPr marL="114300" marR="3175" marT="317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274 (11.5)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59 (10.2)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114 (13.2)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83 (12.1)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11 (6.4)</a:t>
                      </a:r>
                    </a:p>
                  </a:txBody>
                  <a:tcPr marL="3175" marR="3175" marT="3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 (9.2)</a:t>
                      </a:r>
                    </a:p>
                  </a:txBody>
                  <a:tcPr marL="3175" marR="3175" marT="3175" marB="0" anchor="b"/>
                </a:tc>
                <a:extLst>
                  <a:ext uri="{0D108BD9-81ED-4DB2-BD59-A6C34878D82A}">
                    <a16:rowId xmlns:a16="http://schemas.microsoft.com/office/drawing/2014/main" val="1828902940"/>
                  </a:ext>
                </a:extLst>
              </a:tr>
            </a:tbl>
          </a:graphicData>
        </a:graphic>
      </p:graphicFrame>
      <p:sp>
        <p:nvSpPr>
          <p:cNvPr id="38" name="Rectangle 1">
            <a:extLst>
              <a:ext uri="{FF2B5EF4-FFF2-40B4-BE49-F238E27FC236}">
                <a16:creationId xmlns:a16="http://schemas.microsoft.com/office/drawing/2014/main" id="{EB3DC796-6698-48E5-AA0F-4FB3CEE6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1556" y="15682878"/>
            <a:ext cx="1242937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400" b="1" dirty="0">
                <a:latin typeface="Montserrat" pitchFamily="2" charset="77"/>
              </a:rPr>
              <a:t>Figure 1: </a:t>
            </a:r>
            <a:r>
              <a:rPr lang="en-US" altLang="en-US" sz="3400" dirty="0">
                <a:latin typeface="Montserrat" pitchFamily="2" charset="77"/>
              </a:rPr>
              <a:t>Survival Rate by Age Group</a:t>
            </a:r>
            <a:endParaRPr kumimoji="0" lang="en-US" altLang="en-US" sz="3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itchFamily="2" charset="77"/>
            </a:endParaRPr>
          </a:p>
        </p:txBody>
      </p:sp>
      <p:pic>
        <p:nvPicPr>
          <p:cNvPr id="1026" name="Picture 2" descr="Output image">
            <a:extLst>
              <a:ext uri="{FF2B5EF4-FFF2-40B4-BE49-F238E27FC236}">
                <a16:creationId xmlns:a16="http://schemas.microsoft.com/office/drawing/2014/main" id="{3F7ECA17-DE3F-474B-8F99-1CEAEE841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226" y="6596027"/>
            <a:ext cx="13344805" cy="907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utput image">
            <a:extLst>
              <a:ext uri="{FF2B5EF4-FFF2-40B4-BE49-F238E27FC236}">
                <a16:creationId xmlns:a16="http://schemas.microsoft.com/office/drawing/2014/main" id="{C17D2B8B-1103-48AD-AB3E-0E15EB14D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047" y="16609754"/>
            <a:ext cx="13106400" cy="95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13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10086</TotalTime>
  <Words>1140</Words>
  <Application>Microsoft Office PowerPoint</Application>
  <PresentationFormat>Custom</PresentationFormat>
  <Paragraphs>147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Lato</vt:lpstr>
      <vt:lpstr>Montserrat</vt:lpstr>
      <vt:lpstr>Office Theme</vt:lpstr>
      <vt:lpstr>PowerPoint Presentation</vt:lpstr>
    </vt:vector>
  </TitlesOfParts>
  <Company>USF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Kyrstin DiMercurio</dc:creator>
  <cp:lastModifiedBy>Anupama</cp:lastModifiedBy>
  <cp:revision>75</cp:revision>
  <cp:lastPrinted>2019-10-07T14:25:54Z</cp:lastPrinted>
  <dcterms:created xsi:type="dcterms:W3CDTF">2019-10-07T13:38:40Z</dcterms:created>
  <dcterms:modified xsi:type="dcterms:W3CDTF">2025-02-24T02:07:25Z</dcterms:modified>
</cp:coreProperties>
</file>