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773600" cy="30243463"/>
  <p:notesSz cx="6858000" cy="9144000"/>
  <p:defaultTextStyle>
    <a:defPPr>
      <a:defRPr lang="de-DE"/>
    </a:defPPr>
    <a:lvl1pPr marL="0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27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255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381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508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635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763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2889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016" algn="l" defTabSz="41722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2">
          <p15:clr>
            <a:srgbClr val="A4A3A4"/>
          </p15:clr>
        </p15:guide>
        <p15:guide id="2" orient="horz" pos="18257">
          <p15:clr>
            <a:srgbClr val="A4A3A4"/>
          </p15:clr>
        </p15:guide>
        <p15:guide id="3" orient="horz" pos="17236">
          <p15:clr>
            <a:srgbClr val="A4A3A4"/>
          </p15:clr>
        </p15:guide>
        <p15:guide id="4" orient="horz" pos="793">
          <p15:clr>
            <a:srgbClr val="A4A3A4"/>
          </p15:clr>
        </p15:guide>
        <p15:guide id="5" pos="795">
          <p15:clr>
            <a:srgbClr val="A4A3A4"/>
          </p15:clr>
        </p15:guide>
        <p15:guide id="6" pos="261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25" d="100"/>
          <a:sy n="25" d="100"/>
        </p:scale>
        <p:origin x="1326" y="90"/>
      </p:cViewPr>
      <p:guideLst>
        <p:guide orient="horz" pos="16442"/>
        <p:guide orient="horz" pos="18257"/>
        <p:guide orient="horz" pos="17236"/>
        <p:guide orient="horz" pos="793"/>
        <p:guide pos="795"/>
        <p:guide pos="26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385200"/>
            <a:ext cx="9252065" cy="1596044"/>
          </a:xfrm>
          <a:prstGeom prst="rect">
            <a:avLst/>
          </a:prstGeom>
        </p:spPr>
      </p:pic>
      <p:sp>
        <p:nvSpPr>
          <p:cNvPr id="4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60000" y="2736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de-CH" dirty="0"/>
              <a:t>Partnerlogos</a:t>
            </a:r>
          </a:p>
        </p:txBody>
      </p:sp>
    </p:spTree>
    <p:extLst>
      <p:ext uri="{BB962C8B-B14F-4D97-AF65-F5344CB8AC3E}">
        <p14:creationId xmlns:p14="http://schemas.microsoft.com/office/powerpoint/2010/main" val="62371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EN mit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489600"/>
            <a:ext cx="9252065" cy="1492135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260000" y="27252000"/>
            <a:ext cx="22911805" cy="172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v-SE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Benjamin Pippenger, Andrea Barbero, Martin Ivan*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of Surgery and of Biomedicine, University Hospital Basel,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Hebelstrasse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Basel, </a:t>
            </a:r>
            <a:r>
              <a:rPr lang="de-CH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endParaRPr lang="de-CH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*Ivan.Martin@usb.ch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68211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EN mit Partnerlogos und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60000" y="2736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de-CH" dirty="0"/>
              <a:t>Partnerlogos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489600"/>
            <a:ext cx="9252065" cy="1492135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262063" y="24809013"/>
            <a:ext cx="33094829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v-SE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Benjamin Pippenger, Andrea Barbero, Martin Ivan*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of Surgery and of Biomedicine, University Hospital Basel,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Hebelstrasse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 </a:t>
            </a:r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Basel, </a:t>
            </a:r>
            <a:r>
              <a:rPr lang="de-CH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endParaRPr lang="de-CH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*Ivan.Martin@usb.ch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73384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B-Logo EN mit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489600"/>
            <a:ext cx="9252065" cy="1492135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1260000" y="27251999"/>
            <a:ext cx="22910400" cy="172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CH" sz="2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Universitätsspital Basel, Zentrale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</a:t>
            </a:r>
          </a:p>
          <a:p>
            <a:r>
              <a:rPr lang="nb-NO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 061 265 75 00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www.ufk-basel.ch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0886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260000" y="27252000"/>
            <a:ext cx="22911805" cy="172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v-SE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Benjamin Pippenger, Andrea Barbero, Martin Ivan*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of Surgery and of Biomedicine, University Hospital Basel,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Hebelstrasse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Basel, </a:t>
            </a:r>
            <a:r>
              <a:rPr lang="de-CH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endParaRPr lang="de-CH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*Ivan.Martin@usb.ch</a:t>
            </a:r>
            <a:endParaRPr lang="de-CH" sz="280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385200"/>
            <a:ext cx="9252065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Partnerlogos und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262063" y="24809013"/>
            <a:ext cx="33094829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v-SE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Benjamin Pippenger, Andrea Barbero, Martin Ivan*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of Surgery and of Biomedicine, University Hospital Basel,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Hebelstrasse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 </a:t>
            </a:r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Basel, </a:t>
            </a:r>
            <a:r>
              <a:rPr lang="de-CH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endParaRPr lang="de-CH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*Ivan.Martin@usb.ch</a:t>
            </a:r>
            <a:endParaRPr lang="de-CH" sz="280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60000" y="2736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de-CH" dirty="0"/>
              <a:t>Partnerlogos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385200"/>
            <a:ext cx="9252065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260000" y="27251999"/>
            <a:ext cx="22910400" cy="172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CH" sz="2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Universitätsspital Basel, Zentrale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</a:t>
            </a:r>
          </a:p>
          <a:p>
            <a:r>
              <a:rPr lang="nb-NO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 061 265 75 00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www.ufk-basel.ch</a:t>
            </a:r>
            <a:endParaRPr lang="de-CH" sz="280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385200"/>
            <a:ext cx="9252065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0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Claim und 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6366400"/>
            <a:ext cx="9252065" cy="2610196"/>
          </a:xfrm>
          <a:prstGeom prst="rect">
            <a:avLst/>
          </a:prstGeom>
        </p:spPr>
      </p:pic>
      <p:sp>
        <p:nvSpPr>
          <p:cNvPr id="4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60000" y="2736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de-CH" dirty="0"/>
              <a:t>Partnerlogos</a:t>
            </a:r>
          </a:p>
        </p:txBody>
      </p:sp>
    </p:spTree>
    <p:extLst>
      <p:ext uri="{BB962C8B-B14F-4D97-AF65-F5344CB8AC3E}">
        <p14:creationId xmlns:p14="http://schemas.microsoft.com/office/powerpoint/2010/main" val="401163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Claim und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6366400"/>
            <a:ext cx="9252065" cy="2610196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1260000" y="27252000"/>
            <a:ext cx="22911805" cy="172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v-SE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Benjamin Pippenger, Andrea Barbero, Martin Ivan*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of Surgery and of Biomedicine, University Hospital Basel,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Hebelstrasse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Basel, </a:t>
            </a:r>
            <a:r>
              <a:rPr lang="de-CH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endParaRPr lang="de-CH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*Ivan.Martin@usb.ch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00462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Claim, Partnerlogos und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60000" y="2736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de-CH" dirty="0"/>
              <a:t>Partnerlogos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6366400"/>
            <a:ext cx="9252065" cy="2610196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262063" y="24809013"/>
            <a:ext cx="33094829" cy="12926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sv-SE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Benjamin Pippenger, Andrea Barbero, Martin Ivan*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of Surgery and of Biomedicine, University Hospital Basel,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Hebelstrasse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20, </a:t>
            </a:r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Basel, </a:t>
            </a:r>
            <a:r>
              <a:rPr lang="de-CH" sz="2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Switzerland</a:t>
            </a:r>
            <a:endParaRPr lang="de-CH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*Ivan.Martin@usb.ch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77428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mit Claim und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6366400"/>
            <a:ext cx="9252065" cy="2610196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1260000" y="27251999"/>
            <a:ext cx="22910400" cy="172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CH" sz="2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Universitätsspital Basel, Zentrale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CH-4031 Basel</a:t>
            </a:r>
          </a:p>
          <a:p>
            <a:r>
              <a:rPr lang="nb-NO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 061 265 75 00</a:t>
            </a:r>
          </a:p>
          <a:p>
            <a:r>
              <a:rPr lang="de-CH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www.ufk-basel.ch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80965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B-Logo EN mit 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000" y="27489600"/>
            <a:ext cx="9252065" cy="1492135"/>
          </a:xfrm>
          <a:prstGeom prst="rect">
            <a:avLst/>
          </a:prstGeom>
        </p:spPr>
      </p:pic>
      <p:sp>
        <p:nvSpPr>
          <p:cNvPr id="4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60000" y="2736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de-CH" dirty="0"/>
              <a:t>Partnerlogos</a:t>
            </a:r>
          </a:p>
        </p:txBody>
      </p:sp>
    </p:spTree>
    <p:extLst>
      <p:ext uri="{BB962C8B-B14F-4D97-AF65-F5344CB8AC3E}">
        <p14:creationId xmlns:p14="http://schemas.microsoft.com/office/powerpoint/2010/main" val="184796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68" r:id="rId4"/>
    <p:sldLayoutId id="2147483663" r:id="rId5"/>
    <p:sldLayoutId id="2147483670" r:id="rId6"/>
    <p:sldLayoutId id="2147483671" r:id="rId7"/>
    <p:sldLayoutId id="2147483672" r:id="rId8"/>
    <p:sldLayoutId id="2147483665" r:id="rId9"/>
    <p:sldLayoutId id="2147483674" r:id="rId10"/>
    <p:sldLayoutId id="2147483673" r:id="rId11"/>
    <p:sldLayoutId id="2147483675" r:id="rId12"/>
  </p:sldLayoutIdLst>
  <p:txStyles>
    <p:titleStyle>
      <a:lvl1pPr algn="l" defTabSz="4172255" rtl="0" eaLnBrk="1" latinLnBrk="0" hangingPunct="1">
        <a:lnSpc>
          <a:spcPct val="90000"/>
        </a:lnSpc>
        <a:spcBef>
          <a:spcPct val="0"/>
        </a:spcBef>
        <a:buNone/>
        <a:defRPr kumimoji="0" lang="de-DE" sz="12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821310" algn="l" defTabSz="4172255" rtl="0" eaLnBrk="1" latinLnBrk="0" hangingPunct="1">
        <a:spcBef>
          <a:spcPts val="0"/>
        </a:spcBef>
        <a:buClr>
          <a:schemeClr val="tx2"/>
        </a:buClr>
        <a:buFont typeface="Wingdings" pitchFamily="2" charset="2"/>
        <a:buChar char="§"/>
        <a:tabLst>
          <a:tab pos="36761829" algn="r"/>
        </a:tabLst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642620" marR="0" indent="-821310" algn="l" defTabSz="417225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36761829" algn="r"/>
        </a:tabLst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2463930" marR="0" indent="-821310" algn="l" defTabSz="417225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36761829" algn="r"/>
        </a:tabLst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3285239" indent="-821310" algn="l" defTabSz="4172255" rtl="0" eaLnBrk="1" latinLnBrk="0" hangingPunct="1">
        <a:spcBef>
          <a:spcPts val="0"/>
        </a:spcBef>
        <a:buClr>
          <a:schemeClr val="tx2"/>
        </a:buClr>
        <a:buFont typeface="Wingdings" pitchFamily="2" charset="2"/>
        <a:buChar char="§"/>
        <a:tabLst>
          <a:tab pos="36761829" algn="r"/>
        </a:tabLst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4106549" indent="-821310" algn="l" defTabSz="4172255" rtl="0" eaLnBrk="1" latinLnBrk="0" hangingPunct="1">
        <a:spcBef>
          <a:spcPts val="0"/>
        </a:spcBef>
        <a:buClr>
          <a:schemeClr val="tx2"/>
        </a:buClr>
        <a:buFont typeface="Wingdings" pitchFamily="2" charset="2"/>
        <a:buChar char="§"/>
        <a:tabLst>
          <a:tab pos="36761829" algn="r"/>
        </a:tabLst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3699" indent="-1043064" algn="l" defTabSz="4172255" rtl="0" eaLnBrk="1" latinLnBrk="0" hangingPunct="1">
        <a:spcBef>
          <a:spcPct val="20000"/>
        </a:spcBef>
        <a:buFont typeface="Arial" pitchFamily="34" charset="0"/>
        <a:buChar char="•"/>
        <a:defRPr kumimoji="0" lang="de-DE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826" indent="-1043064" algn="l" defTabSz="4172255" rtl="0" eaLnBrk="1" latinLnBrk="0" hangingPunct="1">
        <a:spcBef>
          <a:spcPct val="20000"/>
        </a:spcBef>
        <a:buFont typeface="Arial" pitchFamily="34" charset="0"/>
        <a:buChar char="•"/>
        <a:defRPr kumimoji="0" lang="de-DE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5953" indent="-1043064" algn="l" defTabSz="4172255" rtl="0" eaLnBrk="1" latinLnBrk="0" hangingPunct="1">
        <a:spcBef>
          <a:spcPct val="20000"/>
        </a:spcBef>
        <a:buFont typeface="Arial" pitchFamily="34" charset="0"/>
        <a:buChar char="•"/>
        <a:defRPr kumimoji="0" lang="de-DE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080" indent="-1043064" algn="l" defTabSz="4172255" rtl="0" eaLnBrk="1" latinLnBrk="0" hangingPunct="1">
        <a:spcBef>
          <a:spcPct val="20000"/>
        </a:spcBef>
        <a:buFont typeface="Arial" pitchFamily="34" charset="0"/>
        <a:buChar char="•"/>
        <a:defRPr kumimoji="0" lang="de-DE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27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255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381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508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635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763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2889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016" algn="l" defTabSz="4172255" rtl="0" eaLnBrk="1" latinLnBrk="0" hangingPunct="1">
        <a:defRPr kumimoji="0" lang="de-DE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Text, Schrift, Kreis, Logo enthält.&#10;&#10;KI-generierte Inhalte können fehlerhaft sein.">
            <a:extLst>
              <a:ext uri="{FF2B5EF4-FFF2-40B4-BE49-F238E27FC236}">
                <a16:creationId xmlns:a16="http://schemas.microsoft.com/office/drawing/2014/main" id="{21AED349-DD48-0B0C-C34C-1DD08D336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264" y="497309"/>
            <a:ext cx="7833552" cy="568193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5E1F309-E5BC-853D-412F-A1B64EB1F3BA}"/>
              </a:ext>
            </a:extLst>
          </p:cNvPr>
          <p:cNvSpPr txBox="1"/>
          <p:nvPr/>
        </p:nvSpPr>
        <p:spPr>
          <a:xfrm>
            <a:off x="1008536" y="720131"/>
            <a:ext cx="328356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FERTIwise</a:t>
            </a:r>
            <a:r>
              <a:rPr lang="en-US" sz="72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KNOWLEDGE AND AWARENESS REGARDING FERTILITY AND FAMILY PLANNING AMONG HEALTH CARE PROFESSIONALS (HCPs) IN SWITZERLAND, AUSTRIA AND GERMANY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9146350-3CC2-93CD-62AF-017616E5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06531"/>
            <a:ext cx="9768097" cy="2836932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608B537-CD35-367C-CFEB-B503B4135242}"/>
              </a:ext>
            </a:extLst>
          </p:cNvPr>
          <p:cNvSpPr txBox="1"/>
          <p:nvPr/>
        </p:nvSpPr>
        <p:spPr>
          <a:xfrm>
            <a:off x="1021808" y="4166862"/>
            <a:ext cx="41116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800" dirty="0"/>
              <a:t>P. Quaas</a:t>
            </a:r>
            <a:r>
              <a:rPr lang="de-CH" sz="4800" baseline="30000" dirty="0"/>
              <a:t>1</a:t>
            </a:r>
            <a:r>
              <a:rPr lang="de-CH" sz="4800" dirty="0"/>
              <a:t>, M. Fischer</a:t>
            </a:r>
            <a:r>
              <a:rPr lang="de-CH" sz="4800" baseline="30000" dirty="0"/>
              <a:t>1</a:t>
            </a:r>
            <a:r>
              <a:rPr lang="de-CH" sz="4800" dirty="0"/>
              <a:t>, N. Chrobok-Voegtli</a:t>
            </a:r>
            <a:r>
              <a:rPr lang="de-CH" sz="4800" baseline="30000" dirty="0"/>
              <a:t>2</a:t>
            </a:r>
            <a:r>
              <a:rPr lang="de-CH" sz="4800" dirty="0"/>
              <a:t>, J. Geiger</a:t>
            </a:r>
            <a:r>
              <a:rPr lang="de-CH" sz="4800" baseline="30000" dirty="0"/>
              <a:t>1</a:t>
            </a:r>
            <a:r>
              <a:rPr lang="de-CH" sz="4800" dirty="0"/>
              <a:t> and A. Quaas</a:t>
            </a:r>
            <a:r>
              <a:rPr lang="de-CH" sz="4800" baseline="30000" dirty="0"/>
              <a:t>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6F114CE-F458-8A0A-AB01-FAC761B57AEE}"/>
              </a:ext>
            </a:extLst>
          </p:cNvPr>
          <p:cNvSpPr txBox="1"/>
          <p:nvPr/>
        </p:nvSpPr>
        <p:spPr>
          <a:xfrm>
            <a:off x="1001072" y="7900536"/>
            <a:ext cx="13465496" cy="18374261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Oocyte quantity and quality decline with age, leading to infertility, pregnancy loss, and chromosomal anomalies.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Women in developed countries delay childbearing, increasing the importance of fertility counseling.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Lack of knowledge about fertility and family planning has been reported among various professional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Proper counseling by healthcare professionals (HCPs) is crucial.</a:t>
            </a:r>
          </a:p>
          <a:p>
            <a:endParaRPr lang="en-US" sz="4400" b="1" dirty="0"/>
          </a:p>
          <a:p>
            <a:r>
              <a:rPr lang="en-US" sz="44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r>
              <a:rPr lang="en-US" sz="4400"/>
              <a:t>Assessment of </a:t>
            </a:r>
            <a:r>
              <a:rPr lang="en-US" sz="4400" dirty="0" err="1"/>
              <a:t>HCPs’</a:t>
            </a:r>
            <a:r>
              <a:rPr lang="en-US" sz="4400" dirty="0"/>
              <a:t> knowledge regarding fertility and fertility preservation using the </a:t>
            </a:r>
            <a:r>
              <a:rPr lang="en-US" sz="4400" dirty="0" err="1"/>
              <a:t>FERTIwise</a:t>
            </a:r>
            <a:r>
              <a:rPr lang="en-US" sz="4400" dirty="0"/>
              <a:t> instrument, a German adaptation of the Fertility &amp; Infertility Treatment Knowledge Score (FIT-KS).</a:t>
            </a:r>
          </a:p>
          <a:p>
            <a:endParaRPr lang="en-US" sz="4400" b="1" dirty="0"/>
          </a:p>
          <a:p>
            <a:r>
              <a:rPr lang="en-US" sz="44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Survey conducted among physicians across all disciplines in Switzerland, Austria, and Germany via REDCap©.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Data analyzed using EXCEL and </a:t>
            </a:r>
            <a:r>
              <a:rPr lang="en-US" sz="4400" dirty="0" err="1"/>
              <a:t>DATAtab</a:t>
            </a:r>
            <a:r>
              <a:rPr lang="en-US" sz="4400" dirty="0"/>
              <a:t> statistics.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ANOVA for parametric data, Chi-squared test for categorical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Significance level: p&lt;0.05.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E570EE0-3292-1B5E-16F6-C6E8463BF88B}"/>
              </a:ext>
            </a:extLst>
          </p:cNvPr>
          <p:cNvSpPr txBox="1"/>
          <p:nvPr/>
        </p:nvSpPr>
        <p:spPr>
          <a:xfrm>
            <a:off x="1001120" y="5199143"/>
            <a:ext cx="21393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dirty="0"/>
              <a:t>(1) Center for </a:t>
            </a:r>
            <a:r>
              <a:rPr lang="de-CH" sz="3200" dirty="0" err="1"/>
              <a:t>Reproductive</a:t>
            </a:r>
            <a:r>
              <a:rPr lang="de-CH" sz="3200" dirty="0"/>
              <a:t> Medicine and </a:t>
            </a:r>
            <a:r>
              <a:rPr lang="de-CH" sz="3200" dirty="0" err="1"/>
              <a:t>Gynecological</a:t>
            </a:r>
            <a:r>
              <a:rPr lang="de-CH" sz="3200" dirty="0"/>
              <a:t> Endocrinology, University Hospital Basel, Switzerland</a:t>
            </a:r>
            <a:br>
              <a:rPr lang="de-CH" sz="3200" dirty="0"/>
            </a:br>
            <a:r>
              <a:rPr lang="de-CH" sz="3200" dirty="0"/>
              <a:t>(2) University </a:t>
            </a:r>
            <a:r>
              <a:rPr lang="de-CH" sz="3200" dirty="0" err="1"/>
              <a:t>of</a:t>
            </a:r>
            <a:r>
              <a:rPr lang="de-CH" sz="3200" dirty="0"/>
              <a:t> Basel, Switzerland</a:t>
            </a:r>
            <a:br>
              <a:rPr lang="de-CH" sz="3200" dirty="0"/>
            </a:br>
            <a:r>
              <a:rPr lang="de-CH" sz="3200" dirty="0"/>
              <a:t>(3) Shady Grove </a:t>
            </a:r>
            <a:r>
              <a:rPr lang="de-CH" sz="3200" dirty="0" err="1"/>
              <a:t>Fertility</a:t>
            </a:r>
            <a:r>
              <a:rPr lang="de-CH" sz="3200" dirty="0"/>
              <a:t> San Diego, Solana Beach, CA, USA</a:t>
            </a:r>
            <a:endParaRPr lang="de-CH" sz="36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11E8683-2CCE-7465-A87C-89D8338AC43D}"/>
              </a:ext>
            </a:extLst>
          </p:cNvPr>
          <p:cNvSpPr txBox="1"/>
          <p:nvPr/>
        </p:nvSpPr>
        <p:spPr>
          <a:xfrm>
            <a:off x="14654052" y="7900536"/>
            <a:ext cx="13465496" cy="19728478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484 completed surveys:</a:t>
            </a:r>
            <a:r>
              <a:rPr lang="en-US" sz="4400" dirty="0"/>
              <a:t> 109 (22.5%) by OB/GYN physicians, 375 (77.5%) by other specialties.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Demographics:</a:t>
            </a:r>
            <a:r>
              <a:rPr lang="en-US" sz="4400" dirty="0"/>
              <a:t> 71.9% female, 26.9% male.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Correct answers rate:</a:t>
            </a:r>
            <a:r>
              <a:rPr lang="en-US" sz="4400" dirty="0"/>
              <a:t> 70.7% overall.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Significant findings: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Women outperformed men (71.8% vs. 68.9%, p=0.001).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Gynecologists outperformed non-gynecologists (78.2% vs. 68.5%, p&lt;0.001).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Reproductive specialists scored highest (82.0%).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Attendings scored higher than residents </a:t>
            </a:r>
            <a:br>
              <a:rPr lang="en-US" sz="4400" dirty="0"/>
            </a:br>
            <a:r>
              <a:rPr lang="en-US" sz="4400" dirty="0"/>
              <a:t>(72.1% vs. 69.4%, p=0.005).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OB/GYN department chairs had the lowest scores (64.9%, p=0.05).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90.8% of gynecologists vs. 42.7% of non-gynecologists discuss fertility with patients (p&lt;0.001).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56.6% of female vs. 46.2% of male clinicians discuss fertility with patients (p&lt;0.001).</a:t>
            </a:r>
          </a:p>
          <a:p>
            <a:pPr marL="1333500" lvl="1" indent="-571500">
              <a:buFont typeface="Symbol" panose="05050102010706020507" pitchFamily="18" charset="2"/>
              <a:buChar char="-"/>
            </a:pPr>
            <a:r>
              <a:rPr lang="en-US" sz="4400" dirty="0"/>
              <a:t>Self-assessed knowledge scores (1-100): women 58.4, men 50.3 (p=0.005).</a:t>
            </a:r>
          </a:p>
          <a:p>
            <a:endParaRPr lang="en-US" sz="4400" b="1" dirty="0"/>
          </a:p>
          <a:p>
            <a:r>
              <a:rPr lang="en-US" sz="44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Significant knowledge gaps regarding fertility and </a:t>
            </a:r>
            <a:r>
              <a:rPr lang="en-US" sz="4400"/>
              <a:t>fertility preservation among </a:t>
            </a:r>
            <a:r>
              <a:rPr lang="en-US" sz="4400" dirty="0"/>
              <a:t>HCPs.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Further research and educational programs needed to improve reproductive counseling.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A411FF6-C03D-AB8E-AEFE-498AEB4B673F}"/>
              </a:ext>
            </a:extLst>
          </p:cNvPr>
          <p:cNvSpPr txBox="1"/>
          <p:nvPr/>
        </p:nvSpPr>
        <p:spPr>
          <a:xfrm>
            <a:off x="28307032" y="20026933"/>
            <a:ext cx="13465496" cy="624786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Wyndham N, Marin </a:t>
            </a:r>
            <a:r>
              <a:rPr lang="en-US" sz="4000" dirty="0" err="1"/>
              <a:t>Figueira</a:t>
            </a:r>
            <a:r>
              <a:rPr lang="en-US" sz="4000" dirty="0"/>
              <a:t> PG, Patrizio P. A persistent misperception: Assisted reproductive technology can reverse the "aged biological clock." </a:t>
            </a:r>
            <a:r>
              <a:rPr lang="en-US" sz="4000" dirty="0" err="1"/>
              <a:t>Fertil</a:t>
            </a:r>
            <a:r>
              <a:rPr lang="en-US" sz="4000" dirty="0"/>
              <a:t> </a:t>
            </a:r>
            <a:r>
              <a:rPr lang="en-US" sz="4000" dirty="0" err="1"/>
              <a:t>Steril</a:t>
            </a:r>
            <a:r>
              <a:rPr lang="en-US" sz="4000" dirty="0"/>
              <a:t>. 2012;97(5):1044-1047.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Kudesia</a:t>
            </a:r>
            <a:r>
              <a:rPr lang="en-US" sz="4000" dirty="0"/>
              <a:t> R, </a:t>
            </a:r>
            <a:r>
              <a:rPr lang="en-US" sz="4000" dirty="0" err="1"/>
              <a:t>Chernyak</a:t>
            </a:r>
            <a:r>
              <a:rPr lang="en-US" sz="4000" dirty="0"/>
              <a:t> E, </a:t>
            </a:r>
            <a:r>
              <a:rPr lang="en-US" sz="4000" dirty="0" err="1"/>
              <a:t>McAvey</a:t>
            </a:r>
            <a:r>
              <a:rPr lang="en-US" sz="4000" dirty="0"/>
              <a:t> B. Low fertility awareness in United States reproductive-aged women and medical trainees: creation and validation of the Fertility &amp; Infertility Treatment Knowledge Score (FIT-KS). </a:t>
            </a:r>
            <a:r>
              <a:rPr lang="en-US" sz="4000" dirty="0" err="1"/>
              <a:t>Fertil</a:t>
            </a:r>
            <a:r>
              <a:rPr lang="en-US" sz="4000" dirty="0"/>
              <a:t> </a:t>
            </a:r>
            <a:r>
              <a:rPr lang="en-US" sz="4000" dirty="0" err="1"/>
              <a:t>Steril</a:t>
            </a:r>
            <a:r>
              <a:rPr lang="en-US" sz="4000" dirty="0"/>
              <a:t>. 2017 Oct;108(4):711-717.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2678A0E-6D0C-72B3-D0E5-058970D4312D}"/>
              </a:ext>
            </a:extLst>
          </p:cNvPr>
          <p:cNvSpPr txBox="1"/>
          <p:nvPr/>
        </p:nvSpPr>
        <p:spPr>
          <a:xfrm>
            <a:off x="10690225" y="28577309"/>
            <a:ext cx="21393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Financial Support: None</a:t>
            </a:r>
          </a:p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Poster created with OpenAI, 2025</a:t>
            </a: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id="{7D5360AF-D843-525A-5EC7-53F4D6B0E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08315"/>
              </p:ext>
            </p:extLst>
          </p:nvPr>
        </p:nvGraphicFramePr>
        <p:xfrm>
          <a:off x="28307032" y="7900536"/>
          <a:ext cx="13453200" cy="108000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5976000">
                  <a:extLst>
                    <a:ext uri="{9D8B030D-6E8A-4147-A177-3AD203B41FA5}">
                      <a16:colId xmlns:a16="http://schemas.microsoft.com/office/drawing/2014/main" val="215028154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418947491"/>
                    </a:ext>
                  </a:extLst>
                </a:gridCol>
                <a:gridCol w="4957200">
                  <a:extLst>
                    <a:ext uri="{9D8B030D-6E8A-4147-A177-3AD203B41FA5}">
                      <a16:colId xmlns:a16="http://schemas.microsoft.com/office/drawing/2014/main" val="134348951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b="1" dirty="0"/>
                        <a:t>Assessment Group</a:t>
                      </a:r>
                      <a:endParaRPr lang="de-C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b="1" dirty="0" err="1"/>
                        <a:t>Correct</a:t>
                      </a:r>
                      <a:r>
                        <a:rPr lang="de-CH" sz="3600" b="1" dirty="0"/>
                        <a:t> </a:t>
                      </a:r>
                      <a:r>
                        <a:rPr lang="de-CH" sz="3600" b="1" dirty="0" err="1"/>
                        <a:t>Answers</a:t>
                      </a:r>
                      <a:r>
                        <a:rPr lang="de-CH" sz="3600" b="1" dirty="0"/>
                        <a:t> [%]</a:t>
                      </a:r>
                      <a:endParaRPr lang="de-CH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76296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70.7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56327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 err="1"/>
                        <a:t>Female</a:t>
                      </a:r>
                      <a:r>
                        <a:rPr lang="de-CH" sz="3600" dirty="0"/>
                        <a:t> HCPs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71.8 (p=0.001)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60351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Male HCPs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68.9 (p=0.001)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4852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Non-</a:t>
                      </a:r>
                      <a:r>
                        <a:rPr lang="de-CH" sz="3600" dirty="0" err="1"/>
                        <a:t>Gynecology</a:t>
                      </a:r>
                      <a:r>
                        <a:rPr lang="de-CH" sz="3600" dirty="0"/>
                        <a:t> HCPs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68.5 (p&lt;0.001)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63198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 err="1"/>
                        <a:t>Gynecology</a:t>
                      </a:r>
                      <a:r>
                        <a:rPr lang="de-CH" sz="3600" dirty="0"/>
                        <a:t> HCPs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78.2 (p&lt;0.001)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85321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 err="1"/>
                        <a:t>Reproductive</a:t>
                      </a:r>
                      <a:r>
                        <a:rPr lang="de-CH" sz="3600" dirty="0"/>
                        <a:t> </a:t>
                      </a:r>
                      <a:r>
                        <a:rPr lang="de-CH" sz="3600" dirty="0" err="1"/>
                        <a:t>Specialists</a:t>
                      </a:r>
                      <a:endParaRPr lang="de-C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81.9 (p&lt;0.001)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2505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Residents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69.4 (p=0.005)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4584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 err="1"/>
                        <a:t>Attendings</a:t>
                      </a:r>
                      <a:endParaRPr lang="de-C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72.1 (p=0.005)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34128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OB/GYN Chairs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/>
                        <a:t>64.9 (p=0.05)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395954"/>
                  </a:ext>
                </a:extLst>
              </a:tr>
            </a:tbl>
          </a:graphicData>
        </a:graphic>
      </p:graphicFrame>
      <p:sp>
        <p:nvSpPr>
          <p:cNvPr id="46" name="Textfeld 45">
            <a:extLst>
              <a:ext uri="{FF2B5EF4-FFF2-40B4-BE49-F238E27FC236}">
                <a16:creationId xmlns:a16="http://schemas.microsoft.com/office/drawing/2014/main" id="{E03C39C7-0579-B6A0-2EBB-3F5FFA035761}"/>
              </a:ext>
            </a:extLst>
          </p:cNvPr>
          <p:cNvSpPr txBox="1"/>
          <p:nvPr/>
        </p:nvSpPr>
        <p:spPr>
          <a:xfrm>
            <a:off x="28307032" y="18743677"/>
            <a:ext cx="1345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80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1: Correct answers concerning ART</a:t>
            </a:r>
          </a:p>
        </p:txBody>
      </p:sp>
    </p:spTree>
    <p:extLst>
      <p:ext uri="{BB962C8B-B14F-4D97-AF65-F5344CB8AC3E}">
        <p14:creationId xmlns:p14="http://schemas.microsoft.com/office/powerpoint/2010/main" val="974813648"/>
      </p:ext>
    </p:extLst>
  </p:cSld>
  <p:clrMapOvr>
    <a:masterClrMapping/>
  </p:clrMapOvr>
</p:sld>
</file>

<file path=ppt/theme/theme1.xml><?xml version="1.0" encoding="utf-8"?>
<a:theme xmlns:a="http://schemas.openxmlformats.org/drawingml/2006/main" name="USB-Design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0D3692"/>
      </a:accent1>
      <a:accent2>
        <a:srgbClr val="99CC00"/>
      </a:accent2>
      <a:accent3>
        <a:srgbClr val="FF9933"/>
      </a:accent3>
      <a:accent4>
        <a:srgbClr val="FFE600"/>
      </a:accent4>
      <a:accent5>
        <a:srgbClr val="666666"/>
      </a:accent5>
      <a:accent6>
        <a:srgbClr val="999999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Poster_A0_Quer_Fusszeile</Template>
  <TotalTime>0</TotalTime>
  <Words>586</Words>
  <Application>Microsoft Office PowerPoint</Application>
  <PresentationFormat>Benutzerdefiniert</PresentationFormat>
  <Paragraphs>70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Symbol</vt:lpstr>
      <vt:lpstr>Wingdings</vt:lpstr>
      <vt:lpstr>USB-Design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Quaas Philipp</dc:creator>
  <cp:lastModifiedBy>Quaas Philipp</cp:lastModifiedBy>
  <cp:revision>9</cp:revision>
  <dcterms:created xsi:type="dcterms:W3CDTF">2025-02-23T09:41:23Z</dcterms:created>
  <dcterms:modified xsi:type="dcterms:W3CDTF">2025-02-25T05:48:08Z</dcterms:modified>
</cp:coreProperties>
</file>