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9" r:id="rId2"/>
  </p:sldIdLst>
  <p:sldSz cx="49377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29">
          <p15:clr>
            <a:srgbClr val="A4A3A4"/>
          </p15:clr>
        </p15:guide>
        <p15:guide id="2" pos="1522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5BC981-DACF-57DA-B4DF-BB7958DB7E34}" name="Phillip A. Romanski, MD" initials="PR" userId="S::PRomanski@rmaofny.com::f9bb1598-3a8c-43a6-9ced-a5d132af74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759"/>
    <a:srgbClr val="595959"/>
    <a:srgbClr val="1D345E"/>
    <a:srgbClr val="CED923"/>
    <a:srgbClr val="177A57"/>
    <a:srgbClr val="83BC30"/>
    <a:srgbClr val="C8BC88"/>
    <a:srgbClr val="004D32"/>
    <a:srgbClr val="00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140"/>
    <p:restoredTop sz="95840" autoAdjust="0"/>
  </p:normalViewPr>
  <p:slideViewPr>
    <p:cSldViewPr snapToGrid="0" snapToObjects="1" showGuides="1">
      <p:cViewPr>
        <p:scale>
          <a:sx n="33" d="100"/>
          <a:sy n="33" d="100"/>
        </p:scale>
        <p:origin x="208" y="160"/>
      </p:cViewPr>
      <p:guideLst>
        <p:guide orient="horz" pos="10229"/>
        <p:guide pos="152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44C2E-34F1-7B40-AC62-022AC4A57F6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B2A46-CA82-5142-91FD-821B844B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code-monkey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qr-code-generator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Use Arial font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</a:t>
            </a:r>
            <a:r>
              <a:rPr lang="en-US" baseline="0" dirty="0"/>
              <a:t> text boxes</a:t>
            </a:r>
            <a:r>
              <a:rPr lang="en-US" dirty="0"/>
              <a:t>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you can up the font size until the space is full.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You</a:t>
            </a:r>
            <a:r>
              <a:rPr lang="en-US" baseline="0" dirty="0"/>
              <a:t> can move around and customize the template to best fit your information.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Create a</a:t>
            </a:r>
            <a:r>
              <a:rPr lang="en-US" baseline="0" dirty="0"/>
              <a:t> QR Code here: </a:t>
            </a:r>
            <a:r>
              <a:rPr lang="en-US" sz="1200" dirty="0">
                <a:hlinkClick r:id="rId3"/>
              </a:rPr>
              <a:t>https://www.qrcode-monkey.com/ </a:t>
            </a:r>
            <a:r>
              <a:rPr lang="en-US" sz="1200" baseline="0" dirty="0"/>
              <a:t> </a:t>
            </a:r>
            <a:r>
              <a:rPr lang="en-US" sz="1200" dirty="0">
                <a:solidFill>
                  <a:srgbClr val="2196F3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or here: </a:t>
            </a:r>
            <a:r>
              <a:rPr lang="en-US" sz="1200" dirty="0">
                <a:solidFill>
                  <a:srgbClr val="2196F3"/>
                </a:solidFill>
                <a:latin typeface="Lato" panose="020F0502020204030203" pitchFamily="34" charset="0"/>
                <a:cs typeface="Arial" panose="020B0604020202020204" pitchFamily="34" charset="0"/>
                <a:hlinkClick r:id="rId4"/>
              </a:rPr>
              <a:t>https://www.qr-code-generator.com/</a:t>
            </a:r>
            <a:endParaRPr lang="en-US" sz="1200" dirty="0">
              <a:solidFill>
                <a:srgbClr val="2196F3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B2A46-CA82-5142-91FD-821B844B83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092-7060-9A4E-8013-44A4993CAA8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7669-FF2B-0342-885A-97610EF1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0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092-7060-9A4E-8013-44A4993CAA8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7669-FF2B-0342-885A-97610EF1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0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092-7060-9A4E-8013-44A4993CAA8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7669-FF2B-0342-885A-97610EF1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1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092-7060-9A4E-8013-44A4993CAA8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7669-FF2B-0342-885A-97610EF1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092-7060-9A4E-8013-44A4993CAA8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7669-FF2B-0342-885A-97610EF1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092-7060-9A4E-8013-44A4993CAA8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7669-FF2B-0342-885A-97610EF1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092-7060-9A4E-8013-44A4993CAA8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7669-FF2B-0342-885A-97610EF1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092-7060-9A4E-8013-44A4993CAA8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7669-FF2B-0342-885A-97610EF1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4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092-7060-9A4E-8013-44A4993CAA8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7669-FF2B-0342-885A-97610EF1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092-7060-9A4E-8013-44A4993CAA8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7669-FF2B-0342-885A-97610EF1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2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092-7060-9A4E-8013-44A4993CAA8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7669-FF2B-0342-885A-97610EF1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4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6092-7060-9A4E-8013-44A4993CAA83}" type="datetimeFigureOut">
              <a:rPr lang="en-US" smtClean="0"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7669-FF2B-0342-885A-97610EF1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49377600" cy="4817594"/>
          </a:xfrm>
          <a:prstGeom prst="rect">
            <a:avLst/>
          </a:prstGeom>
          <a:solidFill>
            <a:srgbClr val="2617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08600-967E-6148-87D4-DA9EEC94ACF9}"/>
              </a:ext>
            </a:extLst>
          </p:cNvPr>
          <p:cNvSpPr txBox="1"/>
          <p:nvPr/>
        </p:nvSpPr>
        <p:spPr>
          <a:xfrm>
            <a:off x="7750607" y="139490"/>
            <a:ext cx="347603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MOUSE MODELS RECAPITULATE BIRTH DEFECTS ASSOCIATED WITH ZNF777 MUTATIONS AND IDENTIFY ZNF777 AS A REPRESSOR IN HUMAN DEVELOPMENT</a:t>
            </a:r>
          </a:p>
          <a:p>
            <a:pPr algn="ctr"/>
            <a:endParaRPr lang="en-US" sz="6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Peter Lindner</a:t>
            </a:r>
            <a:r>
              <a:rPr lang="en-US" sz="4400" b="1" baseline="300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1,2</a:t>
            </a:r>
            <a:r>
              <a:rPr lang="en-US" sz="44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, MD, Anna D Senft</a:t>
            </a:r>
            <a:r>
              <a:rPr lang="en-US" sz="4400" b="1" baseline="300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1</a:t>
            </a:r>
            <a:r>
              <a:rPr lang="en-US" sz="44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, PhD, Shelley Dolitsky</a:t>
            </a:r>
            <a:r>
              <a:rPr lang="en-US" sz="4400" b="1" baseline="300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1</a:t>
            </a:r>
            <a:r>
              <a:rPr lang="en-US" sz="44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, DO, Nick X Miller</a:t>
            </a:r>
            <a:r>
              <a:rPr lang="en-US" sz="4400" b="1" baseline="300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1</a:t>
            </a:r>
            <a:r>
              <a:rPr lang="en-US" sz="44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, Todd MacFarlan</a:t>
            </a:r>
            <a:r>
              <a:rPr lang="en-US" sz="4400" b="1" baseline="300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1</a:t>
            </a:r>
            <a:r>
              <a:rPr lang="en-US" sz="44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, PhD</a:t>
            </a:r>
          </a:p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1. Eunice Kennedy Shriver National Institute of Child Health and Human Development Bethesda, MD </a:t>
            </a:r>
          </a:p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 2. Walter Reed National Military Medical Center, Bethesda MD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9A3CF-F7C0-DA49-8506-3A6C15CE7484}"/>
              </a:ext>
            </a:extLst>
          </p:cNvPr>
          <p:cNvSpPr txBox="1"/>
          <p:nvPr/>
        </p:nvSpPr>
        <p:spPr>
          <a:xfrm>
            <a:off x="328997" y="6067283"/>
            <a:ext cx="96194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3200" kern="100" dirty="0" err="1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Krüppel</a:t>
            </a:r>
            <a:r>
              <a:rPr lang="en-US" sz="32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-associated box (KRAB) zinc finger proteins are the largest family of DNA binding factors in humans and despite being indispensable for human reproduction and embryonic survival, most remain uncharacterized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Human genetics databases list ZNF777, a 320-million-year-old KRAB zinc finger protein, as intolerant to mutations 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 point mutation in ZNF777 associates with a structural birth defect, Tetralogy of Fallot, indicating ZNF777 may be relevant for human development and reproduction. </a:t>
            </a:r>
          </a:p>
          <a:p>
            <a:endParaRPr lang="en-US" sz="3200" dirty="0"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812904-FCFF-D5B2-40C7-00F964E46845}"/>
              </a:ext>
            </a:extLst>
          </p:cNvPr>
          <p:cNvSpPr txBox="1"/>
          <p:nvPr/>
        </p:nvSpPr>
        <p:spPr>
          <a:xfrm>
            <a:off x="10158816" y="27859806"/>
            <a:ext cx="24975940" cy="65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3100">
                <a:latin typeface="Montserrat" pitchFamily="2" charset="77"/>
                <a:cs typeface="Arial" panose="020B0604020202020204" pitchFamily="34" charset="0"/>
              </a:defRPr>
            </a:lvl1pPr>
            <a:lvl2pPr marL="1028700" lvl="1" indent="-571500">
              <a:lnSpc>
                <a:spcPct val="120000"/>
              </a:lnSpc>
              <a:buFont typeface="Courier New" panose="02070309020205020404" pitchFamily="49" charset="0"/>
              <a:buChar char="o"/>
              <a:defRPr sz="3100">
                <a:latin typeface="Montserrat" pitchFamily="2" charset="77"/>
                <a:cs typeface="Arial" panose="020B0604020202020204" pitchFamily="34" charset="0"/>
              </a:defRPr>
            </a:lvl2pPr>
          </a:lstStyle>
          <a:p>
            <a:r>
              <a:rPr lang="en-US" sz="3200" dirty="0">
                <a:effectLst/>
              </a:rPr>
              <a:t>Mutations in the conserved domain of unknown function in the 320-million-year-old KRAB zinc finger protein ZNF777 are associated with ventricular septal and neurodevelopmental defects in humans</a:t>
            </a:r>
          </a:p>
          <a:p>
            <a:r>
              <a:rPr lang="en-US" sz="3200" dirty="0">
                <a:effectLst/>
              </a:rPr>
              <a:t>Mouse newborns deficient in Zfp777, the mouse ortholog of ZNF777, exhibit ventricular septal defects and die within a day of birth</a:t>
            </a:r>
          </a:p>
          <a:p>
            <a:r>
              <a:rPr lang="en-US" sz="3200" dirty="0">
                <a:effectLst/>
              </a:rPr>
              <a:t>Comparing </a:t>
            </a:r>
            <a:r>
              <a:rPr lang="en-US" sz="3200" dirty="0" err="1">
                <a:effectLst/>
              </a:rPr>
              <a:t>ChIP</a:t>
            </a:r>
            <a:r>
              <a:rPr lang="en-US" sz="3200" dirty="0">
                <a:effectLst/>
              </a:rPr>
              <a:t>-Seq data from mouse embryonic stem cells and RNA-seq data from Zfp777 KO midgestational embryos show upregulation at 93 genes bound by Zfp777, suggesting Zfp777 acts as a </a:t>
            </a:r>
            <a:r>
              <a:rPr lang="en-US" sz="3200" dirty="0"/>
              <a:t>repressor</a:t>
            </a:r>
            <a:endParaRPr lang="en-US" sz="3200" dirty="0">
              <a:effectLst/>
            </a:endParaRPr>
          </a:p>
          <a:p>
            <a:r>
              <a:rPr lang="en-US" sz="3200" dirty="0"/>
              <a:t>Luciferase assay comparing Zfp777 protein with a control repressor KRAB zinc finger protein confirms Zfp777 has weak repressive activity</a:t>
            </a:r>
            <a:endParaRPr lang="en-US" sz="3200" dirty="0">
              <a:effectLst/>
              <a:latin typeface="Helvetica" pitchFamily="2" charset="0"/>
            </a:endParaRPr>
          </a:p>
          <a:p>
            <a:endParaRPr lang="en-US" sz="3200" dirty="0">
              <a:effectLst/>
              <a:latin typeface="Helvetica" pitchFamily="2" charset="0"/>
            </a:endParaRPr>
          </a:p>
          <a:p>
            <a:endParaRPr lang="en-US" sz="3200" dirty="0">
              <a:effectLst/>
              <a:latin typeface="Helvetica" pitchFamily="2" charset="0"/>
            </a:endParaRPr>
          </a:p>
          <a:p>
            <a:endParaRPr lang="en-US" sz="3200" dirty="0">
              <a:effectLst/>
              <a:latin typeface="Helvetica" pitchFamily="2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BB67F99E-FC0D-EB0F-F337-414774664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97" y="5037106"/>
            <a:ext cx="9677110" cy="873301"/>
          </a:xfrm>
          <a:prstGeom prst="rect">
            <a:avLst/>
          </a:prstGeom>
          <a:solidFill>
            <a:srgbClr val="261759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INTRODUCTION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FF6DFC21-F605-4B59-C28C-E03AD498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97" y="16373631"/>
            <a:ext cx="9619436" cy="873301"/>
          </a:xfrm>
          <a:prstGeom prst="rect">
            <a:avLst/>
          </a:prstGeom>
          <a:solidFill>
            <a:srgbClr val="261759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METHODS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954DC35B-9513-101D-23C9-1242B4DB6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26" y="12499920"/>
            <a:ext cx="9619436" cy="873301"/>
          </a:xfrm>
          <a:prstGeom prst="rect">
            <a:avLst/>
          </a:prstGeom>
          <a:solidFill>
            <a:srgbClr val="261759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OBJECTIVE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54984B03-7439-16F6-2C9F-B87007A75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9271" y="5037106"/>
            <a:ext cx="38857169" cy="873301"/>
          </a:xfrm>
          <a:prstGeom prst="rect">
            <a:avLst/>
          </a:prstGeom>
          <a:solidFill>
            <a:srgbClr val="261759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RESULTS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0F98CAE3-B781-5DE3-885E-172D2C47B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3273" y="27005780"/>
            <a:ext cx="25237198" cy="873301"/>
          </a:xfrm>
          <a:prstGeom prst="rect">
            <a:avLst/>
          </a:prstGeom>
          <a:solidFill>
            <a:srgbClr val="261759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DISCUSSION &amp; CONCLUSIONS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EE1D35-65D0-9295-795C-326C57EF6759}"/>
              </a:ext>
            </a:extLst>
          </p:cNvPr>
          <p:cNvSpPr txBox="1"/>
          <p:nvPr/>
        </p:nvSpPr>
        <p:spPr>
          <a:xfrm>
            <a:off x="328997" y="13653392"/>
            <a:ext cx="9619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3200" kern="100" dirty="0">
                <a:solidFill>
                  <a:srgbClr val="00000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The objective of this study was to use mouse models to test ZNF777’s role in embryologic development and reproduction and to characterize molecular mechanisms underlying ZNF777 function. </a:t>
            </a:r>
            <a:endParaRPr lang="en-US" sz="3200" kern="100" dirty="0"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0364D9-B7DF-082F-B35E-4BD40317FFF4}"/>
              </a:ext>
            </a:extLst>
          </p:cNvPr>
          <p:cNvSpPr txBox="1"/>
          <p:nvPr/>
        </p:nvSpPr>
        <p:spPr>
          <a:xfrm>
            <a:off x="291463" y="17473302"/>
            <a:ext cx="9619436" cy="1481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Montserrat" pitchFamily="2" charset="77"/>
                <a:cs typeface="Arial" panose="020B0604020202020204" pitchFamily="34" charset="0"/>
              </a:rPr>
              <a:t>Phenotype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itchFamily="2" charset="77"/>
                <a:cs typeface="Arial" panose="020B0604020202020204" pitchFamily="34" charset="0"/>
              </a:rPr>
              <a:t>Viability screening from intercrossing heterozygous mice with </a:t>
            </a:r>
            <a:r>
              <a:rPr lang="en-US" sz="3200" dirty="0">
                <a:solidFill>
                  <a:srgbClr val="000000"/>
                </a:solidFill>
                <a:effectLst/>
                <a:latin typeface="Montserrat" pitchFamily="2" charset="77"/>
                <a:ea typeface="Aptos" panose="020B0004020202020204" pitchFamily="34" charset="0"/>
              </a:rPr>
              <a:t>the </a:t>
            </a:r>
            <a:r>
              <a:rPr lang="en-US" sz="3200" i="1" dirty="0">
                <a:solidFill>
                  <a:srgbClr val="000000"/>
                </a:solidFill>
                <a:effectLst/>
                <a:latin typeface="Montserrat" pitchFamily="2" charset="77"/>
                <a:ea typeface="Aptos" panose="020B0004020202020204" pitchFamily="34" charset="0"/>
              </a:rPr>
              <a:t>Zfp777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Montserrat" pitchFamily="2" charset="77"/>
                <a:ea typeface="Aptos" panose="020B0004020202020204" pitchFamily="34" charset="0"/>
              </a:rPr>
              <a:t>tm1a</a:t>
            </a:r>
            <a:r>
              <a:rPr lang="en-US" sz="3200" dirty="0">
                <a:solidFill>
                  <a:srgbClr val="000000"/>
                </a:solidFill>
                <a:effectLst/>
                <a:latin typeface="Montserrat" pitchFamily="2" charset="77"/>
                <a:ea typeface="Aptos" panose="020B0004020202020204" pitchFamily="34" charset="0"/>
              </a:rPr>
              <a:t> null allele established by the EUCOMM consortium</a:t>
            </a:r>
            <a:r>
              <a:rPr lang="en-US" sz="3200" dirty="0">
                <a:effectLst/>
                <a:latin typeface="Montserrat" pitchFamily="2" charset="77"/>
              </a:rPr>
              <a:t>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Montserrat" pitchFamily="2" charset="77"/>
                <a:ea typeface="Aptos" panose="020B0004020202020204" pitchFamily="34" charset="0"/>
              </a:rPr>
              <a:t>Structural abnormalities upon Zfp777 loss were identified by cesarean-section followed by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Montserrat" pitchFamily="2" charset="77"/>
                <a:ea typeface="Aptos" panose="020B0004020202020204" pitchFamily="34" charset="0"/>
              </a:rPr>
              <a:t>microCT</a:t>
            </a:r>
            <a:r>
              <a:rPr lang="en-US" sz="3200" dirty="0">
                <a:solidFill>
                  <a:srgbClr val="000000"/>
                </a:solidFill>
                <a:effectLst/>
                <a:latin typeface="Montserrat" pitchFamily="2" charset="77"/>
                <a:ea typeface="Aptos" panose="020B0004020202020204" pitchFamily="34" charset="0"/>
              </a:rPr>
              <a:t> scans and H&amp;E cross sections obtained from embryos at E15.5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Montserrat" pitchFamily="2" charset="77"/>
                <a:cs typeface="Arial" panose="020B0604020202020204" pitchFamily="34" charset="0"/>
              </a:rPr>
              <a:t>Mechanism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Montserrat" pitchFamily="2" charset="77"/>
                <a:cs typeface="Arial" panose="020B0604020202020204" pitchFamily="34" charset="0"/>
              </a:rPr>
              <a:t>Embryonic expression pattern was assessed </a:t>
            </a:r>
            <a:r>
              <a:rPr lang="en-US" sz="3200" dirty="0">
                <a:solidFill>
                  <a:srgbClr val="000000"/>
                </a:solidFill>
                <a:effectLst/>
                <a:latin typeface="Montserrat" pitchFamily="2" charset="77"/>
                <a:ea typeface="Aptos" panose="020B0004020202020204" pitchFamily="34" charset="0"/>
              </a:rPr>
              <a:t>using the </a:t>
            </a:r>
            <a:r>
              <a:rPr lang="en-US" sz="3200" i="1" dirty="0">
                <a:solidFill>
                  <a:srgbClr val="000000"/>
                </a:solidFill>
                <a:effectLst/>
                <a:latin typeface="Montserrat" pitchFamily="2" charset="77"/>
                <a:ea typeface="Aptos" panose="020B0004020202020204" pitchFamily="34" charset="0"/>
              </a:rPr>
              <a:t>Zfp777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Montserrat" pitchFamily="2" charset="77"/>
                <a:ea typeface="Aptos" panose="020B0004020202020204" pitchFamily="34" charset="0"/>
              </a:rPr>
              <a:t>tm1b</a:t>
            </a:r>
            <a:r>
              <a:rPr lang="en-US" sz="3200" dirty="0">
                <a:solidFill>
                  <a:srgbClr val="000000"/>
                </a:solidFill>
                <a:effectLst/>
                <a:latin typeface="Montserrat" pitchFamily="2" charset="77"/>
                <a:ea typeface="Aptos" panose="020B0004020202020204" pitchFamily="34" charset="0"/>
              </a:rPr>
              <a:t> lacZ reporter allele</a:t>
            </a:r>
            <a:r>
              <a:rPr lang="en-US" sz="3200" dirty="0">
                <a:effectLst/>
                <a:latin typeface="Montserrat" pitchFamily="2" charset="77"/>
              </a:rPr>
              <a:t> </a:t>
            </a:r>
            <a:endParaRPr lang="en-US" sz="3200" dirty="0">
              <a:latin typeface="Montserrat" pitchFamily="2" charset="77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itchFamily="2" charset="77"/>
                <a:cs typeface="Arial" panose="020B0604020202020204" pitchFamily="34" charset="0"/>
              </a:rPr>
              <a:t>Zfp777 binding sites identified in embryonic stem cells using Chromatin Immunoprecipitation Sequencing (</a:t>
            </a:r>
            <a:r>
              <a:rPr lang="en-US" sz="3200" dirty="0" err="1">
                <a:latin typeface="Montserrat" pitchFamily="2" charset="77"/>
                <a:cs typeface="Arial" panose="020B0604020202020204" pitchFamily="34" charset="0"/>
              </a:rPr>
              <a:t>ChIP</a:t>
            </a:r>
            <a:r>
              <a:rPr lang="en-US" sz="3200" dirty="0">
                <a:latin typeface="Montserrat" pitchFamily="2" charset="77"/>
                <a:cs typeface="Arial" panose="020B0604020202020204" pitchFamily="34" charset="0"/>
              </a:rPr>
              <a:t>-seq)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itchFamily="2" charset="77"/>
                <a:cs typeface="Arial" panose="020B0604020202020204" pitchFamily="34" charset="0"/>
              </a:rPr>
              <a:t>Transcriptional analysis of Zfp777 targets in wildtype and KO embryos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itchFamily="2" charset="77"/>
                <a:cs typeface="Arial" panose="020B0604020202020204" pitchFamily="34" charset="0"/>
              </a:rPr>
              <a:t>Luciferase assays were used to assess Zfp777s as a probable repressor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itchFamily="2" charset="77"/>
                <a:cs typeface="Arial" panose="020B0604020202020204" pitchFamily="34" charset="0"/>
              </a:rPr>
              <a:t>Co-immunoprecipitation assays and </a:t>
            </a:r>
            <a:r>
              <a:rPr lang="en-US" sz="3200" dirty="0" err="1">
                <a:latin typeface="Montserrat" pitchFamily="2" charset="77"/>
                <a:cs typeface="Arial" panose="020B0604020202020204" pitchFamily="34" charset="0"/>
              </a:rPr>
              <a:t>ChIP</a:t>
            </a:r>
            <a:r>
              <a:rPr lang="en-US" sz="3200" dirty="0">
                <a:latin typeface="Montserrat" pitchFamily="2" charset="77"/>
                <a:cs typeface="Arial" panose="020B0604020202020204" pitchFamily="34" charset="0"/>
              </a:rPr>
              <a:t>-seq using HEK293T models were used to characterize the function of the non-canonical KRAB domain and the unique domain of unknown function (DUF3669)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6FAEB-AA5C-424B-AC6E-1DDA1E2E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6" t="21872" r="10597" b="12429"/>
          <a:stretch/>
        </p:blipFill>
        <p:spPr>
          <a:xfrm>
            <a:off x="42434885" y="1097208"/>
            <a:ext cx="6433931" cy="2336778"/>
          </a:xfrm>
          <a:prstGeom prst="rect">
            <a:avLst/>
          </a:prstGeom>
        </p:spPr>
      </p:pic>
      <p:pic>
        <p:nvPicPr>
          <p:cNvPr id="9" name="Picture 8" descr="A grey and blue logo&#10;&#10;Description automatically generated">
            <a:extLst>
              <a:ext uri="{FF2B5EF4-FFF2-40B4-BE49-F238E27FC236}">
                <a16:creationId xmlns:a16="http://schemas.microsoft.com/office/drawing/2014/main" id="{89F9E7B2-6F79-C19E-4609-AA881507A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63" y="454845"/>
            <a:ext cx="3887403" cy="388740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CD2E837-09FA-F598-6369-EEA15ED04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2703" y="34413683"/>
            <a:ext cx="24871938" cy="762979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59F7DF0-5E88-5E1E-B841-A3064E423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1060" y="40719651"/>
            <a:ext cx="25026694" cy="667378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E00ED18-7DDD-DE7F-D8AC-D9E8B0691F2B}"/>
              </a:ext>
            </a:extLst>
          </p:cNvPr>
          <p:cNvSpPr txBox="1"/>
          <p:nvPr/>
        </p:nvSpPr>
        <p:spPr>
          <a:xfrm>
            <a:off x="35927562" y="30814485"/>
            <a:ext cx="12713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serrat" pitchFamily="2" charset="77"/>
              </a:rPr>
              <a:t>Thank you to the </a:t>
            </a:r>
            <a:r>
              <a:rPr lang="en-US" sz="3200" dirty="0" err="1">
                <a:latin typeface="Montserrat" pitchFamily="2" charset="77"/>
              </a:rPr>
              <a:t>Macfarlan</a:t>
            </a:r>
            <a:r>
              <a:rPr lang="en-US" sz="3200" dirty="0">
                <a:latin typeface="Montserrat" pitchFamily="2" charset="77"/>
              </a:rPr>
              <a:t> Lab at NICHD and particular thanks for the support and mentorship from Anna Sent and Todd </a:t>
            </a:r>
            <a:r>
              <a:rPr lang="en-US" sz="3200" dirty="0" err="1">
                <a:latin typeface="Montserrat" pitchFamily="2" charset="77"/>
              </a:rPr>
              <a:t>MacFarlan</a:t>
            </a:r>
            <a:r>
              <a:rPr lang="en-US" sz="3200" dirty="0">
                <a:latin typeface="Montserrat" pitchFamily="2" charset="77"/>
              </a:rPr>
              <a:t>. </a:t>
            </a:r>
          </a:p>
        </p:txBody>
      </p:sp>
      <p:sp>
        <p:nvSpPr>
          <p:cNvPr id="78" name="Rectangle 10">
            <a:extLst>
              <a:ext uri="{FF2B5EF4-FFF2-40B4-BE49-F238E27FC236}">
                <a16:creationId xmlns:a16="http://schemas.microsoft.com/office/drawing/2014/main" id="{9759B963-F639-284C-DF19-B6ED84413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2279" y="29941184"/>
            <a:ext cx="12941254" cy="873301"/>
          </a:xfrm>
          <a:prstGeom prst="rect">
            <a:avLst/>
          </a:prstGeom>
          <a:solidFill>
            <a:srgbClr val="261759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ACKNOWLEDGMENTS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2E697E2-5DF0-17A7-59D6-F4290EBD7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36674" y="23212456"/>
            <a:ext cx="10686577" cy="6085412"/>
          </a:xfrm>
          <a:prstGeom prst="rect">
            <a:avLst/>
          </a:prstGeom>
        </p:spPr>
      </p:pic>
      <p:pic>
        <p:nvPicPr>
          <p:cNvPr id="87" name="Picture 2" descr="Output image">
            <a:extLst>
              <a:ext uri="{FF2B5EF4-FFF2-40B4-BE49-F238E27FC236}">
                <a16:creationId xmlns:a16="http://schemas.microsoft.com/office/drawing/2014/main" id="{2D3AD5AE-DB90-F5DA-6F37-630650EF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870" y="13397348"/>
            <a:ext cx="15394267" cy="91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FAAB81F-AA8A-FC82-9256-2E7BDBA371D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9807"/>
          <a:stretch/>
        </p:blipFill>
        <p:spPr>
          <a:xfrm>
            <a:off x="27144687" y="13740117"/>
            <a:ext cx="4685823" cy="6690309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3928F816-D7D8-8189-E20E-A2A767341489}"/>
              </a:ext>
            </a:extLst>
          </p:cNvPr>
          <p:cNvSpPr txBox="1"/>
          <p:nvPr/>
        </p:nvSpPr>
        <p:spPr>
          <a:xfrm>
            <a:off x="16657983" y="13211376"/>
            <a:ext cx="8625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Montserrat" pitchFamily="2" charset="77"/>
              </a:rPr>
              <a:t>ChIP</a:t>
            </a:r>
            <a:r>
              <a:rPr lang="en-US" sz="3200" b="1" dirty="0">
                <a:latin typeface="Montserrat" pitchFamily="2" charset="77"/>
              </a:rPr>
              <a:t>-Seq of Zfp777 binding in mouse embryonic stem cells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1756FCB-450F-D52C-7041-CF6D24691A76}"/>
              </a:ext>
            </a:extLst>
          </p:cNvPr>
          <p:cNvSpPr txBox="1"/>
          <p:nvPr/>
        </p:nvSpPr>
        <p:spPr>
          <a:xfrm>
            <a:off x="25989673" y="13201508"/>
            <a:ext cx="7256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ontserrat" pitchFamily="2" charset="77"/>
              </a:rPr>
              <a:t>RNA-Seq of Zfp777 from mid-gestational mouse embryos</a:t>
            </a:r>
          </a:p>
        </p:txBody>
      </p: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B8383830-3EEC-8223-2EAA-36E804CCD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72824"/>
              </p:ext>
            </p:extLst>
          </p:nvPr>
        </p:nvGraphicFramePr>
        <p:xfrm>
          <a:off x="26007769" y="20447276"/>
          <a:ext cx="7256362" cy="579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6362">
                  <a:extLst>
                    <a:ext uri="{9D8B030D-6E8A-4147-A177-3AD203B41FA5}">
                      <a16:colId xmlns:a16="http://schemas.microsoft.com/office/drawing/2014/main" val="1788855924"/>
                    </a:ext>
                  </a:extLst>
                </a:gridCol>
              </a:tblGrid>
              <a:tr h="5168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Functions of genes near Zfp777 binding sites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699040"/>
                  </a:ext>
                </a:extLst>
              </a:tr>
              <a:tr h="5272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Muscular septum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19532"/>
                  </a:ext>
                </a:extLst>
              </a:tr>
              <a:tr h="5272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Ascending aorta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6650"/>
                  </a:ext>
                </a:extLst>
              </a:tr>
              <a:tr h="5272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Interlukin-11 mediated signaling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063019"/>
                  </a:ext>
                </a:extLst>
              </a:tr>
              <a:tr h="5272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Cardiac muscles cell proliferation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007583"/>
                  </a:ext>
                </a:extLst>
              </a:tr>
              <a:tr h="5272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Ventricular septum morphogenesis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404247"/>
                  </a:ext>
                </a:extLst>
              </a:tr>
              <a:tr h="5272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Odontogenesis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784797"/>
                  </a:ext>
                </a:extLst>
              </a:tr>
              <a:tr h="5272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Heart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09027"/>
                  </a:ext>
                </a:extLst>
              </a:tr>
              <a:tr h="5272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Endocardial cushion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07009"/>
                  </a:ext>
                </a:extLst>
              </a:tr>
              <a:tr h="5272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Ventricular septum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543283"/>
                  </a:ext>
                </a:extLst>
              </a:tr>
              <a:tr h="5272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Cardiac muscle tissue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000874"/>
                  </a:ext>
                </a:extLst>
              </a:tr>
            </a:tbl>
          </a:graphicData>
        </a:graphic>
      </p:graphicFrame>
      <p:pic>
        <p:nvPicPr>
          <p:cNvPr id="100" name="Picture 99">
            <a:extLst>
              <a:ext uri="{FF2B5EF4-FFF2-40B4-BE49-F238E27FC236}">
                <a16:creationId xmlns:a16="http://schemas.microsoft.com/office/drawing/2014/main" id="{A21982DE-EF35-5384-0E5B-8B69B0994B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10826" y="14715607"/>
            <a:ext cx="9619436" cy="11492884"/>
          </a:xfrm>
          <a:prstGeom prst="rect">
            <a:avLst/>
          </a:prstGeom>
        </p:spPr>
      </p:pic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9F01A22-DB17-51CA-3CA4-E502771B27BC}"/>
              </a:ext>
            </a:extLst>
          </p:cNvPr>
          <p:cNvCxnSpPr/>
          <p:nvPr/>
        </p:nvCxnSpPr>
        <p:spPr>
          <a:xfrm>
            <a:off x="25430262" y="18202474"/>
            <a:ext cx="1714425" cy="0"/>
          </a:xfrm>
          <a:prstGeom prst="straightConnector1">
            <a:avLst/>
          </a:prstGeom>
          <a:ln w="149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29959C0-B5B8-9057-C4C7-EA51C6793C77}"/>
              </a:ext>
            </a:extLst>
          </p:cNvPr>
          <p:cNvCxnSpPr>
            <a:cxnSpLocks/>
          </p:cNvCxnSpPr>
          <p:nvPr/>
        </p:nvCxnSpPr>
        <p:spPr>
          <a:xfrm>
            <a:off x="25430262" y="18222042"/>
            <a:ext cx="1325877" cy="1815237"/>
          </a:xfrm>
          <a:prstGeom prst="straightConnector1">
            <a:avLst/>
          </a:prstGeom>
          <a:ln w="149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>
            <a:extLst>
              <a:ext uri="{FF2B5EF4-FFF2-40B4-BE49-F238E27FC236}">
                <a16:creationId xmlns:a16="http://schemas.microsoft.com/office/drawing/2014/main" id="{80A7A739-3733-4854-883C-AF2256C58C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8949" y="14782875"/>
            <a:ext cx="5221360" cy="9544422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9D9A515E-079F-AB8E-456A-402D93EB0CC0}"/>
              </a:ext>
            </a:extLst>
          </p:cNvPr>
          <p:cNvSpPr txBox="1"/>
          <p:nvPr/>
        </p:nvSpPr>
        <p:spPr>
          <a:xfrm>
            <a:off x="10654779" y="13107631"/>
            <a:ext cx="5425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ontserrat" pitchFamily="2" charset="77"/>
              </a:rPr>
              <a:t>X-gal Staining of mid-</a:t>
            </a:r>
          </a:p>
          <a:p>
            <a:pPr algn="ctr"/>
            <a:r>
              <a:rPr lang="en-US" sz="3200" b="1" dirty="0">
                <a:latin typeface="Montserrat" pitchFamily="2" charset="77"/>
              </a:rPr>
              <a:t>gestational mouse embryos</a:t>
            </a:r>
          </a:p>
        </p:txBody>
      </p:sp>
      <p:pic>
        <p:nvPicPr>
          <p:cNvPr id="1034" name="Picture 1033">
            <a:extLst>
              <a:ext uri="{FF2B5EF4-FFF2-40B4-BE49-F238E27FC236}">
                <a16:creationId xmlns:a16="http://schemas.microsoft.com/office/drawing/2014/main" id="{A0A6441B-BA9C-5876-C9A0-A7EBAF8746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8815" y="6364730"/>
            <a:ext cx="38976307" cy="59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3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8976</TotalTime>
  <Words>554</Words>
  <Application>Microsoft Macintosh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Cambria</vt:lpstr>
      <vt:lpstr>Helvetica</vt:lpstr>
      <vt:lpstr>Lato</vt:lpstr>
      <vt:lpstr>Montserrat</vt:lpstr>
      <vt:lpstr>Office Theme</vt:lpstr>
      <vt:lpstr>PowerPoint Presentation</vt:lpstr>
    </vt:vector>
  </TitlesOfParts>
  <Company>USF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Kyrstin DiMercurio</dc:creator>
  <cp:lastModifiedBy>Lindner, Peter (NIH/NICHD) [V]</cp:lastModifiedBy>
  <cp:revision>66</cp:revision>
  <cp:lastPrinted>2019-10-07T14:25:54Z</cp:lastPrinted>
  <dcterms:created xsi:type="dcterms:W3CDTF">2019-10-07T13:38:40Z</dcterms:created>
  <dcterms:modified xsi:type="dcterms:W3CDTF">2025-02-25T01:22:51Z</dcterms:modified>
</cp:coreProperties>
</file>