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84" r:id="rId2"/>
    <p:sldId id="260" r:id="rId3"/>
    <p:sldId id="271" r:id="rId4"/>
    <p:sldId id="287" r:id="rId5"/>
    <p:sldId id="272" r:id="rId6"/>
    <p:sldId id="273" r:id="rId7"/>
    <p:sldId id="280" r:id="rId8"/>
    <p:sldId id="297" r:id="rId9"/>
    <p:sldId id="290" r:id="rId10"/>
    <p:sldId id="291" r:id="rId11"/>
    <p:sldId id="295" r:id="rId12"/>
    <p:sldId id="296" r:id="rId13"/>
    <p:sldId id="294" r:id="rId14"/>
    <p:sldId id="288" r:id="rId15"/>
    <p:sldId id="269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C9A"/>
    <a:srgbClr val="000000"/>
    <a:srgbClr val="E7ECEF"/>
    <a:srgbClr val="CBD7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68" autoAdjust="0"/>
    <p:restoredTop sz="86939"/>
  </p:normalViewPr>
  <p:slideViewPr>
    <p:cSldViewPr snapToGrid="0">
      <p:cViewPr varScale="1">
        <p:scale>
          <a:sx n="78" d="100"/>
          <a:sy n="78" d="100"/>
        </p:scale>
        <p:origin x="192" y="8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BB0AD-6D8B-411E-8ACA-6FE3C1AF7DD6}" type="datetimeFigureOut">
              <a:rPr lang="en-US" smtClean="0"/>
              <a:t>3/19/24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9C1F0-7EA9-4CAA-8777-2348BD5F01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73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Association between serum estradiol level decline in the days proceeding ovulatory trigger and ART outcomes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9C1F0-7EA9-4CAA-8777-2348BD5F011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110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9C1F0-7EA9-4CAA-8777-2348BD5F011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09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Baseline testing needs to be converted to median with IQR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9C1F0-7EA9-4CAA-8777-2348BD5F011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160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9C1F0-7EA9-4CAA-8777-2348BD5F011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9C1F0-7EA9-4CAA-8777-2348BD5F011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159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9C1F0-7EA9-4CAA-8777-2348BD5F011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848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9C1F0-7EA9-4CAA-8777-2348BD5F011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024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69C1F0-7EA9-4CAA-8777-2348BD5F011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659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3FC2F-28FD-4865-8418-CC3FC53683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781059"/>
            <a:ext cx="9144000" cy="1663111"/>
          </a:xfrm>
        </p:spPr>
        <p:txBody>
          <a:bodyPr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TITLE. USE ALL CAPS IF POSSIBLE.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0C444E-D88C-42CE-8DA2-48F90CA5B1A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670829"/>
            <a:ext cx="9144000" cy="92392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or presenter </a:t>
            </a:r>
            <a:r>
              <a:rPr lang="en-US"/>
              <a:t>name  |  </a:t>
            </a:r>
            <a:r>
              <a:rPr lang="en-US" dirty="0"/>
              <a:t>date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E105F0F-E9C6-4B17-B7E8-671720AEDCF4}"/>
              </a:ext>
            </a:extLst>
          </p:cNvPr>
          <p:cNvCxnSpPr>
            <a:cxnSpLocks/>
          </p:cNvCxnSpPr>
          <p:nvPr userDrawn="1"/>
        </p:nvCxnSpPr>
        <p:spPr>
          <a:xfrm>
            <a:off x="1524000" y="4520016"/>
            <a:ext cx="9144000" cy="0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0FF8E45-E484-40A9-9494-69083F4499CF}"/>
              </a:ext>
            </a:extLst>
          </p:cNvPr>
          <p:cNvCxnSpPr>
            <a:cxnSpLocks/>
          </p:cNvCxnSpPr>
          <p:nvPr userDrawn="1"/>
        </p:nvCxnSpPr>
        <p:spPr>
          <a:xfrm>
            <a:off x="1524000" y="2619136"/>
            <a:ext cx="9144000" cy="0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9412A11-36FD-4FE4-BBDD-A2417138DF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0913" y="299559"/>
            <a:ext cx="3170174" cy="2114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03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4B8CF-D3F3-46E6-973E-59A04A3B44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TITLE. USE ALL CAPS IF POSSIBLE.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93A7B4-F8FC-4DCA-ADF4-E6DC034E32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22184-54BE-4034-8999-EA32630A0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2, 2019  |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F262D-623E-4B4D-97D6-E03713346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0E32B-1818-41F1-B49C-6A065E36A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l"/>
            <a:fld id="{F6E131BB-4BB8-44B9-A038-62124B4EFDC7}" type="slidenum">
              <a:rPr lang="en-US" smtClean="0"/>
              <a:pPr algn="l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8811B5A-87A8-4806-832B-19DFAD561556}"/>
              </a:ext>
            </a:extLst>
          </p:cNvPr>
          <p:cNvCxnSpPr/>
          <p:nvPr userDrawn="1"/>
        </p:nvCxnSpPr>
        <p:spPr>
          <a:xfrm>
            <a:off x="381000" y="1632154"/>
            <a:ext cx="10972800" cy="0"/>
          </a:xfrm>
          <a:prstGeom prst="line">
            <a:avLst/>
          </a:prstGeom>
          <a:ln w="190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675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E9C0D5-9689-4347-9A5B-ACE43FC0E55C}"/>
              </a:ext>
            </a:extLst>
          </p:cNvPr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595837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dirty="0"/>
              <a:t>CLICK TO EDIT TITLE. USE ALL CAPS IF POSSIBLE.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949C1-C0A4-44C6-B021-2623169DFE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518719" cy="5595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0CFBF-6474-4DAF-88E7-5B090DDDF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2, 2019  |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10873-489B-4801-8F0B-77588D4DC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BFC3A-DA47-4D58-BAE6-69D707DC5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l"/>
            <a:fld id="{F6E131BB-4BB8-44B9-A038-62124B4EFDC7}" type="slidenum">
              <a:rPr lang="en-US" smtClean="0"/>
              <a:pPr algn="l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09FD112-3530-44F2-8102-B16E7BBE03F7}"/>
              </a:ext>
            </a:extLst>
          </p:cNvPr>
          <p:cNvCxnSpPr>
            <a:cxnSpLocks/>
          </p:cNvCxnSpPr>
          <p:nvPr userDrawn="1"/>
        </p:nvCxnSpPr>
        <p:spPr>
          <a:xfrm>
            <a:off x="8581804" y="365125"/>
            <a:ext cx="0" cy="5595837"/>
          </a:xfrm>
          <a:prstGeom prst="line">
            <a:avLst/>
          </a:prstGeom>
          <a:ln w="190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4449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48630-8F4E-4016-8BF2-C610E7EC32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TITLE. USE ALL CAPS IF POSSIBLE.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0D1EA-52D2-4101-9EAF-250D23BDB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06211-6663-4A90-BFDA-C5475F226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2, 2019  |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DB320-E642-436D-8CE3-2321D6B73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739C8-E3AB-453C-8949-7C71D59C6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l"/>
            <a:fld id="{F6E131BB-4BB8-44B9-A038-62124B4EFDC7}" type="slidenum">
              <a:rPr lang="en-US" smtClean="0"/>
              <a:pPr algn="l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714A80F-CCDA-477D-A848-F64113E76A38}"/>
              </a:ext>
            </a:extLst>
          </p:cNvPr>
          <p:cNvCxnSpPr/>
          <p:nvPr userDrawn="1"/>
        </p:nvCxnSpPr>
        <p:spPr>
          <a:xfrm>
            <a:off x="381000" y="1632154"/>
            <a:ext cx="10972800" cy="0"/>
          </a:xfrm>
          <a:prstGeom prst="line">
            <a:avLst/>
          </a:prstGeom>
          <a:ln w="190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24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C631DF7-6945-497E-B29E-CA5CAA95F058}"/>
              </a:ext>
            </a:extLst>
          </p:cNvPr>
          <p:cNvSpPr/>
          <p:nvPr userDrawn="1"/>
        </p:nvSpPr>
        <p:spPr>
          <a:xfrm>
            <a:off x="246128" y="6077521"/>
            <a:ext cx="2965867" cy="6191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C5E2B4-6354-4392-92CE-099B9D0F10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445070"/>
            <a:ext cx="10515600" cy="1967860"/>
          </a:xfrm>
        </p:spPr>
        <p:txBody>
          <a:bodyPr anchor="ctr"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TITLE. USE ALL CAPS IF POSSIBLE.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D210FB-8734-4F4D-A202-AE9FB100B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December 2, 2019  |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EAA097-3C71-43FF-B700-51A919763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ADCB61-2E09-4EEA-88AD-66122AB67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F6E131BB-4BB8-44B9-A038-62124B4EFDC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D659A7F-BC54-4F19-B78F-3137DFE639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87" y="5810126"/>
            <a:ext cx="3464924" cy="115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884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6848B-6CF1-4231-A0DA-E3C668BA1D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TITLE. USE ALL CAPS IF POSSIBLE.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CD543-D692-4B62-8F6E-3B085DB4FC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1000" y="1825625"/>
            <a:ext cx="5413048" cy="4117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2F5A46-599D-4BEA-A115-1DD44A718C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40751" y="1822921"/>
            <a:ext cx="5413049" cy="4117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F074B5-ECF4-4DB9-91D1-6B3680D8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2, 2019  |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9DDC40-D5F1-445B-9A79-1EB9C4C81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0CB6B-4668-4AA3-8883-5BCB52CDE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l"/>
            <a:fld id="{F6E131BB-4BB8-44B9-A038-62124B4EFDC7}" type="slidenum">
              <a:rPr lang="en-US" smtClean="0"/>
              <a:pPr algn="l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E46CFD9-9F5C-4BCF-BD33-DC1AC996BC30}"/>
              </a:ext>
            </a:extLst>
          </p:cNvPr>
          <p:cNvCxnSpPr/>
          <p:nvPr userDrawn="1"/>
        </p:nvCxnSpPr>
        <p:spPr>
          <a:xfrm>
            <a:off x="381000" y="1632154"/>
            <a:ext cx="10972800" cy="0"/>
          </a:xfrm>
          <a:prstGeom prst="line">
            <a:avLst/>
          </a:prstGeom>
          <a:ln w="190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585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D794D1-9ECD-4DB1-A055-8796D9606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3289" y="1825625"/>
            <a:ext cx="5400760" cy="74914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5CB4B-3F7E-495F-9084-9457A4902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3289" y="2808287"/>
            <a:ext cx="5400759" cy="31303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EF0E7A-BA97-4312-8F1E-513186EDEC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40752" y="1825625"/>
            <a:ext cx="5414636" cy="74914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2D9BD5-4245-451E-8EC7-ADF045642C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40752" y="2808287"/>
            <a:ext cx="5414636" cy="31303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7D948C-A92F-4B00-B973-502540900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2, 2019  |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A0D8C-1AE0-41F3-BFEC-796FF41D6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A84DF4-2ED4-40BD-A7C2-09154574E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l"/>
            <a:fld id="{F6E131BB-4BB8-44B9-A038-62124B4EFDC7}" type="slidenum">
              <a:rPr lang="en-US" smtClean="0"/>
              <a:pPr algn="l"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ADB10AF-9A17-4FA2-8158-D835AED000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3290" y="304801"/>
            <a:ext cx="10960510" cy="113070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TITLE. USE ALL CAPS IF POSSIBLE.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4105127-0CF8-4A7A-B0B0-2C750902D48D}"/>
              </a:ext>
            </a:extLst>
          </p:cNvPr>
          <p:cNvCxnSpPr/>
          <p:nvPr userDrawn="1"/>
        </p:nvCxnSpPr>
        <p:spPr>
          <a:xfrm>
            <a:off x="381000" y="1632154"/>
            <a:ext cx="10972800" cy="0"/>
          </a:xfrm>
          <a:prstGeom prst="line">
            <a:avLst/>
          </a:prstGeom>
          <a:ln w="190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3622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FB7EB-AB6C-4D40-817B-6860EA2C38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TITLE. USE ALL CAPS IF POSSIBLE.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DDD476-985E-4255-B3BB-43866EF8B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2, 2019  |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8BE846-72EB-44C8-BE0A-5E3F517E0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7A004F-2C11-406F-9F45-73FF6EBAC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l"/>
            <a:fld id="{F6E131BB-4BB8-44B9-A038-62124B4EFDC7}" type="slidenum">
              <a:rPr lang="en-US" smtClean="0"/>
              <a:pPr algn="l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F876040-02C0-4E15-B478-797D6CA3C1AE}"/>
              </a:ext>
            </a:extLst>
          </p:cNvPr>
          <p:cNvCxnSpPr/>
          <p:nvPr userDrawn="1"/>
        </p:nvCxnSpPr>
        <p:spPr>
          <a:xfrm>
            <a:off x="381000" y="1632154"/>
            <a:ext cx="10972800" cy="0"/>
          </a:xfrm>
          <a:prstGeom prst="line">
            <a:avLst/>
          </a:prstGeom>
          <a:ln w="190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841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C91796-821B-42C5-9C20-A4E00BDF9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2, 2019  |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B58987-C08F-4B85-82B8-BCE78287E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1F230-03BB-4DCC-A760-08E92836F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l"/>
            <a:fld id="{F6E131BB-4BB8-44B9-A038-62124B4EFDC7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1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88390-562B-46DB-B98C-DB6F6DD56A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EDIT TITLE. USE ALL CAPS IF POSSIBLE.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A087E-2885-4A78-BB80-54B5C6FE5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4352" y="987425"/>
            <a:ext cx="5761036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837D5F-87D7-4225-9B66-60467A24E4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87526"/>
            <a:ext cx="3932237" cy="348146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B9B22-376B-43F3-90C9-D30FCFE88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2, 2019  |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0D1251-3A6E-480A-8725-EC3D89097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5EE2D9-5ADD-40B4-83C1-B8E20550C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l"/>
            <a:fld id="{F6E131BB-4BB8-44B9-A038-62124B4EFDC7}" type="slidenum">
              <a:rPr lang="en-US" smtClean="0"/>
              <a:pPr algn="l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0CB43EE-9739-43D3-9A9C-B4FC51B4B8AC}"/>
              </a:ext>
            </a:extLst>
          </p:cNvPr>
          <p:cNvCxnSpPr>
            <a:cxnSpLocks/>
          </p:cNvCxnSpPr>
          <p:nvPr userDrawn="1"/>
        </p:nvCxnSpPr>
        <p:spPr>
          <a:xfrm>
            <a:off x="839788" y="2222463"/>
            <a:ext cx="4343400" cy="0"/>
          </a:xfrm>
          <a:prstGeom prst="line">
            <a:avLst/>
          </a:prstGeom>
          <a:ln w="190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CE1BAB9-334C-46B5-BF31-F866B01A468C}"/>
              </a:ext>
            </a:extLst>
          </p:cNvPr>
          <p:cNvCxnSpPr>
            <a:cxnSpLocks/>
          </p:cNvCxnSpPr>
          <p:nvPr userDrawn="1"/>
        </p:nvCxnSpPr>
        <p:spPr>
          <a:xfrm>
            <a:off x="5183188" y="453589"/>
            <a:ext cx="0" cy="5415398"/>
          </a:xfrm>
          <a:prstGeom prst="line">
            <a:avLst/>
          </a:prstGeom>
          <a:ln w="190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089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7E28E-1701-4AE7-B415-ECE25DE2F1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EDIT TITLE. USE ALL CAPS IF POSSIBLE.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9BF93D-79EF-4B8B-84F6-923F3D205A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94352" y="453589"/>
            <a:ext cx="5761036" cy="54074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85C54-5666-4F69-9AA1-2753A95228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87526"/>
            <a:ext cx="3932237" cy="348146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301A5E-CDC0-4A20-A3DE-D0BA0D0F0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December 2, 2019  |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E9B65E-67A1-49FB-94A1-225B5E074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BC5855-AE93-45B6-B3C6-8249D13F1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l"/>
            <a:fld id="{F6E131BB-4BB8-44B9-A038-62124B4EFDC7}" type="slidenum">
              <a:rPr lang="en-US" smtClean="0"/>
              <a:pPr algn="l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AE2C9EB-2A1E-4144-893E-2C8BA61283A3}"/>
              </a:ext>
            </a:extLst>
          </p:cNvPr>
          <p:cNvCxnSpPr>
            <a:cxnSpLocks/>
          </p:cNvCxnSpPr>
          <p:nvPr userDrawn="1"/>
        </p:nvCxnSpPr>
        <p:spPr>
          <a:xfrm>
            <a:off x="839788" y="2222463"/>
            <a:ext cx="4343400" cy="0"/>
          </a:xfrm>
          <a:prstGeom prst="line">
            <a:avLst/>
          </a:prstGeom>
          <a:ln w="190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01EC5ED-34BC-4D8C-AE1D-CC0C41CC64A6}"/>
              </a:ext>
            </a:extLst>
          </p:cNvPr>
          <p:cNvCxnSpPr>
            <a:cxnSpLocks/>
          </p:cNvCxnSpPr>
          <p:nvPr userDrawn="1"/>
        </p:nvCxnSpPr>
        <p:spPr>
          <a:xfrm>
            <a:off x="5183188" y="453589"/>
            <a:ext cx="0" cy="5415398"/>
          </a:xfrm>
          <a:prstGeom prst="line">
            <a:avLst/>
          </a:prstGeom>
          <a:ln w="19050">
            <a:solidFill>
              <a:schemeClr val="tx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119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D1B402-4FFB-4157-9A99-18DFD5C0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290" y="304801"/>
            <a:ext cx="10960510" cy="11307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TITLE. USE ALL CAPS IF POSSIBLE.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AD7612-BA00-472B-98BF-5AA031803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3289" y="1825625"/>
            <a:ext cx="10960511" cy="4093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269A91-C611-4F86-918B-84CB022ACC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980005" y="6172199"/>
            <a:ext cx="2333238" cy="380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December 2, 2019  |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46B61-9E6A-4AEE-85C1-08777EBB13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70699" y="6172201"/>
            <a:ext cx="4121921" cy="380998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233FE-5BBD-401D-A071-0D26445945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13243" y="6172199"/>
            <a:ext cx="764457" cy="380999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r">
              <a:defRPr sz="10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algn="l"/>
            <a:fld id="{F6E131BB-4BB8-44B9-A038-62124B4EFDC7}" type="slidenum">
              <a:rPr lang="en-US" smtClean="0"/>
              <a:pPr algn="l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367512A-5838-47FD-967F-30658807354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810126"/>
            <a:ext cx="3470699" cy="115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614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 cap="none" baseline="0" dirty="0" smtClean="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72">
          <p15:clr>
            <a:srgbClr val="F26B43"/>
          </p15:clr>
        </p15:guide>
        <p15:guide id="3" pos="7608">
          <p15:clr>
            <a:srgbClr val="F26B43"/>
          </p15:clr>
        </p15:guide>
        <p15:guide id="4" orient="horz" pos="72">
          <p15:clr>
            <a:srgbClr val="F26B43"/>
          </p15:clr>
        </p15:guide>
        <p15:guide id="5" orient="horz" pos="4248">
          <p15:clr>
            <a:srgbClr val="F26B43"/>
          </p15:clr>
        </p15:guide>
        <p15:guide id="6" pos="240">
          <p15:clr>
            <a:srgbClr val="F26B43"/>
          </p15:clr>
        </p15:guide>
        <p15:guide id="7" pos="3840">
          <p15:clr>
            <a:srgbClr val="F26B43"/>
          </p15:clr>
        </p15:guide>
        <p15:guide id="8" pos="7152">
          <p15:clr>
            <a:srgbClr val="F26B43"/>
          </p15:clr>
        </p15:guide>
        <p15:guide id="9" orient="horz" pos="3888">
          <p15:clr>
            <a:srgbClr val="F26B43"/>
          </p15:clr>
        </p15:guide>
        <p15:guide id="10" orient="horz" pos="4128">
          <p15:clr>
            <a:srgbClr val="F26B43"/>
          </p15:clr>
        </p15:guide>
        <p15:guide id="11" orient="horz" pos="374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j.fertnstert.2004.11.001" TargetMode="External"/><Relationship Id="rId2" Type="http://schemas.openxmlformats.org/officeDocument/2006/relationships/hyperlink" Target="https://doi.org/10.1093/humrep/deg40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E31B245-350D-AE30-EAD7-7F0E922BF6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523" y="1437895"/>
            <a:ext cx="11198953" cy="398221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18E5645-46B5-3880-BE33-C32419EF040B}"/>
              </a:ext>
            </a:extLst>
          </p:cNvPr>
          <p:cNvSpPr txBox="1"/>
          <p:nvPr/>
        </p:nvSpPr>
        <p:spPr>
          <a:xfrm>
            <a:off x="-2" y="1627323"/>
            <a:ext cx="12192001" cy="2200602"/>
          </a:xfrm>
          <a:prstGeom prst="rect">
            <a:avLst/>
          </a:prstGeom>
          <a:solidFill>
            <a:srgbClr val="007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bg1"/>
                </a:solidFill>
              </a:rPr>
              <a:t>ASSOCIATION BETWEEN SERUM ESTRADIOL LEVEL DECLINE IN THE DAYS PRECEDING OVULATORY TRIGGER AND ASSISTED </a:t>
            </a:r>
            <a:r>
              <a:rPr lang="en-US" sz="3500" b="1" dirty="0">
                <a:solidFill>
                  <a:schemeClr val="bg1"/>
                </a:solidFill>
              </a:rPr>
              <a:t>REPRODUCTIVE</a:t>
            </a:r>
            <a:r>
              <a:rPr lang="en-US" sz="3400" b="1" dirty="0">
                <a:solidFill>
                  <a:schemeClr val="bg1"/>
                </a:solidFill>
              </a:rPr>
              <a:t> TECHNOLOGY OUTCOMES</a:t>
            </a:r>
          </a:p>
        </p:txBody>
      </p:sp>
    </p:spTree>
    <p:extLst>
      <p:ext uri="{BB962C8B-B14F-4D97-AF65-F5344CB8AC3E}">
        <p14:creationId xmlns:p14="http://schemas.microsoft.com/office/powerpoint/2010/main" val="2147575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E4FBAD93-0933-C642-B531-6CDFD1499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321" y="6313137"/>
            <a:ext cx="11741812" cy="5448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800" i="1" dirty="0"/>
              <a:t>Oocyte maturity rate: Number of mature oocytes / Number of oocytes retrieved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800" i="1" dirty="0"/>
              <a:t>Fertilization rate: Number of 2PN / Number of mature oocytes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800" i="1" dirty="0"/>
              <a:t>Usable blastocysts: Sum of transferred and cryopreserved blastocysts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EEB6F-430E-206F-28A5-1849FA94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321" y="-371060"/>
            <a:ext cx="10960510" cy="1130709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accent5"/>
                </a:solidFill>
                <a:latin typeface="Franklin Gothic Medium" panose="020B0603020102020204" pitchFamily="34" charset="0"/>
              </a:rPr>
              <a:t>RESULTS – TABLE 2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B51E89A-AE03-41B5-1F66-A47BABC33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133378"/>
              </p:ext>
            </p:extLst>
          </p:nvPr>
        </p:nvGraphicFramePr>
        <p:xfrm>
          <a:off x="351322" y="759648"/>
          <a:ext cx="11628869" cy="556787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3092783">
                  <a:extLst>
                    <a:ext uri="{9D8B030D-6E8A-4147-A177-3AD203B41FA5}">
                      <a16:colId xmlns:a16="http://schemas.microsoft.com/office/drawing/2014/main" val="953449918"/>
                    </a:ext>
                  </a:extLst>
                </a:gridCol>
                <a:gridCol w="1422681">
                  <a:extLst>
                    <a:ext uri="{9D8B030D-6E8A-4147-A177-3AD203B41FA5}">
                      <a16:colId xmlns:a16="http://schemas.microsoft.com/office/drawing/2014/main" val="4236259624"/>
                    </a:ext>
                  </a:extLst>
                </a:gridCol>
                <a:gridCol w="1422681">
                  <a:extLst>
                    <a:ext uri="{9D8B030D-6E8A-4147-A177-3AD203B41FA5}">
                      <a16:colId xmlns:a16="http://schemas.microsoft.com/office/drawing/2014/main" val="2066022072"/>
                    </a:ext>
                  </a:extLst>
                </a:gridCol>
                <a:gridCol w="1422681">
                  <a:extLst>
                    <a:ext uri="{9D8B030D-6E8A-4147-A177-3AD203B41FA5}">
                      <a16:colId xmlns:a16="http://schemas.microsoft.com/office/drawing/2014/main" val="2126612296"/>
                    </a:ext>
                  </a:extLst>
                </a:gridCol>
                <a:gridCol w="1422681">
                  <a:extLst>
                    <a:ext uri="{9D8B030D-6E8A-4147-A177-3AD203B41FA5}">
                      <a16:colId xmlns:a16="http://schemas.microsoft.com/office/drawing/2014/main" val="3168549884"/>
                    </a:ext>
                  </a:extLst>
                </a:gridCol>
                <a:gridCol w="1422681">
                  <a:extLst>
                    <a:ext uri="{9D8B030D-6E8A-4147-A177-3AD203B41FA5}">
                      <a16:colId xmlns:a16="http://schemas.microsoft.com/office/drawing/2014/main" val="2151569973"/>
                    </a:ext>
                  </a:extLst>
                </a:gridCol>
                <a:gridCol w="1422681">
                  <a:extLst>
                    <a:ext uri="{9D8B030D-6E8A-4147-A177-3AD203B41FA5}">
                      <a16:colId xmlns:a16="http://schemas.microsoft.com/office/drawing/2014/main" val="2888107277"/>
                    </a:ext>
                  </a:extLst>
                </a:gridCol>
              </a:tblGrid>
              <a:tr h="7921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Franklin Gothic Book" panose="020B0503020102020204" pitchFamily="34" charset="0"/>
                        </a:rPr>
                        <a:t>Consistent Rise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Franklin Gothic Book" panose="020B0503020102020204" pitchFamily="34" charset="0"/>
                        </a:rPr>
                        <a:t>(n = 5684)</a:t>
                      </a:r>
                      <a:endParaRPr lang="en-US" sz="1800" b="1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Franklin Gothic Book" panose="020B0503020102020204" pitchFamily="34" charset="0"/>
                        </a:rPr>
                        <a:t>1 Drop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Franklin Gothic Book" panose="020B0503020102020204" pitchFamily="34" charset="0"/>
                        </a:rPr>
                        <a:t>(n = 1119)</a:t>
                      </a:r>
                      <a:endParaRPr lang="en-US" sz="1800" b="1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Franklin Gothic Book" panose="020B0503020102020204" pitchFamily="34" charset="0"/>
                        </a:rPr>
                        <a:t>2-4 Drops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Franklin Gothic Book" panose="020B0503020102020204" pitchFamily="34" charset="0"/>
                        </a:rPr>
                        <a:t>(n = 194)</a:t>
                      </a:r>
                      <a:endParaRPr lang="en-US" sz="1800" b="1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290127"/>
                  </a:ext>
                </a:extLst>
              </a:tr>
              <a:tr h="71334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Mean </a:t>
                      </a: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± 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SD or median (IQR)</a:t>
                      </a:r>
                    </a:p>
                  </a:txBody>
                  <a:tcPr marL="9525" marR="9525" marT="9525" marB="0" anchor="ctr">
                    <a:solidFill>
                      <a:srgbClr val="007C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Mean ratio</a:t>
                      </a:r>
                    </a:p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 (95% CI)</a:t>
                      </a:r>
                    </a:p>
                  </a:txBody>
                  <a:tcPr marL="9525" marR="9525" marT="9525" marB="0" anchor="ctr">
                    <a:solidFill>
                      <a:srgbClr val="007C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Mean </a:t>
                      </a: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± 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SD or median (IQR)</a:t>
                      </a:r>
                    </a:p>
                  </a:txBody>
                  <a:tcPr marL="9525" marR="9525" marT="9525" marB="0" anchor="ctr">
                    <a:solidFill>
                      <a:srgbClr val="007C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Mean ratio </a:t>
                      </a:r>
                    </a:p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(95% CI)</a:t>
                      </a:r>
                    </a:p>
                  </a:txBody>
                  <a:tcPr marL="9525" marR="9525" marT="9525" marB="0" anchor="ctr">
                    <a:solidFill>
                      <a:srgbClr val="007C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Mean </a:t>
                      </a: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± 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SD or median (IQR)</a:t>
                      </a:r>
                    </a:p>
                  </a:txBody>
                  <a:tcPr marL="9525" marR="9525" marT="9525" marB="0" anchor="ctr">
                    <a:solidFill>
                      <a:srgbClr val="007C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Mean ratio </a:t>
                      </a:r>
                    </a:p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(95% CI)</a:t>
                      </a:r>
                    </a:p>
                  </a:txBody>
                  <a:tcPr marL="9525" marR="9525" marT="9525" marB="0" anchor="ctr">
                    <a:solidFill>
                      <a:srgbClr val="007C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213668"/>
                  </a:ext>
                </a:extLst>
              </a:tr>
              <a:tr h="7133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Number of oocytes retrieved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17.9 ± 10.1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18.1 ± 10.8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0.98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(0.94 - 1.02)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20.4 ± 11.4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1.00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(0.89 - 1.12)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9104868"/>
                  </a:ext>
                </a:extLst>
              </a:tr>
              <a:tr h="5557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Number of MII oocytes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13.4 ± 8.0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13.7 ± 8.8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0.98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 (0.94 -1.02)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15.2 ± 9.1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0.99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(0.88 -1.12)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1244004"/>
                  </a:ext>
                </a:extLst>
              </a:tr>
              <a:tr h="5557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Number of 2PNs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10.4 ± 6.8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10.7 ± 7.6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1.00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(0.95 -1.05)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11.9 ± 7.9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1.00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(0.88 -1.13)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0063412"/>
                  </a:ext>
                </a:extLst>
              </a:tr>
              <a:tr h="5557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Number of usable blastocyst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4.4 ± 3.3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4.4 ± 3.4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0.94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 (0.86 -1.03)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4.8 ±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0.91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(0.74 -1.11)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789123"/>
                  </a:ext>
                </a:extLst>
              </a:tr>
              <a:tr h="5557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Oocyte maturity rate </a:t>
                      </a:r>
                    </a:p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(ICSI only)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77.3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(65.6 - 87.5)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77.8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(66.7- 88.2)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1.00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(0.99 -1.02)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77.3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(64.3- 87.5)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0.99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(0.96 -1.03)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52717236"/>
                  </a:ext>
                </a:extLst>
              </a:tr>
              <a:tr h="5557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Fertilization rate </a:t>
                      </a:r>
                    </a:p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(ICSI only)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80.0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(66.7 - 90.5)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81.3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(66.7- 91.9)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1.00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 (0.96 -1.04)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81.3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(64.3- 94.1)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1.00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(1.00 -1.00)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37120794"/>
                  </a:ext>
                </a:extLst>
              </a:tr>
              <a:tr h="5557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Usable blastocyst rate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50.0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(33.3- 66.7)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50.0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(33.3 - 72.2)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1.00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(0.96 -1.08)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55.6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(40.0- 71.4)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1.13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(0.99 -1.29)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28172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9092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E4FBAD93-0933-C642-B531-6CDFD1499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97" y="6314341"/>
            <a:ext cx="11741812" cy="543660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700" i="1" dirty="0">
                <a:solidFill>
                  <a:srgbClr val="000000"/>
                </a:solidFill>
                <a:latin typeface="Franklin Gothic Book" panose="020B0503020102020204" pitchFamily="34" charset="0"/>
              </a:rPr>
              <a:t>Mean (SD) or Median (IQR)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700" i="1" dirty="0">
                <a:solidFill>
                  <a:srgbClr val="000000"/>
                </a:solidFill>
                <a:latin typeface="Franklin Gothic Book" panose="020B0503020102020204" pitchFamily="34" charset="0"/>
              </a:rPr>
              <a:t>Oocyte maturity rate: Number of mature oocytes / Number of oocytes retrieved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700" i="1" dirty="0">
                <a:solidFill>
                  <a:srgbClr val="000000"/>
                </a:solidFill>
                <a:latin typeface="Franklin Gothic Book" panose="020B0503020102020204" pitchFamily="34" charset="0"/>
              </a:rPr>
              <a:t>Fertilization rate: Number of 2PN / Number of mature oocytes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700" i="1" dirty="0">
                <a:solidFill>
                  <a:srgbClr val="000000"/>
                </a:solidFill>
                <a:latin typeface="Franklin Gothic Book" panose="020B0503020102020204" pitchFamily="34" charset="0"/>
              </a:rPr>
              <a:t>Usable blastocysts: Sum of transferred and cryopreserved blastocysts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B51E89A-AE03-41B5-1F66-A47BABC33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23555"/>
              </p:ext>
            </p:extLst>
          </p:nvPr>
        </p:nvGraphicFramePr>
        <p:xfrm>
          <a:off x="216972" y="956806"/>
          <a:ext cx="11720930" cy="538200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3076130">
                  <a:extLst>
                    <a:ext uri="{9D8B030D-6E8A-4147-A177-3AD203B41FA5}">
                      <a16:colId xmlns:a16="http://schemas.microsoft.com/office/drawing/2014/main" val="953449918"/>
                    </a:ext>
                  </a:extLst>
                </a:gridCol>
                <a:gridCol w="1440800">
                  <a:extLst>
                    <a:ext uri="{9D8B030D-6E8A-4147-A177-3AD203B41FA5}">
                      <a16:colId xmlns:a16="http://schemas.microsoft.com/office/drawing/2014/main" val="4236259624"/>
                    </a:ext>
                  </a:extLst>
                </a:gridCol>
                <a:gridCol w="1250743">
                  <a:extLst>
                    <a:ext uri="{9D8B030D-6E8A-4147-A177-3AD203B41FA5}">
                      <a16:colId xmlns:a16="http://schemas.microsoft.com/office/drawing/2014/main" val="2118284959"/>
                    </a:ext>
                  </a:extLst>
                </a:gridCol>
                <a:gridCol w="1630857">
                  <a:extLst>
                    <a:ext uri="{9D8B030D-6E8A-4147-A177-3AD203B41FA5}">
                      <a16:colId xmlns:a16="http://schemas.microsoft.com/office/drawing/2014/main" val="2126612296"/>
                    </a:ext>
                  </a:extLst>
                </a:gridCol>
                <a:gridCol w="1440800">
                  <a:extLst>
                    <a:ext uri="{9D8B030D-6E8A-4147-A177-3AD203B41FA5}">
                      <a16:colId xmlns:a16="http://schemas.microsoft.com/office/drawing/2014/main" val="2605194202"/>
                    </a:ext>
                  </a:extLst>
                </a:gridCol>
                <a:gridCol w="1440800">
                  <a:extLst>
                    <a:ext uri="{9D8B030D-6E8A-4147-A177-3AD203B41FA5}">
                      <a16:colId xmlns:a16="http://schemas.microsoft.com/office/drawing/2014/main" val="2151569973"/>
                    </a:ext>
                  </a:extLst>
                </a:gridCol>
                <a:gridCol w="1440800">
                  <a:extLst>
                    <a:ext uri="{9D8B030D-6E8A-4147-A177-3AD203B41FA5}">
                      <a16:colId xmlns:a16="http://schemas.microsoft.com/office/drawing/2014/main" val="4062270845"/>
                    </a:ext>
                  </a:extLst>
                </a:gridCol>
              </a:tblGrid>
              <a:tr h="556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</a:rPr>
                        <a:t>Consistent Rise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</a:rPr>
                        <a:t>(n = 637)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</a:rPr>
                        <a:t>1 Drop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</a:rPr>
                        <a:t>(n = 148)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</a:rPr>
                        <a:t>2-4 Drops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</a:rPr>
                        <a:t>(n = 9)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290127"/>
                  </a:ext>
                </a:extLst>
              </a:tr>
              <a:tr h="4558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Mean </a:t>
                      </a: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± 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SD or median (IQR)</a:t>
                      </a:r>
                    </a:p>
                  </a:txBody>
                  <a:tcPr marL="9525" marR="9525" marT="9525" marB="0" anchor="ctr">
                    <a:solidFill>
                      <a:srgbClr val="007C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Mean ratio (95% CI)</a:t>
                      </a:r>
                    </a:p>
                  </a:txBody>
                  <a:tcPr marL="9525" marR="9525" marT="9525" marB="0" anchor="ctr">
                    <a:solidFill>
                      <a:srgbClr val="007C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Mean </a:t>
                      </a: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± 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SD or median (IQR)</a:t>
                      </a:r>
                    </a:p>
                  </a:txBody>
                  <a:tcPr marL="9525" marR="9525" marT="9525" marB="0" anchor="ctr">
                    <a:solidFill>
                      <a:srgbClr val="007C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Mean ratio </a:t>
                      </a:r>
                    </a:p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(95% CI)</a:t>
                      </a:r>
                    </a:p>
                  </a:txBody>
                  <a:tcPr marL="9525" marR="9525" marT="9525" marB="0" anchor="ctr">
                    <a:solidFill>
                      <a:srgbClr val="007C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Mean </a:t>
                      </a: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± 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SD or median (IQR)</a:t>
                      </a:r>
                    </a:p>
                  </a:txBody>
                  <a:tcPr marL="9525" marR="9525" marT="9525" marB="0" anchor="ctr">
                    <a:solidFill>
                      <a:srgbClr val="007C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Mean ratio </a:t>
                      </a:r>
                    </a:p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(95% CI)</a:t>
                      </a:r>
                    </a:p>
                  </a:txBody>
                  <a:tcPr marL="9525" marR="9525" marT="9525" marB="0" anchor="ctr">
                    <a:solidFill>
                      <a:srgbClr val="007C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307196"/>
                  </a:ext>
                </a:extLst>
              </a:tr>
              <a:tr h="6242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Number of oocytes retrieved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8.5 ± 5.2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7.0 ± 4.8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0.85 </a:t>
                      </a:r>
                    </a:p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(0.75 - 0.95)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6.8 ± 3.7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0.81 </a:t>
                      </a:r>
                    </a:p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(0.59 - 1.13)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9104868"/>
                  </a:ext>
                </a:extLst>
              </a:tr>
              <a:tr h="6242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Number of MII oocytes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6.2 ± 4.3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5.1 ± 3.8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0.84 </a:t>
                      </a:r>
                    </a:p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(0.74 - 0.95)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4.2 ± 3.3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0.70 </a:t>
                      </a:r>
                    </a:p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(0.44 - 1.10)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1244004"/>
                  </a:ext>
                </a:extLst>
              </a:tr>
              <a:tr h="6242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Number of 2PNs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4.6 ± 3.5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3.9 ± 3.4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0.86 </a:t>
                      </a:r>
                    </a:p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(0.74 – 1.00)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3.0 ± 2.8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0.66 </a:t>
                      </a:r>
                    </a:p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(0.38 - 1.15)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0063412"/>
                  </a:ext>
                </a:extLst>
              </a:tr>
              <a:tr h="6242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Number of usable blastocysts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2.2 ± 1.8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2.0 ± 1.9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0.92 </a:t>
                      </a:r>
                    </a:p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(0.78 - 1.09)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2.0 ± 2.7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0.94 </a:t>
                      </a:r>
                    </a:p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(0.42 - 2.12)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789123"/>
                  </a:ext>
                </a:extLst>
              </a:tr>
              <a:tr h="6242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Oocyte maturity rate (ICSI only)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75.0 </a:t>
                      </a:r>
                    </a:p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(60.0 – 85.8)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75.0 </a:t>
                      </a:r>
                    </a:p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(55.4 – 93.1)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0.99 </a:t>
                      </a:r>
                    </a:p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(0.94 - 1.05)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68.8 </a:t>
                      </a:r>
                    </a:p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(28.6 – 80.0)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0.86 </a:t>
                      </a:r>
                    </a:p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(0.67 - 1.10)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52717236"/>
                  </a:ext>
                </a:extLst>
              </a:tr>
              <a:tr h="6242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Fertilization rate (ICSI only)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77.8 </a:t>
                      </a:r>
                    </a:p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(60.0 - 100)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83.3 </a:t>
                      </a:r>
                    </a:p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(63.8 – 100.0)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0.95 </a:t>
                      </a:r>
                    </a:p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(0.8 - 1.14)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72.7 </a:t>
                      </a:r>
                    </a:p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(0.0 – 85.7)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0.99 </a:t>
                      </a:r>
                    </a:p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(0.91 - 1.07)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37120794"/>
                  </a:ext>
                </a:extLst>
              </a:tr>
              <a:tr h="6242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Usable blastocyst rate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50.0 </a:t>
                      </a:r>
                    </a:p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(28.6 – 80.0)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56.3 </a:t>
                      </a:r>
                    </a:p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(33.3-78.8)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1.06 </a:t>
                      </a:r>
                    </a:p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(0.95 - 1.19)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50.0 </a:t>
                      </a:r>
                    </a:p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(50.0 – 78.1)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1.43 </a:t>
                      </a:r>
                    </a:p>
                    <a:p>
                      <a:pPr algn="ctr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(0.96 - 2.15)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28172374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D4C7DD61-F4BF-6AA9-6E8A-169562C5E0C1}"/>
              </a:ext>
            </a:extLst>
          </p:cNvPr>
          <p:cNvSpPr/>
          <p:nvPr/>
        </p:nvSpPr>
        <p:spPr>
          <a:xfrm>
            <a:off x="216975" y="1937287"/>
            <a:ext cx="11741808" cy="1952787"/>
          </a:xfrm>
          <a:prstGeom prst="rect">
            <a:avLst/>
          </a:prstGeom>
          <a:noFill/>
          <a:ln w="63500">
            <a:solidFill>
              <a:srgbClr val="E903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F73041D-99B9-0F18-88A4-D94C1E12776B}"/>
              </a:ext>
            </a:extLst>
          </p:cNvPr>
          <p:cNvSpPr/>
          <p:nvPr/>
        </p:nvSpPr>
        <p:spPr>
          <a:xfrm>
            <a:off x="216975" y="3890075"/>
            <a:ext cx="11741808" cy="2448734"/>
          </a:xfrm>
          <a:prstGeom prst="rect">
            <a:avLst/>
          </a:prstGeom>
          <a:noFill/>
          <a:ln w="63500">
            <a:solidFill>
              <a:srgbClr val="E903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926E15C-58AD-AD28-EB9D-285338DCB9F7}"/>
              </a:ext>
            </a:extLst>
          </p:cNvPr>
          <p:cNvSpPr txBox="1">
            <a:spLocks/>
          </p:cNvSpPr>
          <p:nvPr/>
        </p:nvSpPr>
        <p:spPr>
          <a:xfrm>
            <a:off x="393289" y="304801"/>
            <a:ext cx="11463429" cy="6984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cap="none" baseline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>
                <a:solidFill>
                  <a:schemeClr val="accent5"/>
                </a:solidFill>
                <a:latin typeface="Franklin Gothic Medium" panose="020B0603020102020204" pitchFamily="34" charset="0"/>
              </a:rPr>
              <a:t>RESULTS – TABLE 3 (AMH &lt;1 ng/mL)</a:t>
            </a:r>
          </a:p>
        </p:txBody>
      </p:sp>
    </p:spTree>
    <p:extLst>
      <p:ext uri="{BB962C8B-B14F-4D97-AF65-F5344CB8AC3E}">
        <p14:creationId xmlns:p14="http://schemas.microsoft.com/office/powerpoint/2010/main" val="2944934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B51E89A-AE03-41B5-1F66-A47BABC33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989365"/>
              </p:ext>
            </p:extLst>
          </p:nvPr>
        </p:nvGraphicFramePr>
        <p:xfrm>
          <a:off x="227376" y="907116"/>
          <a:ext cx="11739531" cy="544718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956268">
                  <a:extLst>
                    <a:ext uri="{9D8B030D-6E8A-4147-A177-3AD203B41FA5}">
                      <a16:colId xmlns:a16="http://schemas.microsoft.com/office/drawing/2014/main" val="953449918"/>
                    </a:ext>
                  </a:extLst>
                </a:gridCol>
                <a:gridCol w="1674059">
                  <a:extLst>
                    <a:ext uri="{9D8B030D-6E8A-4147-A177-3AD203B41FA5}">
                      <a16:colId xmlns:a16="http://schemas.microsoft.com/office/drawing/2014/main" val="4236259624"/>
                    </a:ext>
                  </a:extLst>
                </a:gridCol>
                <a:gridCol w="1019244">
                  <a:extLst>
                    <a:ext uri="{9D8B030D-6E8A-4147-A177-3AD203B41FA5}">
                      <a16:colId xmlns:a16="http://schemas.microsoft.com/office/drawing/2014/main" val="3701563358"/>
                    </a:ext>
                  </a:extLst>
                </a:gridCol>
                <a:gridCol w="1522490">
                  <a:extLst>
                    <a:ext uri="{9D8B030D-6E8A-4147-A177-3AD203B41FA5}">
                      <a16:colId xmlns:a16="http://schemas.microsoft.com/office/drawing/2014/main" val="2126612296"/>
                    </a:ext>
                  </a:extLst>
                </a:gridCol>
                <a:gridCol w="1522490">
                  <a:extLst>
                    <a:ext uri="{9D8B030D-6E8A-4147-A177-3AD203B41FA5}">
                      <a16:colId xmlns:a16="http://schemas.microsoft.com/office/drawing/2014/main" val="640117546"/>
                    </a:ext>
                  </a:extLst>
                </a:gridCol>
                <a:gridCol w="1522490">
                  <a:extLst>
                    <a:ext uri="{9D8B030D-6E8A-4147-A177-3AD203B41FA5}">
                      <a16:colId xmlns:a16="http://schemas.microsoft.com/office/drawing/2014/main" val="2151569973"/>
                    </a:ext>
                  </a:extLst>
                </a:gridCol>
                <a:gridCol w="1522490">
                  <a:extLst>
                    <a:ext uri="{9D8B030D-6E8A-4147-A177-3AD203B41FA5}">
                      <a16:colId xmlns:a16="http://schemas.microsoft.com/office/drawing/2014/main" val="1721159788"/>
                    </a:ext>
                  </a:extLst>
                </a:gridCol>
              </a:tblGrid>
              <a:tr h="5915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</a:rPr>
                        <a:t>Consistent Rise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</a:rPr>
                        <a:t>(n = 2423)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</a:rPr>
                        <a:t>1 Drop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</a:rPr>
                        <a:t>(n = 482)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</a:rPr>
                        <a:t>2-4 Drops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</a:rPr>
                        <a:t>(n = 109)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290127"/>
                  </a:ext>
                </a:extLst>
              </a:tr>
              <a:tr h="5915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Mean </a:t>
                      </a: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± 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SD or median (IQR)</a:t>
                      </a:r>
                    </a:p>
                  </a:txBody>
                  <a:tcPr marL="9525" marR="9525" marT="9525" marB="0" anchor="ctr">
                    <a:solidFill>
                      <a:srgbClr val="007C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Mean ratio (95% CI)</a:t>
                      </a:r>
                    </a:p>
                  </a:txBody>
                  <a:tcPr marL="9525" marR="9525" marT="9525" marB="0" anchor="ctr">
                    <a:solidFill>
                      <a:srgbClr val="007C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Mean </a:t>
                      </a: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± 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SD or median (IQR)</a:t>
                      </a:r>
                    </a:p>
                  </a:txBody>
                  <a:tcPr marL="9525" marR="9525" marT="9525" marB="0" anchor="ctr">
                    <a:solidFill>
                      <a:srgbClr val="007C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Mean ratio </a:t>
                      </a:r>
                    </a:p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(95% CI)</a:t>
                      </a:r>
                    </a:p>
                  </a:txBody>
                  <a:tcPr marL="9525" marR="9525" marT="9525" marB="0" anchor="ctr">
                    <a:solidFill>
                      <a:srgbClr val="007C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Mean </a:t>
                      </a: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± 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SD or median (IQR)</a:t>
                      </a:r>
                    </a:p>
                  </a:txBody>
                  <a:tcPr marL="9525" marR="9525" marT="9525" marB="0" anchor="ctr">
                    <a:solidFill>
                      <a:srgbClr val="007C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Mean ratio </a:t>
                      </a:r>
                    </a:p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(95% CI)</a:t>
                      </a:r>
                    </a:p>
                  </a:txBody>
                  <a:tcPr marL="9525" marR="9525" marT="9525" marB="0" anchor="ctr">
                    <a:solidFill>
                      <a:srgbClr val="007C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56668"/>
                  </a:ext>
                </a:extLst>
              </a:tr>
              <a:tr h="6091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Number of oocytes retrieved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22.9 ± 10.3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23.6 ± 10.5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1.01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(0.97 - 1.05)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24.5 ± 11.6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0.98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(0.90 - 1.08)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9104868"/>
                  </a:ext>
                </a:extLst>
              </a:tr>
              <a:tr h="6091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Number of MII oocytes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17.3 ± 8.2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17.8 ± 8.6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1.01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(0.96 - 1.06)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18.5 ± 9.4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0.99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(0.89 - 1.09)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1244004"/>
                  </a:ext>
                </a:extLst>
              </a:tr>
              <a:tr h="6091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Number of 2PNs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13.5 ± 7.1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14.3 ± 7.9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1.03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(0.98 - 1.09)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14.6 ± 8.2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0.99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(0.89 - 1.10)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0063412"/>
                  </a:ext>
                </a:extLst>
              </a:tr>
              <a:tr h="6091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Number of usable blastocysts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6.6 ± 4.6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7.3 ± 5.6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1.08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(1.01 - 1.16)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7.1 ± 4.6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0.99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(0.87 - 1.12)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789123"/>
                  </a:ext>
                </a:extLst>
              </a:tr>
              <a:tr h="6091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Oocyte maturity rate </a:t>
                      </a:r>
                    </a:p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(ICSI only)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78.2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(66.7 – 87.5)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77.8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(66.7 – 88.2)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1.00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(0.98 - 1.02)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78.6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(66.7 – 86.7)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1.01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(0.97 - 1.04)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52717236"/>
                  </a:ext>
                </a:extLst>
              </a:tr>
              <a:tr h="6091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Fertilization rate </a:t>
                      </a:r>
                    </a:p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(ICSI only)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81.3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(69.2 – 89.7)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81.8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(70.5 – 91.3)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1.00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 (0.96 - 1.05)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83.3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(66.0 – 94.1)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1.00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 (1.00 – 1.00)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37120794"/>
                  </a:ext>
                </a:extLst>
              </a:tr>
              <a:tr h="6091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Usable blastocyst rate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50.0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(33.3 – 66.7)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50.0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(33.3 – 66.4)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1.05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(1.00 - 1.09)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50.0 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(37.8 – 63.6)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1.00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 (0.92 - 1.08)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28172374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C423C612-6B04-9BDA-D4C3-C552684986DE}"/>
              </a:ext>
            </a:extLst>
          </p:cNvPr>
          <p:cNvSpPr txBox="1">
            <a:spLocks/>
          </p:cNvSpPr>
          <p:nvPr/>
        </p:nvSpPr>
        <p:spPr>
          <a:xfrm>
            <a:off x="393289" y="304801"/>
            <a:ext cx="11463429" cy="6984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cap="none" baseline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>
                <a:solidFill>
                  <a:schemeClr val="accent5"/>
                </a:solidFill>
                <a:latin typeface="Franklin Gothic Medium" panose="020B0603020102020204" pitchFamily="34" charset="0"/>
              </a:rPr>
              <a:t>RESULTS – TABLE 4 (AMH &gt;3 ng/mL)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F62DFC66-F830-4FB1-4566-8FE3CF9C0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94" y="6354305"/>
            <a:ext cx="11741812" cy="503696"/>
          </a:xfrm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900" i="1" dirty="0">
                <a:solidFill>
                  <a:srgbClr val="000000"/>
                </a:solidFill>
                <a:latin typeface="Franklin Gothic Book" panose="020B0503020102020204" pitchFamily="34" charset="0"/>
              </a:rPr>
              <a:t>Mean (SD) or Median (IQR)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900" i="1" dirty="0">
                <a:solidFill>
                  <a:srgbClr val="000000"/>
                </a:solidFill>
                <a:latin typeface="Franklin Gothic Book" panose="020B0503020102020204" pitchFamily="34" charset="0"/>
              </a:rPr>
              <a:t>Oocyte maturity rate: Number of mature oocytes / Number of oocytes retrieved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900" i="1" dirty="0">
                <a:solidFill>
                  <a:srgbClr val="000000"/>
                </a:solidFill>
                <a:latin typeface="Franklin Gothic Book" panose="020B0503020102020204" pitchFamily="34" charset="0"/>
              </a:rPr>
              <a:t>Fertilization rate: Number of 2PN / Number of mature oocytes</a:t>
            </a:r>
          </a:p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900" i="1" dirty="0">
                <a:solidFill>
                  <a:srgbClr val="000000"/>
                </a:solidFill>
                <a:latin typeface="Franklin Gothic Book" panose="020B0503020102020204" pitchFamily="34" charset="0"/>
              </a:rPr>
              <a:t>Usable blastocysts: Sum of transferred and cryopreserved blastocysts</a:t>
            </a:r>
          </a:p>
        </p:txBody>
      </p:sp>
    </p:spTree>
    <p:extLst>
      <p:ext uri="{BB962C8B-B14F-4D97-AF65-F5344CB8AC3E}">
        <p14:creationId xmlns:p14="http://schemas.microsoft.com/office/powerpoint/2010/main" val="972566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0">
            <a:extLst>
              <a:ext uri="{FF2B5EF4-FFF2-40B4-BE49-F238E27FC236}">
                <a16:creationId xmlns:a16="http://schemas.microsoft.com/office/drawing/2014/main" id="{127ACBF0-B79E-B770-8456-7443481CF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881" y="6033131"/>
            <a:ext cx="11560798" cy="7848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1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Adjusted for age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1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Positive human chorionic gonadotropin (hCG): </a:t>
            </a:r>
            <a:r>
              <a:rPr kumimoji="0" lang="en-US" altLang="en-US" sz="900" b="0" i="1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hCG &gt;5 </a:t>
            </a:r>
            <a:r>
              <a:rPr kumimoji="0" lang="en-US" altLang="en-US" sz="900" b="0" i="1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mIU</a:t>
            </a:r>
            <a:r>
              <a:rPr kumimoji="0" lang="en-US" altLang="en-US" sz="900" b="0" i="1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/ml 10 days after FET</a:t>
            </a:r>
            <a:endParaRPr kumimoji="0" lang="en-US" altLang="en-US" sz="900" b="0" i="1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90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altLang="en-US" sz="900" b="0" i="1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hemical pregnancy: Positive hCG with return of hCG to &lt;5 </a:t>
            </a:r>
            <a:r>
              <a:rPr kumimoji="0" lang="en-US" altLang="en-US" sz="900" b="0" i="1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mIU</a:t>
            </a:r>
            <a:r>
              <a:rPr kumimoji="0" lang="en-US" altLang="en-US" sz="900" b="0" i="1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/ml prior to the visualization of the pregnancy on ultrasound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Spontaneous abortion</a:t>
            </a:r>
            <a:r>
              <a:rPr lang="en-US" altLang="en-US" sz="900" i="1" dirty="0">
                <a:solidFill>
                  <a:srgbClr val="000000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: Lo</a:t>
            </a:r>
            <a:r>
              <a:rPr kumimoji="0" lang="en-US" altLang="en-US" sz="900" b="0" i="1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ss of a clinical pregnancy prior to 22 weeks gestation (restricted to positive hCG pregnancies)</a:t>
            </a:r>
            <a:endParaRPr kumimoji="0" lang="en-US" altLang="en-US" sz="900" b="0" i="1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1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Live birth: Delivery of a viable fetus at &gt;</a:t>
            </a:r>
            <a:r>
              <a:rPr kumimoji="0" lang="en-US" altLang="en-US" sz="9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22 completed weeks gestation per transfer</a:t>
            </a:r>
            <a:endParaRPr kumimoji="0" lang="en-US" altLang="en-US" sz="900" b="0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Calibri" panose="020F050202020403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B51E89A-AE03-41B5-1F66-A47BABC33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29910"/>
              </p:ext>
            </p:extLst>
          </p:nvPr>
        </p:nvGraphicFramePr>
        <p:xfrm>
          <a:off x="351321" y="1207991"/>
          <a:ext cx="11489359" cy="482514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575201">
                  <a:extLst>
                    <a:ext uri="{9D8B030D-6E8A-4147-A177-3AD203B41FA5}">
                      <a16:colId xmlns:a16="http://schemas.microsoft.com/office/drawing/2014/main" val="953449918"/>
                    </a:ext>
                  </a:extLst>
                </a:gridCol>
                <a:gridCol w="1485693">
                  <a:extLst>
                    <a:ext uri="{9D8B030D-6E8A-4147-A177-3AD203B41FA5}">
                      <a16:colId xmlns:a16="http://schemas.microsoft.com/office/drawing/2014/main" val="4236259624"/>
                    </a:ext>
                  </a:extLst>
                </a:gridCol>
                <a:gridCol w="1485693">
                  <a:extLst>
                    <a:ext uri="{9D8B030D-6E8A-4147-A177-3AD203B41FA5}">
                      <a16:colId xmlns:a16="http://schemas.microsoft.com/office/drawing/2014/main" val="2066022072"/>
                    </a:ext>
                  </a:extLst>
                </a:gridCol>
                <a:gridCol w="1485693">
                  <a:extLst>
                    <a:ext uri="{9D8B030D-6E8A-4147-A177-3AD203B41FA5}">
                      <a16:colId xmlns:a16="http://schemas.microsoft.com/office/drawing/2014/main" val="2126612296"/>
                    </a:ext>
                  </a:extLst>
                </a:gridCol>
                <a:gridCol w="1485693">
                  <a:extLst>
                    <a:ext uri="{9D8B030D-6E8A-4147-A177-3AD203B41FA5}">
                      <a16:colId xmlns:a16="http://schemas.microsoft.com/office/drawing/2014/main" val="3168549884"/>
                    </a:ext>
                  </a:extLst>
                </a:gridCol>
                <a:gridCol w="1485693">
                  <a:extLst>
                    <a:ext uri="{9D8B030D-6E8A-4147-A177-3AD203B41FA5}">
                      <a16:colId xmlns:a16="http://schemas.microsoft.com/office/drawing/2014/main" val="2151569973"/>
                    </a:ext>
                  </a:extLst>
                </a:gridCol>
                <a:gridCol w="1485693">
                  <a:extLst>
                    <a:ext uri="{9D8B030D-6E8A-4147-A177-3AD203B41FA5}">
                      <a16:colId xmlns:a16="http://schemas.microsoft.com/office/drawing/2014/main" val="2888107277"/>
                    </a:ext>
                  </a:extLst>
                </a:gridCol>
              </a:tblGrid>
              <a:tr h="924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Franklin Gothic Book" panose="020B0503020102020204" pitchFamily="34" charset="0"/>
                        </a:rPr>
                        <a:t>Consistent Rise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Franklin Gothic Book" panose="020B0503020102020204" pitchFamily="34" charset="0"/>
                        </a:rPr>
                        <a:t>(n = </a:t>
                      </a: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</a:rPr>
                        <a:t>2819</a:t>
                      </a:r>
                      <a:r>
                        <a:rPr lang="en-US" sz="1800" b="1" dirty="0">
                          <a:effectLst/>
                          <a:latin typeface="Franklin Gothic Book" panose="020B0503020102020204" pitchFamily="34" charset="0"/>
                        </a:rPr>
                        <a:t>)</a:t>
                      </a:r>
                      <a:endParaRPr lang="en-US" sz="1800" b="1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Franklin Gothic Book" panose="020B0503020102020204" pitchFamily="34" charset="0"/>
                        </a:rPr>
                        <a:t>1 Drop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Franklin Gothic Book" panose="020B0503020102020204" pitchFamily="34" charset="0"/>
                        </a:rPr>
                        <a:t>(n = </a:t>
                      </a: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</a:rPr>
                        <a:t>584</a:t>
                      </a:r>
                      <a:r>
                        <a:rPr lang="en-US" sz="1800" b="1" dirty="0">
                          <a:effectLst/>
                          <a:latin typeface="Franklin Gothic Book" panose="020B0503020102020204" pitchFamily="34" charset="0"/>
                        </a:rPr>
                        <a:t>)</a:t>
                      </a:r>
                      <a:endParaRPr lang="en-US" sz="1800" b="1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Franklin Gothic Book" panose="020B0503020102020204" pitchFamily="34" charset="0"/>
                        </a:rPr>
                        <a:t>2-4 Drops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Franklin Gothic Book" panose="020B0503020102020204" pitchFamily="34" charset="0"/>
                        </a:rPr>
                        <a:t>(n = </a:t>
                      </a: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</a:rPr>
                        <a:t>84</a:t>
                      </a:r>
                      <a:r>
                        <a:rPr lang="en-US" sz="1800" b="1" dirty="0">
                          <a:effectLst/>
                          <a:latin typeface="Franklin Gothic Book" panose="020B0503020102020204" pitchFamily="34" charset="0"/>
                        </a:rPr>
                        <a:t>)</a:t>
                      </a:r>
                      <a:endParaRPr lang="en-US" sz="1800" b="1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290127"/>
                  </a:ext>
                </a:extLst>
              </a:tr>
              <a:tr h="61985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N (%)</a:t>
                      </a: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RR</a:t>
                      </a:r>
                    </a:p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(95% CI)</a:t>
                      </a: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N (%)</a:t>
                      </a: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RR</a:t>
                      </a:r>
                    </a:p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(95% CI)</a:t>
                      </a: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N (%)</a:t>
                      </a: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RR</a:t>
                      </a:r>
                    </a:p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(95% CI)</a:t>
                      </a: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213668"/>
                  </a:ext>
                </a:extLst>
              </a:tr>
              <a:tr h="801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Positive hCG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1538</a:t>
                      </a:r>
                    </a:p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(54.5)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308</a:t>
                      </a:r>
                    </a:p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(52.7)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1.02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(0.92 – 1.13)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50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(59.5)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0.90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(0.71 – 1.14)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9104868"/>
                  </a:ext>
                </a:extLst>
              </a:tr>
              <a:tr h="619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Chemical pregnancy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200</a:t>
                      </a:r>
                    </a:p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(13.0)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39</a:t>
                      </a:r>
                    </a:p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(12.7)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0.97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(0.71 – 1.34)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(16)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1.24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(0.65 – 2.37)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1244004"/>
                  </a:ext>
                </a:extLst>
              </a:tr>
              <a:tr h="619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Spontaneous abortion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198</a:t>
                      </a:r>
                    </a:p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(12.9)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47</a:t>
                      </a:r>
                    </a:p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(15.3)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1.17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(0.87 – 1.58)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(14.3)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1.19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(0.58 – 2.41)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0063412"/>
                  </a:ext>
                </a:extLst>
              </a:tr>
              <a:tr h="619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Clinical pregnancy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1318</a:t>
                      </a:r>
                    </a:p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(46.7)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258</a:t>
                      </a:r>
                    </a:p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(42.8)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1.00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(0.89 – 1.12)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42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(50.0)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0.88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(0.67 – 1.15)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52717236"/>
                  </a:ext>
                </a:extLst>
              </a:tr>
              <a:tr h="619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Franklin Gothic Book" panose="020B0503020102020204" pitchFamily="34" charset="0"/>
                        </a:rPr>
                        <a:t>Live birth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1097</a:t>
                      </a:r>
                    </a:p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(38.9)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Ref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205</a:t>
                      </a:r>
                    </a:p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(35.1)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0.95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(0.83 – 1.09)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33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(39.3)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0.83</a:t>
                      </a:r>
                    </a:p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(0.60 – 1.13)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37120794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CEC6C46B-E10F-53A2-8F93-2188FBD6A563}"/>
              </a:ext>
            </a:extLst>
          </p:cNvPr>
          <p:cNvSpPr txBox="1">
            <a:spLocks/>
          </p:cNvSpPr>
          <p:nvPr/>
        </p:nvSpPr>
        <p:spPr>
          <a:xfrm>
            <a:off x="393290" y="304801"/>
            <a:ext cx="10960510" cy="6984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cap="none" baseline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>
                <a:solidFill>
                  <a:schemeClr val="accent5"/>
                </a:solidFill>
                <a:latin typeface="Franklin Gothic Medium" panose="020B0603020102020204" pitchFamily="34" charset="0"/>
              </a:rPr>
              <a:t>RESULTS – TABLE 5</a:t>
            </a:r>
          </a:p>
        </p:txBody>
      </p:sp>
    </p:spTree>
    <p:extLst>
      <p:ext uri="{BB962C8B-B14F-4D97-AF65-F5344CB8AC3E}">
        <p14:creationId xmlns:p14="http://schemas.microsoft.com/office/powerpoint/2010/main" val="3745101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33C9CDD-09F6-25C8-B694-BAB5DB90BFCE}"/>
              </a:ext>
            </a:extLst>
          </p:cNvPr>
          <p:cNvSpPr txBox="1"/>
          <p:nvPr/>
        </p:nvSpPr>
        <p:spPr>
          <a:xfrm>
            <a:off x="114300" y="6172199"/>
            <a:ext cx="4318000" cy="685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EEB6F-430E-206F-28A5-1849FA945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accent5"/>
                </a:solidFill>
                <a:latin typeface="Franklin Gothic Medium" panose="020B0603020102020204" pitchFamily="34" charset="0"/>
              </a:rPr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4E845-778F-E607-6444-D76D38C48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289" y="1825625"/>
            <a:ext cx="10960511" cy="4727574"/>
          </a:xfrm>
        </p:spPr>
        <p:txBody>
          <a:bodyPr>
            <a:normAutofit/>
          </a:bodyPr>
          <a:lstStyle/>
          <a:p>
            <a:r>
              <a:rPr lang="en-US" dirty="0">
                <a:latin typeface="Franklin Gothic Book" panose="020B0503020102020204" pitchFamily="34" charset="0"/>
              </a:rPr>
              <a:t>Occurrences of a decrease in serum estradiol prior to ovulatory trigger in antagonist protocols does </a:t>
            </a:r>
            <a:r>
              <a:rPr lang="en-US" i="1" dirty="0">
                <a:latin typeface="Franklin Gothic Book" panose="020B0503020102020204" pitchFamily="34" charset="0"/>
              </a:rPr>
              <a:t>not</a:t>
            </a:r>
            <a:r>
              <a:rPr lang="en-US" dirty="0">
                <a:latin typeface="Franklin Gothic Book" panose="020B0503020102020204" pitchFamily="34" charset="0"/>
              </a:rPr>
              <a:t> impact cycle outcomes</a:t>
            </a:r>
          </a:p>
          <a:p>
            <a:pPr lvl="1"/>
            <a:r>
              <a:rPr lang="en-US" dirty="0">
                <a:latin typeface="Franklin Gothic Book" panose="020B0503020102020204" pitchFamily="34" charset="0"/>
              </a:rPr>
              <a:t>Similar number of usable blastocysts</a:t>
            </a:r>
          </a:p>
          <a:p>
            <a:pPr lvl="1"/>
            <a:r>
              <a:rPr lang="en-US" dirty="0">
                <a:latin typeface="Franklin Gothic Book" panose="020B0503020102020204" pitchFamily="34" charset="0"/>
              </a:rPr>
              <a:t>Similar chance of live birth</a:t>
            </a:r>
          </a:p>
          <a:p>
            <a:pPr lvl="1"/>
            <a:endParaRPr lang="en-US" sz="900" dirty="0">
              <a:latin typeface="Franklin Gothic Book" panose="020B0503020102020204" pitchFamily="34" charset="0"/>
            </a:endParaRPr>
          </a:p>
          <a:p>
            <a:r>
              <a:rPr lang="en-US" dirty="0">
                <a:latin typeface="Franklin Gothic Book" panose="020B0503020102020204" pitchFamily="34" charset="0"/>
              </a:rPr>
              <a:t>In suspected poor responders with AMH &lt;1, a higher frequency of drops in serum estradiol was associated with a decrease in the number of oocytes retrieved, MIIs, and 2PNs</a:t>
            </a:r>
          </a:p>
          <a:p>
            <a:pPr lvl="1"/>
            <a:r>
              <a:rPr lang="en-US" dirty="0">
                <a:latin typeface="Franklin Gothic Book" panose="020B0503020102020204" pitchFamily="34" charset="0"/>
              </a:rPr>
              <a:t>Number of usable blastocysts is preserved across all groups</a:t>
            </a:r>
          </a:p>
          <a:p>
            <a:endParaRPr lang="en-US" sz="900" dirty="0">
              <a:latin typeface="Franklin Gothic Book" panose="020B0503020102020204" pitchFamily="34" charset="0"/>
            </a:endParaRPr>
          </a:p>
          <a:p>
            <a:r>
              <a:rPr lang="en-US" dirty="0">
                <a:latin typeface="Franklin Gothic Book" panose="020B0503020102020204" pitchFamily="34" charset="0"/>
              </a:rPr>
              <a:t>Even if a drop in serum estradiol levels occurs, ovarian stimulation cycles can still be successful without necessitating cancellation</a:t>
            </a:r>
          </a:p>
        </p:txBody>
      </p:sp>
    </p:spTree>
    <p:extLst>
      <p:ext uri="{BB962C8B-B14F-4D97-AF65-F5344CB8AC3E}">
        <p14:creationId xmlns:p14="http://schemas.microsoft.com/office/powerpoint/2010/main" val="659237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EEB6F-430E-206F-28A5-1849FA945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accent5"/>
                </a:solidFill>
                <a:latin typeface="Franklin Gothic Medium" panose="020B0603020102020204" pitchFamily="34" charset="0"/>
              </a:rPr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4E845-778F-E607-6444-D76D38C48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pc="31" dirty="0">
                <a:solidFill>
                  <a:prstClr val="black"/>
                </a:solidFill>
                <a:latin typeface="Franklin Gothic Book" panose="020B0503020102020204" pitchFamily="34" charset="0"/>
                <a:cs typeface="Arial"/>
              </a:rPr>
              <a:t>Amalia Namath, MD – Rush University</a:t>
            </a:r>
          </a:p>
          <a:p>
            <a:r>
              <a:rPr lang="en-US" spc="31" dirty="0">
                <a:solidFill>
                  <a:prstClr val="black"/>
                </a:solidFill>
                <a:latin typeface="Franklin Gothic Book" panose="020B0503020102020204" pitchFamily="34" charset="0"/>
                <a:cs typeface="Arial"/>
              </a:rPr>
              <a:t>Kerry Flanagan, PhD – Shady Grove Fertility Center</a:t>
            </a:r>
          </a:p>
          <a:p>
            <a:r>
              <a:rPr lang="en-US" spc="31" dirty="0">
                <a:solidFill>
                  <a:prstClr val="black"/>
                </a:solidFill>
                <a:latin typeface="Franklin Gothic Book" panose="020B0503020102020204" pitchFamily="34" charset="0"/>
                <a:cs typeface="Arial"/>
              </a:rPr>
              <a:t>Alan DeCherney, MD – National Institutes of Health</a:t>
            </a:r>
          </a:p>
          <a:p>
            <a:r>
              <a:rPr lang="en-US" spc="31" dirty="0">
                <a:solidFill>
                  <a:prstClr val="black"/>
                </a:solidFill>
                <a:latin typeface="Franklin Gothic Book" panose="020B0503020102020204" pitchFamily="34" charset="0"/>
                <a:cs typeface="Arial"/>
              </a:rPr>
              <a:t>Benjamin Harris, MD, MPH – Shady Grove Fertility Jones Institute</a:t>
            </a:r>
          </a:p>
          <a:p>
            <a:r>
              <a:rPr lang="en-US" spc="31" dirty="0">
                <a:solidFill>
                  <a:prstClr val="black"/>
                </a:solidFill>
                <a:latin typeface="Franklin Gothic Book" panose="020B0503020102020204" pitchFamily="34" charset="0"/>
                <a:cs typeface="Arial"/>
              </a:rPr>
              <a:t>Kate Devine, MD – Shady Grove Fertility Center</a:t>
            </a:r>
          </a:p>
          <a:p>
            <a:r>
              <a:rPr lang="en-US" spc="31" dirty="0">
                <a:solidFill>
                  <a:prstClr val="black"/>
                </a:solidFill>
                <a:latin typeface="Franklin Gothic Book" panose="020B0503020102020204" pitchFamily="34" charset="0"/>
                <a:cs typeface="Arial"/>
              </a:rPr>
              <a:t>Jeanne O’Brien, MD – Shady Grove Fertility Center</a:t>
            </a:r>
          </a:p>
          <a:p>
            <a:r>
              <a:rPr lang="en-US" spc="31" dirty="0">
                <a:solidFill>
                  <a:prstClr val="black"/>
                </a:solidFill>
                <a:latin typeface="Franklin Gothic Book" panose="020B0503020102020204" pitchFamily="34" charset="0"/>
                <a:cs typeface="Arial"/>
              </a:rPr>
              <a:t>Phillip Romanski, MD, MSc – Reproductive Medicine Associates of New York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8A7CCD-F52E-1DAC-0D8F-DB9E8216E7A1}"/>
              </a:ext>
            </a:extLst>
          </p:cNvPr>
          <p:cNvSpPr txBox="1"/>
          <p:nvPr/>
        </p:nvSpPr>
        <p:spPr>
          <a:xfrm>
            <a:off x="0" y="6172199"/>
            <a:ext cx="4318000" cy="685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907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EEB6F-430E-206F-28A5-1849FA945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accent5"/>
                </a:solidFill>
                <a:latin typeface="Franklin Gothic Medium" panose="020B0603020102020204" pitchFamily="34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4E845-778F-E607-6444-D76D38C48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 err="1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Lindheim</a:t>
            </a:r>
            <a:r>
              <a:rPr lang="en-US" sz="20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SR, Morales AJ. GnRH antagonists followed by a decline in serum estradiol results in adverse outcomes in donor oocyte cycles. Hum Reprod. 2003 Oct;18(10):2048-51. </a:t>
            </a:r>
            <a:r>
              <a:rPr lang="en-US" sz="2000" u="sng" dirty="0">
                <a:solidFill>
                  <a:srgbClr val="0563C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https://doi.org/10.1093/humrep/deg407</a:t>
            </a:r>
            <a:r>
              <a:rPr lang="en-US" sz="20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dirty="0"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Shapiro DB, Mitchell-</a:t>
            </a:r>
            <a:r>
              <a:rPr lang="en-US" sz="2000" dirty="0" err="1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Leef</a:t>
            </a:r>
            <a:r>
              <a:rPr lang="en-US" sz="20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D, Carter M, Nagy ZP. Ganirelix acetate use in normal- and poor-prognosis patients and the impact on estradiol patterns. Fertil Steril. 2005 Mar;83(3):666-70. </a:t>
            </a:r>
            <a:r>
              <a:rPr lang="en-US" sz="2000" u="sng" dirty="0">
                <a:solidFill>
                  <a:srgbClr val="0563C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https://doi.org/10.1016/j.fertnstert.2004.11.001</a:t>
            </a:r>
            <a:r>
              <a:rPr lang="en-US" sz="20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B51F04-CE1D-0B10-952E-2560BC417647}"/>
              </a:ext>
            </a:extLst>
          </p:cNvPr>
          <p:cNvSpPr txBox="1"/>
          <p:nvPr/>
        </p:nvSpPr>
        <p:spPr>
          <a:xfrm>
            <a:off x="0" y="6172199"/>
            <a:ext cx="4318000" cy="685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70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EEB6F-430E-206F-28A5-1849FA945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accent5"/>
                </a:solidFill>
                <a:latin typeface="Franklin Gothic Medium" panose="020B0603020102020204" pitchFamily="34" charset="0"/>
              </a:rPr>
              <a:t>DISCLOSURES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4E845-778F-E607-6444-D76D38C48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Franklin Gothic Book" panose="020B0503020102020204" pitchFamily="34" charset="0"/>
              </a:rPr>
              <a:t>None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43C949-AFCF-015A-938B-43648339287C}"/>
              </a:ext>
            </a:extLst>
          </p:cNvPr>
          <p:cNvSpPr txBox="1"/>
          <p:nvPr/>
        </p:nvSpPr>
        <p:spPr>
          <a:xfrm>
            <a:off x="0" y="6172199"/>
            <a:ext cx="4318000" cy="685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645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EEB6F-430E-206F-28A5-1849FA945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accent5"/>
                </a:solidFill>
                <a:latin typeface="Franklin Gothic Medium" panose="020B0603020102020204" pitchFamily="34" charset="0"/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4E845-778F-E607-6444-D76D38C48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Franklin Gothic Book" panose="020B0503020102020204" pitchFamily="34" charset="0"/>
              </a:rPr>
              <a:t>The utility of serum estradiol in predicting in vitro fertilization cycle outcome success in the setting of a decrease or plateau in levels has yet to be elucidated</a:t>
            </a:r>
          </a:p>
          <a:p>
            <a:endParaRPr lang="en-US" sz="1000" dirty="0">
              <a:latin typeface="Franklin Gothic Book" panose="020B0503020102020204" pitchFamily="34" charset="0"/>
            </a:endParaRPr>
          </a:p>
          <a:p>
            <a:r>
              <a:rPr lang="en-US" dirty="0">
                <a:latin typeface="Franklin Gothic Book" panose="020B0503020102020204" pitchFamily="34" charset="0"/>
              </a:rPr>
              <a:t>There is a paucity of data evaluating the impact of changes in estradiol, specifically following initiation of a gonadotropin-releasing hormone (GnRH) antagonist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84FEFD-482A-81B0-2C0C-744D0CE76245}"/>
              </a:ext>
            </a:extLst>
          </p:cNvPr>
          <p:cNvSpPr txBox="1"/>
          <p:nvPr/>
        </p:nvSpPr>
        <p:spPr>
          <a:xfrm>
            <a:off x="0" y="6172199"/>
            <a:ext cx="4318000" cy="685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076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EEB6F-430E-206F-28A5-1849FA945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accent5"/>
                </a:solidFill>
                <a:latin typeface="Franklin Gothic Medium" panose="020B0603020102020204" pitchFamily="34" charset="0"/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4E845-778F-E607-6444-D76D38C48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Franklin Gothic Book" panose="020B0503020102020204" pitchFamily="34" charset="0"/>
              </a:rPr>
              <a:t>The impact of falling estradiol levels on IVF cycle outcomes in those undergoing antagonist protocols remains unclear</a:t>
            </a:r>
          </a:p>
          <a:p>
            <a:pPr lvl="1"/>
            <a:r>
              <a:rPr lang="en-US" dirty="0">
                <a:latin typeface="Franklin Gothic Book" panose="020B0503020102020204" pitchFamily="34" charset="0"/>
              </a:rPr>
              <a:t>Current literature is lacking large sample size studies describing the effect of a decrease in estradiol in the immediate days leading up to ovulatory trigger</a:t>
            </a:r>
          </a:p>
          <a:p>
            <a:pPr lvl="1"/>
            <a:r>
              <a:rPr lang="en-US" dirty="0">
                <a:latin typeface="Franklin Gothic Book" panose="020B0503020102020204" pitchFamily="34" charset="0"/>
              </a:rPr>
              <a:t>Previous literature has evaluated drops in serum estradiol immediately following antagonist administration with conflicting results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84FEFD-482A-81B0-2C0C-744D0CE76245}"/>
              </a:ext>
            </a:extLst>
          </p:cNvPr>
          <p:cNvSpPr txBox="1"/>
          <p:nvPr/>
        </p:nvSpPr>
        <p:spPr>
          <a:xfrm>
            <a:off x="114300" y="6172199"/>
            <a:ext cx="4318000" cy="685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380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EEB6F-430E-206F-28A5-1849FA945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accent5"/>
                </a:solidFill>
                <a:latin typeface="Franklin Gothic Medium" panose="020B0603020102020204" pitchFamily="34" charset="0"/>
              </a:rPr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4E845-778F-E607-6444-D76D38C48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Franklin Gothic Book" panose="020B0503020102020204" pitchFamily="34" charset="0"/>
              </a:rPr>
              <a:t>To evaluate whether a decline in serum estradiol levels prior to ovulatory trigger in patients undergoing an antagonist protocol impacts IVF cycle outcomes</a:t>
            </a:r>
          </a:p>
          <a:p>
            <a:endParaRPr lang="en-US" dirty="0">
              <a:latin typeface="Franklin Gothic Book" panose="020B0503020102020204" pitchFamily="34" charset="0"/>
            </a:endParaRPr>
          </a:p>
          <a:p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766B74-6FA4-15C7-AD14-1FEC212A8CBF}"/>
              </a:ext>
            </a:extLst>
          </p:cNvPr>
          <p:cNvSpPr txBox="1"/>
          <p:nvPr/>
        </p:nvSpPr>
        <p:spPr>
          <a:xfrm>
            <a:off x="0" y="6172199"/>
            <a:ext cx="4318000" cy="685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95E484D-1C27-FC88-E587-C989C27DE68D}"/>
              </a:ext>
            </a:extLst>
          </p:cNvPr>
          <p:cNvSpPr txBox="1">
            <a:spLocks/>
          </p:cNvSpPr>
          <p:nvPr/>
        </p:nvSpPr>
        <p:spPr>
          <a:xfrm>
            <a:off x="393290" y="304800"/>
            <a:ext cx="10960510" cy="113070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1" kern="1200" cap="none" baseline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>
                <a:solidFill>
                  <a:schemeClr val="accent5"/>
                </a:solidFill>
                <a:latin typeface="Franklin Gothic Medium" panose="020B0603020102020204" pitchFamily="34" charset="0"/>
              </a:rPr>
              <a:t>HYPOTHESIS</a:t>
            </a:r>
            <a:endParaRPr lang="en-US" sz="4400" dirty="0">
              <a:solidFill>
                <a:schemeClr val="accent5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B53FE68-87BD-D94B-A79A-CA4B51802F3B}"/>
              </a:ext>
            </a:extLst>
          </p:cNvPr>
          <p:cNvSpPr txBox="1">
            <a:spLocks/>
          </p:cNvSpPr>
          <p:nvPr/>
        </p:nvSpPr>
        <p:spPr>
          <a:xfrm>
            <a:off x="393288" y="1825625"/>
            <a:ext cx="10960511" cy="4093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Franklin Gothic Book" panose="020B0503020102020204" pitchFamily="34" charset="0"/>
              </a:rPr>
              <a:t>There is </a:t>
            </a:r>
            <a:r>
              <a:rPr lang="en-US" i="1" dirty="0">
                <a:latin typeface="Franklin Gothic Book" panose="020B0503020102020204" pitchFamily="34" charset="0"/>
              </a:rPr>
              <a:t>no</a:t>
            </a:r>
            <a:r>
              <a:rPr lang="en-US" dirty="0">
                <a:latin typeface="Franklin Gothic Book" panose="020B0503020102020204" pitchFamily="34" charset="0"/>
              </a:rPr>
              <a:t> difference in the number of usable blastocysts in patients experiencing a decrease in serum estradiol compared with those experiencing a consistent increase in levels in the days preceding ovulatory trigger</a:t>
            </a:r>
          </a:p>
          <a:p>
            <a:endParaRPr lang="en-US" sz="1000" dirty="0">
              <a:latin typeface="Franklin Gothic Book" panose="020B0503020102020204" pitchFamily="34" charset="0"/>
            </a:endParaRPr>
          </a:p>
          <a:p>
            <a:r>
              <a:rPr lang="en-US" dirty="0">
                <a:latin typeface="Franklin Gothic Book" panose="020B0503020102020204" pitchFamily="34" charset="0"/>
              </a:rPr>
              <a:t>There is </a:t>
            </a:r>
            <a:r>
              <a:rPr lang="en-US" i="1" dirty="0">
                <a:latin typeface="Franklin Gothic Book" panose="020B0503020102020204" pitchFamily="34" charset="0"/>
              </a:rPr>
              <a:t>no</a:t>
            </a:r>
            <a:r>
              <a:rPr lang="en-US" dirty="0">
                <a:latin typeface="Franklin Gothic Book" panose="020B0503020102020204" pitchFamily="34" charset="0"/>
              </a:rPr>
              <a:t> difference in the oocyte maturity rate, fertilization rate, or pregnancy outcomes between the two groups</a:t>
            </a:r>
          </a:p>
          <a:p>
            <a:endParaRPr lang="en-US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83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17FF35B-F9C7-AB52-D152-D28ADDD426EF}"/>
              </a:ext>
            </a:extLst>
          </p:cNvPr>
          <p:cNvSpPr txBox="1"/>
          <p:nvPr/>
        </p:nvSpPr>
        <p:spPr>
          <a:xfrm>
            <a:off x="0" y="6172199"/>
            <a:ext cx="4318000" cy="685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EEB6F-430E-206F-28A5-1849FA945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accent5"/>
                </a:solidFill>
                <a:latin typeface="Franklin Gothic Medium" panose="020B0603020102020204" pitchFamily="34" charset="0"/>
              </a:rPr>
              <a:t>MATERIALS AND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4E845-778F-E607-6444-D76D38C48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289" y="1825625"/>
            <a:ext cx="10919954" cy="4346574"/>
          </a:xfrm>
        </p:spPr>
        <p:txBody>
          <a:bodyPr>
            <a:noAutofit/>
          </a:bodyPr>
          <a:lstStyle/>
          <a:p>
            <a:r>
              <a:rPr lang="en-US" dirty="0">
                <a:latin typeface="Franklin Gothic Book" panose="020B0503020102020204" pitchFamily="34" charset="0"/>
              </a:rPr>
              <a:t>Inclusion criteria</a:t>
            </a:r>
          </a:p>
          <a:p>
            <a:pPr lvl="1"/>
            <a:r>
              <a:rPr lang="en-US" dirty="0">
                <a:latin typeface="Franklin Gothic Book" panose="020B0503020102020204" pitchFamily="34" charset="0"/>
              </a:rPr>
              <a:t>Initial fresh autologous IVF/ICSI retrieval cycles using antagonist protocol between 2010 and 2021</a:t>
            </a:r>
          </a:p>
          <a:p>
            <a:pPr lvl="1"/>
            <a:r>
              <a:rPr lang="en-US" dirty="0">
                <a:latin typeface="Franklin Gothic Book" panose="020B0503020102020204" pitchFamily="34" charset="0"/>
              </a:rPr>
              <a:t>Patients who did not have estradiol levels drawn on</a:t>
            </a:r>
            <a:r>
              <a:rPr lang="en-US" b="1" dirty="0">
                <a:latin typeface="Franklin Gothic Book" panose="020B0503020102020204" pitchFamily="34" charset="0"/>
              </a:rPr>
              <a:t> each of the four days </a:t>
            </a:r>
            <a:r>
              <a:rPr lang="en-US" dirty="0">
                <a:latin typeface="Franklin Gothic Book" panose="020B0503020102020204" pitchFamily="34" charset="0"/>
              </a:rPr>
              <a:t>preceding ovulatory trigger were excluded</a:t>
            </a:r>
          </a:p>
          <a:p>
            <a:pPr lvl="1"/>
            <a:endParaRPr lang="en-US" sz="1000" dirty="0">
              <a:latin typeface="Franklin Gothic Book" panose="020B0503020102020204" pitchFamily="34" charset="0"/>
            </a:endParaRPr>
          </a:p>
          <a:p>
            <a:r>
              <a:rPr lang="en-US" dirty="0">
                <a:latin typeface="Franklin Gothic Book" panose="020B0503020102020204" pitchFamily="34" charset="0"/>
              </a:rPr>
              <a:t>Study group</a:t>
            </a:r>
          </a:p>
          <a:p>
            <a:pPr lvl="1"/>
            <a:r>
              <a:rPr lang="en-US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atients experiencing a decrease of at least 1pg/mL in estradiol for either </a:t>
            </a:r>
            <a:r>
              <a:rPr lang="en-US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or</a:t>
            </a:r>
            <a:r>
              <a:rPr lang="en-US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2-4 occurrences in the four days leading up to ovulatory trigger</a:t>
            </a:r>
          </a:p>
          <a:p>
            <a:endParaRPr lang="en-US" sz="1000" dirty="0"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Referent group</a:t>
            </a:r>
          </a:p>
          <a:p>
            <a:pPr lvl="1"/>
            <a:r>
              <a:rPr lang="en-US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atients experiencing a consistent rise in estradiol over the same timeframe</a:t>
            </a:r>
            <a:endParaRPr lang="en-US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395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694360F-A101-4848-BEB9-283CF7525B11}"/>
              </a:ext>
            </a:extLst>
          </p:cNvPr>
          <p:cNvSpPr txBox="1"/>
          <p:nvPr/>
        </p:nvSpPr>
        <p:spPr>
          <a:xfrm>
            <a:off x="0" y="6172199"/>
            <a:ext cx="4318000" cy="685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EEB6F-430E-206F-28A5-1849FA945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accent5"/>
                </a:solidFill>
                <a:latin typeface="Franklin Gothic Medium" panose="020B0603020102020204" pitchFamily="34" charset="0"/>
              </a:rPr>
              <a:t>MATERIALS AND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4E845-778F-E607-6444-D76D38C48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290" y="1825626"/>
            <a:ext cx="11193873" cy="5032374"/>
          </a:xfrm>
        </p:spPr>
        <p:txBody>
          <a:bodyPr>
            <a:normAutofit/>
          </a:bodyPr>
          <a:lstStyle/>
          <a:p>
            <a:r>
              <a:rPr lang="en-US" sz="3000" dirty="0">
                <a:latin typeface="Franklin Gothic Book" panose="020B0503020102020204" pitchFamily="34" charset="0"/>
              </a:rPr>
              <a:t>Primary outcome</a:t>
            </a:r>
          </a:p>
          <a:p>
            <a:pPr lvl="1"/>
            <a:r>
              <a:rPr lang="en-US" sz="2600" dirty="0">
                <a:latin typeface="Franklin Gothic Book" panose="020B0503020102020204" pitchFamily="34" charset="0"/>
              </a:rPr>
              <a:t>Number of usable blastocysts</a:t>
            </a:r>
          </a:p>
          <a:p>
            <a:pPr lvl="1"/>
            <a:endParaRPr lang="en-US" sz="1000" dirty="0">
              <a:latin typeface="Franklin Gothic Book" panose="020B0503020102020204" pitchFamily="34" charset="0"/>
            </a:endParaRPr>
          </a:p>
          <a:p>
            <a:r>
              <a:rPr lang="en-US" sz="3000" dirty="0">
                <a:latin typeface="Franklin Gothic Book" panose="020B0503020102020204" pitchFamily="34" charset="0"/>
              </a:rPr>
              <a:t>Secondary outcomes</a:t>
            </a:r>
          </a:p>
          <a:p>
            <a:pPr lvl="1"/>
            <a:r>
              <a:rPr lang="en-US" sz="2600" dirty="0">
                <a:latin typeface="Franklin Gothic Book" panose="020B0503020102020204" pitchFamily="34" charset="0"/>
              </a:rPr>
              <a:t>Rates of oocyte maturity and fertilization</a:t>
            </a:r>
          </a:p>
          <a:p>
            <a:pPr lvl="1"/>
            <a:r>
              <a:rPr lang="en-US" sz="2600" dirty="0">
                <a:latin typeface="Franklin Gothic Book" panose="020B0503020102020204" pitchFamily="34" charset="0"/>
              </a:rPr>
              <a:t>Positive hCG, spontaneous abortion, clinical pregnancy rate, live birth</a:t>
            </a:r>
          </a:p>
          <a:p>
            <a:pPr marL="0" indent="0">
              <a:buNone/>
            </a:pPr>
            <a:endParaRPr lang="en-US" sz="1000" dirty="0">
              <a:latin typeface="Franklin Gothic Book" panose="020B0503020102020204" pitchFamily="34" charset="0"/>
            </a:endParaRPr>
          </a:p>
          <a:p>
            <a:r>
              <a:rPr lang="en-US" sz="3000" dirty="0">
                <a:latin typeface="Franklin Gothic Book" panose="020B0503020102020204" pitchFamily="34" charset="0"/>
              </a:rPr>
              <a:t>Statistical analysis performed utilizing generalized estimating equations </a:t>
            </a:r>
          </a:p>
          <a:p>
            <a:pPr lvl="1"/>
            <a:r>
              <a:rPr lang="en-US" sz="2600" dirty="0">
                <a:latin typeface="Franklin Gothic Book" panose="020B0503020102020204" pitchFamily="34" charset="0"/>
              </a:rPr>
              <a:t>Adjusting </a:t>
            </a:r>
            <a:r>
              <a:rPr lang="en-US" sz="2600" i="1" dirty="0">
                <a:latin typeface="Franklin Gothic Book" panose="020B0503020102020204" pitchFamily="34" charset="0"/>
              </a:rPr>
              <a:t>a priori </a:t>
            </a:r>
            <a:r>
              <a:rPr lang="en-US" sz="2600" dirty="0">
                <a:latin typeface="Franklin Gothic Book" panose="020B0503020102020204" pitchFamily="34" charset="0"/>
              </a:rPr>
              <a:t>for age and AMH</a:t>
            </a:r>
          </a:p>
          <a:p>
            <a:pPr lvl="1"/>
            <a:endParaRPr lang="en-US" sz="1000" dirty="0">
              <a:latin typeface="Franklin Gothic Book" panose="020B0503020102020204" pitchFamily="34" charset="0"/>
            </a:endParaRPr>
          </a:p>
          <a:p>
            <a:r>
              <a:rPr lang="en-US" sz="3000" dirty="0">
                <a:latin typeface="Franklin Gothic Book" panose="020B0503020102020204" pitchFamily="34" charset="0"/>
              </a:rPr>
              <a:t>Sub-analysis for AMH  </a:t>
            </a:r>
          </a:p>
          <a:p>
            <a:endParaRPr lang="en-US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543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694360F-A101-4848-BEB9-283CF7525B11}"/>
              </a:ext>
            </a:extLst>
          </p:cNvPr>
          <p:cNvSpPr txBox="1"/>
          <p:nvPr/>
        </p:nvSpPr>
        <p:spPr>
          <a:xfrm>
            <a:off x="0" y="6172199"/>
            <a:ext cx="4318000" cy="685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EEB6F-430E-206F-28A5-1849FA945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accent5"/>
                </a:solidFill>
                <a:latin typeface="Franklin Gothic Medium" panose="020B0603020102020204" pitchFamily="34" charset="0"/>
              </a:rPr>
              <a:t>MATERIALS AND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4E845-778F-E607-6444-D76D38C48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290" y="1825626"/>
            <a:ext cx="11193873" cy="5032374"/>
          </a:xfrm>
        </p:spPr>
        <p:txBody>
          <a:bodyPr>
            <a:normAutofit/>
          </a:bodyPr>
          <a:lstStyle/>
          <a:p>
            <a:r>
              <a:rPr lang="en-US" sz="3000" dirty="0">
                <a:latin typeface="Franklin Gothic Book" panose="020B0503020102020204" pitchFamily="34" charset="0"/>
              </a:rPr>
              <a:t>A total of 6,997 cycles were included</a:t>
            </a:r>
          </a:p>
          <a:p>
            <a:endParaRPr lang="en-US" sz="3000" dirty="0">
              <a:latin typeface="Franklin Gothic Book" panose="020B0503020102020204" pitchFamily="34" charset="0"/>
            </a:endParaRPr>
          </a:p>
          <a:p>
            <a:r>
              <a:rPr lang="en-US" sz="3000" dirty="0">
                <a:latin typeface="Franklin Gothic Book" panose="020B0503020102020204" pitchFamily="34" charset="0"/>
              </a:rPr>
              <a:t>1,313 cycles experienced at least </a:t>
            </a:r>
            <a:r>
              <a:rPr lang="en-US" sz="3000">
                <a:latin typeface="Franklin Gothic Book" panose="020B0503020102020204" pitchFamily="34" charset="0"/>
              </a:rPr>
              <a:t>one decrease or plateau </a:t>
            </a:r>
            <a:r>
              <a:rPr lang="en-US" sz="3000" dirty="0">
                <a:latin typeface="Franklin Gothic Book" panose="020B0503020102020204" pitchFamily="34" charset="0"/>
              </a:rPr>
              <a:t>in serum estradiol </a:t>
            </a:r>
          </a:p>
          <a:p>
            <a:endParaRPr lang="en-US" sz="3000" dirty="0">
              <a:latin typeface="Franklin Gothic Book" panose="020B0503020102020204" pitchFamily="34" charset="0"/>
            </a:endParaRPr>
          </a:p>
          <a:p>
            <a:r>
              <a:rPr lang="en-US" sz="3000" dirty="0">
                <a:latin typeface="Franklin Gothic Book" panose="020B0503020102020204" pitchFamily="34" charset="0"/>
              </a:rPr>
              <a:t>194 cycles had 2-4 drops in estradiol and were pooled together for the analysis</a:t>
            </a:r>
          </a:p>
          <a:p>
            <a:pPr lvl="1"/>
            <a:r>
              <a:rPr lang="en-US" sz="2600" dirty="0">
                <a:latin typeface="Franklin Gothic Book" panose="020B0503020102020204" pitchFamily="34" charset="0"/>
              </a:rPr>
              <a:t>184 patients had 2 drops in estradiol</a:t>
            </a:r>
          </a:p>
          <a:p>
            <a:pPr lvl="1"/>
            <a:r>
              <a:rPr lang="en-US" sz="2600" dirty="0">
                <a:latin typeface="Franklin Gothic Book" panose="020B0503020102020204" pitchFamily="34" charset="0"/>
              </a:rPr>
              <a:t>8 patients had 3 drops in serum estradiol</a:t>
            </a:r>
          </a:p>
          <a:p>
            <a:pPr lvl="1"/>
            <a:r>
              <a:rPr lang="en-US" sz="2600" dirty="0">
                <a:latin typeface="Franklin Gothic Book" panose="020B0503020102020204" pitchFamily="34" charset="0"/>
              </a:rPr>
              <a:t>2 patients had 4 drops in serum estradiol </a:t>
            </a:r>
          </a:p>
          <a:p>
            <a:endParaRPr lang="en-US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973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B51E89A-AE03-41B5-1F66-A47BABC33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615386"/>
              </p:ext>
            </p:extLst>
          </p:nvPr>
        </p:nvGraphicFramePr>
        <p:xfrm>
          <a:off x="198115" y="1283270"/>
          <a:ext cx="11795760" cy="513588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3566160">
                  <a:extLst>
                    <a:ext uri="{9D8B030D-6E8A-4147-A177-3AD203B41FA5}">
                      <a16:colId xmlns:a16="http://schemas.microsoft.com/office/drawing/2014/main" val="95344991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23625962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126612296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151569973"/>
                    </a:ext>
                  </a:extLst>
                </a:gridCol>
              </a:tblGrid>
              <a:tr h="4846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Franklin Gothic Book" panose="020B0503020102020204" pitchFamily="34" charset="0"/>
                        </a:rPr>
                        <a:t>Consistent Rise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Franklin Gothic Book" panose="020B0503020102020204" pitchFamily="34" charset="0"/>
                        </a:rPr>
                        <a:t>(n = 5684)</a:t>
                      </a:r>
                      <a:endParaRPr lang="en-US" sz="20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Franklin Gothic Book" panose="020B0503020102020204" pitchFamily="34" charset="0"/>
                        </a:rPr>
                        <a:t>1 Drop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Franklin Gothic Book" panose="020B0503020102020204" pitchFamily="34" charset="0"/>
                        </a:rPr>
                        <a:t>(n = 1119)</a:t>
                      </a:r>
                      <a:endParaRPr lang="en-US" sz="20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Franklin Gothic Book" panose="020B0503020102020204" pitchFamily="34" charset="0"/>
                        </a:rPr>
                        <a:t>2-4 Drops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Franklin Gothic Book" panose="020B0503020102020204" pitchFamily="34" charset="0"/>
                        </a:rPr>
                        <a:t>(n = 194)</a:t>
                      </a:r>
                      <a:endParaRPr lang="en-US" sz="20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60290127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Age (years)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34.6 ± 4.4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34.6 ± 4.4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33.6 ± 4.1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9104868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BMI (kg/m</a:t>
                      </a:r>
                      <a:r>
                        <a:rPr lang="en-US" sz="1800" baseline="30000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25.7 ± 5.5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25.7 ± 5.7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25.6 ± 5.5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79462939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Baseline testing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rgbClr val="E7EC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rgbClr val="E7EC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rgbClr val="E7EC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969428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FSH (</a:t>
                      </a:r>
                      <a:r>
                        <a:rPr lang="en-US" sz="1800" dirty="0" err="1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mIU</a:t>
                      </a: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/mL)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6.8 (5.3 – 8.4)</a:t>
                      </a:r>
                    </a:p>
                  </a:txBody>
                  <a:tcPr marL="9525" marR="9525" marT="9525" marB="0" anchor="ctr">
                    <a:solidFill>
                      <a:srgbClr val="E7EC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6.2 (4.6 – 8.0)</a:t>
                      </a:r>
                    </a:p>
                  </a:txBody>
                  <a:tcPr marL="9525" marR="9525" marT="9525" marB="0" anchor="ctr">
                    <a:solidFill>
                      <a:srgbClr val="E7EC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5.6 (4.0 – 7.0)</a:t>
                      </a:r>
                    </a:p>
                  </a:txBody>
                  <a:tcPr marL="9525" marR="9525" marT="9525" marB="0" anchor="ctr">
                    <a:solidFill>
                      <a:srgbClr val="E7EC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225885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LH (</a:t>
                      </a:r>
                      <a:r>
                        <a:rPr lang="en-US" sz="1800" dirty="0" err="1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mIU</a:t>
                      </a: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/m</a:t>
                      </a: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Wingdings" pitchFamily="2" charset="2"/>
                        </a:rPr>
                        <a:t>L)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5.1 (3.6 – 7.2)</a:t>
                      </a:r>
                    </a:p>
                  </a:txBody>
                  <a:tcPr marL="9525" marR="9525" marT="9525" marB="0" anchor="ctr">
                    <a:solidFill>
                      <a:srgbClr val="E7EC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5.0 (3.6 – 7.4)</a:t>
                      </a:r>
                    </a:p>
                  </a:txBody>
                  <a:tcPr marL="9525" marR="9525" marT="9525" marB="0" anchor="ctr">
                    <a:solidFill>
                      <a:srgbClr val="E7EC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5.6 (4.0 – 8.4)</a:t>
                      </a:r>
                    </a:p>
                  </a:txBody>
                  <a:tcPr marL="9525" marR="9525" marT="9525" marB="0" anchor="ctr">
                    <a:solidFill>
                      <a:srgbClr val="E7EC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510379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AMH (ng/m</a:t>
                      </a: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Wingdings" pitchFamily="2" charset="2"/>
                        </a:rPr>
                        <a:t>L)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3.1 (1.6 – 5.5)</a:t>
                      </a:r>
                    </a:p>
                  </a:txBody>
                  <a:tcPr marL="9525" marR="9525" marT="9525" marB="0" anchor="ctr">
                    <a:solidFill>
                      <a:srgbClr val="E7EC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3.3 (1.6 – 6.6)</a:t>
                      </a:r>
                    </a:p>
                  </a:txBody>
                  <a:tcPr marL="9525" marR="9525" marT="9525" marB="0" anchor="ctr">
                    <a:solidFill>
                      <a:srgbClr val="E7EC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6.7 (3.4 – 11.9)</a:t>
                      </a:r>
                    </a:p>
                  </a:txBody>
                  <a:tcPr marL="9525" marR="9525" marT="9525" marB="0" anchor="ctr">
                    <a:solidFill>
                      <a:srgbClr val="E7EC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597633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Progesterone (ng/mL)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rgbClr val="CBD7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rgbClr val="CBD7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rgbClr val="CBD7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591397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Initiation of antagonist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0.4 (0.3 – 0.7)</a:t>
                      </a:r>
                    </a:p>
                  </a:txBody>
                  <a:tcPr marL="9525" marR="9525" marT="9525" marB="0" anchor="ctr">
                    <a:solidFill>
                      <a:srgbClr val="CBD7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0.5 (0.3 – 0.8)</a:t>
                      </a:r>
                    </a:p>
                  </a:txBody>
                  <a:tcPr marL="9525" marR="9525" marT="9525" marB="0" anchor="ctr">
                    <a:solidFill>
                      <a:srgbClr val="CBD7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0.5 (0.3 – 0.7)</a:t>
                      </a:r>
                    </a:p>
                  </a:txBody>
                  <a:tcPr marL="9525" marR="9525" marT="9525" marB="0" anchor="ctr">
                    <a:solidFill>
                      <a:srgbClr val="CBD7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524142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Day of trigger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1.3 (0.9 – 1.7)</a:t>
                      </a:r>
                    </a:p>
                  </a:txBody>
                  <a:tcPr marL="9525" marR="9525" marT="9525" marB="0" anchor="ctr">
                    <a:solidFill>
                      <a:srgbClr val="CBD7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1.1 (0.7 – 1.6)</a:t>
                      </a:r>
                    </a:p>
                  </a:txBody>
                  <a:tcPr marL="9525" marR="9525" marT="9525" marB="0" anchor="ctr">
                    <a:solidFill>
                      <a:srgbClr val="CBD7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0.8 (0.5 – 1.3)</a:t>
                      </a:r>
                    </a:p>
                  </a:txBody>
                  <a:tcPr marL="9525" marR="9525" marT="9525" marB="0" anchor="ctr">
                    <a:solidFill>
                      <a:srgbClr val="CBD7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942567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Estradiol (</a:t>
                      </a:r>
                      <a:r>
                        <a:rPr lang="en-US" sz="1800" dirty="0" err="1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pg</a:t>
                      </a: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/m</a:t>
                      </a: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sym typeface="Wingdings" pitchFamily="2" charset="2"/>
                        </a:rPr>
                        <a:t>L)</a:t>
                      </a:r>
                      <a:endParaRPr lang="en-US" sz="18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rgbClr val="E7EC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rgbClr val="E7EC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rgbClr val="E7EC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914128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Initiation of antagonist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841.7 (527.0 – 1177.3)</a:t>
                      </a:r>
                    </a:p>
                  </a:txBody>
                  <a:tcPr marL="9525" marR="9525" marT="9525" marB="0" anchor="ctr">
                    <a:solidFill>
                      <a:srgbClr val="E7EC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1026.9 (642.0 – 1553.5)</a:t>
                      </a:r>
                    </a:p>
                  </a:txBody>
                  <a:tcPr marL="9525" marR="9525" marT="9525" marB="0" anchor="ctr">
                    <a:solidFill>
                      <a:srgbClr val="E7EC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1171.0 (879.0 – 1698.5)</a:t>
                      </a:r>
                    </a:p>
                  </a:txBody>
                  <a:tcPr marL="9525" marR="9525" marT="9525" marB="0" anchor="ctr">
                    <a:solidFill>
                      <a:srgbClr val="E7EC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244004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Day of trigger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3801.0 (2784.0 – 5013.0)</a:t>
                      </a:r>
                    </a:p>
                  </a:txBody>
                  <a:tcPr marL="9525" marR="9525" marT="9525" marB="0" anchor="ctr">
                    <a:solidFill>
                      <a:srgbClr val="E7EC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3225.0 (2299.0 – 4398.5)</a:t>
                      </a:r>
                    </a:p>
                  </a:txBody>
                  <a:tcPr marL="9525" marR="9525" marT="9525" marB="0" anchor="ctr">
                    <a:solidFill>
                      <a:srgbClr val="E7EC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2727.0 (1796.3 – 3772.5)</a:t>
                      </a:r>
                    </a:p>
                  </a:txBody>
                  <a:tcPr marL="9525" marR="9525" marT="9525" marB="0" anchor="ctr">
                    <a:solidFill>
                      <a:srgbClr val="E7EC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063412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Days of ovarian stimulation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10.9 ± 2.1</a:t>
                      </a:r>
                    </a:p>
                  </a:txBody>
                  <a:tcPr marL="9525" marR="9525" marT="9525" marB="0" anchor="ctr">
                    <a:solidFill>
                      <a:srgbClr val="CBD7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11.3 ± 2.4</a:t>
                      </a:r>
                    </a:p>
                  </a:txBody>
                  <a:tcPr marL="9525" marR="9525" marT="9525" marB="0" anchor="ctr">
                    <a:solidFill>
                      <a:srgbClr val="CBD7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11.4 ± 2.4</a:t>
                      </a:r>
                    </a:p>
                  </a:txBody>
                  <a:tcPr marL="9525" marR="9525" marT="9525" marB="0" anchor="ctr">
                    <a:solidFill>
                      <a:srgbClr val="CBD7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89123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Days of antagonist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5.8 ± 2.4</a:t>
                      </a:r>
                    </a:p>
                  </a:txBody>
                  <a:tcPr marL="9525" marR="9525" marT="9525" marB="0" anchor="ctr">
                    <a:solidFill>
                      <a:srgbClr val="E7EC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5.9 ± 2.7</a:t>
                      </a:r>
                    </a:p>
                  </a:txBody>
                  <a:tcPr marL="9525" marR="9525" marT="9525" marB="0" anchor="ctr">
                    <a:solidFill>
                      <a:srgbClr val="E7EC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6.3 ± 3.8</a:t>
                      </a:r>
                    </a:p>
                  </a:txBody>
                  <a:tcPr marL="9525" marR="9525" marT="9525" marB="0" anchor="ctr">
                    <a:solidFill>
                      <a:srgbClr val="E7EC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717236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gonadotropin dose (</a:t>
                      </a:r>
                      <a:r>
                        <a:rPr lang="en-US" sz="1800" dirty="0" err="1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mIU</a:t>
                      </a:r>
                      <a:r>
                        <a:rPr lang="en-US" sz="1800" dirty="0">
                          <a:effectLst/>
                          <a:latin typeface="Franklin Gothic Book" panose="020B05030201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/mL)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2954.0 (1928.0 – 4575.0)</a:t>
                      </a:r>
                    </a:p>
                  </a:txBody>
                  <a:tcPr marL="9525" marR="9525" marT="9525" marB="0" anchor="ctr">
                    <a:solidFill>
                      <a:srgbClr val="CBD7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2737.5 (1800.0 – 4706.3)</a:t>
                      </a:r>
                    </a:p>
                  </a:txBody>
                  <a:tcPr marL="9525" marR="9525" marT="9525" marB="0" anchor="ctr">
                    <a:solidFill>
                      <a:srgbClr val="CBD7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2031.3 (1550.0 – 2663.4)</a:t>
                      </a:r>
                    </a:p>
                  </a:txBody>
                  <a:tcPr marL="9525" marR="9525" marT="9525" marB="0" anchor="ctr">
                    <a:solidFill>
                      <a:srgbClr val="CBD7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120794"/>
                  </a:ext>
                </a:extLst>
              </a:tr>
            </a:tbl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13D709-B0F6-B23B-9D31-8A16ABC4C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9" y="6437451"/>
            <a:ext cx="11741812" cy="380746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00"/>
              </a:spcBef>
              <a:buNone/>
            </a:pPr>
            <a:r>
              <a:rPr lang="en-US" sz="900" i="1" dirty="0">
                <a:solidFill>
                  <a:srgbClr val="000000"/>
                </a:solidFill>
              </a:rPr>
              <a:t>Mean </a:t>
            </a:r>
            <a:r>
              <a:rPr lang="en-US" sz="900" b="0" i="0" u="sng" strike="noStrike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±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Franklin Gothic Book" panose="020B0503020102020204" pitchFamily="34" charset="0"/>
              </a:rPr>
              <a:t> </a:t>
            </a:r>
            <a:r>
              <a:rPr lang="en-US" sz="900" i="1" dirty="0">
                <a:solidFill>
                  <a:srgbClr val="000000"/>
                </a:solidFill>
              </a:rPr>
              <a:t>SD or Median (IQR)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1EEB6F-430E-206F-28A5-1849FA94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290" y="304801"/>
            <a:ext cx="10960510" cy="698499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accent5"/>
                </a:solidFill>
                <a:latin typeface="Franklin Gothic Medium" panose="020B0603020102020204" pitchFamily="34" charset="0"/>
              </a:rPr>
              <a:t>RESULTS – TABLE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5F70782-A784-DED7-B79D-81F0D316926B}"/>
              </a:ext>
            </a:extLst>
          </p:cNvPr>
          <p:cNvSpPr/>
          <p:nvPr/>
        </p:nvSpPr>
        <p:spPr>
          <a:xfrm>
            <a:off x="220635" y="1898624"/>
            <a:ext cx="11741812" cy="1487512"/>
          </a:xfrm>
          <a:prstGeom prst="rect">
            <a:avLst/>
          </a:prstGeom>
          <a:noFill/>
          <a:ln w="63500">
            <a:solidFill>
              <a:srgbClr val="E903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C9D8D10-0B23-405D-5C1B-A73C2F18BD7D}"/>
              </a:ext>
            </a:extLst>
          </p:cNvPr>
          <p:cNvGrpSpPr/>
          <p:nvPr/>
        </p:nvGrpSpPr>
        <p:grpSpPr>
          <a:xfrm>
            <a:off x="220634" y="3418725"/>
            <a:ext cx="11741807" cy="2981596"/>
            <a:chOff x="1160248" y="3472070"/>
            <a:chExt cx="9871495" cy="298159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38F83BC-F41F-B5D6-4D9C-AE77ED390475}"/>
                </a:ext>
              </a:extLst>
            </p:cNvPr>
            <p:cNvSpPr/>
            <p:nvPr/>
          </p:nvSpPr>
          <p:spPr>
            <a:xfrm>
              <a:off x="1160248" y="5278004"/>
              <a:ext cx="9871495" cy="268356"/>
            </a:xfrm>
            <a:prstGeom prst="rect">
              <a:avLst/>
            </a:prstGeom>
            <a:noFill/>
            <a:ln w="63500">
              <a:solidFill>
                <a:srgbClr val="E9030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B7CFC13-0192-3B6B-4C88-5DF6453066DD}"/>
                </a:ext>
              </a:extLst>
            </p:cNvPr>
            <p:cNvSpPr/>
            <p:nvPr/>
          </p:nvSpPr>
          <p:spPr>
            <a:xfrm>
              <a:off x="1160248" y="6185310"/>
              <a:ext cx="9871495" cy="268356"/>
            </a:xfrm>
            <a:prstGeom prst="rect">
              <a:avLst/>
            </a:prstGeom>
            <a:noFill/>
            <a:ln w="63500">
              <a:solidFill>
                <a:srgbClr val="E9030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2270698-D8CF-8427-0203-7A23F0F7877F}"/>
                </a:ext>
              </a:extLst>
            </p:cNvPr>
            <p:cNvSpPr/>
            <p:nvPr/>
          </p:nvSpPr>
          <p:spPr>
            <a:xfrm>
              <a:off x="1160248" y="3472070"/>
              <a:ext cx="9871495" cy="268356"/>
            </a:xfrm>
            <a:prstGeom prst="rect">
              <a:avLst/>
            </a:prstGeom>
            <a:noFill/>
            <a:ln w="63500">
              <a:solidFill>
                <a:srgbClr val="E9030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9533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16">
      <a:dk1>
        <a:srgbClr val="333333"/>
      </a:dk1>
      <a:lt1>
        <a:srgbClr val="FFFFFF"/>
      </a:lt1>
      <a:dk2>
        <a:srgbClr val="00A887"/>
      </a:dk2>
      <a:lt2>
        <a:srgbClr val="F3F3F3"/>
      </a:lt2>
      <a:accent1>
        <a:srgbClr val="E4B146"/>
      </a:accent1>
      <a:accent2>
        <a:srgbClr val="109573"/>
      </a:accent2>
      <a:accent3>
        <a:srgbClr val="055C46"/>
      </a:accent3>
      <a:accent4>
        <a:srgbClr val="024D6B"/>
      </a:accent4>
      <a:accent5>
        <a:srgbClr val="007C9A"/>
      </a:accent5>
      <a:accent6>
        <a:srgbClr val="00A887"/>
      </a:accent6>
      <a:hlink>
        <a:srgbClr val="024D6B"/>
      </a:hlink>
      <a:folHlink>
        <a:srgbClr val="007C9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3" id="{03354B9E-06CC-458C-8B2B-097C09A15EF0}" vid="{8E861AC5-BEE3-4602-8512-FD8CD82035A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24439</TotalTime>
  <Words>2232</Words>
  <Application>Microsoft Macintosh PowerPoint</Application>
  <PresentationFormat>Widescreen</PresentationFormat>
  <Paragraphs>510</Paragraphs>
  <Slides>16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Franklin Gothic Book</vt:lpstr>
      <vt:lpstr>Franklin Gothic Medium</vt:lpstr>
      <vt:lpstr>Times New Roman</vt:lpstr>
      <vt:lpstr>Office Theme</vt:lpstr>
      <vt:lpstr>PowerPoint Presentation</vt:lpstr>
      <vt:lpstr>DISCLOSURES</vt:lpstr>
      <vt:lpstr>BACKGROUND</vt:lpstr>
      <vt:lpstr>BACKGROUND</vt:lpstr>
      <vt:lpstr>OBJECTIVE</vt:lpstr>
      <vt:lpstr>MATERIALS AND METHODS</vt:lpstr>
      <vt:lpstr>MATERIALS AND METHODS</vt:lpstr>
      <vt:lpstr>MATERIALS AND METHODS</vt:lpstr>
      <vt:lpstr>RESULTS – TABLE 1</vt:lpstr>
      <vt:lpstr>RESULTS – TABLE 2</vt:lpstr>
      <vt:lpstr>PowerPoint Presentation</vt:lpstr>
      <vt:lpstr>PowerPoint Presentation</vt:lpstr>
      <vt:lpstr>PowerPoint Presentation</vt:lpstr>
      <vt:lpstr>DISCUSSION</vt:lpstr>
      <vt:lpstr>ACKNOWLEDGEMENTS</vt:lpstr>
      <vt:lpstr>REFERENCES</vt:lpstr>
    </vt:vector>
  </TitlesOfParts>
  <Company>ACOG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Coffey</dc:creator>
  <cp:lastModifiedBy>Lindner, Peter (NIH/NICHD) [V]</cp:lastModifiedBy>
  <cp:revision>119</cp:revision>
  <cp:lastPrinted>2024-03-04T20:01:24Z</cp:lastPrinted>
  <dcterms:created xsi:type="dcterms:W3CDTF">2023-06-20T17:18:26Z</dcterms:created>
  <dcterms:modified xsi:type="dcterms:W3CDTF">2024-03-20T00:17:53Z</dcterms:modified>
</cp:coreProperties>
</file>