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9" r:id="rId7"/>
    <p:sldId id="278" r:id="rId8"/>
    <p:sldId id="275" r:id="rId9"/>
    <p:sldId id="277" r:id="rId10"/>
    <p:sldId id="276" r:id="rId11"/>
    <p:sldId id="263" r:id="rId12"/>
    <p:sldId id="271" r:id="rId13"/>
    <p:sldId id="273" r:id="rId14"/>
    <p:sldId id="280" r:id="rId15"/>
    <p:sldId id="281" r:id="rId16"/>
    <p:sldId id="279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6"/>
    <p:restoredTop sz="94421"/>
  </p:normalViewPr>
  <p:slideViewPr>
    <p:cSldViewPr snapToGrid="0">
      <p:cViewPr varScale="1">
        <p:scale>
          <a:sx n="109" d="100"/>
          <a:sy n="109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lani/Desktop/PCRS2024%20-%20Data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lani/Desktop/PCRS2024%20-%20Data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lani/Desktop/PCRS2024%20-%20Data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lani/Desktop/PCRS2024%20-%20Data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lani/Desktop/PCRS2024%20-%20Data%20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lani/Desktop/PCRS2024%20-%20Data%20Tabl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Sheet1!$A$75:$A$76</c:f>
              <c:strCache>
                <c:ptCount val="2"/>
                <c:pt idx="0">
                  <c:v>Post-Vasectomy SA</c:v>
                </c:pt>
                <c:pt idx="1">
                  <c:v>Full SA</c:v>
                </c:pt>
              </c:strCache>
            </c:strRef>
          </c:cat>
          <c:val>
            <c:numRef>
              <c:f>Sheet1!$B$75:$B$76</c:f>
              <c:numCache>
                <c:formatCode>0</c:formatCode>
                <c:ptCount val="2"/>
                <c:pt idx="0">
                  <c:v>97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E-A648-96B6-E03597CD4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30960"/>
        <c:axId val="194970944"/>
      </c:barChart>
      <c:catAx>
        <c:axId val="19443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70944"/>
        <c:crosses val="autoZero"/>
        <c:auto val="1"/>
        <c:lblAlgn val="ctr"/>
        <c:lblOffset val="100"/>
        <c:noMultiLvlLbl val="0"/>
      </c:catAx>
      <c:valAx>
        <c:axId val="1949709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30960"/>
        <c:crosses val="autoZero"/>
        <c:crossBetween val="between"/>
        <c:majorUnit val="25"/>
        <c:min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47254982708493E-2"/>
          <c:y val="0.10680562937893839"/>
          <c:w val="0.87809154931882027"/>
          <c:h val="0.682499055762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Sheet1!$A$25:$A$29</c:f>
              <c:strCache>
                <c:ptCount val="5"/>
                <c:pt idx="0">
                  <c:v>White</c:v>
                </c:pt>
                <c:pt idx="1">
                  <c:v>American Indian or Alaska Native</c:v>
                </c:pt>
                <c:pt idx="2">
                  <c:v>Asian</c:v>
                </c:pt>
                <c:pt idx="3">
                  <c:v>Black or African American</c:v>
                </c:pt>
                <c:pt idx="4">
                  <c:v>Other</c:v>
                </c:pt>
              </c:strCache>
            </c:strRef>
          </c:cat>
          <c:val>
            <c:numRef>
              <c:f>Sheet1!$B$25:$B$29</c:f>
              <c:numCache>
                <c:formatCode>0</c:formatCode>
                <c:ptCount val="5"/>
                <c:pt idx="0">
                  <c:v>94</c:v>
                </c:pt>
                <c:pt idx="1">
                  <c:v>89</c:v>
                </c:pt>
                <c:pt idx="2">
                  <c:v>97</c:v>
                </c:pt>
                <c:pt idx="3" formatCode="General">
                  <c:v>92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E-D847-9E67-1DB2B44E8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3084288"/>
        <c:axId val="1153205808"/>
      </c:barChart>
      <c:catAx>
        <c:axId val="11530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205808"/>
        <c:crosses val="autoZero"/>
        <c:auto val="1"/>
        <c:lblAlgn val="ctr"/>
        <c:lblOffset val="100"/>
        <c:noMultiLvlLbl val="0"/>
      </c:catAx>
      <c:valAx>
        <c:axId val="11532058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08428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70948704986696E-2"/>
          <c:y val="0.16768073742169048"/>
          <c:w val="0.85470784346033324"/>
          <c:h val="0.692844441095338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Sheet1!$A$38:$A$42</c:f>
              <c:strCache>
                <c:ptCount val="5"/>
                <c:pt idx="0">
                  <c:v>&lt;$75K</c:v>
                </c:pt>
                <c:pt idx="1">
                  <c:v>$75-100K</c:v>
                </c:pt>
                <c:pt idx="2">
                  <c:v>$ 100-200K</c:v>
                </c:pt>
                <c:pt idx="3">
                  <c:v>&gt; $200K </c:v>
                </c:pt>
                <c:pt idx="4">
                  <c:v>Prefer not to answer</c:v>
                </c:pt>
              </c:strCache>
            </c:strRef>
          </c:cat>
          <c:val>
            <c:numRef>
              <c:f>Sheet1!$B$38:$B$42</c:f>
              <c:numCache>
                <c:formatCode>General</c:formatCode>
                <c:ptCount val="5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93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6-B448-931D-093A5649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52910576"/>
        <c:axId val="1138992656"/>
      </c:barChart>
      <c:catAx>
        <c:axId val="115291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992656"/>
        <c:crosses val="autoZero"/>
        <c:auto val="1"/>
        <c:lblAlgn val="ctr"/>
        <c:lblOffset val="100"/>
        <c:noMultiLvlLbl val="0"/>
      </c:catAx>
      <c:valAx>
        <c:axId val="11389926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291057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69816272965876E-2"/>
          <c:y val="5.0925925925925923E-2"/>
          <c:w val="0.90158573928258967"/>
          <c:h val="0.842045056867891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Sheet1!$A$45:$A$48</c:f>
              <c:strCache>
                <c:ptCount val="4"/>
                <c:pt idx="0">
                  <c:v>Medicaid/Tricare</c:v>
                </c:pt>
                <c:pt idx="1">
                  <c:v>Private</c:v>
                </c:pt>
                <c:pt idx="2">
                  <c:v>Multiple</c:v>
                </c:pt>
                <c:pt idx="3">
                  <c:v>None</c:v>
                </c:pt>
              </c:strCache>
            </c:strRef>
          </c:cat>
          <c:val>
            <c:numRef>
              <c:f>Sheet1!$B$45:$B$48</c:f>
              <c:numCache>
                <c:formatCode>General</c:formatCode>
                <c:ptCount val="4"/>
                <c:pt idx="0">
                  <c:v>92</c:v>
                </c:pt>
                <c:pt idx="1">
                  <c:v>90</c:v>
                </c:pt>
                <c:pt idx="2">
                  <c:v>94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7-AA4B-BEC0-8D3A7E906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99497520"/>
        <c:axId val="1193299552"/>
      </c:barChart>
      <c:catAx>
        <c:axId val="119949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299552"/>
        <c:crosses val="autoZero"/>
        <c:auto val="1"/>
        <c:lblAlgn val="ctr"/>
        <c:lblOffset val="100"/>
        <c:noMultiLvlLbl val="0"/>
      </c:catAx>
      <c:valAx>
        <c:axId val="11932995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49752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4D-F74A-A26E-D2041DA7717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4D-F74A-A26E-D2041DA7717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4D-F74A-A26E-D2041DA7717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4D-F74A-A26E-D2041DA77175}"/>
              </c:ext>
            </c:extLst>
          </c:dPt>
          <c:cat>
            <c:strRef>
              <c:f>Sheet1!$A$60:$A$63</c:f>
              <c:strCache>
                <c:ptCount val="4"/>
                <c:pt idx="0">
                  <c:v>High school</c:v>
                </c:pt>
                <c:pt idx="1">
                  <c:v>Some College</c:v>
                </c:pt>
                <c:pt idx="2">
                  <c:v>Bachelor's Degree or Greater</c:v>
                </c:pt>
                <c:pt idx="3">
                  <c:v>I don't know</c:v>
                </c:pt>
              </c:strCache>
            </c:strRef>
          </c:cat>
          <c:val>
            <c:numRef>
              <c:f>Sheet1!$B$60:$B$63</c:f>
              <c:numCache>
                <c:formatCode>General</c:formatCode>
                <c:ptCount val="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4D-F74A-A26E-D2041DA77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067471407"/>
        <c:axId val="2067696719"/>
      </c:barChart>
      <c:catAx>
        <c:axId val="206747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96719"/>
        <c:crosses val="autoZero"/>
        <c:auto val="1"/>
        <c:lblAlgn val="ctr"/>
        <c:lblOffset val="100"/>
        <c:noMultiLvlLbl val="0"/>
      </c:catAx>
      <c:valAx>
        <c:axId val="206769671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471407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2420968618068"/>
          <c:y val="0.13837126594199137"/>
          <c:w val="0.84024672453662475"/>
          <c:h val="0.717700908021148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Sheet1!$A$51:$A$55</c:f>
              <c:strCache>
                <c:ptCount val="5"/>
                <c:pt idx="0">
                  <c:v>Midwest</c:v>
                </c:pt>
                <c:pt idx="1">
                  <c:v>Northeast</c:v>
                </c:pt>
                <c:pt idx="2">
                  <c:v>Southeast</c:v>
                </c:pt>
                <c:pt idx="3">
                  <c:v>Southwest</c:v>
                </c:pt>
                <c:pt idx="4">
                  <c:v>West</c:v>
                </c:pt>
              </c:strCache>
            </c:strRef>
          </c:cat>
          <c:val>
            <c:numRef>
              <c:f>Sheet1!$B$51:$B$55</c:f>
              <c:numCache>
                <c:formatCode>General</c:formatCode>
                <c:ptCount val="5"/>
                <c:pt idx="0">
                  <c:v>94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5-C94F-BFB8-6CA3696E3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1151838544"/>
        <c:axId val="1214887600"/>
      </c:barChart>
      <c:catAx>
        <c:axId val="115183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887600"/>
        <c:crosses val="autoZero"/>
        <c:auto val="1"/>
        <c:lblAlgn val="ctr"/>
        <c:lblOffset val="100"/>
        <c:noMultiLvlLbl val="0"/>
      </c:catAx>
      <c:valAx>
        <c:axId val="12148876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83854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0.14265</cdr:x>
      <cdr:y>0.01563</cdr:y>
    </cdr:from>
    <cdr:to>
      <cdr:x>0.26769</cdr:x>
      <cdr:y>0.09425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AA66E3-FE95-3D83-38BC-0D7EBD6146DC}"/>
            </a:ext>
          </a:extLst>
        </cdr:cNvPr>
        <cdr:cNvSpPr txBox="1"/>
      </cdr:nvSpPr>
      <cdr:spPr>
        <a:xfrm xmlns:a="http://schemas.openxmlformats.org/drawingml/2006/main">
          <a:off x="1215873" y="54456"/>
          <a:ext cx="1065823" cy="273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93.9%</a:t>
          </a:r>
        </a:p>
      </cdr:txBody>
    </cdr:sp>
  </cdr:relSizeAnchor>
  <cdr:relSizeAnchor xmlns:cdr="http://schemas.openxmlformats.org/drawingml/2006/chartDrawing">
    <cdr:from>
      <cdr:x>0.3128</cdr:x>
      <cdr:y>0.01563</cdr:y>
    </cdr:from>
    <cdr:to>
      <cdr:x>0.44873</cdr:x>
      <cdr:y>0.09425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E45E1E3-CC90-0FFB-0EFB-97C36E6BABEA}"/>
            </a:ext>
          </a:extLst>
        </cdr:cNvPr>
        <cdr:cNvSpPr txBox="1"/>
      </cdr:nvSpPr>
      <cdr:spPr>
        <a:xfrm xmlns:a="http://schemas.openxmlformats.org/drawingml/2006/main">
          <a:off x="2666140" y="54456"/>
          <a:ext cx="1158633" cy="273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89.1%</a:t>
          </a:r>
        </a:p>
      </cdr:txBody>
    </cdr:sp>
  </cdr:relSizeAnchor>
  <cdr:relSizeAnchor xmlns:cdr="http://schemas.openxmlformats.org/drawingml/2006/chartDrawing">
    <cdr:from>
      <cdr:x>0.48473</cdr:x>
      <cdr:y>0.02169</cdr:y>
    </cdr:from>
    <cdr:to>
      <cdr:x>0.60509</cdr:x>
      <cdr:y>0.10031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E0F3B28-42E5-517B-C056-9E3C53D8E387}"/>
            </a:ext>
          </a:extLst>
        </cdr:cNvPr>
        <cdr:cNvSpPr txBox="1"/>
      </cdr:nvSpPr>
      <cdr:spPr>
        <a:xfrm xmlns:a="http://schemas.openxmlformats.org/drawingml/2006/main">
          <a:off x="4131625" y="75564"/>
          <a:ext cx="1025882" cy="273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96.8%</a:t>
          </a:r>
        </a:p>
      </cdr:txBody>
    </cdr:sp>
  </cdr:relSizeAnchor>
  <cdr:relSizeAnchor xmlns:cdr="http://schemas.openxmlformats.org/drawingml/2006/chartDrawing">
    <cdr:from>
      <cdr:x>0.66706</cdr:x>
      <cdr:y>0.01512</cdr:y>
    </cdr:from>
    <cdr:to>
      <cdr:x>0.79005</cdr:x>
      <cdr:y>0.09425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581D9F7-1846-997E-AA27-37D5829B0B85}"/>
            </a:ext>
          </a:extLst>
        </cdr:cNvPr>
        <cdr:cNvSpPr txBox="1"/>
      </cdr:nvSpPr>
      <cdr:spPr>
        <a:xfrm xmlns:a="http://schemas.openxmlformats.org/drawingml/2006/main">
          <a:off x="5685727" y="52677"/>
          <a:ext cx="1048290" cy="275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91.8%</a:t>
          </a:r>
        </a:p>
      </cdr:txBody>
    </cdr:sp>
  </cdr:relSizeAnchor>
  <cdr:relSizeAnchor xmlns:cdr="http://schemas.openxmlformats.org/drawingml/2006/chartDrawing">
    <cdr:from>
      <cdr:x>0.83708</cdr:x>
      <cdr:y>0.01512</cdr:y>
    </cdr:from>
    <cdr:to>
      <cdr:x>0.96957</cdr:x>
      <cdr:y>0.08195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CD30368-A7FC-AD41-D1DF-B1588BC70BDE}"/>
            </a:ext>
          </a:extLst>
        </cdr:cNvPr>
        <cdr:cNvSpPr txBox="1"/>
      </cdr:nvSpPr>
      <cdr:spPr>
        <a:xfrm xmlns:a="http://schemas.openxmlformats.org/drawingml/2006/main">
          <a:off x="7134858" y="52677"/>
          <a:ext cx="1129296" cy="232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002060"/>
              </a:solidFill>
            </a:rPr>
            <a:t>97.1%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0.13139</cdr:x>
      <cdr:y>0.03223</cdr:y>
    </cdr:from>
    <cdr:to>
      <cdr:x>0.24864</cdr:x>
      <cdr:y>0.11712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1C6071-C72E-B207-1E18-31434DB17995}"/>
            </a:ext>
          </a:extLst>
        </cdr:cNvPr>
        <cdr:cNvSpPr txBox="1"/>
      </cdr:nvSpPr>
      <cdr:spPr>
        <a:xfrm xmlns:a="http://schemas.openxmlformats.org/drawingml/2006/main">
          <a:off x="929756" y="112991"/>
          <a:ext cx="829734" cy="29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94.2% </a:t>
          </a:r>
        </a:p>
      </cdr:txBody>
    </cdr:sp>
  </cdr:relSizeAnchor>
  <cdr:relSizeAnchor xmlns:cdr="http://schemas.openxmlformats.org/drawingml/2006/chartDrawing">
    <cdr:from>
      <cdr:x>0.29171</cdr:x>
      <cdr:y>0.03223</cdr:y>
    </cdr:from>
    <cdr:to>
      <cdr:x>0.40896</cdr:x>
      <cdr:y>0.11712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6EAD59-827D-EF2B-5592-08C999D13CA2}"/>
            </a:ext>
          </a:extLst>
        </cdr:cNvPr>
        <cdr:cNvSpPr txBox="1"/>
      </cdr:nvSpPr>
      <cdr:spPr>
        <a:xfrm xmlns:a="http://schemas.openxmlformats.org/drawingml/2006/main">
          <a:off x="2064289" y="112991"/>
          <a:ext cx="829734" cy="29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93.1% </a:t>
          </a:r>
        </a:p>
      </cdr:txBody>
    </cdr:sp>
  </cdr:relSizeAnchor>
  <cdr:relSizeAnchor xmlns:cdr="http://schemas.openxmlformats.org/drawingml/2006/chartDrawing">
    <cdr:from>
      <cdr:x>0.45704</cdr:x>
      <cdr:y>0.03223</cdr:y>
    </cdr:from>
    <cdr:to>
      <cdr:x>0.57429</cdr:x>
      <cdr:y>0.11712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E9536B7-74C6-4011-9A4C-DCDEF3277D9D}"/>
            </a:ext>
          </a:extLst>
        </cdr:cNvPr>
        <cdr:cNvSpPr txBox="1"/>
      </cdr:nvSpPr>
      <cdr:spPr>
        <a:xfrm xmlns:a="http://schemas.openxmlformats.org/drawingml/2006/main">
          <a:off x="3234253" y="112991"/>
          <a:ext cx="829734" cy="29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93.3% </a:t>
          </a:r>
        </a:p>
      </cdr:txBody>
    </cdr:sp>
  </cdr:relSizeAnchor>
  <cdr:relSizeAnchor xmlns:cdr="http://schemas.openxmlformats.org/drawingml/2006/chartDrawing">
    <cdr:from>
      <cdr:x>0.62454</cdr:x>
      <cdr:y>0.02633</cdr:y>
    </cdr:from>
    <cdr:to>
      <cdr:x>0.74179</cdr:x>
      <cdr:y>0.11123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4996A6-2D00-06BF-291A-A456BA96D6BC}"/>
            </a:ext>
          </a:extLst>
        </cdr:cNvPr>
        <cdr:cNvSpPr txBox="1"/>
      </cdr:nvSpPr>
      <cdr:spPr>
        <a:xfrm xmlns:a="http://schemas.openxmlformats.org/drawingml/2006/main">
          <a:off x="4419586" y="92333"/>
          <a:ext cx="829734" cy="29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92.9% </a:t>
          </a:r>
        </a:p>
      </cdr:txBody>
    </cdr:sp>
  </cdr:relSizeAnchor>
  <cdr:relSizeAnchor xmlns:cdr="http://schemas.openxmlformats.org/drawingml/2006/chartDrawing">
    <cdr:from>
      <cdr:x>0.80573</cdr:x>
      <cdr:y>0.02633</cdr:y>
    </cdr:from>
    <cdr:to>
      <cdr:x>0.92298</cdr:x>
      <cdr:y>0.11123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DB31572-D395-4048-83F7-BE9ECF29C3CA}"/>
            </a:ext>
          </a:extLst>
        </cdr:cNvPr>
        <cdr:cNvSpPr txBox="1"/>
      </cdr:nvSpPr>
      <cdr:spPr>
        <a:xfrm xmlns:a="http://schemas.openxmlformats.org/drawingml/2006/main">
          <a:off x="5701812" y="92333"/>
          <a:ext cx="829734" cy="29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94.8%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A5E5A-E65B-2045-8757-70D9D668A84A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B2E8-0A94-5649-863D-014EE55CA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1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expected barriers/disparities based on what we saw in EXPLORE.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UPS by 3PM for next day shipping</a:t>
            </a:r>
          </a:p>
          <a:p>
            <a:r>
              <a:rPr lang="en-US" dirty="0"/>
              <a:t>M-Thursday</a:t>
            </a:r>
          </a:p>
          <a:p>
            <a:r>
              <a:rPr lang="en-US" dirty="0"/>
              <a:t>--- </a:t>
            </a:r>
          </a:p>
          <a:p>
            <a:r>
              <a:rPr lang="en-US" dirty="0"/>
              <a:t>Rarely, specimen comes in Monday morning because greater than 52 hours</a:t>
            </a:r>
          </a:p>
          <a:p>
            <a:endParaRPr lang="en-US" dirty="0"/>
          </a:p>
          <a:p>
            <a:r>
              <a:rPr lang="en-US" dirty="0"/>
              <a:t>PVSA &gt; have 10 days to. Get to the lab.</a:t>
            </a:r>
          </a:p>
          <a:p>
            <a:r>
              <a:rPr lang="en-US" dirty="0"/>
              <a:t>GROUND SHIPPING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6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respect to the cohort, the mean age was 37 years.</a:t>
            </a:r>
          </a:p>
          <a:p>
            <a:r>
              <a:rPr lang="en-US" dirty="0"/>
              <a:t>76% ordered post-vasectomy semen analysis kits, and 24% ordered full semen analysis kits</a:t>
            </a:r>
          </a:p>
          <a:p>
            <a:endParaRPr lang="en-US" dirty="0"/>
          </a:p>
          <a:p>
            <a:r>
              <a:rPr lang="en-US" dirty="0"/>
              <a:t>The cohort was racially and ethnically diverse. </a:t>
            </a:r>
          </a:p>
          <a:p>
            <a:r>
              <a:rPr lang="en-US" dirty="0"/>
              <a:t>Though 86% of the cohort identified as white and non-Hispanic, the absolute numbers of racial and ethnic minority groups are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cohort was diverse with respect to education level, relationship status, and household income.</a:t>
            </a:r>
          </a:p>
          <a:p>
            <a:r>
              <a:rPr lang="en-US" dirty="0"/>
              <a:t>For education, the largest subgroups reported some college or a bachelor’s degree or greater.</a:t>
            </a:r>
          </a:p>
          <a:p>
            <a:br>
              <a:rPr lang="en-US" dirty="0"/>
            </a:br>
            <a:r>
              <a:rPr lang="en-US" dirty="0"/>
              <a:t>The cohort was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2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B2E8-0A94-5649-863D-014EE55CA4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BCDB-66AC-9BBA-3F30-25674EB2A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6322C-8105-775A-CCA4-A3E96DC8A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C4642-F097-0C11-E14D-C14FFC2F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AF3CD-7527-D9F9-833E-0E6D0952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0484-B40B-0E72-AACC-B1D44063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DA49-F253-8D0A-D15A-0A6EF11C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A5DBF-537C-7400-2487-95C52103E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2CCD-415D-028B-2311-8BD3D956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59F7-A8A5-FDB1-A3B6-A39DA91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52CE-9AD1-C696-6543-D9612C6F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68FC8-BC88-9D8F-857D-BE464D012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8EDF2-660C-DF3F-FEA1-AFB0D9720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C36A-4934-B6F6-6B8F-3FFC3604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389C8-7BF8-0D6B-BB73-2CB4626F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8FB0-245F-5066-2B63-6B49793C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0ED2-A292-3FE1-6FEC-EB2D57C5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389B-65E0-42B4-0BC2-8C74F7E5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84B58-A136-9BB8-29F7-8BD70616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18A5-4076-BEBF-DF71-DC9B63B2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0B0F3-4963-B310-3B70-70A012E0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9EFB-ED12-C0D6-324F-21DBB3D0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B5035-8872-423A-169F-E5B99DA1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24EE7-ABB5-7573-D20F-6F66635B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EEE4-FC99-F80D-C697-C282E9B9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717BB-D724-375B-B9C6-1C7D1E86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B905-8064-07EC-3763-2C94C0D4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45889-E32B-682E-5994-D14A88413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7DE01-4A73-13F4-7FD4-A7E4328C1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4D7FF-2BAE-D45C-4CB9-0563A2B3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54B0D-45B7-5123-7B42-C5E6C37B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0A767-46F0-22AD-8C7D-B95927F6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33E9-5C3C-6F7C-B397-274487CF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8BBAF-B53D-6045-ADEB-E0D19CEFF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6E855-BE2D-FE3A-18E2-256F9E59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4C9F9-C663-DA80-C115-4C3E198E2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7242D-818C-2BC5-91DE-AD7617413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75D86-9F70-C3BF-D7B0-D505B9FA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40A7CD-9FEA-0131-F351-100960A4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4C470-3CD1-5589-205D-E62B7AF2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C516-DBBD-6559-8DF7-32625477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EADD5-AEFB-91E1-0297-0C11CA0B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71261-3B63-AA96-90C3-614CEB0B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BAFFF-08BD-1240-0378-B1D274E3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707AC-D2FE-1369-E614-9082B0F0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32B30-FA2A-4447-1708-6731DB30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D575-9816-4315-8203-EEBD8EAF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4231-83E6-5849-BDDC-8721184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0830-05C4-D8E0-2CBD-F72177D0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03106-11B8-80DD-547F-06A605D6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23F8C-2A0A-E280-466F-207B83BB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323B3-9C7B-6068-3068-A948453C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95F63-3514-85E3-AAE6-8EBC58AC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702E-9B06-61FF-A1AA-F1C33F4F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F9C6B-3056-EB01-9EBD-2A82599A5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DF952-8CF4-4833-941D-DD49420E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41140-05D1-D061-0AD2-9587F86E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3D349-B7C0-671E-FBCE-65B2DE39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82790-920C-7280-23DD-A25158AD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E8687-ED44-65FB-BAB2-7022F8F9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A992-E0F2-9A6E-B270-D619100A0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16197-B400-BEAD-AC14-5A1804503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857BEF-B8BA-DE49-A2E2-644E4E8EE7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85380-6667-0605-BE01-ADBF8C073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F5B3F-F927-B12F-A8B3-E7D26CCEF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BA276-E480-3B45-BEC7-3E94473A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ertnstert.2020.11.015" TargetMode="External"/><Relationship Id="rId2" Type="http://schemas.openxmlformats.org/officeDocument/2006/relationships/hyperlink" Target="https://doi.org/10.1016/j.fertnstert.2021.08.0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urology.2019.10.026" TargetMode="External"/><Relationship Id="rId5" Type="http://schemas.openxmlformats.org/officeDocument/2006/relationships/hyperlink" Target="https://doi.org/10.1016/j.juro.2012.08.239" TargetMode="External"/><Relationship Id="rId4" Type="http://schemas.openxmlformats.org/officeDocument/2006/relationships/hyperlink" Target="https://doi.org/10.1016/j.fertnstert.2020.11.01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50F4-9D30-9CEC-A47A-8042D8716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1833831"/>
            <a:ext cx="7978140" cy="2387600"/>
          </a:xfrm>
        </p:spPr>
        <p:txBody>
          <a:bodyPr>
            <a:noAutofit/>
          </a:bodyPr>
          <a:lstStyle/>
          <a:p>
            <a:pPr algn="l"/>
            <a:r>
              <a:rPr lang="en-US" sz="4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Mail-in semen analysis breaks down racial, educational, and income barriers to test completion</a:t>
            </a:r>
            <a:br>
              <a:rPr lang="en-US" sz="40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2CDE5-944D-0E91-0A83-D67DD29F8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53" y="441960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Alisha Tara Tolani MD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March 22, 2024</a:t>
            </a:r>
          </a:p>
          <a:p>
            <a:pPr algn="l"/>
            <a:endParaRPr lang="en-US" dirty="0"/>
          </a:p>
        </p:txBody>
      </p:sp>
      <p:pic>
        <p:nvPicPr>
          <p:cNvPr id="1026" name="Picture 2" descr="Logos | UCSF Brand Identity">
            <a:extLst>
              <a:ext uri="{FF2B5EF4-FFF2-40B4-BE49-F238E27FC236}">
                <a16:creationId xmlns:a16="http://schemas.microsoft.com/office/drawing/2014/main" id="{4B7E7ADC-4F5C-49F4-22FF-45D4CCE2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0"/>
            <a:ext cx="3340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8055C-8D37-68C1-38F5-790BEE039862}"/>
              </a:ext>
            </a:extLst>
          </p:cNvPr>
          <p:cNvSpPr txBox="1"/>
          <p:nvPr/>
        </p:nvSpPr>
        <p:spPr>
          <a:xfrm>
            <a:off x="634153" y="5627202"/>
            <a:ext cx="1145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Co-authors: Stacey A.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Kenfield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ScD,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Andre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Belarmino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MD,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Daniel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Civello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BS,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Joshua A. Halpern MD MS,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Jerrine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R. Morris MD MPH,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Yanett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Anaya MD, James F. Smith MD 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2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E4A1-5169-B6C3-EC63-80385FAD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FB10C-8B0D-1FA6-4D8C-75EEF8422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50" y="1349460"/>
            <a:ext cx="9223783" cy="815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BC5A3-24B4-A408-E532-3854F215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50" y="2124513"/>
            <a:ext cx="9223783" cy="37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C18B-C6BB-CFC2-885D-A769FA4D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 return rate – PVSA vs. FSA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AB777-77F0-BFF0-0B91-92D0D59EB862}"/>
              </a:ext>
            </a:extLst>
          </p:cNvPr>
          <p:cNvSpPr txBox="1"/>
          <p:nvPr/>
        </p:nvSpPr>
        <p:spPr>
          <a:xfrm>
            <a:off x="8586660" y="2119115"/>
            <a:ext cx="262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 &lt; 0.0001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38E5FF-0BAD-D335-E03A-53B0661C0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828050"/>
              </p:ext>
            </p:extLst>
          </p:nvPr>
        </p:nvGraphicFramePr>
        <p:xfrm>
          <a:off x="2366557" y="1977414"/>
          <a:ext cx="6220103" cy="406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52004B3-93F6-6E92-D759-BC98DDC22B46}"/>
              </a:ext>
            </a:extLst>
          </p:cNvPr>
          <p:cNvSpPr txBox="1"/>
          <p:nvPr/>
        </p:nvSpPr>
        <p:spPr>
          <a:xfrm>
            <a:off x="4035613" y="1674069"/>
            <a:ext cx="96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97%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F36A9-3A9C-4748-006B-986D3BE7BAC7}"/>
              </a:ext>
            </a:extLst>
          </p:cNvPr>
          <p:cNvSpPr txBox="1"/>
          <p:nvPr/>
        </p:nvSpPr>
        <p:spPr>
          <a:xfrm>
            <a:off x="6715393" y="1690688"/>
            <a:ext cx="96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93%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52A57-F191-AFFB-D3AD-955384440C2A}"/>
              </a:ext>
            </a:extLst>
          </p:cNvPr>
          <p:cNvSpPr txBox="1"/>
          <p:nvPr/>
        </p:nvSpPr>
        <p:spPr>
          <a:xfrm rot="16200000">
            <a:off x="1231342" y="3824866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Kit </a:t>
            </a:r>
            <a:r>
              <a:rPr lang="en-US" dirty="0">
                <a:solidFill>
                  <a:srgbClr val="002060"/>
                </a:solidFill>
              </a:rPr>
              <a:t>return</a:t>
            </a:r>
            <a:r>
              <a:rPr lang="en-US" dirty="0"/>
              <a:t> rate (%)</a:t>
            </a:r>
          </a:p>
        </p:txBody>
      </p:sp>
    </p:spTree>
    <p:extLst>
      <p:ext uri="{BB962C8B-B14F-4D97-AF65-F5344CB8AC3E}">
        <p14:creationId xmlns:p14="http://schemas.microsoft.com/office/powerpoint/2010/main" val="94002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AF10-FC3A-3D07-63A5-6C77E9FB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1" y="25914"/>
            <a:ext cx="10515600" cy="1325563"/>
          </a:xfrm>
        </p:spPr>
        <p:txBody>
          <a:bodyPr/>
          <a:lstStyle/>
          <a:p>
            <a:r>
              <a:rPr lang="en-US" dirty="0"/>
              <a:t>Kit return rate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C6327-98AA-A135-FDBC-93DFA4EC6C6E}"/>
              </a:ext>
            </a:extLst>
          </p:cNvPr>
          <p:cNvSpPr txBox="1"/>
          <p:nvPr/>
        </p:nvSpPr>
        <p:spPr>
          <a:xfrm>
            <a:off x="10357749" y="1164416"/>
            <a:ext cx="1191365" cy="37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0.002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0631D-E399-099F-474C-0E1CFD81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24" y="4507380"/>
            <a:ext cx="7622011" cy="235062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0A2BF4-FE10-A30A-58DB-3765F6F4F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881474"/>
              </p:ext>
            </p:extLst>
          </p:nvPr>
        </p:nvGraphicFramePr>
        <p:xfrm>
          <a:off x="1834250" y="1023088"/>
          <a:ext cx="8523499" cy="348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88C6F2-53F9-70E9-3FED-1E3C30907467}"/>
              </a:ext>
            </a:extLst>
          </p:cNvPr>
          <p:cNvSpPr txBox="1"/>
          <p:nvPr/>
        </p:nvSpPr>
        <p:spPr>
          <a:xfrm rot="16200000">
            <a:off x="992875" y="2309174"/>
            <a:ext cx="171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Kit </a:t>
            </a:r>
            <a:r>
              <a:rPr lang="en-US" sz="1600" dirty="0">
                <a:solidFill>
                  <a:srgbClr val="002060"/>
                </a:solidFill>
              </a:rPr>
              <a:t>return</a:t>
            </a:r>
            <a:r>
              <a:rPr lang="en-US" sz="1600" dirty="0"/>
              <a:t> rate (%)</a:t>
            </a:r>
          </a:p>
        </p:txBody>
      </p:sp>
    </p:spTree>
    <p:extLst>
      <p:ext uri="{BB962C8B-B14F-4D97-AF65-F5344CB8AC3E}">
        <p14:creationId xmlns:p14="http://schemas.microsoft.com/office/powerpoint/2010/main" val="365298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83E5-197D-48E9-1586-7947382B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1" y="12170"/>
            <a:ext cx="10515600" cy="1325563"/>
          </a:xfrm>
        </p:spPr>
        <p:txBody>
          <a:bodyPr/>
          <a:lstStyle/>
          <a:p>
            <a:r>
              <a:rPr lang="en-US" dirty="0"/>
              <a:t>Kit return rate by income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7DDE3-2CC4-7BB7-C312-2B43BE24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98" y="4270418"/>
            <a:ext cx="6488544" cy="2497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7CC5B-12BD-8812-BD6A-B57DCDEF97BF}"/>
              </a:ext>
            </a:extLst>
          </p:cNvPr>
          <p:cNvSpPr txBox="1"/>
          <p:nvPr/>
        </p:nvSpPr>
        <p:spPr>
          <a:xfrm>
            <a:off x="9465535" y="1506022"/>
            <a:ext cx="210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0.588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2F429C5-41C0-85CA-4FBE-8F07BA342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225721"/>
              </p:ext>
            </p:extLst>
          </p:nvPr>
        </p:nvGraphicFramePr>
        <p:xfrm>
          <a:off x="1865398" y="1165112"/>
          <a:ext cx="7600137" cy="310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B2BB24-CADB-8310-EBAE-1CD67910BC15}"/>
              </a:ext>
            </a:extLst>
          </p:cNvPr>
          <p:cNvSpPr txBox="1"/>
          <p:nvPr/>
        </p:nvSpPr>
        <p:spPr>
          <a:xfrm>
            <a:off x="2810933" y="133773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93.8%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633B6-C507-76A7-F7E2-9E7AD07A0D94}"/>
              </a:ext>
            </a:extLst>
          </p:cNvPr>
          <p:cNvSpPr txBox="1"/>
          <p:nvPr/>
        </p:nvSpPr>
        <p:spPr>
          <a:xfrm>
            <a:off x="4186865" y="1321356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93.7%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2AF57-7BB3-8662-65AD-484E279862E4}"/>
              </a:ext>
            </a:extLst>
          </p:cNvPr>
          <p:cNvSpPr txBox="1"/>
          <p:nvPr/>
        </p:nvSpPr>
        <p:spPr>
          <a:xfrm>
            <a:off x="5484134" y="1321356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028D6-E443-7D73-9660-25FB97438C9B}"/>
              </a:ext>
            </a:extLst>
          </p:cNvPr>
          <p:cNvSpPr txBox="1"/>
          <p:nvPr/>
        </p:nvSpPr>
        <p:spPr>
          <a:xfrm>
            <a:off x="6860066" y="133773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93.3%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FE8F1-BBF4-76BC-FA94-48FE147F4C8D}"/>
              </a:ext>
            </a:extLst>
          </p:cNvPr>
          <p:cNvSpPr txBox="1"/>
          <p:nvPr/>
        </p:nvSpPr>
        <p:spPr>
          <a:xfrm>
            <a:off x="8235721" y="1329545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0E691-0BA0-5793-B82B-1025185E30C2}"/>
              </a:ext>
            </a:extLst>
          </p:cNvPr>
          <p:cNvSpPr txBox="1"/>
          <p:nvPr/>
        </p:nvSpPr>
        <p:spPr>
          <a:xfrm rot="16200000">
            <a:off x="770918" y="2337544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Kit </a:t>
            </a:r>
            <a:r>
              <a:rPr lang="en-US" dirty="0">
                <a:solidFill>
                  <a:srgbClr val="002060"/>
                </a:solidFill>
              </a:rPr>
              <a:t>return</a:t>
            </a:r>
            <a:r>
              <a:rPr lang="en-US" dirty="0"/>
              <a:t> rate (%)</a:t>
            </a:r>
          </a:p>
        </p:txBody>
      </p:sp>
    </p:spTree>
    <p:extLst>
      <p:ext uri="{BB962C8B-B14F-4D97-AF65-F5344CB8AC3E}">
        <p14:creationId xmlns:p14="http://schemas.microsoft.com/office/powerpoint/2010/main" val="146664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4A53-7EB2-D45B-FBBD-9C4DB2C2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8" y="-14756"/>
            <a:ext cx="10515600" cy="1325563"/>
          </a:xfrm>
        </p:spPr>
        <p:txBody>
          <a:bodyPr/>
          <a:lstStyle/>
          <a:p>
            <a:r>
              <a:rPr lang="en-US" dirty="0"/>
              <a:t>Kit return rate by insurance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5E35A-B1C1-3E98-BF82-7EFE7D0AF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55" y="4432230"/>
            <a:ext cx="6713423" cy="2425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30187-8BB3-2007-40DA-888FB793F952}"/>
              </a:ext>
            </a:extLst>
          </p:cNvPr>
          <p:cNvSpPr txBox="1"/>
          <p:nvPr/>
        </p:nvSpPr>
        <p:spPr>
          <a:xfrm>
            <a:off x="9171626" y="1182112"/>
            <a:ext cx="185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P=0.007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70D549-3D9D-73AD-307F-4D0939DB8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262996"/>
              </p:ext>
            </p:extLst>
          </p:nvPr>
        </p:nvGraphicFramePr>
        <p:xfrm>
          <a:off x="1964267" y="1358275"/>
          <a:ext cx="7176643" cy="283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512562-A58B-315B-9B50-D6B998354628}"/>
              </a:ext>
            </a:extLst>
          </p:cNvPr>
          <p:cNvSpPr txBox="1"/>
          <p:nvPr/>
        </p:nvSpPr>
        <p:spPr>
          <a:xfrm>
            <a:off x="2938591" y="1194976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10143-7408-2C32-A601-69BE42293D40}"/>
              </a:ext>
            </a:extLst>
          </p:cNvPr>
          <p:cNvSpPr txBox="1"/>
          <p:nvPr/>
        </p:nvSpPr>
        <p:spPr>
          <a:xfrm>
            <a:off x="4499283" y="1203247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0FC0B-299F-9B5A-4B5F-DD0AD11D9301}"/>
              </a:ext>
            </a:extLst>
          </p:cNvPr>
          <p:cNvSpPr txBox="1"/>
          <p:nvPr/>
        </p:nvSpPr>
        <p:spPr>
          <a:xfrm>
            <a:off x="6149344" y="1199912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A3A02-0030-4C76-5BBB-9852AB3F2119}"/>
              </a:ext>
            </a:extLst>
          </p:cNvPr>
          <p:cNvSpPr txBox="1"/>
          <p:nvPr/>
        </p:nvSpPr>
        <p:spPr>
          <a:xfrm>
            <a:off x="7710036" y="1199912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B17D7-80DE-4AF1-2F7C-0305FCC387BC}"/>
              </a:ext>
            </a:extLst>
          </p:cNvPr>
          <p:cNvSpPr txBox="1"/>
          <p:nvPr/>
        </p:nvSpPr>
        <p:spPr>
          <a:xfrm rot="16200000">
            <a:off x="922892" y="2485588"/>
            <a:ext cx="171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Kit </a:t>
            </a:r>
            <a:r>
              <a:rPr lang="en-US" sz="1600" dirty="0">
                <a:solidFill>
                  <a:srgbClr val="002060"/>
                </a:solidFill>
              </a:rPr>
              <a:t>return</a:t>
            </a:r>
            <a:r>
              <a:rPr lang="en-US" sz="1600" dirty="0"/>
              <a:t> rate (%)</a:t>
            </a:r>
          </a:p>
        </p:txBody>
      </p:sp>
    </p:spTree>
    <p:extLst>
      <p:ext uri="{BB962C8B-B14F-4D97-AF65-F5344CB8AC3E}">
        <p14:creationId xmlns:p14="http://schemas.microsoft.com/office/powerpoint/2010/main" val="60721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C9F6-2C48-0DE1-ADA1-9A8BDC7F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5671"/>
            <a:ext cx="10515600" cy="1325563"/>
          </a:xfrm>
        </p:spPr>
        <p:txBody>
          <a:bodyPr/>
          <a:lstStyle/>
          <a:p>
            <a:r>
              <a:rPr lang="en-US" dirty="0"/>
              <a:t>Kit return rate by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9A728-E691-D99D-34B9-588BB873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08" y="4656208"/>
            <a:ext cx="7133392" cy="233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CDC8F-323C-30E8-3D29-16CDB9851868}"/>
              </a:ext>
            </a:extLst>
          </p:cNvPr>
          <p:cNvSpPr txBox="1"/>
          <p:nvPr/>
        </p:nvSpPr>
        <p:spPr>
          <a:xfrm>
            <a:off x="9250237" y="1646967"/>
            <a:ext cx="178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P=0.053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2602B64-63DB-4DAF-5FB4-0F529693B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64144"/>
              </p:ext>
            </p:extLst>
          </p:nvPr>
        </p:nvGraphicFramePr>
        <p:xfrm>
          <a:off x="1995272" y="1436228"/>
          <a:ext cx="7185456" cy="321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ED1F80-EEF7-2DC1-7BD2-5F1AD3231556}"/>
              </a:ext>
            </a:extLst>
          </p:cNvPr>
          <p:cNvSpPr txBox="1"/>
          <p:nvPr/>
        </p:nvSpPr>
        <p:spPr>
          <a:xfrm>
            <a:off x="3015101" y="1341234"/>
            <a:ext cx="9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92.9%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250B0-C1D2-8A7D-3118-CA937DC89F35}"/>
              </a:ext>
            </a:extLst>
          </p:cNvPr>
          <p:cNvSpPr txBox="1"/>
          <p:nvPr/>
        </p:nvSpPr>
        <p:spPr>
          <a:xfrm>
            <a:off x="4603005" y="1337147"/>
            <a:ext cx="9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93.6%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F379A-A101-4727-E831-DBE2AD1F4413}"/>
              </a:ext>
            </a:extLst>
          </p:cNvPr>
          <p:cNvSpPr txBox="1"/>
          <p:nvPr/>
        </p:nvSpPr>
        <p:spPr>
          <a:xfrm>
            <a:off x="6132669" y="1311518"/>
            <a:ext cx="9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94.5 %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D3FBAB-4FED-6F3A-68B2-CAE4EC0B1267}"/>
              </a:ext>
            </a:extLst>
          </p:cNvPr>
          <p:cNvSpPr txBox="1"/>
          <p:nvPr/>
        </p:nvSpPr>
        <p:spPr>
          <a:xfrm>
            <a:off x="7765097" y="1333583"/>
            <a:ext cx="98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90.0 %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A4393-B818-E96E-26A4-0FB7CF38F491}"/>
              </a:ext>
            </a:extLst>
          </p:cNvPr>
          <p:cNvSpPr txBox="1"/>
          <p:nvPr/>
        </p:nvSpPr>
        <p:spPr>
          <a:xfrm rot="16200000">
            <a:off x="1069054" y="2461060"/>
            <a:ext cx="171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Kit </a:t>
            </a:r>
            <a:r>
              <a:rPr lang="en-US" sz="1600" dirty="0">
                <a:solidFill>
                  <a:srgbClr val="002060"/>
                </a:solidFill>
              </a:rPr>
              <a:t>return</a:t>
            </a:r>
            <a:r>
              <a:rPr lang="en-US" sz="1600" dirty="0"/>
              <a:t> rate (%)</a:t>
            </a:r>
          </a:p>
        </p:txBody>
      </p:sp>
    </p:spTree>
    <p:extLst>
      <p:ext uri="{BB962C8B-B14F-4D97-AF65-F5344CB8AC3E}">
        <p14:creationId xmlns:p14="http://schemas.microsoft.com/office/powerpoint/2010/main" val="21904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76A2-3AF3-9772-9386-845D98BB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63" y="0"/>
            <a:ext cx="10515600" cy="1325563"/>
          </a:xfrm>
        </p:spPr>
        <p:txBody>
          <a:bodyPr/>
          <a:lstStyle/>
          <a:p>
            <a:r>
              <a:rPr lang="en-US" dirty="0"/>
              <a:t>Kit return rate by clinic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8591A4-337A-B899-9FEF-627ABB3B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520" y="4534212"/>
            <a:ext cx="6074635" cy="2323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1BC4EE-58F3-5B09-61F1-015498926FD6}"/>
              </a:ext>
            </a:extLst>
          </p:cNvPr>
          <p:cNvSpPr txBox="1"/>
          <p:nvPr/>
        </p:nvSpPr>
        <p:spPr>
          <a:xfrm>
            <a:off x="8757349" y="1547297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0.082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38BB1F-A3B1-D6C0-5D51-097AEB4B8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32290"/>
              </p:ext>
            </p:extLst>
          </p:nvPr>
        </p:nvGraphicFramePr>
        <p:xfrm>
          <a:off x="1813443" y="1027906"/>
          <a:ext cx="7076556" cy="350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0AD73E-5A32-F7B0-292D-4D0A5A954C4D}"/>
              </a:ext>
            </a:extLst>
          </p:cNvPr>
          <p:cNvSpPr txBox="1"/>
          <p:nvPr/>
        </p:nvSpPr>
        <p:spPr>
          <a:xfrm rot="16200000">
            <a:off x="862894" y="2302791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Kit </a:t>
            </a:r>
            <a:r>
              <a:rPr lang="en-US" dirty="0">
                <a:solidFill>
                  <a:srgbClr val="002060"/>
                </a:solidFill>
              </a:rPr>
              <a:t>return</a:t>
            </a:r>
            <a:r>
              <a:rPr lang="en-US" dirty="0"/>
              <a:t> rate (%)</a:t>
            </a:r>
          </a:p>
        </p:txBody>
      </p:sp>
    </p:spTree>
    <p:extLst>
      <p:ext uri="{BB962C8B-B14F-4D97-AF65-F5344CB8AC3E}">
        <p14:creationId xmlns:p14="http://schemas.microsoft.com/office/powerpoint/2010/main" val="314951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98D1-2A32-8F28-2ED2-1AFE071B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B47BE-7DDB-143B-7201-916A4B78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</a:rPr>
              <a:t>94% </a:t>
            </a:r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of mail-in SA patients returned their kits – substantially higher than the 30-50% published completion rates with conventional clinic-based testing </a:t>
            </a:r>
            <a:r>
              <a:rPr lang="en-US" baseline="30000" dirty="0">
                <a:solidFill>
                  <a:srgbClr val="002060"/>
                </a:solidFill>
                <a:latin typeface="Aptos" panose="020B0004020202020204" pitchFamily="34" charset="0"/>
              </a:rPr>
              <a:t>4-6</a:t>
            </a:r>
          </a:p>
          <a:p>
            <a:pPr marL="0" indent="0">
              <a:buNone/>
            </a:pPr>
            <a:endParaRPr lang="en-US" baseline="300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This may be due to the following factors: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No referral paperwork needed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Limited travel time and time off work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Ease of use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Low cost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Private and less embarrassment with home collection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Robust activation, tracking, and patient reminder system</a:t>
            </a:r>
          </a:p>
          <a:p>
            <a:pPr lvl="1"/>
            <a:endParaRPr lang="en-US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* These completion rates reflect the Fellow experience and </a:t>
            </a:r>
            <a:r>
              <a:rPr lang="en-US" dirty="0">
                <a:solidFill>
                  <a:srgbClr val="002060"/>
                </a:solidFill>
                <a:latin typeface="Aptos" panose="020B0004020202020204" pitchFamily="34" charset="0"/>
              </a:rPr>
              <a:t>are not    </a:t>
            </a:r>
            <a:r>
              <a:rPr lang="en-US" b="0" i="0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generalizable to mail-in testing more broadly</a:t>
            </a:r>
            <a:endParaRPr lang="en-US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2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7C67-8214-9EE5-59EC-27E4253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D786-A0BD-D9FB-5FEE-A93067F8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Kit return rates did not clinically differ by race/ethnicity, income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educational background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marital status, or insurance type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b="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Even though there were statistical differences in kit return rate by insurance type and race, the return rates were still very high 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across all racial and ethnic groups, irrespective of insurance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  <a:t>type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suggesting that Fellow mail-in semen analysis system addresses barriers to completion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6BB8-B573-AB89-B260-9C2B78C4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5449E-6C74-FB72-C589-E602ADF85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Penzias, Alan, Ricardo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Azziz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Kristin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Bendikson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Marcelle Cedars, Tommaso Falcone, Karl Hansen, Micah Hill, et al. “Fertility Evaluation of Infertile Women: A Committee Opinion.” 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Fertility and Sterility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116, no. 5 (November 2021): 1255–65.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https://doi.org/10.1016/j.fertnstert.2021.08.038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Schlegel, Peter N., Mark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Sigman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Barbara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Collura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Christopher J. De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Jonge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Michael L. Eisenberg, Dolores J. Lamb, John P. Mulhall, et al. “Diagnosis and Treatment of Infertility in Men: AUA/ASRM Guideline Part I.” 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Fertility and Sterility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115, no. 1 (January 2021): 54–61.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https://doi.org/10.1016/j.fertnstert.2020.11.015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Schlegel, Peter N., Mark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Sigman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Barbara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Collura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Christopher J. De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Jonge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Michael L. Eisenberg, Dolores J. Lamb, John P. Mulhall, et al. “Diagnosis and Treatment of Infertility in Men: AUA/ASRM Guideline Part II.” 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Fertility and Sterility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115, no. 1 (January 2021): 62–69.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https://doi.org/10.1016/j.fertnstert.2020.11.016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Eisenberg, Michael L., Ruth B. Lathi, Valerie L. Baker, Lynn M. Westphal, Amin A.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Milki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Ajay K.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Nangia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“Frequency of the Male Infertility Evaluation: Data from the National Survey of Family Growth.” 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Journal of Urology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189, no. 3 (March 2013): 1030–34.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https://doi.org/10.1016/j.juro.2012.08.239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Bradshaw, Aaron, Eric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Ballon-Landa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Richmond Owusu, and Tung-Chin Hsieh. “Poor Compliance With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Postvasectomy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Semen Testing: Analysis of Factors and Barriers.” 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Urology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136 (February 2020): 146–51.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https://doi.org/10.1016/j.urology.2019.10.026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i="0" dirty="0" err="1"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Ernandez</a:t>
            </a:r>
            <a:r>
              <a:rPr lang="en-US" sz="2800" i="0" dirty="0"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, John et al. “Predictors of Post-Vasectomy Semen Analysis Completion.” </a:t>
            </a:r>
            <a:r>
              <a:rPr lang="en-US" sz="2800" i="1" dirty="0"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BMJ sexual &amp; reproductive health</a:t>
            </a:r>
            <a:r>
              <a:rPr lang="en-US" sz="2800" i="0" dirty="0">
                <a:solidFill>
                  <a:srgbClr val="002060"/>
                </a:solidFill>
                <a:effectLst/>
                <a:latin typeface="Source Sans Pro" panose="020B0503030403020204" pitchFamily="34" charset="0"/>
              </a:rPr>
              <a:t> 49.3 (2023): 228–229. Web.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Zipkin</a:t>
            </a: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 Lin, D Patel, C Welliver. Risk Factors for Post-Vasectomy Semen Analysis Non-Adherence in Home-based and Local Lab-based Testing. The Journal of Sexual Medicine, Volume 19, Issue 4, Supplement 1,2022, S67-S68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80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Samplaski</a:t>
            </a:r>
            <a:r>
              <a:rPr lang="en-US" sz="280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Mary K et al. “Development and Validation of a Novel Mail-in Semen Analysis System and the Correlation Between One Hour and Delayed Semen Analysis Testing.” 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Fertil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en-US" sz="280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115.4 (2021): 922–929. Web.</a:t>
            </a:r>
          </a:p>
          <a:p>
            <a:pPr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sz="160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4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59161F3-8D46-205E-AF70-F691B58C7E21}"/>
              </a:ext>
            </a:extLst>
          </p:cNvPr>
          <p:cNvSpPr txBox="1">
            <a:spLocks/>
          </p:cNvSpPr>
          <p:nvPr/>
        </p:nvSpPr>
        <p:spPr>
          <a:xfrm flipH="1">
            <a:off x="546679" y="42770"/>
            <a:ext cx="6700113" cy="1151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research team</a:t>
            </a:r>
          </a:p>
        </p:txBody>
      </p:sp>
      <p:pic>
        <p:nvPicPr>
          <p:cNvPr id="5" name="Picture 2" descr="Yanett Anaya | UCSF Health">
            <a:extLst>
              <a:ext uri="{FF2B5EF4-FFF2-40B4-BE49-F238E27FC236}">
                <a16:creationId xmlns:a16="http://schemas.microsoft.com/office/drawing/2014/main" id="{F2D441A8-8105-54D7-9DB7-1FE2EF0C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92" y="3997334"/>
            <a:ext cx="1634334" cy="16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ames Smith | UCSF Health">
            <a:extLst>
              <a:ext uri="{FF2B5EF4-FFF2-40B4-BE49-F238E27FC236}">
                <a16:creationId xmlns:a16="http://schemas.microsoft.com/office/drawing/2014/main" id="{79080F58-2277-8709-E108-79BE3569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03" y="4037886"/>
            <a:ext cx="1497461" cy="14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r. Jerrine Morris, MD – San Francisco, CA | Obstetrics &amp; Gynecology">
            <a:extLst>
              <a:ext uri="{FF2B5EF4-FFF2-40B4-BE49-F238E27FC236}">
                <a16:creationId xmlns:a16="http://schemas.microsoft.com/office/drawing/2014/main" id="{D1D4352C-6881-0658-DD56-E91A14C1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18" y="3986400"/>
            <a:ext cx="1656202" cy="16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CE218B9E-4218-8ABC-5794-1785DF7A353B}"/>
              </a:ext>
            </a:extLst>
          </p:cNvPr>
          <p:cNvSpPr txBox="1"/>
          <p:nvPr/>
        </p:nvSpPr>
        <p:spPr>
          <a:xfrm>
            <a:off x="6275492" y="5685051"/>
            <a:ext cx="263018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err="1"/>
              <a:t>Yanett</a:t>
            </a:r>
            <a:r>
              <a:rPr lang="en-US" b="1" dirty="0"/>
              <a:t> Anaya MD</a:t>
            </a:r>
          </a:p>
          <a:p>
            <a:r>
              <a:rPr lang="en-US" dirty="0"/>
              <a:t>University of California-</a:t>
            </a:r>
          </a:p>
          <a:p>
            <a:r>
              <a:rPr lang="en-US" dirty="0"/>
              <a:t>San Francisco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8A59E-3004-C393-0D09-3DB2AAFE91C0}"/>
              </a:ext>
            </a:extLst>
          </p:cNvPr>
          <p:cNvSpPr txBox="1"/>
          <p:nvPr/>
        </p:nvSpPr>
        <p:spPr>
          <a:xfrm>
            <a:off x="9207248" y="5650014"/>
            <a:ext cx="329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James Smith MD</a:t>
            </a:r>
          </a:p>
          <a:p>
            <a:r>
              <a:rPr lang="en-US" dirty="0"/>
              <a:t>University of California-</a:t>
            </a:r>
          </a:p>
          <a:p>
            <a:r>
              <a:rPr lang="en-US" dirty="0"/>
              <a:t>San Francisco</a:t>
            </a:r>
          </a:p>
          <a:p>
            <a:r>
              <a:rPr lang="en-US" dirty="0"/>
              <a:t>Fellow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32B93-B990-E6AD-F441-A6203203DF67}"/>
              </a:ext>
            </a:extLst>
          </p:cNvPr>
          <p:cNvSpPr txBox="1"/>
          <p:nvPr/>
        </p:nvSpPr>
        <p:spPr>
          <a:xfrm>
            <a:off x="3253329" y="5657949"/>
            <a:ext cx="29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Jerrine</a:t>
            </a:r>
            <a:r>
              <a:rPr lang="en-US" b="1" dirty="0"/>
              <a:t> R. Morris MD MPH</a:t>
            </a:r>
          </a:p>
          <a:p>
            <a:r>
              <a:rPr lang="en-US" dirty="0"/>
              <a:t>Shady Grove Fertility</a:t>
            </a:r>
          </a:p>
        </p:txBody>
      </p:sp>
      <p:pic>
        <p:nvPicPr>
          <p:cNvPr id="11" name="Picture 4" descr="Stacey A. Kenfield, ScD">
            <a:extLst>
              <a:ext uri="{FF2B5EF4-FFF2-40B4-BE49-F238E27FC236}">
                <a16:creationId xmlns:a16="http://schemas.microsoft.com/office/drawing/2014/main" id="{5CC2C688-9A7B-4E43-E87B-3998DD60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2" y="995034"/>
            <a:ext cx="1346506" cy="16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1E9135-F71B-EA9A-3F9F-7AF7E02D8E7F}"/>
              </a:ext>
            </a:extLst>
          </p:cNvPr>
          <p:cNvSpPr txBox="1"/>
          <p:nvPr/>
        </p:nvSpPr>
        <p:spPr>
          <a:xfrm>
            <a:off x="375662" y="2737569"/>
            <a:ext cx="2630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Stacey </a:t>
            </a:r>
            <a:r>
              <a:rPr lang="en-US" b="1" dirty="0" err="1"/>
              <a:t>Kenfield</a:t>
            </a:r>
            <a:r>
              <a:rPr lang="en-US" b="1" dirty="0"/>
              <a:t> ScD</a:t>
            </a:r>
          </a:p>
          <a:p>
            <a:r>
              <a:rPr lang="en-US" dirty="0"/>
              <a:t>University of California – San Francisco</a:t>
            </a:r>
          </a:p>
          <a:p>
            <a:r>
              <a:rPr lang="en-US" dirty="0"/>
              <a:t>Fellow Health</a:t>
            </a:r>
          </a:p>
        </p:txBody>
      </p:sp>
      <p:pic>
        <p:nvPicPr>
          <p:cNvPr id="13" name="Picture 6" descr="Joshua A Halpern">
            <a:extLst>
              <a:ext uri="{FF2B5EF4-FFF2-40B4-BE49-F238E27FC236}">
                <a16:creationId xmlns:a16="http://schemas.microsoft.com/office/drawing/2014/main" id="{2378A597-D916-D915-F9DA-45622171D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3195" r="9153" b="27359"/>
          <a:stretch/>
        </p:blipFill>
        <p:spPr bwMode="auto">
          <a:xfrm>
            <a:off x="453592" y="3950616"/>
            <a:ext cx="1654111" cy="16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E61A9A-47C0-0E4F-675C-273B9F713B93}"/>
              </a:ext>
            </a:extLst>
          </p:cNvPr>
          <p:cNvSpPr txBox="1"/>
          <p:nvPr/>
        </p:nvSpPr>
        <p:spPr>
          <a:xfrm>
            <a:off x="272028" y="5664635"/>
            <a:ext cx="263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Joshua Halpern MD MS</a:t>
            </a:r>
          </a:p>
          <a:p>
            <a:r>
              <a:rPr lang="en-US" dirty="0"/>
              <a:t>Posterity 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170D5-1780-1922-FBD1-1B4AF0B6813B}"/>
              </a:ext>
            </a:extLst>
          </p:cNvPr>
          <p:cNvSpPr txBox="1"/>
          <p:nvPr/>
        </p:nvSpPr>
        <p:spPr>
          <a:xfrm>
            <a:off x="6144885" y="2737569"/>
            <a:ext cx="192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Daniel </a:t>
            </a:r>
            <a:r>
              <a:rPr lang="en-US" b="1" dirty="0" err="1"/>
              <a:t>Civello</a:t>
            </a:r>
            <a:endParaRPr lang="en-US" b="1" dirty="0"/>
          </a:p>
          <a:p>
            <a:r>
              <a:rPr lang="en-US" dirty="0"/>
              <a:t>Fellow Health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262C18-60FF-0836-CA68-49E52E2CA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492" y="1029664"/>
            <a:ext cx="1655800" cy="1700551"/>
          </a:xfrm>
          <a:prstGeom prst="rect">
            <a:avLst/>
          </a:prstGeom>
        </p:spPr>
      </p:pic>
      <p:pic>
        <p:nvPicPr>
          <p:cNvPr id="1026" name="Picture 2" descr="André Belarmino - UCLA Health | LinkedIn">
            <a:extLst>
              <a:ext uri="{FF2B5EF4-FFF2-40B4-BE49-F238E27FC236}">
                <a16:creationId xmlns:a16="http://schemas.microsoft.com/office/drawing/2014/main" id="{FF9B4390-80BB-9464-5C97-EACF9CB7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04" y="1060329"/>
            <a:ext cx="1655800" cy="15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582B50-88B4-5330-FA08-7D0EE13D62FA}"/>
              </a:ext>
            </a:extLst>
          </p:cNvPr>
          <p:cNvSpPr txBox="1"/>
          <p:nvPr/>
        </p:nvSpPr>
        <p:spPr>
          <a:xfrm>
            <a:off x="3292716" y="2737569"/>
            <a:ext cx="3034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Andre </a:t>
            </a:r>
            <a:r>
              <a:rPr lang="en-US" b="1" dirty="0" err="1"/>
              <a:t>Belarmino</a:t>
            </a:r>
            <a:r>
              <a:rPr lang="en-US" b="1" dirty="0"/>
              <a:t> MD</a:t>
            </a:r>
          </a:p>
          <a:p>
            <a:r>
              <a:rPr lang="en-US" dirty="0"/>
              <a:t>University of California -</a:t>
            </a:r>
          </a:p>
          <a:p>
            <a:r>
              <a:rPr lang="en-US" dirty="0"/>
              <a:t>Los Angeles</a:t>
            </a:r>
          </a:p>
          <a:p>
            <a:r>
              <a:rPr lang="en-US" dirty="0"/>
              <a:t>Fellow Health</a:t>
            </a:r>
          </a:p>
          <a:p>
            <a:endParaRPr lang="en-US" dirty="0"/>
          </a:p>
        </p:txBody>
      </p:sp>
      <p:pic>
        <p:nvPicPr>
          <p:cNvPr id="1028" name="Picture 4" descr="Daniel Nolte - Fellow | LinkedIn">
            <a:extLst>
              <a:ext uri="{FF2B5EF4-FFF2-40B4-BE49-F238E27FC236}">
                <a16:creationId xmlns:a16="http://schemas.microsoft.com/office/drawing/2014/main" id="{6258C506-07D2-5FDF-D437-F4BB8A695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3808" b="9103"/>
          <a:stretch/>
        </p:blipFill>
        <p:spPr bwMode="auto">
          <a:xfrm>
            <a:off x="9287160" y="981349"/>
            <a:ext cx="1793799" cy="16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E84391-431B-2C6D-EDDB-E71876F175B9}"/>
              </a:ext>
            </a:extLst>
          </p:cNvPr>
          <p:cNvSpPr txBox="1"/>
          <p:nvPr/>
        </p:nvSpPr>
        <p:spPr>
          <a:xfrm>
            <a:off x="9287160" y="2746730"/>
            <a:ext cx="191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Dan Nolte</a:t>
            </a:r>
          </a:p>
          <a:p>
            <a:r>
              <a:rPr lang="en-US" dirty="0"/>
              <a:t>Fellow Health</a:t>
            </a:r>
          </a:p>
        </p:txBody>
      </p:sp>
    </p:spTree>
    <p:extLst>
      <p:ext uri="{BB962C8B-B14F-4D97-AF65-F5344CB8AC3E}">
        <p14:creationId xmlns:p14="http://schemas.microsoft.com/office/powerpoint/2010/main" val="393016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7287C-60B7-73C3-8BC4-E2C0A3BD07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 you!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53364A-0430-D6AD-0154-34C40ADB3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Contact information: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Alisha Tolani MD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Alisha.Tolani@ucsf.edu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41F2-E20A-A159-0B47-BD934314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D5C0-AB57-C7D7-E9C8-69A4D326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7988" cy="4351338"/>
          </a:xfrm>
        </p:spPr>
        <p:txBody>
          <a:bodyPr/>
          <a:lstStyle/>
          <a:p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Stacey A. </a:t>
            </a:r>
            <a:r>
              <a:rPr lang="en-US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Kenfield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ScD, Consultant, Fellow Health</a:t>
            </a: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 </a:t>
            </a:r>
            <a:r>
              <a:rPr lang="en-US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Belarmino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MD, Clinical Education Manager, Fellow Health</a:t>
            </a: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</a:t>
            </a:r>
            <a:r>
              <a:rPr lang="en-US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Civello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Data Scientist, Fellow Health</a:t>
            </a:r>
          </a:p>
          <a:p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 Nolte, 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Scientist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Fellow Health</a:t>
            </a:r>
          </a:p>
          <a:p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F. Smith MD MS, Chief Medical Officer, Fellow Health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7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CE8F-32D4-091D-DE5B-97F95E1A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64691-A20F-191E-678A-161DEFBB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Semen analysis (SA) is an essential component of the infertility evaluation and post-vasectomy care,</a:t>
            </a:r>
            <a:r>
              <a:rPr lang="en-US" sz="2400" baseline="300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1-3  </a:t>
            </a:r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yet</a:t>
            </a:r>
            <a:r>
              <a:rPr lang="en-US" sz="2400" baseline="300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50-70%</a:t>
            </a:r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of patients needing SA do </a:t>
            </a:r>
            <a:r>
              <a:rPr lang="en-US" sz="2400" b="1" u="sng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complete them</a:t>
            </a:r>
            <a:r>
              <a:rPr lang="en-US" sz="2400" baseline="300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4-7 </a:t>
            </a:r>
          </a:p>
          <a:p>
            <a:pPr marL="0" indent="0">
              <a:buNone/>
            </a:pPr>
            <a:endParaRPr lang="en-US" sz="2400" baseline="30000" dirty="0">
              <a:solidFill>
                <a:srgbClr val="00206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Limited studies have evaluated barriers to completion</a:t>
            </a:r>
            <a:r>
              <a:rPr lang="en-US" sz="2400" baseline="300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5 </a:t>
            </a:r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and report the following: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Low health literacy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Cost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Availability of testing centers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Distance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Time constraints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Forgetfulness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0206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SA non-completion limits patients’ ability to proceed with fertility care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The purpose of this study was to determine whether mail-in SA addresses barriers to completion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9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2891-0D2E-7524-91BB-DF93A66B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CB3B-9511-C850-3EA7-CE9B4583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66725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Fellow Health mail-in SA platform was used for the study</a:t>
            </a:r>
          </a:p>
          <a:p>
            <a:pPr lvl="1"/>
            <a:r>
              <a:rPr lang="en-US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 validation data</a:t>
            </a:r>
            <a:r>
              <a:rPr lang="en-US" sz="2900" baseline="30000" dirty="0">
                <a:solidFill>
                  <a:srgbClr val="002060"/>
                </a:solidFill>
              </a:rPr>
              <a:t> 8</a:t>
            </a:r>
            <a:endParaRPr lang="en-US" sz="2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Performs </a:t>
            </a:r>
            <a:r>
              <a:rPr lang="en-US" sz="2900" dirty="0">
                <a:solidFill>
                  <a:srgbClr val="002060"/>
                </a:solidFill>
                <a:latin typeface="+mn-lt"/>
              </a:rPr>
              <a:t>&gt; 50,000 SA annually</a:t>
            </a:r>
            <a:endParaRPr lang="en-US" sz="2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controlled kits were sold direct-to-consumer (online order) and via clinicians (in-office or by referral code)</a:t>
            </a:r>
          </a:p>
          <a:p>
            <a:r>
              <a:rPr lang="en-US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Kits were tracked and patients were sent text reminders</a:t>
            </a:r>
          </a:p>
          <a:p>
            <a:r>
              <a:rPr lang="en-US" sz="3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produced samples and then returned completed kits by mail to their CLIA-certified centralized lab in San Leandro, California</a:t>
            </a:r>
          </a:p>
          <a:p>
            <a:pPr lvl="1"/>
            <a:r>
              <a:rPr lang="en-US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PVSA – 10 days to return, UPS Ground</a:t>
            </a:r>
          </a:p>
          <a:p>
            <a:pPr lvl="1"/>
            <a:r>
              <a:rPr lang="en-US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FSA – 1 day to return, UPS Next-Day Shipping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Fellow | Semen Analysis Kit | Doctor Reviewed Male Fertility Report">
            <a:extLst>
              <a:ext uri="{FF2B5EF4-FFF2-40B4-BE49-F238E27FC236}">
                <a16:creationId xmlns:a16="http://schemas.microsoft.com/office/drawing/2014/main" id="{577D38A9-DEAA-BE6A-0052-B4888BF8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65" y="1368332"/>
            <a:ext cx="5169835" cy="32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F9E1B-9A63-7831-9E2A-6F502E5E10F1}"/>
              </a:ext>
            </a:extLst>
          </p:cNvPr>
          <p:cNvSpPr txBox="1"/>
          <p:nvPr/>
        </p:nvSpPr>
        <p:spPr>
          <a:xfrm>
            <a:off x="9080498" y="5994355"/>
            <a:ext cx="2927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PVSA = post-vasectomy SA</a:t>
            </a:r>
          </a:p>
          <a:p>
            <a:r>
              <a:rPr lang="en-US" dirty="0">
                <a:solidFill>
                  <a:srgbClr val="002060"/>
                </a:solidFill>
              </a:rPr>
              <a:t>FSA = full SA</a:t>
            </a:r>
          </a:p>
        </p:txBody>
      </p:sp>
    </p:spTree>
    <p:extLst>
      <p:ext uri="{BB962C8B-B14F-4D97-AF65-F5344CB8AC3E}">
        <p14:creationId xmlns:p14="http://schemas.microsoft.com/office/powerpoint/2010/main" val="42294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59E5-C8CA-8094-7744-221334FB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976293-1D21-30A6-FFB6-95D43BB69FBE}"/>
              </a:ext>
            </a:extLst>
          </p:cNvPr>
          <p:cNvCxnSpPr>
            <a:cxnSpLocks/>
          </p:cNvCxnSpPr>
          <p:nvPr/>
        </p:nvCxnSpPr>
        <p:spPr>
          <a:xfrm>
            <a:off x="5992069" y="5978091"/>
            <a:ext cx="34772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9B7167-498C-9AED-052D-003A68374373}"/>
              </a:ext>
            </a:extLst>
          </p:cNvPr>
          <p:cNvSpPr txBox="1"/>
          <p:nvPr/>
        </p:nvSpPr>
        <p:spPr>
          <a:xfrm>
            <a:off x="268323" y="2847153"/>
            <a:ext cx="20823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Kit Activation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26DCB-CA63-58CD-069F-0055E52E4C3C}"/>
              </a:ext>
            </a:extLst>
          </p:cNvPr>
          <p:cNvSpPr txBox="1"/>
          <p:nvPr/>
        </p:nvSpPr>
        <p:spPr>
          <a:xfrm>
            <a:off x="4833784" y="2807363"/>
            <a:ext cx="231657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Kit Registration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628C1-3E70-298E-88FC-41047C45B06C}"/>
              </a:ext>
            </a:extLst>
          </p:cNvPr>
          <p:cNvSpPr txBox="1"/>
          <p:nvPr/>
        </p:nvSpPr>
        <p:spPr>
          <a:xfrm>
            <a:off x="9733529" y="2807363"/>
            <a:ext cx="196827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Kit Accessioning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86BF41-213D-80A6-B171-3688874D311B}"/>
              </a:ext>
            </a:extLst>
          </p:cNvPr>
          <p:cNvCxnSpPr>
            <a:cxnSpLocks/>
          </p:cNvCxnSpPr>
          <p:nvPr/>
        </p:nvCxnSpPr>
        <p:spPr>
          <a:xfrm>
            <a:off x="2552517" y="3031996"/>
            <a:ext cx="20823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CC54D4-08B2-B225-9512-F3B8DEF39A1F}"/>
              </a:ext>
            </a:extLst>
          </p:cNvPr>
          <p:cNvSpPr txBox="1"/>
          <p:nvPr/>
        </p:nvSpPr>
        <p:spPr>
          <a:xfrm>
            <a:off x="268323" y="3429000"/>
            <a:ext cx="2067372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Occurs at time of clinic purchase or online order (with referral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Basic contact information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Patient record is created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29173-693D-A7C7-CDD3-F09DFEDBBB93}"/>
              </a:ext>
            </a:extLst>
          </p:cNvPr>
          <p:cNvSpPr txBox="1"/>
          <p:nvPr/>
        </p:nvSpPr>
        <p:spPr>
          <a:xfrm>
            <a:off x="4849289" y="3443860"/>
            <a:ext cx="2316569" cy="206210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Patient is ready to produce the sample and imminently plans to mail the kit to the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F0"/>
                </a:solidFill>
              </a:rPr>
              <a:t>Patient is invited to participate in survey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56A9F-223C-8618-51F5-FF9282C4FC88}"/>
              </a:ext>
            </a:extLst>
          </p:cNvPr>
          <p:cNvSpPr txBox="1"/>
          <p:nvPr/>
        </p:nvSpPr>
        <p:spPr>
          <a:xfrm>
            <a:off x="9733528" y="3511764"/>
            <a:ext cx="1968277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Sample received by lab for processing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6CAD4-AA4B-10E9-D19C-68E20F54A195}"/>
              </a:ext>
            </a:extLst>
          </p:cNvPr>
          <p:cNvSpPr txBox="1"/>
          <p:nvPr/>
        </p:nvSpPr>
        <p:spPr>
          <a:xfrm>
            <a:off x="7386926" y="1886727"/>
            <a:ext cx="2019153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----Shipping ----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Median duration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PVSA: 5 days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FSA: 1 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48A116-32F3-8427-418A-C40AF24E4DB4}"/>
              </a:ext>
            </a:extLst>
          </p:cNvPr>
          <p:cNvSpPr txBox="1"/>
          <p:nvPr/>
        </p:nvSpPr>
        <p:spPr>
          <a:xfrm>
            <a:off x="2553797" y="1884288"/>
            <a:ext cx="2082396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--- Text reminders---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Median duration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PVSA: 84 days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FSA:16 days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5592E1-7978-43F4-6D90-DB1D609DE0C5}"/>
              </a:ext>
            </a:extLst>
          </p:cNvPr>
          <p:cNvSpPr txBox="1"/>
          <p:nvPr/>
        </p:nvSpPr>
        <p:spPr>
          <a:xfrm>
            <a:off x="9706490" y="5664337"/>
            <a:ext cx="2197916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“Kit Return Rate”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24616A-0399-F38D-6707-D4EC25ED4409}"/>
              </a:ext>
            </a:extLst>
          </p:cNvPr>
          <p:cNvCxnSpPr>
            <a:cxnSpLocks/>
          </p:cNvCxnSpPr>
          <p:nvPr/>
        </p:nvCxnSpPr>
        <p:spPr>
          <a:xfrm>
            <a:off x="1302009" y="6572943"/>
            <a:ext cx="8167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011A60-1CF7-9A3B-D705-5B8D2B03D3F2}"/>
              </a:ext>
            </a:extLst>
          </p:cNvPr>
          <p:cNvSpPr txBox="1"/>
          <p:nvPr/>
        </p:nvSpPr>
        <p:spPr>
          <a:xfrm>
            <a:off x="9733529" y="6315267"/>
            <a:ext cx="2197916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“Completion Rate”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6D86C8-F088-E423-56FB-4B95486A028D}"/>
              </a:ext>
            </a:extLst>
          </p:cNvPr>
          <p:cNvCxnSpPr>
            <a:cxnSpLocks/>
          </p:cNvCxnSpPr>
          <p:nvPr/>
        </p:nvCxnSpPr>
        <p:spPr>
          <a:xfrm>
            <a:off x="7386926" y="3031996"/>
            <a:ext cx="20823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59E5-C8CA-8094-7744-221334FB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976293-1D21-30A6-FFB6-95D43BB69FBE}"/>
              </a:ext>
            </a:extLst>
          </p:cNvPr>
          <p:cNvCxnSpPr>
            <a:cxnSpLocks/>
          </p:cNvCxnSpPr>
          <p:nvPr/>
        </p:nvCxnSpPr>
        <p:spPr>
          <a:xfrm>
            <a:off x="5943600" y="4341021"/>
            <a:ext cx="29840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9B7167-498C-9AED-052D-003A68374373}"/>
              </a:ext>
            </a:extLst>
          </p:cNvPr>
          <p:cNvSpPr txBox="1"/>
          <p:nvPr/>
        </p:nvSpPr>
        <p:spPr>
          <a:xfrm>
            <a:off x="838200" y="3220317"/>
            <a:ext cx="20823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Kit Activation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26DCB-CA63-58CD-069F-0055E52E4C3C}"/>
              </a:ext>
            </a:extLst>
          </p:cNvPr>
          <p:cNvSpPr txBox="1"/>
          <p:nvPr/>
        </p:nvSpPr>
        <p:spPr>
          <a:xfrm>
            <a:off x="4833784" y="3220317"/>
            <a:ext cx="231657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Kit Registration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628C1-3E70-298E-88FC-41047C45B06C}"/>
              </a:ext>
            </a:extLst>
          </p:cNvPr>
          <p:cNvSpPr txBox="1"/>
          <p:nvPr/>
        </p:nvSpPr>
        <p:spPr>
          <a:xfrm>
            <a:off x="9184956" y="3220317"/>
            <a:ext cx="2197916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Kit Accessioning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86BF41-213D-80A6-B171-3688874D311B}"/>
              </a:ext>
            </a:extLst>
          </p:cNvPr>
          <p:cNvCxnSpPr>
            <a:cxnSpLocks/>
          </p:cNvCxnSpPr>
          <p:nvPr/>
        </p:nvCxnSpPr>
        <p:spPr>
          <a:xfrm>
            <a:off x="3015725" y="3404983"/>
            <a:ext cx="15562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5592E1-7978-43F4-6D90-DB1D609DE0C5}"/>
              </a:ext>
            </a:extLst>
          </p:cNvPr>
          <p:cNvSpPr txBox="1"/>
          <p:nvPr/>
        </p:nvSpPr>
        <p:spPr>
          <a:xfrm>
            <a:off x="9184956" y="3978668"/>
            <a:ext cx="2197916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“Kit Return Rate”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= 94%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24616A-0399-F38D-6707-D4EC25ED4409}"/>
              </a:ext>
            </a:extLst>
          </p:cNvPr>
          <p:cNvCxnSpPr>
            <a:cxnSpLocks/>
          </p:cNvCxnSpPr>
          <p:nvPr/>
        </p:nvCxnSpPr>
        <p:spPr>
          <a:xfrm>
            <a:off x="1828800" y="5555306"/>
            <a:ext cx="7098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011A60-1CF7-9A3B-D705-5B8D2B03D3F2}"/>
              </a:ext>
            </a:extLst>
          </p:cNvPr>
          <p:cNvSpPr txBox="1"/>
          <p:nvPr/>
        </p:nvSpPr>
        <p:spPr>
          <a:xfrm>
            <a:off x="9184956" y="5232140"/>
            <a:ext cx="2197916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“Completion Rate”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= 88%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B3768-2F50-29D4-B3A0-7CE06C2637D5}"/>
              </a:ext>
            </a:extLst>
          </p:cNvPr>
          <p:cNvSpPr txBox="1"/>
          <p:nvPr/>
        </p:nvSpPr>
        <p:spPr>
          <a:xfrm>
            <a:off x="565355" y="1528606"/>
            <a:ext cx="11061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11,717  patients activated their kit and completed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85% of patients purchased kits directly from a clinic ( in-person vs. referral 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15% of patients purchased kits online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65BAFA-53FF-63EB-9DD7-CB4CEE5A223F}"/>
              </a:ext>
            </a:extLst>
          </p:cNvPr>
          <p:cNvCxnSpPr>
            <a:cxnSpLocks/>
          </p:cNvCxnSpPr>
          <p:nvPr/>
        </p:nvCxnSpPr>
        <p:spPr>
          <a:xfrm>
            <a:off x="7371415" y="3404983"/>
            <a:ext cx="15562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2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C922-336D-4E23-F330-633CA071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365125"/>
            <a:ext cx="10515600" cy="1325563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03DF0-36F1-FAE0-897B-93F437FD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16" y="1369500"/>
            <a:ext cx="8932850" cy="52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8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C0BC-AF34-F9A3-1491-6489005B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E2C0B-FDB1-E8D1-CA03-F8C8BA826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65" y="2052745"/>
            <a:ext cx="9632214" cy="4575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B67C9-778C-42A7-6FB3-E1DDAABB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665" y="1354121"/>
            <a:ext cx="9488402" cy="7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1421</Words>
  <Application>Microsoft Macintosh PowerPoint</Application>
  <PresentationFormat>Widescreen</PresentationFormat>
  <Paragraphs>192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Roboto</vt:lpstr>
      <vt:lpstr>Segoe UI</vt:lpstr>
      <vt:lpstr>Source Sans Pro</vt:lpstr>
      <vt:lpstr>Office Theme</vt:lpstr>
      <vt:lpstr>Mail-in semen analysis breaks down racial, educational, and income barriers to test completion </vt:lpstr>
      <vt:lpstr>PowerPoint Presentation</vt:lpstr>
      <vt:lpstr>Disclosures</vt:lpstr>
      <vt:lpstr>Background</vt:lpstr>
      <vt:lpstr>Methods</vt:lpstr>
      <vt:lpstr>Methods</vt:lpstr>
      <vt:lpstr>Results</vt:lpstr>
      <vt:lpstr>Demographics</vt:lpstr>
      <vt:lpstr>Demographics</vt:lpstr>
      <vt:lpstr>Demographics</vt:lpstr>
      <vt:lpstr>Kit return rate – PVSA vs. FSA</vt:lpstr>
      <vt:lpstr>Kit return rate by race</vt:lpstr>
      <vt:lpstr>Kit return rate by income</vt:lpstr>
      <vt:lpstr>Kit return rate by insurance type</vt:lpstr>
      <vt:lpstr>Kit return rate by education</vt:lpstr>
      <vt:lpstr>Kit return rate by clinic region</vt:lpstr>
      <vt:lpstr>Conclusions</vt:lpstr>
      <vt:lpstr>Conclusions</vt:lpstr>
      <vt:lpstr>References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associated with Fellow Health mail-in semen analysis kit completion</dc:title>
  <dc:creator>Tolani, Alisha</dc:creator>
  <cp:lastModifiedBy>Tolani, Alisha</cp:lastModifiedBy>
  <cp:revision>37</cp:revision>
  <dcterms:created xsi:type="dcterms:W3CDTF">2024-02-27T18:02:36Z</dcterms:created>
  <dcterms:modified xsi:type="dcterms:W3CDTF">2024-03-12T18:52:00Z</dcterms:modified>
</cp:coreProperties>
</file>