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boldItalic r:id="rId30"/>
    </p:embeddedFont>
    <p:embeddedFont>
      <p:font typeface="Raleway" panose="020B0503030101060003" pitchFamily="34" charset="0"/>
      <p:regular r:id="rId31"/>
      <p:bold r:id="rId32"/>
      <p:italic r:id="rId33"/>
      <p:boldItalic r:id="rId34"/>
    </p:embeddedFont>
    <p:embeddedFont>
      <p:font typeface="Raleway Medium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EKDK8FE2BvUXcTjHqB+m9prg2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082676-FC8C-42E8-967D-23B7558AB0E3}">
  <a:tblStyle styleId="{C5082676-FC8C-42E8-967D-23B7558AB0E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dcb4f550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bdcb4f550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8a227df19d_0_6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g28a227df19d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a227df19d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28a227df19d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8c02800a6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8" name="Google Shape;348;g28c02800a6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4c7dcbfdc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6" name="Google Shape;356;g24c7dcbfdc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8a227df19d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5" name="Google Shape;365;g28a227df19d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4c7dcbfdc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24c7dcbfdcf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Different line to put in block?</a:t>
            </a:r>
            <a:endParaRPr/>
          </a:p>
        </p:txBody>
      </p:sp>
      <p:sp>
        <p:nvSpPr>
          <p:cNvPr id="380" name="Google Shape;380;g24c7dcbfdcf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4c7dcbfdc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24c7dcbfdcf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24c7dcbfdcf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c7dcbfdc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24c7dcbfdcf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g24c7dcbfdcf_0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4c7dcbfdc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g24c7dcbfdcf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g24c7dcbfdcf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8a227df19d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g28a227df19d_0_8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g28a227df19d_0_8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dcb4f5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bdcb4f550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2bdcb4f550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4c7dcbfdcf_0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g24c7dcbfdcf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a227df19d_0_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28a227df19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a227df19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28a227df19d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g28a227df19d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a227df19d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28a227df19d_0_3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Different line to put in block?</a:t>
            </a:r>
            <a:endParaRPr/>
          </a:p>
        </p:txBody>
      </p:sp>
      <p:sp>
        <p:nvSpPr>
          <p:cNvPr id="211" name="Google Shape;211;g28a227df19d_0_3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8a227df19d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28a227df19d_0_4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g28a227df19d_0_4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4c7dcbfdc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24c7dcbfdc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a227df19d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8a227df19d_0_4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Different line to put in block?</a:t>
            </a:r>
            <a:endParaRPr/>
          </a:p>
        </p:txBody>
      </p:sp>
      <p:sp>
        <p:nvSpPr>
          <p:cNvPr id="245" name="Google Shape;245;g28a227df19d_0_4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a227df19d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28a227df19d_0_5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Different line to put in block?</a:t>
            </a:r>
            <a:endParaRPr/>
          </a:p>
        </p:txBody>
      </p:sp>
      <p:sp>
        <p:nvSpPr>
          <p:cNvPr id="257" name="Google Shape;257;g28a227df19d_0_5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5"/>
          <p:cNvSpPr txBox="1">
            <a:spLocks noGrp="1"/>
          </p:cNvSpPr>
          <p:nvPr>
            <p:ph type="ctrTitle"/>
          </p:nvPr>
        </p:nvSpPr>
        <p:spPr>
          <a:xfrm>
            <a:off x="5640225" y="962366"/>
            <a:ext cx="65517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800"/>
              <a:buFont typeface="Century Gothic"/>
              <a:buNone/>
              <a:defRPr sz="48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ubTitle" idx="1"/>
          </p:nvPr>
        </p:nvSpPr>
        <p:spPr>
          <a:xfrm>
            <a:off x="5640224" y="3508034"/>
            <a:ext cx="65517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" name="Google Shape;11;p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4453" y="298319"/>
            <a:ext cx="3389738" cy="34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5" descr="A picture containing text, outdoor, sky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897" r="8588"/>
          <a:stretch/>
        </p:blipFill>
        <p:spPr>
          <a:xfrm>
            <a:off x="0" y="-3689"/>
            <a:ext cx="5640225" cy="683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1875" y="5588000"/>
            <a:ext cx="1342810" cy="102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a227df19d_0_2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a227df19d_0_282"/>
          <p:cNvSpPr txBox="1">
            <a:spLocks noGrp="1"/>
          </p:cNvSpPr>
          <p:nvPr>
            <p:ph type="title"/>
          </p:nvPr>
        </p:nvSpPr>
        <p:spPr>
          <a:xfrm>
            <a:off x="2530257" y="196401"/>
            <a:ext cx="71316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800" b="1" i="0">
                <a:solidFill>
                  <a:srgbClr val="F2D03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28a227df19d_0_282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8a227df19d_0_28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g28a227df19d_0_28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g28a227df19d_0_28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a227df19d_0_23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06" name="Google Shape;106;g28a227df19d_0_23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7" name="Google Shape;107;g28a227df19d_0_2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a227df19d_0_2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8a227df19d_0_2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g28a227df19d_0_2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a227df19d_0_24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g28a227df19d_0_2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a227df19d_0_2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28a227df19d_0_2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8" name="Google Shape;118;g28a227df19d_0_24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g28a227df19d_0_2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a227df19d_0_2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8a227df19d_0_25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a227df19d_0_25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25" name="Google Shape;125;g28a227df19d_0_255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6" name="Google Shape;126;g28a227df19d_0_2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a227df19d_0_25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9" name="Google Shape;129;g28a227df19d_0_2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a227df19d_0_26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8a227df19d_0_26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33" name="Google Shape;133;g28a227df19d_0_26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g28a227df19d_0_262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g28a227df19d_0_2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6"/>
          <p:cNvGrpSpPr/>
          <p:nvPr/>
        </p:nvGrpSpPr>
        <p:grpSpPr>
          <a:xfrm>
            <a:off x="0" y="0"/>
            <a:ext cx="12192000" cy="6909147"/>
            <a:chOff x="0" y="0"/>
            <a:chExt cx="12192000" cy="6909147"/>
          </a:xfrm>
        </p:grpSpPr>
        <p:sp>
          <p:nvSpPr>
            <p:cNvPr id="16" name="Google Shape;16;p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F5F7FC"/>
                </a:gs>
                <a:gs pos="78000">
                  <a:srgbClr val="F5F7FC"/>
                </a:gs>
                <a:gs pos="100000">
                  <a:srgbClr val="666666">
                    <a:alpha val="30588"/>
                  </a:srgbClr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7;p6"/>
            <p:cNvGrpSpPr/>
            <p:nvPr/>
          </p:nvGrpSpPr>
          <p:grpSpPr>
            <a:xfrm>
              <a:off x="37473" y="5994247"/>
              <a:ext cx="11685256" cy="914900"/>
              <a:chOff x="37473" y="5994247"/>
              <a:chExt cx="11685256" cy="914900"/>
            </a:xfrm>
          </p:grpSpPr>
          <p:cxnSp>
            <p:nvCxnSpPr>
              <p:cNvPr id="18" name="Google Shape;18;p6"/>
              <p:cNvCxnSpPr/>
              <p:nvPr/>
            </p:nvCxnSpPr>
            <p:spPr>
              <a:xfrm>
                <a:off x="952500" y="6356247"/>
                <a:ext cx="1069629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66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9" name="Google Shape;19;p6"/>
              <p:cNvSpPr txBox="1"/>
              <p:nvPr/>
            </p:nvSpPr>
            <p:spPr>
              <a:xfrm>
                <a:off x="837572" y="6375420"/>
                <a:ext cx="351425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66666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ASRM 2023 Scientific Congress &amp; Expo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6"/>
              <p:cNvSpPr txBox="1"/>
              <p:nvPr/>
            </p:nvSpPr>
            <p:spPr>
              <a:xfrm>
                <a:off x="8051801" y="6375420"/>
                <a:ext cx="36709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66666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New Orleans, LA| October 14-18, 2023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21;p6" descr="Diagram&#10;&#10;Description automatically generated with medium confidence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473" y="5994247"/>
                <a:ext cx="800099" cy="914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2" name="Google Shape;22;p6"/>
          <p:cNvSpPr txBox="1">
            <a:spLocks noGrp="1"/>
          </p:cNvSpPr>
          <p:nvPr>
            <p:ph type="body" idx="1"/>
          </p:nvPr>
        </p:nvSpPr>
        <p:spPr>
          <a:xfrm>
            <a:off x="838200" y="15709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670D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sz="4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a227df19d_0_26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8" name="Google Shape;138;g28a227df19d_0_26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a227df19d_0_27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1" name="Google Shape;141;g28a227df19d_0_27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g28a227df19d_0_27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8a227df19d_0_2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28a227df19d_0_2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28a227df19d_0_27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g28a227df19d_0_27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g28a227df19d_0_27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28a227df19d_0_27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7"/>
          <p:cNvGrpSpPr/>
          <p:nvPr/>
        </p:nvGrpSpPr>
        <p:grpSpPr>
          <a:xfrm>
            <a:off x="0" y="0"/>
            <a:ext cx="12192000" cy="6909147"/>
            <a:chOff x="0" y="0"/>
            <a:chExt cx="12192000" cy="6909147"/>
          </a:xfrm>
        </p:grpSpPr>
        <p:sp>
          <p:nvSpPr>
            <p:cNvPr id="27" name="Google Shape;27;p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F5F7FC"/>
                </a:gs>
                <a:gs pos="78000">
                  <a:srgbClr val="F5F7FC"/>
                </a:gs>
                <a:gs pos="100000">
                  <a:srgbClr val="666666">
                    <a:alpha val="30588"/>
                  </a:srgbClr>
                </a:gs>
              </a:gsLst>
              <a:lin ang="5400000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28;p7"/>
            <p:cNvGrpSpPr/>
            <p:nvPr/>
          </p:nvGrpSpPr>
          <p:grpSpPr>
            <a:xfrm>
              <a:off x="37473" y="5994247"/>
              <a:ext cx="11685256" cy="914900"/>
              <a:chOff x="37473" y="5994247"/>
              <a:chExt cx="11685256" cy="914900"/>
            </a:xfrm>
          </p:grpSpPr>
          <p:cxnSp>
            <p:nvCxnSpPr>
              <p:cNvPr id="29" name="Google Shape;29;p7"/>
              <p:cNvCxnSpPr/>
              <p:nvPr/>
            </p:nvCxnSpPr>
            <p:spPr>
              <a:xfrm>
                <a:off x="952500" y="6356247"/>
                <a:ext cx="10696292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66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0" name="Google Shape;30;p7"/>
              <p:cNvSpPr txBox="1"/>
              <p:nvPr/>
            </p:nvSpPr>
            <p:spPr>
              <a:xfrm>
                <a:off x="837572" y="6375420"/>
                <a:ext cx="351425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66666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ASRM 2023 Scientific Congress &amp; Expo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7"/>
              <p:cNvSpPr txBox="1"/>
              <p:nvPr/>
            </p:nvSpPr>
            <p:spPr>
              <a:xfrm>
                <a:off x="8051801" y="6375420"/>
                <a:ext cx="36709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rgbClr val="666666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New Orleans, LA| October 14-18, 2023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2" name="Google Shape;32;p7" descr="Diagram&#10;&#10;Description automatically generated with medium confidence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473" y="5994247"/>
                <a:ext cx="800099" cy="914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400"/>
              <a:buFont typeface="Century Gothic"/>
              <a:buNone/>
              <a:defRPr sz="54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None/>
              <a:defRPr sz="24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8000">
                <a:srgbClr val="F5F7FC"/>
              </a:gs>
              <a:gs pos="100000">
                <a:srgbClr val="666666">
                  <a:alpha val="30588"/>
                </a:srgbClr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oogle Shape;37;p8"/>
          <p:cNvGrpSpPr/>
          <p:nvPr/>
        </p:nvGrpSpPr>
        <p:grpSpPr>
          <a:xfrm>
            <a:off x="37473" y="5994247"/>
            <a:ext cx="11685256" cy="914900"/>
            <a:chOff x="37473" y="5994247"/>
            <a:chExt cx="11685256" cy="914900"/>
          </a:xfrm>
        </p:grpSpPr>
        <p:cxnSp>
          <p:nvCxnSpPr>
            <p:cNvPr id="38" name="Google Shape;38;p8"/>
            <p:cNvCxnSpPr/>
            <p:nvPr/>
          </p:nvCxnSpPr>
          <p:spPr>
            <a:xfrm>
              <a:off x="952500" y="6356247"/>
              <a:ext cx="10696292" cy="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" name="Google Shape;39;p8"/>
            <p:cNvSpPr txBox="1"/>
            <p:nvPr/>
          </p:nvSpPr>
          <p:spPr>
            <a:xfrm>
              <a:off x="837572" y="6375420"/>
              <a:ext cx="35142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ASRM 2023 Scientific Congress &amp; Expo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 txBox="1"/>
            <p:nvPr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Orleans, LA| October 14-18, 2023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Google Shape;41;p8" descr="Diagram&#10;&#10;Description automatically generated with medium confidenc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473" y="5994247"/>
              <a:ext cx="800099" cy="9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000"/>
              <a:buFont typeface="Century Gothic"/>
              <a:buNone/>
              <a:defRPr sz="40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8000">
                <a:srgbClr val="F5F7FC"/>
              </a:gs>
              <a:gs pos="100000">
                <a:srgbClr val="666666">
                  <a:alpha val="30588"/>
                </a:srgbClr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000"/>
              <a:buFont typeface="Century Gothic"/>
              <a:buNone/>
              <a:defRPr sz="40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000"/>
              <a:buNone/>
              <a:defRPr sz="20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Char char="•"/>
              <a:defRPr sz="16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2" name="Google Shape;52;p9"/>
          <p:cNvGrpSpPr/>
          <p:nvPr/>
        </p:nvGrpSpPr>
        <p:grpSpPr>
          <a:xfrm>
            <a:off x="37473" y="5994247"/>
            <a:ext cx="11685256" cy="914900"/>
            <a:chOff x="37473" y="5994247"/>
            <a:chExt cx="11685256" cy="914900"/>
          </a:xfrm>
        </p:grpSpPr>
        <p:cxnSp>
          <p:nvCxnSpPr>
            <p:cNvPr id="53" name="Google Shape;53;p9"/>
            <p:cNvCxnSpPr/>
            <p:nvPr/>
          </p:nvCxnSpPr>
          <p:spPr>
            <a:xfrm>
              <a:off x="952500" y="6356247"/>
              <a:ext cx="10696292" cy="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9"/>
            <p:cNvSpPr txBox="1"/>
            <p:nvPr/>
          </p:nvSpPr>
          <p:spPr>
            <a:xfrm>
              <a:off x="837572" y="6375420"/>
              <a:ext cx="35142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ASRM 2023 Scientific Congress &amp; Expo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9"/>
            <p:cNvSpPr txBox="1"/>
            <p:nvPr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Orleans, LA| October 14-18, 2023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" name="Google Shape;56;p9" descr="Diagram&#10;&#10;Description automatically generated with medium confidenc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473" y="5994247"/>
              <a:ext cx="800099" cy="91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8000">
                <a:srgbClr val="F5F7FC"/>
              </a:gs>
              <a:gs pos="100000">
                <a:srgbClr val="666666">
                  <a:alpha val="30588"/>
                </a:srgbClr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000"/>
              <a:buFont typeface="Century Gothic"/>
              <a:buNone/>
              <a:defRPr sz="40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10"/>
          <p:cNvGrpSpPr/>
          <p:nvPr/>
        </p:nvGrpSpPr>
        <p:grpSpPr>
          <a:xfrm>
            <a:off x="37473" y="5994247"/>
            <a:ext cx="11685256" cy="914900"/>
            <a:chOff x="37473" y="5994247"/>
            <a:chExt cx="11685256" cy="914900"/>
          </a:xfrm>
        </p:grpSpPr>
        <p:cxnSp>
          <p:nvCxnSpPr>
            <p:cNvPr id="61" name="Google Shape;61;p10"/>
            <p:cNvCxnSpPr/>
            <p:nvPr/>
          </p:nvCxnSpPr>
          <p:spPr>
            <a:xfrm>
              <a:off x="952500" y="6356247"/>
              <a:ext cx="10696292" cy="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" name="Google Shape;62;p10"/>
            <p:cNvSpPr txBox="1"/>
            <p:nvPr/>
          </p:nvSpPr>
          <p:spPr>
            <a:xfrm>
              <a:off x="837572" y="6375420"/>
              <a:ext cx="35142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ASRM 2023 Scientific Congress &amp; Expo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0"/>
            <p:cNvSpPr txBox="1"/>
            <p:nvPr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Orleans, LA| October 14-18, 2023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" name="Google Shape;64;p10" descr="Diagram&#10;&#10;Description automatically generated with medium confidenc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473" y="5994247"/>
              <a:ext cx="800099" cy="91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8000">
                <a:srgbClr val="F5F7FC"/>
              </a:gs>
              <a:gs pos="100000">
                <a:srgbClr val="666666">
                  <a:alpha val="30588"/>
                </a:srgbClr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" name="Google Shape;67;p11"/>
          <p:cNvGrpSpPr/>
          <p:nvPr/>
        </p:nvGrpSpPr>
        <p:grpSpPr>
          <a:xfrm>
            <a:off x="37473" y="5994247"/>
            <a:ext cx="11685256" cy="914900"/>
            <a:chOff x="37473" y="5994247"/>
            <a:chExt cx="11685256" cy="914900"/>
          </a:xfrm>
        </p:grpSpPr>
        <p:cxnSp>
          <p:nvCxnSpPr>
            <p:cNvPr id="68" name="Google Shape;68;p11"/>
            <p:cNvCxnSpPr/>
            <p:nvPr/>
          </p:nvCxnSpPr>
          <p:spPr>
            <a:xfrm>
              <a:off x="952500" y="6356247"/>
              <a:ext cx="10696292" cy="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9" name="Google Shape;69;p11"/>
            <p:cNvSpPr txBox="1"/>
            <p:nvPr/>
          </p:nvSpPr>
          <p:spPr>
            <a:xfrm>
              <a:off x="837572" y="6375420"/>
              <a:ext cx="35142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ASRM 2023 Scientific Congress &amp; Expo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1"/>
            <p:cNvSpPr txBox="1"/>
            <p:nvPr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Orleans, LA| October 14-18, 2023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" name="Google Shape;71;p11" descr="Diagram&#10;&#10;Description automatically generated with medium confidenc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473" y="5994247"/>
              <a:ext cx="800099" cy="914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8000">
                <a:srgbClr val="F5F7FC"/>
              </a:gs>
              <a:gs pos="100000">
                <a:srgbClr val="666666">
                  <a:alpha val="30588"/>
                </a:srgbClr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" name="Google Shape;74;p12"/>
          <p:cNvGrpSpPr/>
          <p:nvPr/>
        </p:nvGrpSpPr>
        <p:grpSpPr>
          <a:xfrm>
            <a:off x="37473" y="5994247"/>
            <a:ext cx="11685256" cy="914900"/>
            <a:chOff x="37473" y="5994247"/>
            <a:chExt cx="11685256" cy="914900"/>
          </a:xfrm>
        </p:grpSpPr>
        <p:cxnSp>
          <p:nvCxnSpPr>
            <p:cNvPr id="75" name="Google Shape;75;p12"/>
            <p:cNvCxnSpPr/>
            <p:nvPr/>
          </p:nvCxnSpPr>
          <p:spPr>
            <a:xfrm>
              <a:off x="952500" y="6356247"/>
              <a:ext cx="10696292" cy="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6" name="Google Shape;76;p12"/>
            <p:cNvSpPr txBox="1"/>
            <p:nvPr/>
          </p:nvSpPr>
          <p:spPr>
            <a:xfrm>
              <a:off x="837572" y="6375420"/>
              <a:ext cx="35142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ASRM 2023 Scientific Congress &amp; Expo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2"/>
            <p:cNvSpPr txBox="1"/>
            <p:nvPr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Orleans, LA| October 14-18, 2023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" name="Google Shape;78;p12" descr="Diagram&#10;&#10;Description automatically generated with medium confidenc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473" y="5994247"/>
              <a:ext cx="800099" cy="9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entury Gothic"/>
              <a:buNone/>
              <a:defRPr sz="32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800"/>
              <a:buChar char="•"/>
              <a:defRPr sz="28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 sz="24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 sz="2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None/>
              <a:defRPr sz="16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78000">
                <a:srgbClr val="F5F7FC"/>
              </a:gs>
              <a:gs pos="100000">
                <a:srgbClr val="666666">
                  <a:alpha val="30588"/>
                </a:srgbClr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" name="Google Shape;84;p13"/>
          <p:cNvGrpSpPr/>
          <p:nvPr/>
        </p:nvGrpSpPr>
        <p:grpSpPr>
          <a:xfrm>
            <a:off x="37473" y="5994247"/>
            <a:ext cx="11685256" cy="914900"/>
            <a:chOff x="37473" y="5994247"/>
            <a:chExt cx="11685256" cy="914900"/>
          </a:xfrm>
        </p:grpSpPr>
        <p:cxnSp>
          <p:nvCxnSpPr>
            <p:cNvPr id="85" name="Google Shape;85;p13"/>
            <p:cNvCxnSpPr/>
            <p:nvPr/>
          </p:nvCxnSpPr>
          <p:spPr>
            <a:xfrm>
              <a:off x="952500" y="6356247"/>
              <a:ext cx="10696292" cy="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6" name="Google Shape;86;p13"/>
            <p:cNvSpPr txBox="1"/>
            <p:nvPr/>
          </p:nvSpPr>
          <p:spPr>
            <a:xfrm>
              <a:off x="837572" y="6375420"/>
              <a:ext cx="35142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ASRM 2023 Scientific Congress &amp; Expo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 txBox="1"/>
            <p:nvPr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Orleans, LA| October 14-18, 2023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8" name="Google Shape;88;p13" descr="Diagram&#10;&#10;Description automatically generated with medium confidenc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473" y="5994247"/>
              <a:ext cx="800099" cy="914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Century Gothic"/>
              <a:buNone/>
              <a:defRPr sz="3200" b="1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None/>
              <a:defRPr sz="16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a227df19d_0_2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g28a227df19d_0_2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g28a227df19d_0_2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thehindu.com/sci-tech/science/cell-free-dna-cancer-screening-high-risk-pregnancy/article67135117.ec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B4D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dcb4f5503_0_14"/>
          <p:cNvSpPr/>
          <p:nvPr/>
        </p:nvSpPr>
        <p:spPr>
          <a:xfrm flipH="1">
            <a:off x="-15649" y="-1270000"/>
            <a:ext cx="12541032" cy="8138160"/>
          </a:xfrm>
          <a:custGeom>
            <a:avLst/>
            <a:gdLst/>
            <a:ahLst/>
            <a:cxnLst/>
            <a:rect l="l" t="t" r="r" b="b"/>
            <a:pathLst>
              <a:path w="18788063" h="12192000" extrusionOk="0">
                <a:moveTo>
                  <a:pt x="18788062" y="0"/>
                </a:moveTo>
                <a:lnTo>
                  <a:pt x="0" y="0"/>
                </a:lnTo>
                <a:lnTo>
                  <a:pt x="0" y="12192000"/>
                </a:lnTo>
                <a:lnTo>
                  <a:pt x="18788062" y="12192000"/>
                </a:lnTo>
                <a:lnTo>
                  <a:pt x="187880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729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2bdcb4f5503_0_14"/>
          <p:cNvSpPr/>
          <p:nvPr/>
        </p:nvSpPr>
        <p:spPr>
          <a:xfrm>
            <a:off x="-15587" y="-166850"/>
            <a:ext cx="12540900" cy="7035000"/>
          </a:xfrm>
          <a:prstGeom prst="rect">
            <a:avLst/>
          </a:prstGeom>
          <a:solidFill>
            <a:srgbClr val="141B4D">
              <a:alpha val="48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2bdcb4f5503_0_14"/>
          <p:cNvSpPr txBox="1"/>
          <p:nvPr/>
        </p:nvSpPr>
        <p:spPr>
          <a:xfrm>
            <a:off x="685800" y="647700"/>
            <a:ext cx="420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Kristin Brogaard, PhD</a:t>
            </a:r>
            <a:endParaRPr sz="900"/>
          </a:p>
          <a:p>
            <a:pPr marL="0" marR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Co-Founder and CSO kristin@inherentbio.com</a:t>
            </a:r>
            <a:endParaRPr sz="900"/>
          </a:p>
        </p:txBody>
      </p:sp>
      <p:sp>
        <p:nvSpPr>
          <p:cNvPr id="157" name="Google Shape;157;g2bdcb4f5503_0_14"/>
          <p:cNvSpPr txBox="1"/>
          <p:nvPr/>
        </p:nvSpPr>
        <p:spPr>
          <a:xfrm>
            <a:off x="685800" y="4354225"/>
            <a:ext cx="116460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320"/>
              <a:buFont typeface="Century Gothic"/>
              <a:buNone/>
            </a:pPr>
            <a:r>
              <a:rPr lang="en-US" sz="392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NOVEL EPIGENETIC-BASED TEST TO PREDICT SPERM EXTRACTION OUTCOMES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158" name="Google Shape;158;g2bdcb4f5503_0_14"/>
          <p:cNvCxnSpPr/>
          <p:nvPr/>
        </p:nvCxnSpPr>
        <p:spPr>
          <a:xfrm>
            <a:off x="685800" y="2094000"/>
            <a:ext cx="657900" cy="0"/>
          </a:xfrm>
          <a:prstGeom prst="straightConnector1">
            <a:avLst/>
          </a:prstGeom>
          <a:noFill/>
          <a:ln w="28575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28a227df19d_0_6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3008" y="1696752"/>
            <a:ext cx="5154634" cy="4895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g28a227df19d_0_644"/>
          <p:cNvGrpSpPr/>
          <p:nvPr/>
        </p:nvGrpSpPr>
        <p:grpSpPr>
          <a:xfrm>
            <a:off x="8741947" y="2048934"/>
            <a:ext cx="1348186" cy="3694200"/>
            <a:chOff x="8437147" y="1515534"/>
            <a:chExt cx="1348186" cy="3694200"/>
          </a:xfrm>
        </p:grpSpPr>
        <p:sp>
          <p:nvSpPr>
            <p:cNvPr id="278" name="Google Shape;278;g28a227df19d_0_644"/>
            <p:cNvSpPr/>
            <p:nvPr/>
          </p:nvSpPr>
          <p:spPr>
            <a:xfrm>
              <a:off x="8437147" y="1700428"/>
              <a:ext cx="165000" cy="170700"/>
            </a:xfrm>
            <a:prstGeom prst="ellipse">
              <a:avLst/>
            </a:prstGeom>
            <a:solidFill>
              <a:srgbClr val="9FC9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28a227df19d_0_644"/>
            <p:cNvSpPr txBox="1"/>
            <p:nvPr/>
          </p:nvSpPr>
          <p:spPr>
            <a:xfrm>
              <a:off x="8602133" y="1515534"/>
              <a:ext cx="11832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Skin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Lung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Brain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Sperm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Colon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Esophagus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Brain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Liver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Breast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28a227df19d_0_644"/>
            <p:cNvSpPr/>
            <p:nvPr/>
          </p:nvSpPr>
          <p:spPr>
            <a:xfrm>
              <a:off x="8437147" y="2116569"/>
              <a:ext cx="165000" cy="170700"/>
            </a:xfrm>
            <a:prstGeom prst="ellipse">
              <a:avLst/>
            </a:prstGeom>
            <a:solidFill>
              <a:srgbClr val="0F6F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g28a227df19d_0_644"/>
            <p:cNvSpPr/>
            <p:nvPr/>
          </p:nvSpPr>
          <p:spPr>
            <a:xfrm>
              <a:off x="8437147" y="2532710"/>
              <a:ext cx="165000" cy="170700"/>
            </a:xfrm>
            <a:prstGeom prst="ellipse">
              <a:avLst/>
            </a:prstGeom>
            <a:solidFill>
              <a:srgbClr val="ABDD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g28a227df19d_0_644"/>
            <p:cNvSpPr/>
            <p:nvPr/>
          </p:nvSpPr>
          <p:spPr>
            <a:xfrm>
              <a:off x="8437147" y="2948851"/>
              <a:ext cx="165000" cy="170700"/>
            </a:xfrm>
            <a:prstGeom prst="ellipse">
              <a:avLst/>
            </a:prstGeom>
            <a:solidFill>
              <a:srgbClr val="279C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28a227df19d_0_644"/>
            <p:cNvSpPr/>
            <p:nvPr/>
          </p:nvSpPr>
          <p:spPr>
            <a:xfrm>
              <a:off x="8437147" y="3362986"/>
              <a:ext cx="165000" cy="170700"/>
            </a:xfrm>
            <a:prstGeom prst="ellipse">
              <a:avLst/>
            </a:prstGeom>
            <a:solidFill>
              <a:srgbClr val="FB95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g28a227df19d_0_644"/>
            <p:cNvSpPr/>
            <p:nvPr/>
          </p:nvSpPr>
          <p:spPr>
            <a:xfrm>
              <a:off x="8437147" y="3777121"/>
              <a:ext cx="165000" cy="170700"/>
            </a:xfrm>
            <a:prstGeom prst="ellipse">
              <a:avLst/>
            </a:prstGeom>
            <a:solidFill>
              <a:srgbClr val="E20F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g28a227df19d_0_644"/>
            <p:cNvSpPr/>
            <p:nvPr/>
          </p:nvSpPr>
          <p:spPr>
            <a:xfrm>
              <a:off x="8437147" y="4191256"/>
              <a:ext cx="165000" cy="170700"/>
            </a:xfrm>
            <a:prstGeom prst="ellipse">
              <a:avLst/>
            </a:prstGeom>
            <a:solidFill>
              <a:srgbClr val="FDB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g28a227df19d_0_644"/>
            <p:cNvSpPr/>
            <p:nvPr/>
          </p:nvSpPr>
          <p:spPr>
            <a:xfrm>
              <a:off x="8437147" y="4605391"/>
              <a:ext cx="165000" cy="170700"/>
            </a:xfrm>
            <a:prstGeom prst="ellipse">
              <a:avLst/>
            </a:prstGeom>
            <a:solidFill>
              <a:srgbClr val="FF7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g28a227df19d_0_644"/>
            <p:cNvSpPr/>
            <p:nvPr/>
          </p:nvSpPr>
          <p:spPr>
            <a:xfrm>
              <a:off x="8437147" y="5019526"/>
              <a:ext cx="165000" cy="170700"/>
            </a:xfrm>
            <a:prstGeom prst="ellipse">
              <a:avLst/>
            </a:prstGeom>
            <a:solidFill>
              <a:srgbClr val="C6AE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g28a227df19d_0_644"/>
          <p:cNvSpPr/>
          <p:nvPr/>
        </p:nvSpPr>
        <p:spPr>
          <a:xfrm>
            <a:off x="7162500" y="3626225"/>
            <a:ext cx="1086600" cy="1280400"/>
          </a:xfrm>
          <a:prstGeom prst="ellipse">
            <a:avLst/>
          </a:prstGeom>
          <a:noFill/>
          <a:ln w="76200" cap="flat" cmpd="sng">
            <a:solidFill>
              <a:srgbClr val="279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28a227df19d_0_6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51806">
            <a:off x="7298926" y="2978650"/>
            <a:ext cx="869150" cy="72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g28a227df19d_0_644"/>
          <p:cNvGrpSpPr/>
          <p:nvPr/>
        </p:nvGrpSpPr>
        <p:grpSpPr>
          <a:xfrm>
            <a:off x="809675" y="1563975"/>
            <a:ext cx="5411600" cy="5176500"/>
            <a:chOff x="809675" y="1563975"/>
            <a:chExt cx="5411600" cy="5176500"/>
          </a:xfrm>
        </p:grpSpPr>
        <p:grpSp>
          <p:nvGrpSpPr>
            <p:cNvPr id="291" name="Google Shape;291;g28a227df19d_0_644"/>
            <p:cNvGrpSpPr/>
            <p:nvPr/>
          </p:nvGrpSpPr>
          <p:grpSpPr>
            <a:xfrm>
              <a:off x="809675" y="1563975"/>
              <a:ext cx="5411600" cy="5176500"/>
              <a:chOff x="809675" y="1563975"/>
              <a:chExt cx="5411600" cy="5176500"/>
            </a:xfrm>
          </p:grpSpPr>
          <p:sp>
            <p:nvSpPr>
              <p:cNvPr id="292" name="Google Shape;292;g28a227df19d_0_644"/>
              <p:cNvSpPr/>
              <p:nvPr/>
            </p:nvSpPr>
            <p:spPr>
              <a:xfrm>
                <a:off x="2671375" y="1563975"/>
                <a:ext cx="3549900" cy="5176500"/>
              </a:xfrm>
              <a:prstGeom prst="ellipse">
                <a:avLst/>
              </a:pr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93" name="Google Shape;293;g28a227df19d_0_64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09675" y="2897525"/>
                <a:ext cx="1806201" cy="16195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94" name="Google Shape;294;g28a227df19d_0_644"/>
            <p:cNvSpPr txBox="1"/>
            <p:nvPr/>
          </p:nvSpPr>
          <p:spPr>
            <a:xfrm>
              <a:off x="1010313" y="4546600"/>
              <a:ext cx="1404900" cy="44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Somatic Cells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g28a227df19d_0_644"/>
          <p:cNvSpPr txBox="1"/>
          <p:nvPr/>
        </p:nvSpPr>
        <p:spPr>
          <a:xfrm>
            <a:off x="7418702" y="4906625"/>
            <a:ext cx="8691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Sperm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8a227df19d_0_644"/>
          <p:cNvSpPr/>
          <p:nvPr/>
        </p:nvSpPr>
        <p:spPr>
          <a:xfrm>
            <a:off x="0" y="0"/>
            <a:ext cx="12192000" cy="11307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8a227df19d_0_644"/>
          <p:cNvSpPr txBox="1"/>
          <p:nvPr/>
        </p:nvSpPr>
        <p:spPr>
          <a:xfrm>
            <a:off x="226850" y="226800"/>
            <a:ext cx="11707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100" b="1" i="0" u="none" strike="noStrike" cap="none">
                <a:solidFill>
                  <a:srgbClr val="F2D03D"/>
                </a:solidFill>
                <a:latin typeface="Montserrat"/>
                <a:ea typeface="Montserrat"/>
                <a:cs typeface="Montserrat"/>
                <a:sym typeface="Montserrat"/>
              </a:rPr>
              <a:t>Sperm DNA Methylation is Different from Somatic Cells</a:t>
            </a:r>
            <a:endParaRPr sz="3100" b="1" i="0" u="none" strike="noStrike" cap="none">
              <a:solidFill>
                <a:srgbClr val="F2D03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g28a227df19d_0_644"/>
          <p:cNvSpPr txBox="1"/>
          <p:nvPr/>
        </p:nvSpPr>
        <p:spPr>
          <a:xfrm>
            <a:off x="226850" y="1212375"/>
            <a:ext cx="74832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PCA Plot DNA Methylation from Nine Tissue Types</a:t>
            </a:r>
            <a:endParaRPr sz="19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9" name="Google Shape;299;g28a227df19d_0_6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500" y="5908542"/>
            <a:ext cx="846250" cy="8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Google Shape;304;g28a227df19d_0_689"/>
          <p:cNvCxnSpPr/>
          <p:nvPr/>
        </p:nvCxnSpPr>
        <p:spPr>
          <a:xfrm>
            <a:off x="2709333" y="3239846"/>
            <a:ext cx="1536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5" name="Google Shape;305;g28a227df19d_0_689"/>
          <p:cNvSpPr/>
          <p:nvPr/>
        </p:nvSpPr>
        <p:spPr>
          <a:xfrm flipH="1">
            <a:off x="2865307" y="3131900"/>
            <a:ext cx="1713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28a227df19d_0_689"/>
          <p:cNvSpPr txBox="1"/>
          <p:nvPr/>
        </p:nvSpPr>
        <p:spPr>
          <a:xfrm>
            <a:off x="1223433" y="2544562"/>
            <a:ext cx="72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8a227df19d_0_689"/>
          <p:cNvSpPr txBox="1"/>
          <p:nvPr/>
        </p:nvSpPr>
        <p:spPr>
          <a:xfrm>
            <a:off x="4715933" y="2544562"/>
            <a:ext cx="155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Sperm Sample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8" name="Google Shape;308;g28a227df19d_0_689"/>
          <p:cNvCxnSpPr/>
          <p:nvPr/>
        </p:nvCxnSpPr>
        <p:spPr>
          <a:xfrm>
            <a:off x="2709333" y="4185997"/>
            <a:ext cx="1536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9" name="Google Shape;309;g28a227df19d_0_689"/>
          <p:cNvCxnSpPr/>
          <p:nvPr/>
        </p:nvCxnSpPr>
        <p:spPr>
          <a:xfrm>
            <a:off x="2709333" y="5132148"/>
            <a:ext cx="1536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0" name="Google Shape;310;g28a227df19d_0_689"/>
          <p:cNvCxnSpPr/>
          <p:nvPr/>
        </p:nvCxnSpPr>
        <p:spPr>
          <a:xfrm>
            <a:off x="2709333" y="6186249"/>
            <a:ext cx="1536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g28a227df19d_0_689"/>
          <p:cNvSpPr txBox="1"/>
          <p:nvPr/>
        </p:nvSpPr>
        <p:spPr>
          <a:xfrm>
            <a:off x="10207376" y="2759640"/>
            <a:ext cx="171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Methylated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28a227df19d_0_689"/>
          <p:cNvSpPr txBox="1"/>
          <p:nvPr/>
        </p:nvSpPr>
        <p:spPr>
          <a:xfrm>
            <a:off x="8443592" y="2763622"/>
            <a:ext cx="196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Unmethylated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8a227df19d_0_689"/>
          <p:cNvSpPr txBox="1"/>
          <p:nvPr/>
        </p:nvSpPr>
        <p:spPr>
          <a:xfrm>
            <a:off x="1354078" y="305518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8a227df19d_0_689"/>
          <p:cNvSpPr txBox="1"/>
          <p:nvPr/>
        </p:nvSpPr>
        <p:spPr>
          <a:xfrm>
            <a:off x="1354078" y="3981749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8a227df19d_0_689"/>
          <p:cNvSpPr txBox="1"/>
          <p:nvPr/>
        </p:nvSpPr>
        <p:spPr>
          <a:xfrm>
            <a:off x="1149693" y="6001583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99.88%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8a227df19d_0_689"/>
          <p:cNvSpPr txBox="1"/>
          <p:nvPr/>
        </p:nvSpPr>
        <p:spPr>
          <a:xfrm>
            <a:off x="1208204" y="4947482"/>
            <a:ext cx="7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0.12%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8a227df19d_0_689"/>
          <p:cNvSpPr txBox="1"/>
          <p:nvPr/>
        </p:nvSpPr>
        <p:spPr>
          <a:xfrm>
            <a:off x="5175329" y="3055180"/>
            <a:ext cx="7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85.1%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8a227df19d_0_689"/>
          <p:cNvSpPr txBox="1"/>
          <p:nvPr/>
        </p:nvSpPr>
        <p:spPr>
          <a:xfrm>
            <a:off x="5175329" y="3981749"/>
            <a:ext cx="7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7.24%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8a227df19d_0_689"/>
          <p:cNvSpPr txBox="1"/>
          <p:nvPr/>
        </p:nvSpPr>
        <p:spPr>
          <a:xfrm>
            <a:off x="5175329" y="6001583"/>
            <a:ext cx="7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0.79%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28a227df19d_0_689"/>
          <p:cNvSpPr txBox="1"/>
          <p:nvPr/>
        </p:nvSpPr>
        <p:spPr>
          <a:xfrm>
            <a:off x="5175329" y="4947482"/>
            <a:ext cx="7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6.87%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8a227df19d_0_689"/>
          <p:cNvSpPr txBox="1"/>
          <p:nvPr/>
        </p:nvSpPr>
        <p:spPr>
          <a:xfrm>
            <a:off x="2842825" y="2594300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28a227df19d_0_689"/>
          <p:cNvSpPr txBox="1"/>
          <p:nvPr/>
        </p:nvSpPr>
        <p:spPr>
          <a:xfrm>
            <a:off x="3823267" y="2594291"/>
            <a:ext cx="75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28a227df19d_0_689"/>
          <p:cNvSpPr txBox="1"/>
          <p:nvPr/>
        </p:nvSpPr>
        <p:spPr>
          <a:xfrm>
            <a:off x="6492216" y="2317292"/>
            <a:ext cx="1598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Chance of sperm origin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8a227df19d_0_689"/>
          <p:cNvSpPr txBox="1"/>
          <p:nvPr/>
        </p:nvSpPr>
        <p:spPr>
          <a:xfrm>
            <a:off x="6940850" y="3069093"/>
            <a:ext cx="70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28a227df19d_0_689"/>
          <p:cNvSpPr txBox="1"/>
          <p:nvPr/>
        </p:nvSpPr>
        <p:spPr>
          <a:xfrm>
            <a:off x="6940849" y="3984824"/>
            <a:ext cx="70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28a227df19d_0_689"/>
          <p:cNvSpPr txBox="1"/>
          <p:nvPr/>
        </p:nvSpPr>
        <p:spPr>
          <a:xfrm>
            <a:off x="6865029" y="6001583"/>
            <a:ext cx="75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0.78%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28a227df19d_0_689"/>
          <p:cNvSpPr txBox="1"/>
          <p:nvPr/>
        </p:nvSpPr>
        <p:spPr>
          <a:xfrm>
            <a:off x="6853484" y="4947482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99.02%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8a227df19d_0_689"/>
          <p:cNvSpPr/>
          <p:nvPr/>
        </p:nvSpPr>
        <p:spPr>
          <a:xfrm>
            <a:off x="0" y="0"/>
            <a:ext cx="12192000" cy="11307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8a227df19d_0_689"/>
          <p:cNvSpPr/>
          <p:nvPr/>
        </p:nvSpPr>
        <p:spPr>
          <a:xfrm flipH="1">
            <a:off x="3855907" y="3131900"/>
            <a:ext cx="1713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28a227df19d_0_689"/>
          <p:cNvSpPr/>
          <p:nvPr/>
        </p:nvSpPr>
        <p:spPr>
          <a:xfrm flipH="1">
            <a:off x="2865307" y="4046300"/>
            <a:ext cx="1713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28a227df19d_0_689"/>
          <p:cNvSpPr/>
          <p:nvPr/>
        </p:nvSpPr>
        <p:spPr>
          <a:xfrm flipH="1">
            <a:off x="3855907" y="4046300"/>
            <a:ext cx="171300" cy="2160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28a227df19d_0_689"/>
          <p:cNvSpPr/>
          <p:nvPr/>
        </p:nvSpPr>
        <p:spPr>
          <a:xfrm flipH="1">
            <a:off x="2865307" y="5036900"/>
            <a:ext cx="171300" cy="216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28a227df19d_0_689"/>
          <p:cNvSpPr/>
          <p:nvPr/>
        </p:nvSpPr>
        <p:spPr>
          <a:xfrm flipH="1">
            <a:off x="3855907" y="5036900"/>
            <a:ext cx="1713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8a227df19d_0_689"/>
          <p:cNvSpPr/>
          <p:nvPr/>
        </p:nvSpPr>
        <p:spPr>
          <a:xfrm flipH="1">
            <a:off x="2865307" y="6103700"/>
            <a:ext cx="171300" cy="216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28a227df19d_0_689"/>
          <p:cNvSpPr/>
          <p:nvPr/>
        </p:nvSpPr>
        <p:spPr>
          <a:xfrm flipH="1">
            <a:off x="3855907" y="6103700"/>
            <a:ext cx="171300" cy="216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28a227df19d_0_689"/>
          <p:cNvSpPr/>
          <p:nvPr/>
        </p:nvSpPr>
        <p:spPr>
          <a:xfrm flipH="1">
            <a:off x="10082607" y="2840275"/>
            <a:ext cx="171300" cy="21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28a227df19d_0_689"/>
          <p:cNvSpPr/>
          <p:nvPr/>
        </p:nvSpPr>
        <p:spPr>
          <a:xfrm flipH="1">
            <a:off x="8311432" y="2836300"/>
            <a:ext cx="171300" cy="216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8a227df19d_0_689"/>
          <p:cNvSpPr txBox="1"/>
          <p:nvPr/>
        </p:nvSpPr>
        <p:spPr>
          <a:xfrm>
            <a:off x="2526525" y="2221425"/>
            <a:ext cx="196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Methylation Sites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28a227df19d_0_6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1384" y="1296351"/>
            <a:ext cx="923265" cy="117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8a227df19d_0_689"/>
          <p:cNvSpPr txBox="1"/>
          <p:nvPr/>
        </p:nvSpPr>
        <p:spPr>
          <a:xfrm>
            <a:off x="274000" y="3055175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8a227df19d_0_689"/>
          <p:cNvSpPr txBox="1"/>
          <p:nvPr/>
        </p:nvSpPr>
        <p:spPr>
          <a:xfrm>
            <a:off x="274000" y="3969575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8a227df19d_0_689"/>
          <p:cNvSpPr txBox="1"/>
          <p:nvPr/>
        </p:nvSpPr>
        <p:spPr>
          <a:xfrm>
            <a:off x="274000" y="4960175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8a227df19d_0_689"/>
          <p:cNvSpPr txBox="1"/>
          <p:nvPr/>
        </p:nvSpPr>
        <p:spPr>
          <a:xfrm>
            <a:off x="274000" y="6019978"/>
            <a:ext cx="87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8a227df19d_0_689"/>
          <p:cNvSpPr txBox="1"/>
          <p:nvPr/>
        </p:nvSpPr>
        <p:spPr>
          <a:xfrm>
            <a:off x="226850" y="226800"/>
            <a:ext cx="11707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100" b="1" i="0" u="none" strike="noStrike" cap="none">
                <a:solidFill>
                  <a:srgbClr val="F2D03D"/>
                </a:solidFill>
                <a:latin typeface="Montserrat"/>
                <a:ea typeface="Montserrat"/>
                <a:cs typeface="Montserrat"/>
                <a:sym typeface="Montserrat"/>
              </a:rPr>
              <a:t>Sperm or Not Sperm?</a:t>
            </a:r>
            <a:endParaRPr sz="3100" b="1" i="0" u="none" strike="noStrike" cap="none">
              <a:solidFill>
                <a:srgbClr val="F2D03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g28a227df19d_0_689"/>
          <p:cNvSpPr txBox="1"/>
          <p:nvPr/>
        </p:nvSpPr>
        <p:spPr>
          <a:xfrm>
            <a:off x="265050" y="1410250"/>
            <a:ext cx="118698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DNA Methylation can distinguish if </a:t>
            </a:r>
            <a:r>
              <a:rPr lang="en-US" sz="1900" b="1" i="0" u="sng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DNA originated</a:t>
            </a:r>
            <a:r>
              <a:rPr lang="en-US" sz="1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from sperm or NOT from sperm.</a:t>
            </a:r>
            <a:endParaRPr sz="19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c02800a65_0_58"/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28c02800a65_0_58"/>
          <p:cNvSpPr txBox="1"/>
          <p:nvPr/>
        </p:nvSpPr>
        <p:spPr>
          <a:xfrm>
            <a:off x="4279801" y="2416050"/>
            <a:ext cx="3632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5100" b="1" i="0" u="none" strike="noStrike" cap="none">
                <a:solidFill>
                  <a:srgbClr val="F3D03E"/>
                </a:solidFill>
                <a:latin typeface="Montserrat"/>
                <a:ea typeface="Montserrat"/>
                <a:cs typeface="Montserrat"/>
                <a:sym typeface="Montserrat"/>
              </a:rPr>
              <a:t>Objective</a:t>
            </a:r>
            <a:endParaRPr sz="5100" b="1" i="0" u="none" strike="noStrike" cap="none">
              <a:solidFill>
                <a:srgbClr val="F3D0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g28c02800a65_0_58"/>
          <p:cNvSpPr txBox="1"/>
          <p:nvPr/>
        </p:nvSpPr>
        <p:spPr>
          <a:xfrm>
            <a:off x="496950" y="3385650"/>
            <a:ext cx="111981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Can we develop a non-invasive, cost-effective and highly sensitive assay to predict the presence or absence sperm in the testicles?</a:t>
            </a:r>
            <a:endParaRPr sz="2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3" name="Google Shape;353;g28c02800a65_0_58"/>
          <p:cNvSpPr txBox="1"/>
          <p:nvPr/>
        </p:nvSpPr>
        <p:spPr>
          <a:xfrm>
            <a:off x="3009600" y="4615375"/>
            <a:ext cx="6172800" cy="16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Utilizing:</a:t>
            </a:r>
            <a:endParaRPr sz="22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leway"/>
              <a:buChar char="●"/>
            </a:pPr>
            <a:r>
              <a:rPr lang="en-US" sz="2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Unique DNA methylation profile of Sperm</a:t>
            </a:r>
            <a:endParaRPr sz="22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Cell-Free DNA in </a:t>
            </a:r>
            <a:r>
              <a:rPr lang="en-US" sz="2200" b="0" i="0" u="sng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seminal plasma</a:t>
            </a:r>
            <a:endParaRPr sz="2200" b="0" i="0" u="sng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c7dcbfdcf_0_37"/>
          <p:cNvSpPr/>
          <p:nvPr/>
        </p:nvSpPr>
        <p:spPr>
          <a:xfrm>
            <a:off x="0" y="0"/>
            <a:ext cx="12192000" cy="11307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g24c7dcbfdcf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900" y="1278250"/>
            <a:ext cx="6127099" cy="53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24c7dcbfdcf_0_37"/>
          <p:cNvSpPr txBox="1"/>
          <p:nvPr/>
        </p:nvSpPr>
        <p:spPr>
          <a:xfrm>
            <a:off x="7683350" y="3091438"/>
            <a:ext cx="42513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cfDNA is released from both healthy and diseased cell death</a:t>
            </a:r>
            <a:endParaRPr sz="31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1" name="Google Shape;361;g24c7dcbfdcf_0_37"/>
          <p:cNvSpPr txBox="1"/>
          <p:nvPr/>
        </p:nvSpPr>
        <p:spPr>
          <a:xfrm>
            <a:off x="169100" y="6437750"/>
            <a:ext cx="187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Hindu- cfDNA cancer screening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4c7dcbfdcf_0_37"/>
          <p:cNvSpPr txBox="1"/>
          <p:nvPr/>
        </p:nvSpPr>
        <p:spPr>
          <a:xfrm>
            <a:off x="226850" y="226800"/>
            <a:ext cx="11707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100" b="1" i="0" u="none" strike="noStrike" cap="none">
                <a:solidFill>
                  <a:srgbClr val="F2D03D"/>
                </a:solidFill>
                <a:latin typeface="Montserrat"/>
                <a:ea typeface="Montserrat"/>
                <a:cs typeface="Montserrat"/>
                <a:sym typeface="Montserrat"/>
              </a:rPr>
              <a:t>cfDNA releases into the multiple body fluids </a:t>
            </a:r>
            <a:endParaRPr sz="3100" b="1" i="0" u="none" strike="noStrike" cap="none">
              <a:solidFill>
                <a:srgbClr val="F2D03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8a227df19d_0_822"/>
          <p:cNvSpPr/>
          <p:nvPr/>
        </p:nvSpPr>
        <p:spPr>
          <a:xfrm>
            <a:off x="0" y="0"/>
            <a:ext cx="12192000" cy="11307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8a227df19d_0_822"/>
          <p:cNvSpPr txBox="1"/>
          <p:nvPr/>
        </p:nvSpPr>
        <p:spPr>
          <a:xfrm>
            <a:off x="2573700" y="1294913"/>
            <a:ext cx="75018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Looking at the Seminal Plasma from NOA Patient</a:t>
            </a:r>
            <a:endParaRPr sz="21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69" name="Google Shape;369;g28a227df19d_0_822"/>
          <p:cNvGrpSpPr/>
          <p:nvPr/>
        </p:nvGrpSpPr>
        <p:grpSpPr>
          <a:xfrm>
            <a:off x="381000" y="2054025"/>
            <a:ext cx="11887201" cy="3219404"/>
            <a:chOff x="381000" y="2054025"/>
            <a:chExt cx="11887201" cy="3219404"/>
          </a:xfrm>
        </p:grpSpPr>
        <p:pic>
          <p:nvPicPr>
            <p:cNvPr id="370" name="Google Shape;370;g28a227df19d_0_8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1000" y="2289694"/>
              <a:ext cx="11887201" cy="29837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g28a227df19d_0_822"/>
            <p:cNvSpPr txBox="1"/>
            <p:nvPr/>
          </p:nvSpPr>
          <p:spPr>
            <a:xfrm>
              <a:off x="869350" y="2054025"/>
              <a:ext cx="17232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cfDNA</a:t>
              </a:r>
              <a:endParaRPr sz="21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72" name="Google Shape;372;g28a227df19d_0_822"/>
          <p:cNvSpPr txBox="1"/>
          <p:nvPr/>
        </p:nvSpPr>
        <p:spPr>
          <a:xfrm>
            <a:off x="2987275" y="5729375"/>
            <a:ext cx="42585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279C06"/>
                </a:solidFill>
                <a:latin typeface="Raleway"/>
                <a:ea typeface="Raleway"/>
                <a:cs typeface="Raleway"/>
                <a:sym typeface="Raleway"/>
              </a:rPr>
              <a:t>HIGH chances of successful sperm extraction</a:t>
            </a:r>
            <a:endParaRPr sz="2100" b="1" i="0" u="none" strike="noStrike" cap="none">
              <a:solidFill>
                <a:srgbClr val="279C0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g28a227df19d_0_822"/>
          <p:cNvSpPr txBox="1"/>
          <p:nvPr/>
        </p:nvSpPr>
        <p:spPr>
          <a:xfrm>
            <a:off x="7658475" y="5722525"/>
            <a:ext cx="42585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LOW chances of successful sperm extraction</a:t>
            </a:r>
            <a:endParaRPr sz="2100" b="1" i="0" u="none" strike="noStrike" cap="none">
              <a:solidFill>
                <a:srgbClr val="CC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4" name="Google Shape;374;g28a227df19d_0_822"/>
          <p:cNvCxnSpPr/>
          <p:nvPr/>
        </p:nvCxnSpPr>
        <p:spPr>
          <a:xfrm>
            <a:off x="4982675" y="5193749"/>
            <a:ext cx="0" cy="49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5" name="Google Shape;375;g28a227df19d_0_822"/>
          <p:cNvCxnSpPr/>
          <p:nvPr/>
        </p:nvCxnSpPr>
        <p:spPr>
          <a:xfrm>
            <a:off x="9868625" y="5193749"/>
            <a:ext cx="0" cy="49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6" name="Google Shape;376;g28a227df19d_0_822"/>
          <p:cNvSpPr txBox="1"/>
          <p:nvPr/>
        </p:nvSpPr>
        <p:spPr>
          <a:xfrm>
            <a:off x="226850" y="226800"/>
            <a:ext cx="11707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100" b="1" i="0" u="none" strike="noStrike" cap="none">
                <a:solidFill>
                  <a:srgbClr val="F2D03D"/>
                </a:solidFill>
                <a:latin typeface="Montserrat"/>
                <a:ea typeface="Montserrat"/>
                <a:cs typeface="Montserrat"/>
                <a:sym typeface="Montserrat"/>
              </a:rPr>
              <a:t>Hypothesis</a:t>
            </a:r>
            <a:endParaRPr sz="3100" b="1" i="0" u="none" strike="noStrike" cap="none">
              <a:solidFill>
                <a:srgbClr val="F2D03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g24c7dcbfdcf_0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4775" y="2558700"/>
            <a:ext cx="2793699" cy="1868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g24c7dcbfdcf_0_57"/>
          <p:cNvSpPr/>
          <p:nvPr/>
        </p:nvSpPr>
        <p:spPr>
          <a:xfrm>
            <a:off x="48450" y="-69200"/>
            <a:ext cx="29895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24c7dcbfdcf_0_57"/>
          <p:cNvSpPr txBox="1"/>
          <p:nvPr/>
        </p:nvSpPr>
        <p:spPr>
          <a:xfrm>
            <a:off x="336850" y="1759175"/>
            <a:ext cx="2631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Research Strategy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5" name="Google Shape;385;g24c7dcbfdcf_0_57"/>
          <p:cNvCxnSpPr/>
          <p:nvPr/>
        </p:nvCxnSpPr>
        <p:spPr>
          <a:xfrm>
            <a:off x="308200" y="400600"/>
            <a:ext cx="2688300" cy="9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6" name="Google Shape;386;g24c7dcbfdcf_0_57"/>
          <p:cNvCxnSpPr/>
          <p:nvPr/>
        </p:nvCxnSpPr>
        <p:spPr>
          <a:xfrm>
            <a:off x="319749" y="6549700"/>
            <a:ext cx="2662800" cy="39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7" name="Google Shape;387;g24c7dcbfdcf_0_57"/>
          <p:cNvCxnSpPr/>
          <p:nvPr/>
        </p:nvCxnSpPr>
        <p:spPr>
          <a:xfrm flipH="1">
            <a:off x="308951" y="400600"/>
            <a:ext cx="2700" cy="61491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8" name="Google Shape;388;g24c7dcbfdcf_0_57"/>
          <p:cNvSpPr txBox="1"/>
          <p:nvPr/>
        </p:nvSpPr>
        <p:spPr>
          <a:xfrm>
            <a:off x="5738225" y="6450100"/>
            <a:ext cx="2133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http://helicase.pbworks.com/</a:t>
            </a:r>
            <a:endParaRPr sz="1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9" name="Google Shape;389;g24c7dcbfdcf_0_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7687" y="270050"/>
            <a:ext cx="2167875" cy="211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g24c7dcbfdcf_0_57"/>
          <p:cNvGrpSpPr/>
          <p:nvPr/>
        </p:nvGrpSpPr>
        <p:grpSpPr>
          <a:xfrm>
            <a:off x="3258102" y="4359953"/>
            <a:ext cx="2067045" cy="2590869"/>
            <a:chOff x="7321675" y="1172650"/>
            <a:chExt cx="3923775" cy="3923775"/>
          </a:xfrm>
        </p:grpSpPr>
        <p:pic>
          <p:nvPicPr>
            <p:cNvPr id="391" name="Google Shape;391;g24c7dcbfdcf_0_5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21675" y="1172650"/>
              <a:ext cx="3923775" cy="3923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g24c7dcbfdcf_0_57"/>
            <p:cNvSpPr/>
            <p:nvPr/>
          </p:nvSpPr>
          <p:spPr>
            <a:xfrm>
              <a:off x="9079273" y="3392301"/>
              <a:ext cx="366900" cy="870600"/>
            </a:xfrm>
            <a:prstGeom prst="roundRect">
              <a:avLst>
                <a:gd name="adj" fmla="val 16667"/>
              </a:avLst>
            </a:prstGeom>
            <a:solidFill>
              <a:srgbClr val="F4E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24c7dcbfdcf_0_57"/>
            <p:cNvSpPr/>
            <p:nvPr/>
          </p:nvSpPr>
          <p:spPr>
            <a:xfrm>
              <a:off x="9145200" y="4110675"/>
              <a:ext cx="249000" cy="525900"/>
            </a:xfrm>
            <a:prstGeom prst="flowChartConnector">
              <a:avLst/>
            </a:prstGeom>
            <a:solidFill>
              <a:srgbClr val="F4E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24c7dcbfdcf_0_57"/>
            <p:cNvSpPr/>
            <p:nvPr/>
          </p:nvSpPr>
          <p:spPr>
            <a:xfrm rot="-10656518">
              <a:off x="9037906" y="4119299"/>
              <a:ext cx="395444" cy="539569"/>
            </a:xfrm>
            <a:prstGeom prst="triangle">
              <a:avLst>
                <a:gd name="adj" fmla="val 52106"/>
              </a:avLst>
            </a:prstGeom>
            <a:solidFill>
              <a:srgbClr val="F4E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24c7dcbfdcf_0_57"/>
            <p:cNvSpPr/>
            <p:nvPr/>
          </p:nvSpPr>
          <p:spPr>
            <a:xfrm rot="1115567">
              <a:off x="9233611" y="4151986"/>
              <a:ext cx="172187" cy="282234"/>
            </a:xfrm>
            <a:prstGeom prst="flowChartConnector">
              <a:avLst/>
            </a:prstGeom>
            <a:solidFill>
              <a:srgbClr val="D9D9D9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6" name="Google Shape;396;g24c7dcbfdcf_0_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744" y="3782038"/>
            <a:ext cx="1666931" cy="166693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4c7dcbfdcf_0_57"/>
          <p:cNvSpPr txBox="1"/>
          <p:nvPr/>
        </p:nvSpPr>
        <p:spPr>
          <a:xfrm>
            <a:off x="3603388" y="5017275"/>
            <a:ext cx="1424700" cy="507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5F6368"/>
                </a:solidFill>
                <a:latin typeface="Raleway"/>
                <a:ea typeface="Raleway"/>
                <a:cs typeface="Raleway"/>
                <a:sym typeface="Raleway"/>
              </a:rPr>
              <a:t>NOA Seminal Plasma</a:t>
            </a: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8" name="Google Shape;398;g24c7dcbfdcf_0_57"/>
          <p:cNvSpPr txBox="1"/>
          <p:nvPr/>
        </p:nvSpPr>
        <p:spPr>
          <a:xfrm>
            <a:off x="3638138" y="3354438"/>
            <a:ext cx="1424700" cy="3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5F6368"/>
                </a:solidFill>
                <a:latin typeface="Raleway"/>
                <a:ea typeface="Raleway"/>
                <a:cs typeface="Raleway"/>
                <a:sym typeface="Raleway"/>
              </a:rPr>
              <a:t>Semen Sample </a:t>
            </a: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9" name="Google Shape;399;g24c7dcbfdcf_0_57"/>
          <p:cNvSpPr txBox="1"/>
          <p:nvPr/>
        </p:nvSpPr>
        <p:spPr>
          <a:xfrm>
            <a:off x="5671100" y="612525"/>
            <a:ext cx="61779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PROOF OF CONCEPT in Biopsies:</a:t>
            </a:r>
            <a:r>
              <a:rPr lang="en-U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br>
              <a:rPr lang="en-US" sz="17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17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Can we predict biopsy results analyzing sperm-specific DNA in the tissue? </a:t>
            </a:r>
            <a:endParaRPr sz="17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0" name="Google Shape;400;g24c7dcbfdcf_0_57"/>
          <p:cNvSpPr txBox="1"/>
          <p:nvPr/>
        </p:nvSpPr>
        <p:spPr>
          <a:xfrm>
            <a:off x="5663050" y="2758900"/>
            <a:ext cx="61779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VALIDATION of detectable cfDNA in seminal plasma</a:t>
            </a:r>
            <a:endParaRPr sz="18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Is sperm-specific cfDNA an accessible analyte in seminal plasma?</a:t>
            </a:r>
            <a:endParaRPr sz="17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1" name="Google Shape;401;g24c7dcbfdcf_0_57"/>
          <p:cNvSpPr txBox="1"/>
          <p:nvPr/>
        </p:nvSpPr>
        <p:spPr>
          <a:xfrm>
            <a:off x="5671100" y="4690475"/>
            <a:ext cx="63912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CLINICAL UTILITY with NOA semen:</a:t>
            </a:r>
            <a:r>
              <a:rPr lang="en-US" sz="1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br>
              <a:rPr lang="en-US" sz="17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17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 levels of sperm-specific DNA in NOA seminal plasma correlate with sperm-extraction results?</a:t>
            </a:r>
            <a:endParaRPr sz="17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4c7dcbfdcf_0_86"/>
          <p:cNvSpPr/>
          <p:nvPr/>
        </p:nvSpPr>
        <p:spPr>
          <a:xfrm>
            <a:off x="-11975" y="0"/>
            <a:ext cx="546750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" name="Google Shape;408;g24c7dcbfdcf_0_86"/>
          <p:cNvCxnSpPr/>
          <p:nvPr/>
        </p:nvCxnSpPr>
        <p:spPr>
          <a:xfrm>
            <a:off x="227050" y="2394925"/>
            <a:ext cx="2470500" cy="0"/>
          </a:xfrm>
          <a:prstGeom prst="straightConnector1">
            <a:avLst/>
          </a:prstGeom>
          <a:noFill/>
          <a:ln w="28575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9" name="Google Shape;409;g24c7dcbfdcf_0_86"/>
          <p:cNvSpPr txBox="1"/>
          <p:nvPr/>
        </p:nvSpPr>
        <p:spPr>
          <a:xfrm>
            <a:off x="271975" y="304500"/>
            <a:ext cx="48996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Sperm-specific DNA concentrations in biopsies associated with </a:t>
            </a:r>
            <a:r>
              <a:rPr lang="en-US" sz="2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TESE</a:t>
            </a:r>
            <a:r>
              <a:rPr lang="en-US" sz="27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and </a:t>
            </a:r>
            <a:r>
              <a:rPr lang="en-US" sz="2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mTESE</a:t>
            </a:r>
            <a:r>
              <a:rPr lang="en-US" sz="27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results</a:t>
            </a:r>
            <a:endParaRPr sz="27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410" name="Google Shape;410;g24c7dcbfdcf_0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6150" y="3107775"/>
            <a:ext cx="2379675" cy="23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24c7dcbfdcf_0_86"/>
          <p:cNvSpPr txBox="1"/>
          <p:nvPr/>
        </p:nvSpPr>
        <p:spPr>
          <a:xfrm>
            <a:off x="424125" y="5501325"/>
            <a:ext cx="447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PROOF OF CONCEPT in Biopsies</a:t>
            </a: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2" name="Google Shape;412;g24c7dcbfdcf_0_86"/>
          <p:cNvSpPr txBox="1"/>
          <p:nvPr/>
        </p:nvSpPr>
        <p:spPr>
          <a:xfrm>
            <a:off x="426975" y="2450575"/>
            <a:ext cx="14409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3" name="Google Shape;413;g24c7dcbfdcf_0_86"/>
          <p:cNvSpPr txBox="1"/>
          <p:nvPr/>
        </p:nvSpPr>
        <p:spPr>
          <a:xfrm>
            <a:off x="80775" y="6461150"/>
            <a:ext cx="2133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http://helicase.pbworks.com/</a:t>
            </a:r>
            <a:endParaRPr sz="1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414" name="Google Shape;414;g24c7dcbfdcf_0_86"/>
          <p:cNvGrpSpPr/>
          <p:nvPr/>
        </p:nvGrpSpPr>
        <p:grpSpPr>
          <a:xfrm>
            <a:off x="5623953" y="453825"/>
            <a:ext cx="6340997" cy="5950350"/>
            <a:chOff x="5530250" y="211675"/>
            <a:chExt cx="6340997" cy="5950350"/>
          </a:xfrm>
        </p:grpSpPr>
        <p:pic>
          <p:nvPicPr>
            <p:cNvPr id="415" name="Google Shape;415;g24c7dcbfdcf_0_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76475" y="813050"/>
              <a:ext cx="6294772" cy="5348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g24c7dcbfdcf_0_86"/>
            <p:cNvSpPr txBox="1"/>
            <p:nvPr/>
          </p:nvSpPr>
          <p:spPr>
            <a:xfrm>
              <a:off x="6235275" y="4805425"/>
              <a:ext cx="5551200" cy="135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>
                  <a:solidFill>
                    <a:schemeClr val="dk2"/>
                  </a:solidFill>
                </a:rPr>
                <a:t>Biopsy Samples</a:t>
              </a:r>
              <a:endParaRPr sz="2100" dirty="0">
                <a:solidFill>
                  <a:schemeClr val="dk2"/>
                </a:solidFill>
              </a:endParaRPr>
            </a:p>
          </p:txBody>
        </p:sp>
        <p:sp>
          <p:nvSpPr>
            <p:cNvPr id="417" name="Google Shape;417;g24c7dcbfdcf_0_86"/>
            <p:cNvSpPr txBox="1"/>
            <p:nvPr/>
          </p:nvSpPr>
          <p:spPr>
            <a:xfrm>
              <a:off x="6350600" y="1204200"/>
              <a:ext cx="3146012" cy="987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2"/>
                  </a:solidFill>
                </a:rPr>
                <a:t>Biopsy Outcome</a:t>
              </a:r>
              <a:br>
                <a:rPr lang="en-US" sz="1600" dirty="0">
                  <a:solidFill>
                    <a:schemeClr val="dk2"/>
                  </a:solidFill>
                </a:rPr>
              </a:br>
              <a:r>
                <a:rPr lang="en-US" sz="1600" dirty="0">
                  <a:solidFill>
                    <a:schemeClr val="dk2"/>
                  </a:solidFill>
                </a:rPr>
                <a:t>        No Sperm found in biopsy</a:t>
              </a:r>
              <a:endParaRPr sz="1600" dirty="0">
                <a:solidFill>
                  <a:schemeClr val="dk2"/>
                </a:solidFill>
              </a:endParaRPr>
            </a:p>
            <a:p>
              <a:pPr marL="0" lvl="0" indent="45720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2"/>
                  </a:solidFill>
                </a:rPr>
                <a:t>Sperm found</a:t>
              </a:r>
              <a:endParaRPr sz="1600" dirty="0">
                <a:solidFill>
                  <a:schemeClr val="dk2"/>
                </a:solidFill>
              </a:endParaRPr>
            </a:p>
          </p:txBody>
        </p:sp>
        <p:sp>
          <p:nvSpPr>
            <p:cNvPr id="418" name="Google Shape;418;g24c7dcbfdcf_0_86"/>
            <p:cNvSpPr/>
            <p:nvPr/>
          </p:nvSpPr>
          <p:spPr>
            <a:xfrm>
              <a:off x="6658750" y="1593900"/>
              <a:ext cx="146700" cy="1362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g24c7dcbfdcf_0_86"/>
            <p:cNvSpPr/>
            <p:nvPr/>
          </p:nvSpPr>
          <p:spPr>
            <a:xfrm>
              <a:off x="6658750" y="1832986"/>
              <a:ext cx="146700" cy="136200"/>
            </a:xfrm>
            <a:prstGeom prst="rect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g24c7dcbfdcf_0_86"/>
            <p:cNvSpPr txBox="1"/>
            <p:nvPr/>
          </p:nvSpPr>
          <p:spPr>
            <a:xfrm>
              <a:off x="6235275" y="618000"/>
              <a:ext cx="5551200" cy="46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>
                  <a:solidFill>
                    <a:schemeClr val="dk2"/>
                  </a:solidFill>
                </a:rPr>
                <a:t>Testicular Biopsy Analyses</a:t>
              </a:r>
              <a:endParaRPr sz="2100" b="1">
                <a:solidFill>
                  <a:schemeClr val="dk2"/>
                </a:solidFill>
              </a:endParaRPr>
            </a:p>
          </p:txBody>
        </p:sp>
        <p:sp>
          <p:nvSpPr>
            <p:cNvPr id="421" name="Google Shape;421;g24c7dcbfdcf_0_86"/>
            <p:cNvSpPr txBox="1"/>
            <p:nvPr/>
          </p:nvSpPr>
          <p:spPr>
            <a:xfrm rot="-5400000">
              <a:off x="2930900" y="2811025"/>
              <a:ext cx="5551200" cy="35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dk2"/>
                  </a:solidFill>
                </a:rPr>
                <a:t>% Sperm DNA</a:t>
              </a:r>
              <a:endParaRPr sz="1500">
                <a:solidFill>
                  <a:schemeClr val="dk2"/>
                </a:solidFill>
              </a:endParaRPr>
            </a:p>
          </p:txBody>
        </p:sp>
      </p:grpSp>
      <p:sp>
        <p:nvSpPr>
          <p:cNvPr id="422" name="Google Shape;422;g24c7dcbfdcf_0_86"/>
          <p:cNvSpPr/>
          <p:nvPr/>
        </p:nvSpPr>
        <p:spPr>
          <a:xfrm>
            <a:off x="6328977" y="1363200"/>
            <a:ext cx="5520547" cy="3607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4c7dcbfdcf_0_164"/>
          <p:cNvSpPr/>
          <p:nvPr/>
        </p:nvSpPr>
        <p:spPr>
          <a:xfrm>
            <a:off x="-11975" y="-55375"/>
            <a:ext cx="546750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9" name="Google Shape;429;g24c7dcbfdcf_0_164"/>
          <p:cNvCxnSpPr/>
          <p:nvPr/>
        </p:nvCxnSpPr>
        <p:spPr>
          <a:xfrm>
            <a:off x="227050" y="1841325"/>
            <a:ext cx="2470500" cy="0"/>
          </a:xfrm>
          <a:prstGeom prst="straightConnector1">
            <a:avLst/>
          </a:prstGeom>
          <a:noFill/>
          <a:ln w="28575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0" name="Google Shape;430;g24c7dcbfdcf_0_164"/>
          <p:cNvSpPr txBox="1"/>
          <p:nvPr/>
        </p:nvSpPr>
        <p:spPr>
          <a:xfrm>
            <a:off x="271975" y="304500"/>
            <a:ext cx="48996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Sperm-specific cfDNA can be captured and analyzed in seminal plasma.</a:t>
            </a:r>
            <a:endParaRPr sz="27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31" name="Google Shape;431;g24c7dcbfdcf_0_164"/>
          <p:cNvSpPr txBox="1"/>
          <p:nvPr/>
        </p:nvSpPr>
        <p:spPr>
          <a:xfrm>
            <a:off x="486475" y="5080475"/>
            <a:ext cx="447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VALIDATION: cfDNA in semen</a:t>
            </a: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2" name="Google Shape;432;g24c7dcbfdcf_0_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176" y="2329250"/>
            <a:ext cx="3028901" cy="30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24c7dcbfdcf_0_164"/>
          <p:cNvSpPr txBox="1"/>
          <p:nvPr/>
        </p:nvSpPr>
        <p:spPr>
          <a:xfrm>
            <a:off x="1819923" y="3589746"/>
            <a:ext cx="1621800" cy="3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5F6368"/>
                </a:solidFill>
                <a:latin typeface="Raleway"/>
                <a:ea typeface="Raleway"/>
                <a:cs typeface="Raleway"/>
                <a:sym typeface="Raleway"/>
              </a:rPr>
              <a:t>Semen Sample</a:t>
            </a: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4" name="Google Shape;434;g24c7dcbfdcf_0_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4525" y="1327450"/>
            <a:ext cx="5660726" cy="459802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24c7dcbfdcf_0_164"/>
          <p:cNvSpPr txBox="1"/>
          <p:nvPr/>
        </p:nvSpPr>
        <p:spPr>
          <a:xfrm>
            <a:off x="6362150" y="768300"/>
            <a:ext cx="54675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cfDNA can be isolated from seminal plasma</a:t>
            </a:r>
            <a:endParaRPr sz="19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36" name="Google Shape;436;g24c7dcbfdcf_0_164"/>
          <p:cNvCxnSpPr/>
          <p:nvPr/>
        </p:nvCxnSpPr>
        <p:spPr>
          <a:xfrm>
            <a:off x="8333525" y="5381075"/>
            <a:ext cx="3101700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7" name="Google Shape;437;g24c7dcbfdcf_0_164"/>
          <p:cNvSpPr txBox="1"/>
          <p:nvPr/>
        </p:nvSpPr>
        <p:spPr>
          <a:xfrm>
            <a:off x="9004725" y="5296339"/>
            <a:ext cx="1917300" cy="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Semen Samples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24c7dcbfdcf_0_164"/>
          <p:cNvSpPr/>
          <p:nvPr/>
        </p:nvSpPr>
        <p:spPr>
          <a:xfrm>
            <a:off x="8472875" y="5641600"/>
            <a:ext cx="1289700" cy="28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24c7dcbfdcf_0_164"/>
          <p:cNvSpPr txBox="1"/>
          <p:nvPr/>
        </p:nvSpPr>
        <p:spPr>
          <a:xfrm rot="-5400000">
            <a:off x="3320400" y="3029125"/>
            <a:ext cx="5551200" cy="3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% Sperm DNA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4c7dcbfdcf_0_177"/>
          <p:cNvSpPr/>
          <p:nvPr/>
        </p:nvSpPr>
        <p:spPr>
          <a:xfrm>
            <a:off x="-11975" y="0"/>
            <a:ext cx="5467500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g24c7dcbfdcf_0_177"/>
          <p:cNvCxnSpPr/>
          <p:nvPr/>
        </p:nvCxnSpPr>
        <p:spPr>
          <a:xfrm>
            <a:off x="227050" y="1861525"/>
            <a:ext cx="2470500" cy="0"/>
          </a:xfrm>
          <a:prstGeom prst="straightConnector1">
            <a:avLst/>
          </a:prstGeom>
          <a:noFill/>
          <a:ln w="28575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7" name="Google Shape;447;g24c7dcbfdcf_0_177"/>
          <p:cNvSpPr txBox="1"/>
          <p:nvPr/>
        </p:nvSpPr>
        <p:spPr>
          <a:xfrm>
            <a:off x="271975" y="304500"/>
            <a:ext cx="5025000" cy="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% cfDNA in NOA seminal plasma </a:t>
            </a:r>
            <a:r>
              <a:rPr lang="en-US" sz="2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 far</a:t>
            </a:r>
            <a:r>
              <a:rPr lang="en-US" sz="27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associated with sperm-extraction outcomes</a:t>
            </a:r>
            <a:endParaRPr sz="27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48" name="Google Shape;448;g24c7dcbfdcf_0_177"/>
          <p:cNvSpPr txBox="1"/>
          <p:nvPr/>
        </p:nvSpPr>
        <p:spPr>
          <a:xfrm>
            <a:off x="545275" y="5702550"/>
            <a:ext cx="435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CLINICAL UTILITY with NOA semen</a:t>
            </a: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9" name="Google Shape;449;g24c7dcbfdcf_0_177"/>
          <p:cNvSpPr txBox="1"/>
          <p:nvPr/>
        </p:nvSpPr>
        <p:spPr>
          <a:xfrm>
            <a:off x="426975" y="2069575"/>
            <a:ext cx="14409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0" name="Google Shape;450;g24c7dcbfdcf_0_177"/>
          <p:cNvSpPr txBox="1"/>
          <p:nvPr/>
        </p:nvSpPr>
        <p:spPr>
          <a:xfrm>
            <a:off x="6402875" y="941075"/>
            <a:ext cx="53235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% Sperm cfDNA vs. Extraction Results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g24c7dcbfdcf_0_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8025" y="1454400"/>
            <a:ext cx="5896325" cy="3882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g24c7dcbfdcf_0_177"/>
          <p:cNvCxnSpPr/>
          <p:nvPr/>
        </p:nvCxnSpPr>
        <p:spPr>
          <a:xfrm rot="10800000" flipH="1">
            <a:off x="7951400" y="2124575"/>
            <a:ext cx="2269800" cy="1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453" name="Google Shape;453;g24c7dcbfdcf_0_177"/>
          <p:cNvGraphicFramePr/>
          <p:nvPr>
            <p:extLst>
              <p:ext uri="{D42A27DB-BD31-4B8C-83A1-F6EECF244321}">
                <p14:modId xmlns:p14="http://schemas.microsoft.com/office/powerpoint/2010/main" val="3222579330"/>
              </p:ext>
            </p:extLst>
          </p:nvPr>
        </p:nvGraphicFramePr>
        <p:xfrm>
          <a:off x="8333413" y="1760864"/>
          <a:ext cx="1505775" cy="407323"/>
        </p:xfrm>
        <a:graphic>
          <a:graphicData uri="http://schemas.openxmlformats.org/drawingml/2006/table">
            <a:tbl>
              <a:tblPr>
                <a:noFill/>
                <a:tableStyleId>{C5082676-FC8C-42E8-967D-23B7558AB0E3}</a:tableStyleId>
              </a:tblPr>
              <a:tblGrid>
                <a:gridCol w="150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p= 0.005**</a:t>
                      </a:r>
                      <a:endParaRPr sz="1400" u="none" strike="noStrike" cap="none" dirty="0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4" name="Google Shape;454;g24c7dcbfdcf_0_1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725" y="2810975"/>
            <a:ext cx="2827799" cy="28278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55" name="Google Shape;455;g24c7dcbfdcf_0_177"/>
          <p:cNvSpPr txBox="1"/>
          <p:nvPr/>
        </p:nvSpPr>
        <p:spPr>
          <a:xfrm>
            <a:off x="1707427" y="3969101"/>
            <a:ext cx="1610400" cy="346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5F6368"/>
                </a:solidFill>
                <a:latin typeface="Raleway"/>
                <a:ea typeface="Raleway"/>
                <a:cs typeface="Raleway"/>
                <a:sym typeface="Raleway"/>
              </a:rPr>
              <a:t>NOA Seminal Plasma</a:t>
            </a:r>
            <a:endParaRPr sz="14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6" name="Google Shape;456;g24c7dcbfdcf_0_177"/>
          <p:cNvSpPr txBox="1"/>
          <p:nvPr/>
        </p:nvSpPr>
        <p:spPr>
          <a:xfrm>
            <a:off x="7162100" y="4823839"/>
            <a:ext cx="1440900" cy="3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Found Sperm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57" name="Google Shape;457;g24c7dcbfdcf_0_177"/>
          <p:cNvSpPr txBox="1"/>
          <p:nvPr/>
        </p:nvSpPr>
        <p:spPr>
          <a:xfrm>
            <a:off x="9723536" y="4862400"/>
            <a:ext cx="1440900" cy="26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No Sperm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58" name="Google Shape;458;g24c7dcbfdcf_0_177"/>
          <p:cNvSpPr txBox="1"/>
          <p:nvPr/>
        </p:nvSpPr>
        <p:spPr>
          <a:xfrm>
            <a:off x="8481211" y="5115339"/>
            <a:ext cx="1440900" cy="3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Biopsy Result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59" name="Google Shape;459;g24c7dcbfdcf_0_177"/>
          <p:cNvSpPr txBox="1"/>
          <p:nvPr/>
        </p:nvSpPr>
        <p:spPr>
          <a:xfrm rot="-5400000">
            <a:off x="3254587" y="2997675"/>
            <a:ext cx="5551200" cy="3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</a:rPr>
              <a:t>% Sperm DNA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8a227df19d_0_8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28a227df19d_0_868"/>
          <p:cNvSpPr/>
          <p:nvPr/>
        </p:nvSpPr>
        <p:spPr>
          <a:xfrm>
            <a:off x="-176025" y="308450"/>
            <a:ext cx="6663000" cy="955500"/>
          </a:xfrm>
          <a:prstGeom prst="rect">
            <a:avLst/>
          </a:prstGeom>
          <a:solidFill>
            <a:srgbClr val="F3D0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8a227df19d_0_868"/>
          <p:cNvSpPr txBox="1"/>
          <p:nvPr/>
        </p:nvSpPr>
        <p:spPr>
          <a:xfrm>
            <a:off x="258450" y="458925"/>
            <a:ext cx="6332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141B4D"/>
                </a:solidFill>
                <a:latin typeface="Montserrat"/>
                <a:ea typeface="Montserrat"/>
                <a:cs typeface="Montserrat"/>
                <a:sym typeface="Montserrat"/>
              </a:rPr>
              <a:t>Next Steps and Challenges</a:t>
            </a:r>
            <a:endParaRPr sz="1500" b="1" i="0" u="none" strike="noStrike" cap="none">
              <a:solidFill>
                <a:srgbClr val="141B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g28a227df19d_0_868"/>
          <p:cNvSpPr txBox="1"/>
          <p:nvPr/>
        </p:nvSpPr>
        <p:spPr>
          <a:xfrm>
            <a:off x="602050" y="1549700"/>
            <a:ext cx="11490600" cy="3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AutoNum type="arabicPeriod"/>
            </a:pPr>
            <a:r>
              <a:rPr lang="en-US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We need more samples and data!  </a:t>
            </a:r>
            <a:endParaRPr sz="2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AutoNum type="alphaLcPeriod"/>
            </a:pPr>
            <a:r>
              <a:rPr lang="en-US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IRB approved protocol for the study</a:t>
            </a:r>
            <a:br>
              <a:rPr lang="en-US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4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AutoNum type="arabicPeriod"/>
            </a:pPr>
            <a:r>
              <a:rPr lang="en-US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Assessment of maturation arrest </a:t>
            </a:r>
            <a:br>
              <a:rPr lang="en-US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AutoNum type="arabicPeriod"/>
            </a:pPr>
            <a:r>
              <a:rPr lang="en-US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Not all clinics/labs are made equal</a:t>
            </a:r>
            <a:endParaRPr sz="2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AutoNum type="alphaLcPeriod"/>
            </a:pPr>
            <a:r>
              <a:rPr lang="en-US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data is only as good as the clinical labs’ ability to identify sperm</a:t>
            </a:r>
            <a:br>
              <a:rPr lang="en-US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Raleway"/>
              <a:buAutoNum type="arabicPeriod"/>
            </a:pPr>
            <a:r>
              <a:rPr lang="en-US" sz="2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Changes in spermatogenesis with therapeutics</a:t>
            </a:r>
            <a:endParaRPr sz="2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9" name="Google Shape;469;g28a227df19d_0_8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05250" y="6235363"/>
            <a:ext cx="640076" cy="6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dcb4f5503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2bdcb4f5503_0_0"/>
          <p:cNvSpPr/>
          <p:nvPr/>
        </p:nvSpPr>
        <p:spPr>
          <a:xfrm>
            <a:off x="287000" y="1610000"/>
            <a:ext cx="11405100" cy="29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19200" marR="0" lvl="1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Raleway"/>
              <a:buChar char="○"/>
            </a:pPr>
            <a:r>
              <a:rPr lang="en-US" sz="25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Co-founder and equity-holder at Inherent Biosciences</a:t>
            </a:r>
            <a:endParaRPr sz="23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6" name="Google Shape;166;g2bdcb4f5503_0_0"/>
          <p:cNvSpPr/>
          <p:nvPr/>
        </p:nvSpPr>
        <p:spPr>
          <a:xfrm>
            <a:off x="-300075" y="319725"/>
            <a:ext cx="5703300" cy="955500"/>
          </a:xfrm>
          <a:prstGeom prst="rect">
            <a:avLst/>
          </a:prstGeom>
          <a:solidFill>
            <a:srgbClr val="F3D0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bdcb4f5503_0_0"/>
          <p:cNvSpPr txBox="1"/>
          <p:nvPr/>
        </p:nvSpPr>
        <p:spPr>
          <a:xfrm>
            <a:off x="258450" y="458925"/>
            <a:ext cx="5619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141B4D"/>
                </a:solidFill>
                <a:latin typeface="Montserrat"/>
                <a:ea typeface="Montserrat"/>
                <a:cs typeface="Montserrat"/>
                <a:sym typeface="Montserrat"/>
              </a:rPr>
              <a:t>Disclosures </a:t>
            </a:r>
            <a:endParaRPr sz="1500" b="1" i="0" u="none" strike="noStrike" cap="none">
              <a:solidFill>
                <a:srgbClr val="141B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g24c7dcbfdcf_0_203" descr="What does sperm count count? — GenderSci Lab"/>
          <p:cNvPicPr preferRelativeResize="0"/>
          <p:nvPr/>
        </p:nvPicPr>
        <p:blipFill rotWithShape="1">
          <a:blip r:embed="rId3">
            <a:alphaModFix/>
          </a:blip>
          <a:srcRect l="734" t="15314" b="4498"/>
          <a:stretch/>
        </p:blipFill>
        <p:spPr>
          <a:xfrm>
            <a:off x="0" y="25"/>
            <a:ext cx="83105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4c7dcbfdcf_0_203" descr="What does sperm count count? — GenderSci Lab"/>
          <p:cNvPicPr preferRelativeResize="0"/>
          <p:nvPr/>
        </p:nvPicPr>
        <p:blipFill rotWithShape="1">
          <a:blip r:embed="rId3">
            <a:alphaModFix/>
          </a:blip>
          <a:srcRect l="10883" t="15322" r="23197" b="4498"/>
          <a:stretch/>
        </p:blipFill>
        <p:spPr>
          <a:xfrm>
            <a:off x="6673051" y="25"/>
            <a:ext cx="5518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4c7dcbfdcf_0_203"/>
          <p:cNvSpPr/>
          <p:nvPr/>
        </p:nvSpPr>
        <p:spPr>
          <a:xfrm>
            <a:off x="-87450" y="-9100"/>
            <a:ext cx="12279600" cy="6858000"/>
          </a:xfrm>
          <a:prstGeom prst="rect">
            <a:avLst/>
          </a:prstGeom>
          <a:solidFill>
            <a:srgbClr val="141B4D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4c7dcbfdcf_0_203"/>
          <p:cNvSpPr txBox="1"/>
          <p:nvPr/>
        </p:nvSpPr>
        <p:spPr>
          <a:xfrm>
            <a:off x="3191400" y="4164050"/>
            <a:ext cx="5809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kristin@inherentbio.com</a:t>
            </a:r>
            <a:endParaRPr sz="2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24c7dcbfdcf_0_203"/>
          <p:cNvSpPr txBox="1"/>
          <p:nvPr/>
        </p:nvSpPr>
        <p:spPr>
          <a:xfrm>
            <a:off x="3303150" y="3358200"/>
            <a:ext cx="558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Please connect if you are interested in being a part of this research!</a:t>
            </a:r>
            <a:endParaRPr sz="1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9" name="Google Shape;479;g24c7dcbfdcf_0_203"/>
          <p:cNvSpPr txBox="1"/>
          <p:nvPr/>
        </p:nvSpPr>
        <p:spPr>
          <a:xfrm>
            <a:off x="1910100" y="2124600"/>
            <a:ext cx="83718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0"/>
              <a:buFont typeface="Arial"/>
              <a:buNone/>
            </a:pPr>
            <a:r>
              <a:rPr lang="en-US" sz="8300" b="1" i="0" u="none" strike="noStrike" cap="none">
                <a:solidFill>
                  <a:srgbClr val="F3D03E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8300" b="1" i="0" u="none" strike="noStrike" cap="none">
              <a:solidFill>
                <a:srgbClr val="F3D0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0" name="Google Shape;480;g24c7dcbfdcf_0_2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05250" y="6235363"/>
            <a:ext cx="640076" cy="6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28a227df19d_0_221" descr="What does sperm count count? — GenderSci Lab"/>
          <p:cNvPicPr preferRelativeResize="0"/>
          <p:nvPr/>
        </p:nvPicPr>
        <p:blipFill rotWithShape="1">
          <a:blip r:embed="rId3">
            <a:alphaModFix/>
          </a:blip>
          <a:srcRect l="734" t="15314" b="4498"/>
          <a:stretch/>
        </p:blipFill>
        <p:spPr>
          <a:xfrm>
            <a:off x="0" y="25"/>
            <a:ext cx="83105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8a227df19d_0_221" descr="What does sperm count count? — GenderSci Lab"/>
          <p:cNvPicPr preferRelativeResize="0"/>
          <p:nvPr/>
        </p:nvPicPr>
        <p:blipFill rotWithShape="1">
          <a:blip r:embed="rId3">
            <a:alphaModFix/>
          </a:blip>
          <a:srcRect l="10883" t="15322" r="23197" b="4498"/>
          <a:stretch/>
        </p:blipFill>
        <p:spPr>
          <a:xfrm>
            <a:off x="6673051" y="25"/>
            <a:ext cx="5518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28a227df19d_0_221"/>
          <p:cNvSpPr/>
          <p:nvPr/>
        </p:nvSpPr>
        <p:spPr>
          <a:xfrm>
            <a:off x="-87450" y="-9100"/>
            <a:ext cx="12279600" cy="6858000"/>
          </a:xfrm>
          <a:prstGeom prst="rect">
            <a:avLst/>
          </a:prstGeom>
          <a:solidFill>
            <a:srgbClr val="141B4D">
              <a:alpha val="51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8a227df19d_0_221"/>
          <p:cNvSpPr/>
          <p:nvPr/>
        </p:nvSpPr>
        <p:spPr>
          <a:xfrm>
            <a:off x="2122200" y="3336913"/>
            <a:ext cx="7947600" cy="16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Raise the standard of care for</a:t>
            </a:r>
            <a:endParaRPr sz="3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male reproductive health</a:t>
            </a:r>
            <a:endParaRPr sz="3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g28a227df19d_0_221"/>
          <p:cNvSpPr txBox="1"/>
          <p:nvPr/>
        </p:nvSpPr>
        <p:spPr>
          <a:xfrm>
            <a:off x="3298800" y="1886426"/>
            <a:ext cx="5594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0"/>
              <a:buFont typeface="Arial"/>
              <a:buNone/>
            </a:pPr>
            <a:r>
              <a:rPr lang="en-US" sz="8800" b="1" i="0" u="none" strike="noStrike" cap="none">
                <a:solidFill>
                  <a:srgbClr val="F3D03E"/>
                </a:solidFill>
                <a:latin typeface="Montserrat"/>
                <a:ea typeface="Montserrat"/>
                <a:cs typeface="Montserrat"/>
                <a:sym typeface="Montserrat"/>
              </a:rPr>
              <a:t>MISSION</a:t>
            </a:r>
            <a:endParaRPr sz="8800" b="1" i="0" u="none" strike="noStrike" cap="none">
              <a:solidFill>
                <a:srgbClr val="F3D0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a227df19d_0_72"/>
          <p:cNvSpPr/>
          <p:nvPr/>
        </p:nvSpPr>
        <p:spPr>
          <a:xfrm>
            <a:off x="-117650" y="0"/>
            <a:ext cx="123096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8a227df19d_0_72"/>
          <p:cNvSpPr/>
          <p:nvPr/>
        </p:nvSpPr>
        <p:spPr>
          <a:xfrm>
            <a:off x="-352950" y="195925"/>
            <a:ext cx="6509400" cy="955500"/>
          </a:xfrm>
          <a:prstGeom prst="rect">
            <a:avLst/>
          </a:prstGeom>
          <a:solidFill>
            <a:srgbClr val="F3D0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8a227df19d_0_72"/>
          <p:cNvSpPr txBox="1"/>
          <p:nvPr/>
        </p:nvSpPr>
        <p:spPr>
          <a:xfrm>
            <a:off x="34750" y="335125"/>
            <a:ext cx="6062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141B4D"/>
                </a:solidFill>
                <a:latin typeface="Montserrat"/>
                <a:ea typeface="Montserrat"/>
                <a:cs typeface="Montserrat"/>
                <a:sym typeface="Montserrat"/>
              </a:rPr>
              <a:t>A Multi-Center Collaboration</a:t>
            </a:r>
            <a:endParaRPr sz="1500" b="0" i="0" u="none" strike="noStrike" cap="none">
              <a:solidFill>
                <a:srgbClr val="141B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g28a227df19d_0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525" y="1293175"/>
            <a:ext cx="2266575" cy="22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8a227df19d_0_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7328" y="248435"/>
            <a:ext cx="1158500" cy="162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8a227df19d_0_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478" y="3975775"/>
            <a:ext cx="2294220" cy="23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8a227df19d_0_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5925" y="2089713"/>
            <a:ext cx="1827800" cy="18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8a227df19d_0_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51826" y="4016999"/>
            <a:ext cx="2222025" cy="2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8a227df19d_0_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11550" y="541813"/>
            <a:ext cx="1448475" cy="14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8a227df19d_0_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58050" y="2123712"/>
            <a:ext cx="1592651" cy="160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8a227df19d_0_7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15173" y="541823"/>
            <a:ext cx="1317600" cy="13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8a227df19d_0_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31613" y="3852427"/>
            <a:ext cx="1317600" cy="197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8a227df19d_0_7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74728" y="4136913"/>
            <a:ext cx="1391325" cy="139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8a227df19d_0_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84113" y="1458863"/>
            <a:ext cx="1737475" cy="17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8a227df19d_0_7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84000" y="3431362"/>
            <a:ext cx="1687400" cy="16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8a227df19d_0_7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46350" y="1226350"/>
            <a:ext cx="1827801" cy="2330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8a227df19d_0_7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701025" y="2177588"/>
            <a:ext cx="1345875" cy="13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8a227df19d_0_7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605250" y="6235363"/>
            <a:ext cx="640076" cy="6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8a227df19d_0_72"/>
          <p:cNvSpPr txBox="1"/>
          <p:nvPr/>
        </p:nvSpPr>
        <p:spPr>
          <a:xfrm>
            <a:off x="425788" y="3481000"/>
            <a:ext cx="17376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 Jenkins, PhD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8a227df19d_0_72"/>
          <p:cNvSpPr txBox="1"/>
          <p:nvPr/>
        </p:nvSpPr>
        <p:spPr>
          <a:xfrm>
            <a:off x="2715370" y="3483668"/>
            <a:ext cx="17376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Ryan Barney, PhD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8a227df19d_0_72"/>
          <p:cNvSpPr txBox="1"/>
          <p:nvPr/>
        </p:nvSpPr>
        <p:spPr>
          <a:xfrm>
            <a:off x="2791570" y="6192613"/>
            <a:ext cx="17376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Ryan Miller, MS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8a227df19d_0_72"/>
          <p:cNvSpPr txBox="1"/>
          <p:nvPr/>
        </p:nvSpPr>
        <p:spPr>
          <a:xfrm>
            <a:off x="353170" y="6226868"/>
            <a:ext cx="17376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Larry Lipshultz, MD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g28a227df19d_0_7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65879" y="3975778"/>
            <a:ext cx="1592649" cy="203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8a227df19d_0_7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362375" y="335125"/>
            <a:ext cx="1250443" cy="16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8a227df19d_0_7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019000" y="5202625"/>
            <a:ext cx="1502600" cy="150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8a227df19d_0_7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726225" y="5650850"/>
            <a:ext cx="1910999" cy="95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8a227df19d_0_353"/>
          <p:cNvSpPr/>
          <p:nvPr/>
        </p:nvSpPr>
        <p:spPr>
          <a:xfrm>
            <a:off x="0" y="0"/>
            <a:ext cx="55071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28a227df19d_0_353"/>
          <p:cNvSpPr txBox="1"/>
          <p:nvPr/>
        </p:nvSpPr>
        <p:spPr>
          <a:xfrm>
            <a:off x="717550" y="738125"/>
            <a:ext cx="43803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9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Non-Obstructive Azoospermia (NOA) </a:t>
            </a:r>
            <a:br>
              <a:rPr lang="en-US" sz="29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9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&amp; Testicular Sperm Extraction</a:t>
            </a:r>
            <a:endParaRPr sz="2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5" name="Google Shape;215;g28a227df19d_0_353"/>
          <p:cNvCxnSpPr/>
          <p:nvPr/>
        </p:nvCxnSpPr>
        <p:spPr>
          <a:xfrm>
            <a:off x="308200" y="400600"/>
            <a:ext cx="5199000" cy="3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6" name="Google Shape;216;g28a227df19d_0_353"/>
          <p:cNvCxnSpPr/>
          <p:nvPr/>
        </p:nvCxnSpPr>
        <p:spPr>
          <a:xfrm>
            <a:off x="319749" y="6549700"/>
            <a:ext cx="5187300" cy="114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7" name="Google Shape;217;g28a227df19d_0_353"/>
          <p:cNvCxnSpPr/>
          <p:nvPr/>
        </p:nvCxnSpPr>
        <p:spPr>
          <a:xfrm flipH="1">
            <a:off x="308951" y="400600"/>
            <a:ext cx="2700" cy="61491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8" name="Google Shape;218;g28a227df19d_0_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149" y="236825"/>
            <a:ext cx="5341625" cy="22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8a227df19d_0_353"/>
          <p:cNvSpPr txBox="1"/>
          <p:nvPr/>
        </p:nvSpPr>
        <p:spPr>
          <a:xfrm>
            <a:off x="785425" y="2964550"/>
            <a:ext cx="4380300" cy="29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Medium"/>
              <a:buChar char="●"/>
            </a:pPr>
            <a:r>
              <a:rPr lang="en-US" sz="17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Defining NOA For this Project </a:t>
            </a:r>
            <a:endParaRPr sz="1700" b="0" i="0" u="none" strike="noStrike" cap="non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Medium"/>
              <a:buChar char="○"/>
            </a:pPr>
            <a:r>
              <a:rPr lang="en-US" sz="17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No sperm in the ejaculate with no known obstruction</a:t>
            </a:r>
            <a:br>
              <a:rPr lang="en-US" sz="17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</a:br>
            <a:endParaRPr sz="1700" b="0" i="0" u="none" strike="noStrike" cap="non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Medium"/>
              <a:buChar char="●"/>
            </a:pPr>
            <a:r>
              <a:rPr lang="en-US" sz="17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1% of all men (10-15% of all infertile men)</a:t>
            </a:r>
            <a:endParaRPr sz="1700" b="0" i="0" u="none" strike="noStrike" cap="non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Medium"/>
              <a:buChar char="●"/>
            </a:pPr>
            <a:r>
              <a:rPr lang="en-US" sz="17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Amazing technologies developed to find Sperm in the testicle allowing chances for ICSI success</a:t>
            </a:r>
            <a:endParaRPr sz="1700" b="0" i="0" u="none" strike="noStrike" cap="non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leway Medium"/>
              <a:buChar char="○"/>
            </a:pPr>
            <a:r>
              <a:rPr lang="en-US" sz="17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TESA, TESE, FNA, mTESE</a:t>
            </a:r>
            <a:endParaRPr sz="1700" b="0" i="0" u="none" strike="noStrike" cap="non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220" name="Google Shape;220;g28a227df19d_0_353"/>
          <p:cNvPicPr preferRelativeResize="0"/>
          <p:nvPr/>
        </p:nvPicPr>
        <p:blipFill rotWithShape="1">
          <a:blip r:embed="rId4">
            <a:alphaModFix/>
          </a:blip>
          <a:srcRect l="2892" t="1205" r="1949"/>
          <a:stretch/>
        </p:blipFill>
        <p:spPr>
          <a:xfrm>
            <a:off x="6897188" y="2615812"/>
            <a:ext cx="3765551" cy="36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8a227df19d_0_353"/>
          <p:cNvSpPr txBox="1"/>
          <p:nvPr/>
        </p:nvSpPr>
        <p:spPr>
          <a:xfrm>
            <a:off x="6933455" y="6235375"/>
            <a:ext cx="3245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Javed, Murid et al. Fertility and Sterility. 108. </a:t>
            </a:r>
            <a:endParaRPr sz="9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2" name="Google Shape;222;g28a227df19d_0_3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05250" y="6235363"/>
            <a:ext cx="640076" cy="6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a227df19d_0_4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8a227df19d_0_436"/>
          <p:cNvSpPr/>
          <p:nvPr/>
        </p:nvSpPr>
        <p:spPr>
          <a:xfrm>
            <a:off x="287000" y="1610000"/>
            <a:ext cx="6261900" cy="29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When there is no sperm in the semen:</a:t>
            </a:r>
            <a:br>
              <a:rPr lang="en-US" sz="25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5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Raleway"/>
              <a:buChar char="○"/>
            </a:pPr>
            <a:r>
              <a:rPr lang="en-US" sz="23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Limited technologies to determine the likelihood of sperm extraction success</a:t>
            </a:r>
            <a:br>
              <a:rPr lang="en-US" sz="23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3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Raleway"/>
              <a:buChar char="○"/>
            </a:pPr>
            <a:r>
              <a:rPr lang="en-US" sz="23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~50% mTESE success</a:t>
            </a:r>
            <a:br>
              <a:rPr lang="en-US" sz="23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23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Raleway"/>
              <a:buChar char="○"/>
            </a:pPr>
            <a:r>
              <a:rPr lang="en-US" sz="23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Invasive and expensive</a:t>
            </a:r>
            <a:endParaRPr sz="23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g28a227df19d_0_436"/>
          <p:cNvSpPr/>
          <p:nvPr/>
        </p:nvSpPr>
        <p:spPr>
          <a:xfrm>
            <a:off x="-300075" y="319725"/>
            <a:ext cx="5703300" cy="955500"/>
          </a:xfrm>
          <a:prstGeom prst="rect">
            <a:avLst/>
          </a:prstGeom>
          <a:solidFill>
            <a:srgbClr val="F3D0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8a227df19d_0_436"/>
          <p:cNvSpPr txBox="1"/>
          <p:nvPr/>
        </p:nvSpPr>
        <p:spPr>
          <a:xfrm>
            <a:off x="258450" y="458925"/>
            <a:ext cx="5619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141B4D"/>
                </a:solidFill>
                <a:latin typeface="Montserrat"/>
                <a:ea typeface="Montserrat"/>
                <a:cs typeface="Montserrat"/>
                <a:sym typeface="Montserrat"/>
              </a:rPr>
              <a:t>Current Limitations </a:t>
            </a:r>
            <a:endParaRPr sz="1500" b="1" i="0" u="none" strike="noStrike" cap="none">
              <a:solidFill>
                <a:srgbClr val="141B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2" name="Google Shape;232;g28a227df19d_0_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4950" y="1071222"/>
            <a:ext cx="5417050" cy="468562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8a227df19d_0_436"/>
          <p:cNvSpPr txBox="1"/>
          <p:nvPr/>
        </p:nvSpPr>
        <p:spPr>
          <a:xfrm>
            <a:off x="6774950" y="5838675"/>
            <a:ext cx="49872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673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-US" sz="8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Flannigan R, Bach PV, Schlegel PN. Microdissection testicular sperm extraction. Translational Andrology and Urology. 2017 Aug;6(4):745-752. </a:t>
            </a:r>
            <a:endParaRPr sz="8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g28a227df19d_0_4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05250" y="6235363"/>
            <a:ext cx="640076" cy="6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4c7dcbfdcf_0_3"/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4c7dcbfdcf_0_3"/>
          <p:cNvSpPr txBox="1"/>
          <p:nvPr/>
        </p:nvSpPr>
        <p:spPr>
          <a:xfrm>
            <a:off x="4279801" y="2416050"/>
            <a:ext cx="3632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5100" b="1" i="0" u="none" strike="noStrike" cap="none">
                <a:solidFill>
                  <a:srgbClr val="F3D03E"/>
                </a:solidFill>
                <a:latin typeface="Montserrat"/>
                <a:ea typeface="Montserrat"/>
                <a:cs typeface="Montserrat"/>
                <a:sym typeface="Montserrat"/>
              </a:rPr>
              <a:t>Objective</a:t>
            </a:r>
            <a:endParaRPr sz="5100" b="1" i="0" u="none" strike="noStrike" cap="none">
              <a:solidFill>
                <a:srgbClr val="F3D0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g24c7dcbfdcf_0_3"/>
          <p:cNvSpPr txBox="1"/>
          <p:nvPr/>
        </p:nvSpPr>
        <p:spPr>
          <a:xfrm>
            <a:off x="496950" y="3385650"/>
            <a:ext cx="111981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Can we develop a non-invasive, cost-effective and highly sensitive assay to predict the presence of absence sperm in the testicles?</a:t>
            </a:r>
            <a:endParaRPr sz="2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a227df19d_0_427"/>
          <p:cNvSpPr/>
          <p:nvPr/>
        </p:nvSpPr>
        <p:spPr>
          <a:xfrm>
            <a:off x="0" y="0"/>
            <a:ext cx="48243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28a227df19d_0_427"/>
          <p:cNvSpPr txBox="1"/>
          <p:nvPr/>
        </p:nvSpPr>
        <p:spPr>
          <a:xfrm>
            <a:off x="530050" y="2905650"/>
            <a:ext cx="4098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1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Utilizing Epigenetics &amp; DNA Methylation</a:t>
            </a:r>
            <a:endParaRPr sz="3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9" name="Google Shape;249;g28a227df19d_0_427"/>
          <p:cNvCxnSpPr/>
          <p:nvPr/>
        </p:nvCxnSpPr>
        <p:spPr>
          <a:xfrm rot="10800000" flipH="1">
            <a:off x="308200" y="385900"/>
            <a:ext cx="4516200" cy="147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g28a227df19d_0_427"/>
          <p:cNvCxnSpPr/>
          <p:nvPr/>
        </p:nvCxnSpPr>
        <p:spPr>
          <a:xfrm rot="10800000" flipH="1">
            <a:off x="319749" y="6546400"/>
            <a:ext cx="4519500" cy="33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g28a227df19d_0_427"/>
          <p:cNvCxnSpPr/>
          <p:nvPr/>
        </p:nvCxnSpPr>
        <p:spPr>
          <a:xfrm flipH="1">
            <a:off x="308951" y="400600"/>
            <a:ext cx="2700" cy="61491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2" name="Google Shape;252;g28a227df19d_0_4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9688" y="680500"/>
            <a:ext cx="5205124" cy="437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8a227df19d_0_427"/>
          <p:cNvSpPr txBox="1"/>
          <p:nvPr/>
        </p:nvSpPr>
        <p:spPr>
          <a:xfrm>
            <a:off x="5086700" y="5265675"/>
            <a:ext cx="6671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B4D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Epigenetics is the control of DNA and gene expression that is independent of the DNA sequence itself </a:t>
            </a:r>
            <a:endParaRPr sz="18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8a227df19d_0_5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3754" y="740051"/>
            <a:ext cx="4313100" cy="295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8a227df19d_0_526"/>
          <p:cNvSpPr/>
          <p:nvPr/>
        </p:nvSpPr>
        <p:spPr>
          <a:xfrm>
            <a:off x="6938436" y="385900"/>
            <a:ext cx="621600" cy="1745700"/>
          </a:xfrm>
          <a:prstGeom prst="ellipse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" name="Google Shape;261;g28a227df19d_0_526"/>
          <p:cNvGrpSpPr/>
          <p:nvPr/>
        </p:nvGrpSpPr>
        <p:grpSpPr>
          <a:xfrm>
            <a:off x="6641025" y="4385297"/>
            <a:ext cx="3958544" cy="1745640"/>
            <a:chOff x="8857848" y="4130805"/>
            <a:chExt cx="2961652" cy="1199670"/>
          </a:xfrm>
        </p:grpSpPr>
        <p:pic>
          <p:nvPicPr>
            <p:cNvPr id="262" name="Google Shape;262;g28a227df19d_0_5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92550" y="4338700"/>
              <a:ext cx="2926950" cy="991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g28a227df19d_0_526"/>
            <p:cNvSpPr txBox="1"/>
            <p:nvPr/>
          </p:nvSpPr>
          <p:spPr>
            <a:xfrm>
              <a:off x="8857848" y="4130807"/>
              <a:ext cx="1356600" cy="21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Gene Promoter</a:t>
              </a:r>
              <a:endParaRPr sz="18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64" name="Google Shape;264;g28a227df19d_0_526"/>
            <p:cNvSpPr txBox="1"/>
            <p:nvPr/>
          </p:nvSpPr>
          <p:spPr>
            <a:xfrm>
              <a:off x="10306662" y="4130805"/>
              <a:ext cx="1173900" cy="21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Gene Body</a:t>
              </a:r>
              <a:endParaRPr sz="16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65" name="Google Shape;265;g28a227df19d_0_526"/>
          <p:cNvSpPr/>
          <p:nvPr/>
        </p:nvSpPr>
        <p:spPr>
          <a:xfrm>
            <a:off x="0" y="0"/>
            <a:ext cx="4824300" cy="6858000"/>
          </a:xfrm>
          <a:prstGeom prst="rect">
            <a:avLst/>
          </a:prstGeom>
          <a:solidFill>
            <a:srgbClr val="141B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8a227df19d_0_526"/>
          <p:cNvSpPr txBox="1"/>
          <p:nvPr/>
        </p:nvSpPr>
        <p:spPr>
          <a:xfrm>
            <a:off x="530050" y="2905650"/>
            <a:ext cx="4098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1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Utilizing Epigenetics &amp; DNA Methylation</a:t>
            </a:r>
            <a:endParaRPr sz="3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7" name="Google Shape;267;g28a227df19d_0_526"/>
          <p:cNvCxnSpPr/>
          <p:nvPr/>
        </p:nvCxnSpPr>
        <p:spPr>
          <a:xfrm rot="10800000" flipH="1">
            <a:off x="308200" y="385900"/>
            <a:ext cx="4516200" cy="147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8" name="Google Shape;268;g28a227df19d_0_526"/>
          <p:cNvCxnSpPr/>
          <p:nvPr/>
        </p:nvCxnSpPr>
        <p:spPr>
          <a:xfrm rot="10800000" flipH="1">
            <a:off x="319749" y="6546400"/>
            <a:ext cx="4519500" cy="33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9" name="Google Shape;269;g28a227df19d_0_526"/>
          <p:cNvCxnSpPr/>
          <p:nvPr/>
        </p:nvCxnSpPr>
        <p:spPr>
          <a:xfrm flipH="1">
            <a:off x="308951" y="400600"/>
            <a:ext cx="2700" cy="6149100"/>
          </a:xfrm>
          <a:prstGeom prst="straightConnector1">
            <a:avLst/>
          </a:prstGeom>
          <a:noFill/>
          <a:ln w="19050" cap="flat" cmpd="sng">
            <a:solidFill>
              <a:srgbClr val="F3D0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g28a227df19d_0_526"/>
          <p:cNvSpPr txBox="1"/>
          <p:nvPr/>
        </p:nvSpPr>
        <p:spPr>
          <a:xfrm>
            <a:off x="8565050" y="2311750"/>
            <a:ext cx="2553300" cy="12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DNA methylation is the addition of a methyl group (M) to the DNA base cytosine (C).</a:t>
            </a:r>
            <a:endParaRPr sz="17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Google Shape;271;g28a227df19d_0_526"/>
          <p:cNvSpPr txBox="1"/>
          <p:nvPr/>
        </p:nvSpPr>
        <p:spPr>
          <a:xfrm>
            <a:off x="4999075" y="6519300"/>
            <a:ext cx="2095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http://helicase.pbworks.com/</a:t>
            </a:r>
            <a:endParaRPr sz="1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Microsoft Office PowerPoint</Application>
  <PresentationFormat>Widescreen</PresentationFormat>
  <Paragraphs>144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Arial</vt:lpstr>
      <vt:lpstr>Century Gothic</vt:lpstr>
      <vt:lpstr>Montserrat</vt:lpstr>
      <vt:lpstr>Raleway Medium</vt:lpstr>
      <vt:lpstr>Raleway</vt:lpstr>
      <vt:lpstr>1_Office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Beckham</dc:creator>
  <cp:lastModifiedBy>Kristin Brogaard</cp:lastModifiedBy>
  <cp:revision>1</cp:revision>
  <dcterms:created xsi:type="dcterms:W3CDTF">2022-11-10T19:56:28Z</dcterms:created>
  <dcterms:modified xsi:type="dcterms:W3CDTF">2024-02-28T20:58:58Z</dcterms:modified>
</cp:coreProperties>
</file>