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8" r:id="rId3"/>
    <p:sldId id="261" r:id="rId4"/>
    <p:sldId id="265" r:id="rId5"/>
    <p:sldId id="266" r:id="rId6"/>
    <p:sldId id="280" r:id="rId7"/>
    <p:sldId id="270" r:id="rId8"/>
    <p:sldId id="281" r:id="rId9"/>
    <p:sldId id="279" r:id="rId10"/>
    <p:sldId id="277" r:id="rId11"/>
    <p:sldId id="262"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varScale="1">
        <p:scale>
          <a:sx n="108" d="100"/>
          <a:sy n="108" d="100"/>
        </p:scale>
        <p:origin x="173"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e297e871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e297e871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e297e871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e297e871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e297e871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e297e871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e297e871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e297e871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215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e297e871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e297e871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7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e297e871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e297e871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75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307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e297e871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e297e871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25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e297e871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e297e871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9564" y="138958"/>
            <a:ext cx="8044377" cy="1772328"/>
          </a:xfrm>
          <a:prstGeom prst="rect">
            <a:avLst/>
          </a:prstGeom>
          <a:noFill/>
          <a:ln>
            <a:noFill/>
          </a:ln>
        </p:spPr>
        <p:txBody>
          <a:bodyPr spcFirstLastPara="1" wrap="square" lIns="91425" tIns="91425" rIns="91425" bIns="91425" anchor="t" anchorCtr="0">
            <a:spAutoFit/>
          </a:bodyPr>
          <a:lstStyle/>
          <a:p>
            <a:pPr algn="ctr"/>
            <a:r>
              <a:rPr lang="en-US" sz="2800" b="1" dirty="0">
                <a:latin typeface="+mn-lt"/>
              </a:rPr>
              <a:t>EFFECT OF LENGTH OF TIME POST-MORTEM ON QUALITY AND FREEZING CAPACITY OF HUMAN TESTICULAR SPERMATOZOA</a:t>
            </a:r>
            <a:r>
              <a:rPr lang="en-US" sz="2800" b="0" i="0" u="none" strike="noStrike" dirty="0">
                <a:solidFill>
                  <a:srgbClr val="FFFFFF"/>
                </a:solidFill>
                <a:effectLst/>
                <a:latin typeface="+mn-lt"/>
              </a:rPr>
              <a:t> </a:t>
            </a:r>
            <a:endParaRPr lang="en-US" sz="2800" dirty="0">
              <a:solidFill>
                <a:srgbClr val="F37321"/>
              </a:solidFill>
              <a:latin typeface="+mn-lt"/>
              <a:ea typeface="Roboto Thin"/>
              <a:cs typeface="Roboto Thin"/>
              <a:sym typeface="Roboto Thin"/>
            </a:endParaRPr>
          </a:p>
          <a:p>
            <a:pPr marL="0" marR="0" algn="ctr">
              <a:spcBef>
                <a:spcPts val="0"/>
              </a:spcBef>
              <a:spcAft>
                <a:spcPts val="0"/>
              </a:spcAft>
            </a:pPr>
            <a:endParaRPr lang="en-US" sz="1800" b="1" dirty="0">
              <a:solidFill>
                <a:schemeClr val="tx1"/>
              </a:solidFill>
              <a:latin typeface="+mj-lt"/>
            </a:endParaRPr>
          </a:p>
        </p:txBody>
      </p:sp>
      <p:sp>
        <p:nvSpPr>
          <p:cNvPr id="57" name="Google Shape;57;p13"/>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   </a:t>
            </a:r>
          </a:p>
        </p:txBody>
      </p:sp>
      <p:sp>
        <p:nvSpPr>
          <p:cNvPr id="58" name="Google Shape;58;p13"/>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3"/>
          <p:cNvPicPr preferRelativeResize="0"/>
          <p:nvPr/>
        </p:nvPicPr>
        <p:blipFill>
          <a:blip r:embed="rId3">
            <a:alphaModFix/>
          </a:blip>
          <a:stretch>
            <a:fillRect/>
          </a:stretch>
        </p:blipFill>
        <p:spPr>
          <a:xfrm>
            <a:off x="3001818" y="3069499"/>
            <a:ext cx="2949372" cy="615600"/>
          </a:xfrm>
          <a:prstGeom prst="rect">
            <a:avLst/>
          </a:prstGeom>
          <a:noFill/>
          <a:ln>
            <a:noFill/>
          </a:ln>
        </p:spPr>
      </p:pic>
      <p:cxnSp>
        <p:nvCxnSpPr>
          <p:cNvPr id="7" name="Straight Connector 6">
            <a:extLst>
              <a:ext uri="{FF2B5EF4-FFF2-40B4-BE49-F238E27FC236}">
                <a16:creationId xmlns:a16="http://schemas.microsoft.com/office/drawing/2014/main" id="{68922687-F26B-466D-8B3D-363A9F3F34D7}"/>
              </a:ext>
            </a:extLst>
          </p:cNvPr>
          <p:cNvCxnSpPr>
            <a:cxnSpLocks/>
          </p:cNvCxnSpPr>
          <p:nvPr/>
        </p:nvCxnSpPr>
        <p:spPr>
          <a:xfrm>
            <a:off x="0" y="1604971"/>
            <a:ext cx="9144000" cy="0"/>
          </a:xfrm>
          <a:prstGeom prst="line">
            <a:avLst/>
          </a:prstGeom>
        </p:spPr>
        <p:style>
          <a:lnRef idx="3">
            <a:schemeClr val="accent4"/>
          </a:lnRef>
          <a:fillRef idx="0">
            <a:schemeClr val="accent4"/>
          </a:fillRef>
          <a:effectRef idx="2">
            <a:schemeClr val="accent4"/>
          </a:effectRef>
          <a:fontRef idx="minor">
            <a:schemeClr val="tx1"/>
          </a:fontRef>
        </p:style>
      </p:cxnSp>
      <p:sp>
        <p:nvSpPr>
          <p:cNvPr id="8" name="Subtitle 2">
            <a:extLst>
              <a:ext uri="{FF2B5EF4-FFF2-40B4-BE49-F238E27FC236}">
                <a16:creationId xmlns:a16="http://schemas.microsoft.com/office/drawing/2014/main" id="{DAF88518-9E53-4765-8F9D-2E7AF39AF7E1}"/>
              </a:ext>
            </a:extLst>
          </p:cNvPr>
          <p:cNvSpPr>
            <a:spLocks noGrp="1"/>
          </p:cNvSpPr>
          <p:nvPr>
            <p:ph type="subTitle" idx="1"/>
          </p:nvPr>
        </p:nvSpPr>
        <p:spPr>
          <a:xfrm>
            <a:off x="1043709" y="2041750"/>
            <a:ext cx="7056582" cy="1060000"/>
          </a:xfrm>
        </p:spPr>
        <p:txBody>
          <a:bodyPr>
            <a:normAutofit fontScale="55000" lnSpcReduction="20000"/>
          </a:bodyPr>
          <a:lstStyle/>
          <a:p>
            <a:pPr marL="0" marR="0" algn="ctr">
              <a:spcBef>
                <a:spcPts val="0"/>
              </a:spcBef>
              <a:spcAft>
                <a:spcPts val="0"/>
              </a:spcAft>
            </a:pPr>
            <a:r>
              <a:rPr lang="en-US" sz="2900" b="1" kern="0" dirty="0">
                <a:effectLst/>
                <a:latin typeface="+mj-lt"/>
                <a:ea typeface="Calibri" panose="020F0502020204030204" pitchFamily="34" charset="0"/>
                <a:cs typeface="Times New Roman" panose="02020603050405020304" pitchFamily="18" charset="0"/>
              </a:rPr>
              <a:t>Joginder Bidhan</a:t>
            </a:r>
            <a:r>
              <a:rPr lang="en-US" sz="2900" b="1" kern="0" baseline="30000" dirty="0">
                <a:effectLst/>
                <a:latin typeface="+mj-lt"/>
                <a:ea typeface="Calibri" panose="020F0502020204030204" pitchFamily="34" charset="0"/>
                <a:cs typeface="Times New Roman" panose="02020603050405020304" pitchFamily="18" charset="0"/>
              </a:rPr>
              <a:t>1</a:t>
            </a:r>
            <a:r>
              <a:rPr lang="en-US" sz="2900" kern="0" dirty="0">
                <a:effectLst/>
                <a:latin typeface="+mj-lt"/>
                <a:ea typeface="Calibri" panose="020F0502020204030204" pitchFamily="34" charset="0"/>
                <a:cs typeface="Times New Roman" panose="02020603050405020304" pitchFamily="18" charset="0"/>
              </a:rPr>
              <a:t>, Joshua Bitran</a:t>
            </a:r>
            <a:r>
              <a:rPr lang="en-US" sz="2900" kern="0" baseline="30000" dirty="0">
                <a:effectLst/>
                <a:latin typeface="+mj-lt"/>
                <a:ea typeface="Calibri" panose="020F0502020204030204" pitchFamily="34" charset="0"/>
                <a:cs typeface="Times New Roman" panose="02020603050405020304" pitchFamily="18" charset="0"/>
              </a:rPr>
              <a:t>1</a:t>
            </a:r>
            <a:r>
              <a:rPr lang="en-US" sz="2900" kern="0" dirty="0">
                <a:effectLst/>
                <a:latin typeface="+mj-lt"/>
                <a:ea typeface="Calibri" panose="020F0502020204030204" pitchFamily="34" charset="0"/>
                <a:cs typeface="Times New Roman" panose="02020603050405020304" pitchFamily="18" charset="0"/>
              </a:rPr>
              <a:t>, Jamie Thomas</a:t>
            </a:r>
            <a:r>
              <a:rPr lang="en-US" sz="2900" kern="0" baseline="30000" dirty="0">
                <a:effectLst/>
                <a:latin typeface="+mj-lt"/>
                <a:ea typeface="Calibri" panose="020F0502020204030204" pitchFamily="34" charset="0"/>
                <a:cs typeface="Times New Roman" panose="02020603050405020304" pitchFamily="18" charset="0"/>
              </a:rPr>
              <a:t>1</a:t>
            </a:r>
            <a:r>
              <a:rPr lang="en-US" sz="2900" kern="0" dirty="0">
                <a:effectLst/>
                <a:latin typeface="+mj-lt"/>
                <a:ea typeface="Calibri" panose="020F0502020204030204" pitchFamily="34" charset="0"/>
                <a:cs typeface="Times New Roman" panose="02020603050405020304" pitchFamily="18" charset="0"/>
              </a:rPr>
              <a:t>, Ranjith Ramasamy</a:t>
            </a:r>
            <a:r>
              <a:rPr lang="en-US" sz="2900" kern="0" baseline="30000" dirty="0">
                <a:effectLst/>
                <a:latin typeface="+mj-lt"/>
                <a:ea typeface="Calibri" panose="020F0502020204030204" pitchFamily="34" charset="0"/>
                <a:cs typeface="Times New Roman" panose="02020603050405020304" pitchFamily="18" charset="0"/>
              </a:rPr>
              <a:t>1</a:t>
            </a:r>
            <a:endParaRPr lang="en-US" sz="2900" kern="100" dirty="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2900" kern="0" dirty="0">
                <a:effectLst/>
                <a:latin typeface="+mj-lt"/>
                <a:ea typeface="Calibri" panose="020F0502020204030204" pitchFamily="34" charset="0"/>
                <a:cs typeface="Times New Roman" panose="02020603050405020304" pitchFamily="18" charset="0"/>
              </a:rPr>
              <a:t> </a:t>
            </a:r>
            <a:endParaRPr lang="en-US" sz="2900" kern="100" dirty="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2900" kern="0" baseline="30000" dirty="0">
                <a:effectLst/>
                <a:latin typeface="+mj-lt"/>
                <a:ea typeface="Calibri" panose="020F0502020204030204" pitchFamily="34" charset="0"/>
                <a:cs typeface="Times New Roman" panose="02020603050405020304" pitchFamily="18" charset="0"/>
              </a:rPr>
              <a:t>1</a:t>
            </a:r>
            <a:r>
              <a:rPr lang="en-US" sz="2900" kern="0" dirty="0">
                <a:effectLst/>
                <a:latin typeface="+mj-lt"/>
                <a:ea typeface="Calibri" panose="020F0502020204030204" pitchFamily="34" charset="0"/>
                <a:cs typeface="Times New Roman" panose="02020603050405020304" pitchFamily="18" charset="0"/>
              </a:rPr>
              <a:t>Desai Sethi Urology Institute, University of Miami, Miami, FL, USA</a:t>
            </a:r>
            <a:endParaRPr lang="en-US" sz="2900" kern="100" dirty="0">
              <a:effectLst/>
              <a:latin typeface="+mj-lt"/>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49337C07-50DE-36C7-30D4-9DF8A198EACB}"/>
              </a:ext>
            </a:extLst>
          </p:cNvPr>
          <p:cNvPicPr>
            <a:picLocks noChangeAspect="1"/>
          </p:cNvPicPr>
          <p:nvPr/>
        </p:nvPicPr>
        <p:blipFill rotWithShape="1">
          <a:blip r:embed="rId4"/>
          <a:srcRect l="16316" t="3335" r="15792" b="3351"/>
          <a:stretch/>
        </p:blipFill>
        <p:spPr>
          <a:xfrm>
            <a:off x="8100291" y="188665"/>
            <a:ext cx="1001610" cy="987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5"/>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a:off x="173700" y="4687425"/>
            <a:ext cx="1987000" cy="296559"/>
          </a:xfrm>
          <a:prstGeom prst="rect">
            <a:avLst/>
          </a:prstGeom>
          <a:noFill/>
          <a:ln>
            <a:noFill/>
          </a:ln>
        </p:spPr>
      </p:pic>
      <p:sp>
        <p:nvSpPr>
          <p:cNvPr id="8" name="TextBox 7">
            <a:extLst>
              <a:ext uri="{FF2B5EF4-FFF2-40B4-BE49-F238E27FC236}">
                <a16:creationId xmlns:a16="http://schemas.microsoft.com/office/drawing/2014/main" id="{94F1BAA6-D9BC-C95B-5EC7-52801087A7E7}"/>
              </a:ext>
            </a:extLst>
          </p:cNvPr>
          <p:cNvSpPr txBox="1"/>
          <p:nvPr/>
        </p:nvSpPr>
        <p:spPr>
          <a:xfrm>
            <a:off x="9233" y="1988888"/>
            <a:ext cx="9144000" cy="1077218"/>
          </a:xfrm>
          <a:prstGeom prst="rect">
            <a:avLst/>
          </a:prstGeom>
          <a:noFill/>
        </p:spPr>
        <p:txBody>
          <a:bodyPr wrap="square">
            <a:spAutoFit/>
          </a:bodyPr>
          <a:lstStyle/>
          <a:p>
            <a:pPr marL="285750" indent="-285750" algn="just">
              <a:buFont typeface="Wingdings" pitchFamily="2" charset="2"/>
              <a:buChar char="Ø"/>
            </a:pPr>
            <a:r>
              <a:rPr lang="en-US" sz="1600" dirty="0">
                <a:solidFill>
                  <a:srgbClr val="000000"/>
                </a:solidFill>
                <a:effectLst/>
                <a:latin typeface="Times New Roman" panose="02020603050405020304" pitchFamily="18" charset="0"/>
                <a:ea typeface="Times New Roman" panose="02020603050405020304" pitchFamily="18" charset="0"/>
              </a:rPr>
              <a:t>Analyzing the viability and cryopreservation of posthumous sperm will provide an opportunity to offer patients and their families greater insight to help inform decisions on whether to pursue this option in specific cases. </a:t>
            </a:r>
            <a:endParaRPr lang="en-US" sz="1600" dirty="0">
              <a:latin typeface="Times New Roman" panose="02020603050405020304" pitchFamily="18" charset="0"/>
              <a:ea typeface="Times New Roman" panose="02020603050405020304" pitchFamily="18" charset="0"/>
            </a:endParaRPr>
          </a:p>
          <a:p>
            <a:pPr marL="285750" indent="-285750" algn="just">
              <a:buFont typeface="Wingdings" pitchFamily="2" charset="2"/>
              <a:buChar char="Ø"/>
            </a:pPr>
            <a:endParaRPr lang="en-US" sz="1600" dirty="0">
              <a:solidFill>
                <a:srgbClr val="00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F16DDEE-DD6F-C52E-5EC7-23B61BE4B5BF}"/>
              </a:ext>
            </a:extLst>
          </p:cNvPr>
          <p:cNvSpPr txBox="1"/>
          <p:nvPr/>
        </p:nvSpPr>
        <p:spPr>
          <a:xfrm>
            <a:off x="173700" y="289855"/>
            <a:ext cx="252152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dirty="0">
                <a:solidFill>
                  <a:srgbClr val="FF0000"/>
                </a:solidFill>
                <a:latin typeface="+mn-lt"/>
              </a:rPr>
              <a:t>CONCLUSION</a:t>
            </a:r>
            <a:endParaRPr kumimoji="0" lang="en-US" altLang="en-US" sz="2400" b="1" i="0" u="none" strike="noStrike" kern="1200" cap="none" spc="0" normalizeH="0" baseline="0" noProof="0" dirty="0">
              <a:ln>
                <a:noFill/>
              </a:ln>
              <a:solidFill>
                <a:srgbClr val="FF0000"/>
              </a:solidFill>
              <a:effectLst/>
              <a:uLnTx/>
              <a:uFillTx/>
              <a:ea typeface="ＭＳ Ｐゴシック" panose="020B0600070205080204" pitchFamily="34" charset="-128"/>
              <a:cs typeface="Futura Medium" panose="020B0602020204020303" pitchFamily="34" charset="-79"/>
            </a:endParaRPr>
          </a:p>
        </p:txBody>
      </p:sp>
      <p:pic>
        <p:nvPicPr>
          <p:cNvPr id="2" name="Picture 1">
            <a:extLst>
              <a:ext uri="{FF2B5EF4-FFF2-40B4-BE49-F238E27FC236}">
                <a16:creationId xmlns:a16="http://schemas.microsoft.com/office/drawing/2014/main" id="{6DC0F310-B3A3-FE24-51B5-CB4FBB38F796}"/>
              </a:ext>
            </a:extLst>
          </p:cNvPr>
          <p:cNvPicPr>
            <a:picLocks noChangeAspect="1"/>
          </p:cNvPicPr>
          <p:nvPr/>
        </p:nvPicPr>
        <p:blipFill rotWithShape="1">
          <a:blip r:embed="rId4"/>
          <a:srcRect l="16316" t="3335" r="15792" b="3351"/>
          <a:stretch/>
        </p:blipFill>
        <p:spPr>
          <a:xfrm>
            <a:off x="8028729" y="0"/>
            <a:ext cx="1001610" cy="987693"/>
          </a:xfrm>
          <a:prstGeom prst="rect">
            <a:avLst/>
          </a:prstGeom>
        </p:spPr>
      </p:pic>
    </p:spTree>
    <p:extLst>
      <p:ext uri="{BB962C8B-B14F-4D97-AF65-F5344CB8AC3E}">
        <p14:creationId xmlns:p14="http://schemas.microsoft.com/office/powerpoint/2010/main" val="368053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526650" y="3884100"/>
            <a:ext cx="1032618" cy="623295"/>
          </a:xfrm>
          <a:prstGeom prst="rect">
            <a:avLst/>
          </a:prstGeom>
          <a:noFill/>
          <a:ln>
            <a:noFill/>
          </a:ln>
        </p:spPr>
      </p:pic>
      <p:sp>
        <p:nvSpPr>
          <p:cNvPr id="120" name="Google Shape;120;p19"/>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oogle Shape;288;p37">
            <a:extLst>
              <a:ext uri="{FF2B5EF4-FFF2-40B4-BE49-F238E27FC236}">
                <a16:creationId xmlns:a16="http://schemas.microsoft.com/office/drawing/2014/main" id="{870A4A52-49F4-2E93-7D6A-992553E5DE01}"/>
              </a:ext>
            </a:extLst>
          </p:cNvPr>
          <p:cNvPicPr preferRelativeResize="0"/>
          <p:nvPr/>
        </p:nvPicPr>
        <p:blipFill>
          <a:blip r:embed="rId4">
            <a:alphaModFix/>
          </a:blip>
          <a:stretch>
            <a:fillRect/>
          </a:stretch>
        </p:blipFill>
        <p:spPr>
          <a:xfrm>
            <a:off x="1757239" y="1478943"/>
            <a:ext cx="4651362" cy="1547026"/>
          </a:xfrm>
          <a:prstGeom prst="rect">
            <a:avLst/>
          </a:prstGeom>
          <a:noFill/>
          <a:ln>
            <a:noFill/>
          </a:ln>
        </p:spPr>
      </p:pic>
      <p:pic>
        <p:nvPicPr>
          <p:cNvPr id="3" name="Google Shape;80;p15">
            <a:extLst>
              <a:ext uri="{FF2B5EF4-FFF2-40B4-BE49-F238E27FC236}">
                <a16:creationId xmlns:a16="http://schemas.microsoft.com/office/drawing/2014/main" id="{D7B4F4F5-F0F8-2E3F-4990-1ECF8BBC806C}"/>
              </a:ext>
            </a:extLst>
          </p:cNvPr>
          <p:cNvPicPr preferRelativeResize="0"/>
          <p:nvPr/>
        </p:nvPicPr>
        <p:blipFill>
          <a:blip r:embed="rId5">
            <a:alphaModFix/>
          </a:blip>
          <a:stretch>
            <a:fillRect/>
          </a:stretch>
        </p:blipFill>
        <p:spPr>
          <a:xfrm>
            <a:off x="6717623" y="4687420"/>
            <a:ext cx="1987000" cy="296559"/>
          </a:xfrm>
          <a:prstGeom prst="rect">
            <a:avLst/>
          </a:prstGeom>
          <a:noFill/>
          <a:ln>
            <a:noFill/>
          </a:ln>
        </p:spPr>
      </p:pic>
      <p:pic>
        <p:nvPicPr>
          <p:cNvPr id="1026" name="Picture 2">
            <a:extLst>
              <a:ext uri="{FF2B5EF4-FFF2-40B4-BE49-F238E27FC236}">
                <a16:creationId xmlns:a16="http://schemas.microsoft.com/office/drawing/2014/main" id="{869424F0-9F1D-815C-C873-1A5671CDD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37" y="3277938"/>
            <a:ext cx="432905" cy="432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pload.wikimedia.org/wikipedia/commons/thumb/9/...">
            <a:extLst>
              <a:ext uri="{FF2B5EF4-FFF2-40B4-BE49-F238E27FC236}">
                <a16:creationId xmlns:a16="http://schemas.microsoft.com/office/drawing/2014/main" id="{49D21859-9A4B-3F22-412B-3DDCE679F4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908" y="3377292"/>
            <a:ext cx="248017" cy="234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AB2793-DA1C-E3B5-4D1F-BFF5EC704D3F}"/>
              </a:ext>
            </a:extLst>
          </p:cNvPr>
          <p:cNvSpPr txBox="1"/>
          <p:nvPr/>
        </p:nvSpPr>
        <p:spPr>
          <a:xfrm>
            <a:off x="494630" y="3339733"/>
            <a:ext cx="1749287" cy="261610"/>
          </a:xfrm>
          <a:prstGeom prst="rect">
            <a:avLst/>
          </a:prstGeom>
          <a:noFill/>
        </p:spPr>
        <p:txBody>
          <a:bodyPr wrap="square" rtlCol="0">
            <a:spAutoFit/>
          </a:bodyPr>
          <a:lstStyle/>
          <a:p>
            <a:r>
              <a:rPr lang="en-US" sz="1100" dirty="0"/>
              <a:t>@JoginderBidhan8</a:t>
            </a:r>
          </a:p>
        </p:txBody>
      </p:sp>
      <p:sp>
        <p:nvSpPr>
          <p:cNvPr id="5" name="TextBox 4">
            <a:extLst>
              <a:ext uri="{FF2B5EF4-FFF2-40B4-BE49-F238E27FC236}">
                <a16:creationId xmlns:a16="http://schemas.microsoft.com/office/drawing/2014/main" id="{468A5D4E-7677-4236-3BDF-543D3E63CF17}"/>
              </a:ext>
            </a:extLst>
          </p:cNvPr>
          <p:cNvSpPr txBox="1"/>
          <p:nvPr/>
        </p:nvSpPr>
        <p:spPr>
          <a:xfrm>
            <a:off x="2367925" y="3349878"/>
            <a:ext cx="1334020" cy="261610"/>
          </a:xfrm>
          <a:prstGeom prst="rect">
            <a:avLst/>
          </a:prstGeom>
          <a:noFill/>
        </p:spPr>
        <p:txBody>
          <a:bodyPr wrap="none" rtlCol="0">
            <a:spAutoFit/>
          </a:bodyPr>
          <a:lstStyle/>
          <a:p>
            <a:r>
              <a:rPr lang="en-US" sz="1100" dirty="0"/>
              <a:t>@joginder_bidhan</a:t>
            </a:r>
          </a:p>
        </p:txBody>
      </p:sp>
      <p:pic>
        <p:nvPicPr>
          <p:cNvPr id="6" name="Picture 5">
            <a:extLst>
              <a:ext uri="{FF2B5EF4-FFF2-40B4-BE49-F238E27FC236}">
                <a16:creationId xmlns:a16="http://schemas.microsoft.com/office/drawing/2014/main" id="{1DA9EC06-A66F-214B-AE83-DAC5D876DE2A}"/>
              </a:ext>
            </a:extLst>
          </p:cNvPr>
          <p:cNvPicPr>
            <a:picLocks noChangeAspect="1"/>
          </p:cNvPicPr>
          <p:nvPr/>
        </p:nvPicPr>
        <p:blipFill rotWithShape="1">
          <a:blip r:embed="rId8"/>
          <a:srcRect l="16316" t="3335" r="15792" b="3351"/>
          <a:stretch/>
        </p:blipFill>
        <p:spPr>
          <a:xfrm>
            <a:off x="8028729" y="0"/>
            <a:ext cx="1001610" cy="987693"/>
          </a:xfrm>
          <a:prstGeom prst="rect">
            <a:avLst/>
          </a:prstGeom>
        </p:spPr>
      </p:pic>
      <p:pic>
        <p:nvPicPr>
          <p:cNvPr id="7" name="Picture 2">
            <a:extLst>
              <a:ext uri="{FF2B5EF4-FFF2-40B4-BE49-F238E27FC236}">
                <a16:creationId xmlns:a16="http://schemas.microsoft.com/office/drawing/2014/main" id="{345A4A7F-E9CB-863D-48D0-B43B217D78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37" y="3614829"/>
            <a:ext cx="432905" cy="4329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pload.wikimedia.org/wikipedia/commons/thumb/9/...">
            <a:extLst>
              <a:ext uri="{FF2B5EF4-FFF2-40B4-BE49-F238E27FC236}">
                <a16:creationId xmlns:a16="http://schemas.microsoft.com/office/drawing/2014/main" id="{71305EAE-3BBA-533A-B02F-03EECDFFE9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907" y="3713720"/>
            <a:ext cx="248017" cy="2341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C990F3-87C8-2807-BD7C-4E83AF4880E0}"/>
              </a:ext>
            </a:extLst>
          </p:cNvPr>
          <p:cNvSpPr txBox="1"/>
          <p:nvPr/>
        </p:nvSpPr>
        <p:spPr>
          <a:xfrm>
            <a:off x="531017" y="3682270"/>
            <a:ext cx="1749287" cy="261610"/>
          </a:xfrm>
          <a:prstGeom prst="rect">
            <a:avLst/>
          </a:prstGeom>
          <a:noFill/>
        </p:spPr>
        <p:txBody>
          <a:bodyPr wrap="square" rtlCol="0">
            <a:spAutoFit/>
          </a:bodyPr>
          <a:lstStyle/>
          <a:p>
            <a:r>
              <a:rPr lang="en-US" sz="1100" dirty="0"/>
              <a:t>@ranjithramamd</a:t>
            </a:r>
            <a:endParaRPr lang="en-US" sz="1100" dirty="0">
              <a:latin typeface="+mj-lt"/>
            </a:endParaRPr>
          </a:p>
        </p:txBody>
      </p:sp>
      <p:sp>
        <p:nvSpPr>
          <p:cNvPr id="10" name="TextBox 9">
            <a:extLst>
              <a:ext uri="{FF2B5EF4-FFF2-40B4-BE49-F238E27FC236}">
                <a16:creationId xmlns:a16="http://schemas.microsoft.com/office/drawing/2014/main" id="{6FFAEC78-9EBB-04E3-861C-11CF7493D671}"/>
              </a:ext>
            </a:extLst>
          </p:cNvPr>
          <p:cNvSpPr txBox="1"/>
          <p:nvPr/>
        </p:nvSpPr>
        <p:spPr>
          <a:xfrm>
            <a:off x="2333633" y="3700013"/>
            <a:ext cx="1749287" cy="261610"/>
          </a:xfrm>
          <a:prstGeom prst="rect">
            <a:avLst/>
          </a:prstGeom>
          <a:noFill/>
        </p:spPr>
        <p:txBody>
          <a:bodyPr wrap="square" rtlCol="0">
            <a:spAutoFit/>
          </a:bodyPr>
          <a:lstStyle/>
          <a:p>
            <a:r>
              <a:rPr lang="en-US" sz="1100" dirty="0"/>
              <a:t>@ramasamymd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5"/>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a:off x="63610" y="4678621"/>
            <a:ext cx="2066975" cy="389070"/>
          </a:xfrm>
          <a:prstGeom prst="rect">
            <a:avLst/>
          </a:prstGeom>
          <a:noFill/>
          <a:ln>
            <a:noFill/>
          </a:ln>
        </p:spPr>
      </p:pic>
      <p:sp>
        <p:nvSpPr>
          <p:cNvPr id="3" name="TextBox 2">
            <a:extLst>
              <a:ext uri="{FF2B5EF4-FFF2-40B4-BE49-F238E27FC236}">
                <a16:creationId xmlns:a16="http://schemas.microsoft.com/office/drawing/2014/main" id="{2102CC31-B224-F29F-3550-E10CE35C408F}"/>
              </a:ext>
            </a:extLst>
          </p:cNvPr>
          <p:cNvSpPr txBox="1"/>
          <p:nvPr/>
        </p:nvSpPr>
        <p:spPr>
          <a:xfrm>
            <a:off x="31805" y="186456"/>
            <a:ext cx="9080390" cy="461665"/>
          </a:xfrm>
          <a:prstGeom prst="rect">
            <a:avLst/>
          </a:prstGeom>
          <a:noFill/>
        </p:spPr>
        <p:txBody>
          <a:bodyPr wrap="square">
            <a:spAutoFit/>
          </a:bodyPr>
          <a:lstStyle/>
          <a:p>
            <a:pPr marL="0" marR="0" algn="just">
              <a:spcBef>
                <a:spcPts val="0"/>
              </a:spcBef>
              <a:spcAft>
                <a:spcPts val="0"/>
              </a:spcAft>
            </a:pPr>
            <a:r>
              <a:rPr lang="en-US" sz="2400" b="1" dirty="0">
                <a:solidFill>
                  <a:srgbClr val="FF0000"/>
                </a:solidFill>
                <a:effectLst/>
                <a:latin typeface="+mj-lt"/>
                <a:ea typeface="Times New Roman" panose="02020603050405020304" pitchFamily="18" charset="0"/>
                <a:cs typeface="Times New Roman" panose="02020603050405020304" pitchFamily="18" charset="0"/>
              </a:rPr>
              <a:t>DISCLOSURE</a:t>
            </a:r>
          </a:p>
        </p:txBody>
      </p:sp>
      <p:sp>
        <p:nvSpPr>
          <p:cNvPr id="2" name="TextBox 1">
            <a:extLst>
              <a:ext uri="{FF2B5EF4-FFF2-40B4-BE49-F238E27FC236}">
                <a16:creationId xmlns:a16="http://schemas.microsoft.com/office/drawing/2014/main" id="{E4168C66-356F-7B69-DCE9-8FEE6996FA92}"/>
              </a:ext>
            </a:extLst>
          </p:cNvPr>
          <p:cNvSpPr txBox="1"/>
          <p:nvPr/>
        </p:nvSpPr>
        <p:spPr>
          <a:xfrm>
            <a:off x="1740773" y="2396314"/>
            <a:ext cx="5273964" cy="584775"/>
          </a:xfrm>
          <a:prstGeom prst="rect">
            <a:avLst/>
          </a:prstGeom>
          <a:noFill/>
        </p:spPr>
        <p:txBody>
          <a:bodyPr wrap="square" rtlCol="0">
            <a:spAutoFit/>
          </a:bodyPr>
          <a:lstStyle/>
          <a:p>
            <a:pPr algn="ctr"/>
            <a:r>
              <a:rPr lang="en-US" sz="1800" b="0" i="0" u="none" strike="noStrike" dirty="0">
                <a:solidFill>
                  <a:srgbClr val="000000"/>
                </a:solidFill>
                <a:effectLst/>
                <a:latin typeface="+mn-lt"/>
              </a:rPr>
              <a:t>“I have nothing to disclose.”</a:t>
            </a:r>
            <a:r>
              <a:rPr lang="en-US" sz="1800" b="0" i="0" dirty="0">
                <a:solidFill>
                  <a:srgbClr val="000000"/>
                </a:solidFill>
                <a:effectLst/>
                <a:latin typeface="+mn-lt"/>
              </a:rPr>
              <a:t>​</a:t>
            </a:r>
          </a:p>
          <a:p>
            <a:endParaRPr lang="en-US" dirty="0"/>
          </a:p>
        </p:txBody>
      </p:sp>
      <p:pic>
        <p:nvPicPr>
          <p:cNvPr id="4" name="Picture 3">
            <a:extLst>
              <a:ext uri="{FF2B5EF4-FFF2-40B4-BE49-F238E27FC236}">
                <a16:creationId xmlns:a16="http://schemas.microsoft.com/office/drawing/2014/main" id="{2F539CAF-90B5-B4ED-B575-66624B02B76E}"/>
              </a:ext>
            </a:extLst>
          </p:cNvPr>
          <p:cNvPicPr>
            <a:picLocks noChangeAspect="1"/>
          </p:cNvPicPr>
          <p:nvPr/>
        </p:nvPicPr>
        <p:blipFill rotWithShape="1">
          <a:blip r:embed="rId4"/>
          <a:srcRect l="16316" t="3335" r="15792" b="3351"/>
          <a:stretch/>
        </p:blipFill>
        <p:spPr>
          <a:xfrm>
            <a:off x="8028729" y="0"/>
            <a:ext cx="1001610" cy="9876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8"/>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18"/>
          <p:cNvPicPr preferRelativeResize="0"/>
          <p:nvPr/>
        </p:nvPicPr>
        <p:blipFill>
          <a:blip r:embed="rId3">
            <a:alphaModFix/>
          </a:blip>
          <a:stretch>
            <a:fillRect/>
          </a:stretch>
        </p:blipFill>
        <p:spPr>
          <a:xfrm>
            <a:off x="115453" y="4664364"/>
            <a:ext cx="1990437" cy="384270"/>
          </a:xfrm>
          <a:prstGeom prst="rect">
            <a:avLst/>
          </a:prstGeom>
          <a:noFill/>
          <a:ln>
            <a:noFill/>
          </a:ln>
        </p:spPr>
      </p:pic>
      <p:sp>
        <p:nvSpPr>
          <p:cNvPr id="5" name="TextBox 4">
            <a:extLst>
              <a:ext uri="{FF2B5EF4-FFF2-40B4-BE49-F238E27FC236}">
                <a16:creationId xmlns:a16="http://schemas.microsoft.com/office/drawing/2014/main" id="{80B6A1EA-2BE2-F61D-6375-E2126EE94BD8}"/>
              </a:ext>
            </a:extLst>
          </p:cNvPr>
          <p:cNvSpPr txBox="1"/>
          <p:nvPr/>
        </p:nvSpPr>
        <p:spPr>
          <a:xfrm>
            <a:off x="115453" y="146451"/>
            <a:ext cx="2489202" cy="461665"/>
          </a:xfrm>
          <a:prstGeom prst="rect">
            <a:avLst/>
          </a:prstGeom>
          <a:noFill/>
        </p:spPr>
        <p:txBody>
          <a:bodyPr wrap="square" rtlCol="0">
            <a:spAutoFit/>
          </a:bodyPr>
          <a:lstStyle/>
          <a:p>
            <a:r>
              <a:rPr lang="en-US" sz="2400" b="1" dirty="0">
                <a:solidFill>
                  <a:srgbClr val="FF0000"/>
                </a:solidFill>
              </a:rPr>
              <a:t>BACKGROUND</a:t>
            </a:r>
          </a:p>
        </p:txBody>
      </p:sp>
      <p:sp>
        <p:nvSpPr>
          <p:cNvPr id="9" name="Rectangle 2">
            <a:extLst>
              <a:ext uri="{FF2B5EF4-FFF2-40B4-BE49-F238E27FC236}">
                <a16:creationId xmlns:a16="http://schemas.microsoft.com/office/drawing/2014/main" id="{4F6BBF0D-E95F-AFC9-3832-41FA2D66D40C}"/>
              </a:ext>
            </a:extLst>
          </p:cNvPr>
          <p:cNvSpPr>
            <a:spLocks noChangeArrowheads="1"/>
          </p:cNvSpPr>
          <p:nvPr/>
        </p:nvSpPr>
        <p:spPr bwMode="auto">
          <a:xfrm>
            <a:off x="0" y="1019993"/>
            <a:ext cx="9136512" cy="345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ClrTx/>
              <a:buFont typeface="Wingdings" pitchFamily="2" charset="2"/>
              <a:buChar char="Ø"/>
            </a:pPr>
            <a:r>
              <a:rPr lang="en-US" sz="1600" dirty="0">
                <a:latin typeface="+mj-lt"/>
              </a:rPr>
              <a:t>Post-mortem sperm retrieval (PMSR) </a:t>
            </a:r>
            <a:r>
              <a:rPr lang="en-US" altLang="en-US" sz="1600" dirty="0">
                <a:latin typeface="+mj-lt"/>
                <a:ea typeface="Times New Roman" panose="02020603050405020304" pitchFamily="18" charset="0"/>
              </a:rPr>
              <a:t>is used to collect viable sperm from a recently deceased man for future use in assisted reproductive technology (ART)</a:t>
            </a:r>
            <a:r>
              <a:rPr lang="en-US" altLang="en-US" sz="1600" baseline="30000" dirty="0">
                <a:latin typeface="+mj-lt"/>
                <a:ea typeface="Times New Roman" panose="02020603050405020304" pitchFamily="18" charset="0"/>
              </a:rPr>
              <a:t>1 </a:t>
            </a:r>
          </a:p>
          <a:p>
            <a:pPr eaLnBrk="0" fontAlgn="base" hangingPunct="0">
              <a:spcBef>
                <a:spcPct val="0"/>
              </a:spcBef>
              <a:spcAft>
                <a:spcPct val="0"/>
              </a:spcAft>
              <a:buClrTx/>
            </a:pPr>
            <a:endParaRPr lang="en-US" altLang="en-US" sz="1600" dirty="0">
              <a:latin typeface="+mj-lt"/>
              <a:ea typeface="Times New Roman" panose="02020603050405020304" pitchFamily="18" charset="0"/>
            </a:endParaRPr>
          </a:p>
          <a:p>
            <a:pPr marL="285750" indent="-285750" eaLnBrk="0" fontAlgn="base" hangingPunct="0">
              <a:spcBef>
                <a:spcPct val="0"/>
              </a:spcBef>
              <a:spcAft>
                <a:spcPct val="0"/>
              </a:spcAft>
              <a:buClrTx/>
              <a:buFont typeface="Wingdings" pitchFamily="2" charset="2"/>
              <a:buChar char="Ø"/>
            </a:pPr>
            <a:r>
              <a:rPr lang="en-US" sz="1600" dirty="0">
                <a:latin typeface="+mj-lt"/>
                <a:ea typeface="Times New Roman" panose="02020603050405020304" pitchFamily="18" charset="0"/>
              </a:rPr>
              <a:t>O</a:t>
            </a:r>
            <a:r>
              <a:rPr lang="en-US" sz="1600" dirty="0">
                <a:solidFill>
                  <a:srgbClr val="000000"/>
                </a:solidFill>
                <a:effectLst/>
                <a:latin typeface="+mj-lt"/>
                <a:ea typeface="Times New Roman" panose="02020603050405020304" pitchFamily="18" charset="0"/>
              </a:rPr>
              <a:t>ften used in situations of an unexpected death or when a patient has expressed desire to have children after death</a:t>
            </a:r>
            <a:r>
              <a:rPr lang="en-US" sz="1600" baseline="30000" dirty="0">
                <a:solidFill>
                  <a:srgbClr val="000000"/>
                </a:solidFill>
                <a:effectLst/>
                <a:latin typeface="+mj-lt"/>
                <a:ea typeface="Times New Roman" panose="02020603050405020304" pitchFamily="18" charset="0"/>
              </a:rPr>
              <a:t>2</a:t>
            </a:r>
          </a:p>
          <a:p>
            <a:pPr marL="285750" indent="-285750" eaLnBrk="0" fontAlgn="base" hangingPunct="0">
              <a:spcBef>
                <a:spcPct val="0"/>
              </a:spcBef>
              <a:spcAft>
                <a:spcPct val="0"/>
              </a:spcAft>
              <a:buClrTx/>
              <a:buFont typeface="Wingdings" pitchFamily="2" charset="2"/>
              <a:buChar char="Ø"/>
            </a:pPr>
            <a:endParaRPr lang="en-US" sz="1600" baseline="30000" dirty="0">
              <a:solidFill>
                <a:srgbClr val="000000"/>
              </a:solidFill>
              <a:effectLst/>
              <a:latin typeface="+mj-lt"/>
              <a:ea typeface="Times New Roman" panose="02020603050405020304" pitchFamily="18" charset="0"/>
            </a:endParaRPr>
          </a:p>
          <a:p>
            <a:pPr marL="285750" indent="-285750" eaLnBrk="0" fontAlgn="base" hangingPunct="0">
              <a:spcBef>
                <a:spcPct val="0"/>
              </a:spcBef>
              <a:spcAft>
                <a:spcPct val="0"/>
              </a:spcAft>
              <a:buClrTx/>
              <a:buFont typeface="Wingdings" pitchFamily="2" charset="2"/>
              <a:buChar char="Ø"/>
            </a:pPr>
            <a:r>
              <a:rPr lang="en-US" sz="1600" baseline="30000" dirty="0">
                <a:solidFill>
                  <a:srgbClr val="000000"/>
                </a:solidFill>
                <a:effectLst/>
                <a:latin typeface="+mj-lt"/>
                <a:ea typeface="Times New Roman" panose="02020603050405020304" pitchFamily="18" charset="0"/>
              </a:rPr>
              <a:t> </a:t>
            </a:r>
            <a:r>
              <a:rPr lang="en-US" sz="1600" dirty="0">
                <a:latin typeface="+mj-lt"/>
              </a:rPr>
              <a:t>Some countries ban the procedure, while Israel has an opt-in for PMSR when enlisting in the military in Israel. Even within the US, laws vary by state</a:t>
            </a:r>
            <a:r>
              <a:rPr lang="en-US" sz="1600" baseline="30000" dirty="0">
                <a:latin typeface="+mj-lt"/>
              </a:rPr>
              <a:t>3</a:t>
            </a:r>
          </a:p>
          <a:p>
            <a:pPr marL="285750" indent="-285750" eaLnBrk="0" fontAlgn="base" hangingPunct="0">
              <a:spcBef>
                <a:spcPct val="0"/>
              </a:spcBef>
              <a:spcAft>
                <a:spcPct val="0"/>
              </a:spcAft>
              <a:buClrTx/>
              <a:buFont typeface="Wingdings" pitchFamily="2" charset="2"/>
              <a:buChar char="Ø"/>
            </a:pPr>
            <a:endParaRPr lang="en-US" sz="1600" dirty="0">
              <a:latin typeface="+mj-lt"/>
            </a:endParaRPr>
          </a:p>
          <a:p>
            <a:pPr marL="285750" indent="-285750" eaLnBrk="0" fontAlgn="base" hangingPunct="0">
              <a:spcBef>
                <a:spcPct val="0"/>
              </a:spcBef>
              <a:spcAft>
                <a:spcPct val="0"/>
              </a:spcAft>
              <a:buClrTx/>
              <a:buFont typeface="Wingdings" pitchFamily="2" charset="2"/>
              <a:buChar char="Ø"/>
            </a:pPr>
            <a:r>
              <a:rPr lang="en-US" sz="1600" dirty="0">
                <a:latin typeface="+mj-lt"/>
              </a:rPr>
              <a:t>We hypothesize that sperm viability and freezing capacity is more robust than previously reported in the literature.</a:t>
            </a:r>
          </a:p>
          <a:p>
            <a:pPr eaLnBrk="0" fontAlgn="base" hangingPunct="0">
              <a:spcBef>
                <a:spcPct val="0"/>
              </a:spcBef>
              <a:spcAft>
                <a:spcPct val="0"/>
              </a:spcAft>
              <a:buClrTx/>
            </a:pPr>
            <a:endParaRPr lang="en-US" sz="1800" dirty="0">
              <a:latin typeface="Times New Roman" panose="02020603050405020304" pitchFamily="18" charset="0"/>
            </a:endParaRPr>
          </a:p>
          <a:p>
            <a:pPr marL="285750" indent="-285750" eaLnBrk="0" fontAlgn="base" hangingPunct="0">
              <a:spcBef>
                <a:spcPct val="0"/>
              </a:spcBef>
              <a:spcAft>
                <a:spcPct val="0"/>
              </a:spcAft>
              <a:buClrTx/>
              <a:buFont typeface="Wingdings" pitchFamily="2" charset="2"/>
              <a:buChar char="q"/>
            </a:pPr>
            <a:endParaRPr lang="en-US" sz="1800" baseline="30000" dirty="0">
              <a:solidFill>
                <a:srgbClr val="000000"/>
              </a:solidFill>
              <a:effectLst/>
              <a:latin typeface="Times New Roman" panose="02020603050405020304" pitchFamily="18" charset="0"/>
              <a:ea typeface="Times New Roman" panose="02020603050405020304" pitchFamily="18" charset="0"/>
            </a:endParaRPr>
          </a:p>
          <a:p>
            <a:pPr marL="285750" indent="-285750" eaLnBrk="0" fontAlgn="base" hangingPunct="0">
              <a:spcBef>
                <a:spcPct val="0"/>
              </a:spcBef>
              <a:spcAft>
                <a:spcPct val="0"/>
              </a:spcAft>
              <a:buClrTx/>
              <a:buFont typeface="Wingdings" pitchFamily="2" charset="2"/>
              <a:buChar char="q"/>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15167B1-CEBA-7662-4597-35B8688FF785}"/>
              </a:ext>
            </a:extLst>
          </p:cNvPr>
          <p:cNvSpPr txBox="1"/>
          <p:nvPr/>
        </p:nvSpPr>
        <p:spPr>
          <a:xfrm>
            <a:off x="0" y="4050870"/>
            <a:ext cx="9136512" cy="784830"/>
          </a:xfrm>
          <a:prstGeom prst="rect">
            <a:avLst/>
          </a:prstGeom>
          <a:noFill/>
        </p:spPr>
        <p:txBody>
          <a:bodyPr wrap="square">
            <a:spAutoFit/>
          </a:bodyPr>
          <a:lstStyle/>
          <a:p>
            <a:r>
              <a:rPr lang="en-US" sz="800" baseline="30000" dirty="0">
                <a:effectLst/>
                <a:latin typeface="Times New Roman" panose="02020603050405020304" pitchFamily="18" charset="0"/>
                <a:ea typeface="Times New Roman" panose="02020603050405020304" pitchFamily="18" charset="0"/>
              </a:rPr>
              <a:t>1</a:t>
            </a:r>
            <a:r>
              <a:rPr lang="en-US" sz="800" dirty="0">
                <a:effectLst/>
                <a:latin typeface="Times New Roman" panose="02020603050405020304" pitchFamily="18" charset="0"/>
                <a:ea typeface="Times New Roman" panose="02020603050405020304" pitchFamily="18" charset="0"/>
              </a:rPr>
              <a:t>Zinkel AR, </a:t>
            </a:r>
            <a:r>
              <a:rPr lang="en-US" sz="800" dirty="0" err="1">
                <a:effectLst/>
                <a:latin typeface="Times New Roman" panose="02020603050405020304" pitchFamily="18" charset="0"/>
                <a:ea typeface="Times New Roman" panose="02020603050405020304" pitchFamily="18" charset="0"/>
              </a:rPr>
              <a:t>Ankel</a:t>
            </a:r>
            <a:r>
              <a:rPr lang="en-US" sz="800" dirty="0">
                <a:effectLst/>
                <a:latin typeface="Times New Roman" panose="02020603050405020304" pitchFamily="18" charset="0"/>
                <a:ea typeface="Times New Roman" panose="02020603050405020304" pitchFamily="18" charset="0"/>
              </a:rPr>
              <a:t> FK, Milbank AJ, Casey CI, </a:t>
            </a:r>
            <a:r>
              <a:rPr lang="en-US" sz="800" dirty="0" err="1">
                <a:effectLst/>
                <a:latin typeface="Times New Roman" panose="02020603050405020304" pitchFamily="18" charset="0"/>
                <a:ea typeface="Times New Roman" panose="02020603050405020304" pitchFamily="18" charset="0"/>
              </a:rPr>
              <a:t>Sundheim</a:t>
            </a:r>
            <a:r>
              <a:rPr lang="en-US" sz="800" dirty="0">
                <a:effectLst/>
                <a:latin typeface="Times New Roman" panose="02020603050405020304" pitchFamily="18" charset="0"/>
                <a:ea typeface="Times New Roman" panose="02020603050405020304" pitchFamily="18" charset="0"/>
              </a:rPr>
              <a:t> JJ. Postmortem Sperm Retrieval in the Emergency Department: A Case Report and Review of Available Guidelines. Clin </a:t>
            </a:r>
            <a:r>
              <a:rPr lang="en-US" sz="800" dirty="0" err="1">
                <a:effectLst/>
                <a:latin typeface="Times New Roman" panose="02020603050405020304" pitchFamily="18" charset="0"/>
                <a:ea typeface="Times New Roman" panose="02020603050405020304" pitchFamily="18" charset="0"/>
              </a:rPr>
              <a:t>Pract</a:t>
            </a:r>
            <a:r>
              <a:rPr lang="en-US" sz="800" dirty="0">
                <a:effectLst/>
                <a:latin typeface="Times New Roman" panose="02020603050405020304" pitchFamily="18" charset="0"/>
                <a:ea typeface="Times New Roman" panose="02020603050405020304" pitchFamily="18" charset="0"/>
              </a:rPr>
              <a:t> Cases </a:t>
            </a:r>
            <a:r>
              <a:rPr lang="en-US" sz="800" dirty="0" err="1">
                <a:effectLst/>
                <a:latin typeface="Times New Roman" panose="02020603050405020304" pitchFamily="18" charset="0"/>
                <a:ea typeface="Times New Roman" panose="02020603050405020304" pitchFamily="18" charset="0"/>
              </a:rPr>
              <a:t>Emerg</a:t>
            </a:r>
            <a:r>
              <a:rPr lang="en-US" sz="800" dirty="0">
                <a:effectLst/>
                <a:latin typeface="Times New Roman" panose="02020603050405020304" pitchFamily="18" charset="0"/>
                <a:ea typeface="Times New Roman" panose="02020603050405020304" pitchFamily="18" charset="0"/>
              </a:rPr>
              <a:t> Med 2019;3:405-8.</a:t>
            </a:r>
            <a:r>
              <a:rPr lang="en-US" sz="800" dirty="0">
                <a:effectLst/>
              </a:rPr>
              <a:t> </a:t>
            </a:r>
          </a:p>
          <a:p>
            <a:pPr eaLnBrk="0" fontAlgn="base" hangingPunct="0">
              <a:spcBef>
                <a:spcPct val="0"/>
              </a:spcBef>
              <a:spcAft>
                <a:spcPct val="0"/>
              </a:spcAft>
              <a:buClrTx/>
            </a:pPr>
            <a:r>
              <a:rPr lang="en-US" sz="800" baseline="30000" dirty="0">
                <a:effectLst/>
                <a:latin typeface="Times New Roman" panose="02020603050405020304" pitchFamily="18" charset="0"/>
                <a:ea typeface="Times New Roman" panose="02020603050405020304" pitchFamily="18" charset="0"/>
              </a:rPr>
              <a:t>2</a:t>
            </a:r>
            <a:r>
              <a:rPr lang="en-US" sz="800" dirty="0">
                <a:effectLst/>
                <a:latin typeface="Times New Roman" panose="02020603050405020304" pitchFamily="18" charset="0"/>
                <a:ea typeface="Times New Roman" panose="02020603050405020304" pitchFamily="18" charset="0"/>
              </a:rPr>
              <a:t>Belker AM, Swanson ML, Cook CL, Carrillo AJ, </a:t>
            </a:r>
            <a:r>
              <a:rPr lang="en-US" sz="800" dirty="0" err="1">
                <a:effectLst/>
                <a:latin typeface="Times New Roman" panose="02020603050405020304" pitchFamily="18" charset="0"/>
                <a:ea typeface="Times New Roman" panose="02020603050405020304" pitchFamily="18" charset="0"/>
              </a:rPr>
              <a:t>Yoffe</a:t>
            </a:r>
            <a:r>
              <a:rPr lang="en-US" sz="800" dirty="0">
                <a:effectLst/>
                <a:latin typeface="Times New Roman" panose="02020603050405020304" pitchFamily="18" charset="0"/>
                <a:ea typeface="Times New Roman" panose="02020603050405020304" pitchFamily="18" charset="0"/>
              </a:rPr>
              <a:t> SC. Live birth after sperm retrieval from a moribund man. </a:t>
            </a:r>
            <a:r>
              <a:rPr lang="en-US" sz="800" dirty="0" err="1">
                <a:effectLst/>
                <a:latin typeface="Times New Roman" panose="02020603050405020304" pitchFamily="18" charset="0"/>
                <a:ea typeface="Times New Roman" panose="02020603050405020304" pitchFamily="18" charset="0"/>
              </a:rPr>
              <a:t>Fertil</a:t>
            </a:r>
            <a:r>
              <a:rPr lang="en-US" sz="800" dirty="0">
                <a:effectLst/>
                <a:latin typeface="Times New Roman" panose="02020603050405020304" pitchFamily="18" charset="0"/>
                <a:ea typeface="Times New Roman" panose="02020603050405020304" pitchFamily="18" charset="0"/>
              </a:rPr>
              <a:t> </a:t>
            </a:r>
            <a:r>
              <a:rPr lang="en-US" sz="800" dirty="0" err="1">
                <a:effectLst/>
                <a:latin typeface="Times New Roman" panose="02020603050405020304" pitchFamily="18" charset="0"/>
                <a:ea typeface="Times New Roman" panose="02020603050405020304" pitchFamily="18" charset="0"/>
              </a:rPr>
              <a:t>Steril</a:t>
            </a:r>
            <a:r>
              <a:rPr lang="en-US" sz="800" dirty="0">
                <a:effectLst/>
                <a:latin typeface="Times New Roman" panose="02020603050405020304" pitchFamily="18" charset="0"/>
                <a:ea typeface="Times New Roman" panose="02020603050405020304" pitchFamily="18" charset="0"/>
              </a:rPr>
              <a:t> 2001;76:841-3. </a:t>
            </a:r>
          </a:p>
          <a:p>
            <a:pPr eaLnBrk="0" fontAlgn="base" hangingPunct="0">
              <a:spcBef>
                <a:spcPct val="0"/>
              </a:spcBef>
              <a:spcAft>
                <a:spcPct val="0"/>
              </a:spcAft>
              <a:buClrTx/>
            </a:pPr>
            <a:r>
              <a:rPr lang="en-US" sz="800" baseline="30000" dirty="0">
                <a:effectLst/>
                <a:latin typeface="Times New Roman" panose="02020603050405020304" pitchFamily="18" charset="0"/>
                <a:ea typeface="Times New Roman" panose="02020603050405020304" pitchFamily="18" charset="0"/>
              </a:rPr>
              <a:t>3</a:t>
            </a:r>
            <a:r>
              <a:rPr lang="en-US" sz="800" dirty="0">
                <a:effectLst/>
                <a:latin typeface="Times New Roman" panose="02020603050405020304" pitchFamily="18" charset="0"/>
                <a:ea typeface="Times New Roman" panose="02020603050405020304" pitchFamily="18" charset="0"/>
              </a:rPr>
              <a:t> Cristina Richie, Post-mortem Sperm Retrieval and Posthumous Grandparenthood in the United States and Internationally.</a:t>
            </a:r>
          </a:p>
          <a:p>
            <a:pPr eaLnBrk="0" fontAlgn="base" hangingPunct="0">
              <a:spcBef>
                <a:spcPct val="0"/>
              </a:spcBef>
              <a:spcAft>
                <a:spcPct val="0"/>
              </a:spcAft>
              <a:buClrTx/>
            </a:pPr>
            <a:r>
              <a:rPr lang="en-US" altLang="en-US" sz="1000" dirty="0">
                <a:solidFill>
                  <a:schemeClr val="tx1"/>
                </a:solidFill>
                <a:latin typeface="+mn-lt"/>
              </a:rPr>
              <a:t> </a:t>
            </a:r>
          </a:p>
          <a:p>
            <a:endParaRPr lang="en-US" sz="1100" dirty="0"/>
          </a:p>
        </p:txBody>
      </p:sp>
      <p:pic>
        <p:nvPicPr>
          <p:cNvPr id="4" name="Picture 3">
            <a:extLst>
              <a:ext uri="{FF2B5EF4-FFF2-40B4-BE49-F238E27FC236}">
                <a16:creationId xmlns:a16="http://schemas.microsoft.com/office/drawing/2014/main" id="{51948A61-610C-49CA-85FC-6983AF74CC35}"/>
              </a:ext>
            </a:extLst>
          </p:cNvPr>
          <p:cNvPicPr>
            <a:picLocks noChangeAspect="1"/>
          </p:cNvPicPr>
          <p:nvPr/>
        </p:nvPicPr>
        <p:blipFill rotWithShape="1">
          <a:blip r:embed="rId4"/>
          <a:srcRect l="16316" t="3335" r="15792" b="3351"/>
          <a:stretch/>
        </p:blipFill>
        <p:spPr>
          <a:xfrm>
            <a:off x="7976112" y="0"/>
            <a:ext cx="1001610" cy="9876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5"/>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a:off x="116311" y="4687420"/>
            <a:ext cx="1987000" cy="296559"/>
          </a:xfrm>
          <a:prstGeom prst="rect">
            <a:avLst/>
          </a:prstGeom>
          <a:noFill/>
          <a:ln>
            <a:noFill/>
          </a:ln>
        </p:spPr>
      </p:pic>
      <p:sp>
        <p:nvSpPr>
          <p:cNvPr id="5" name="Content Placeholder 2">
            <a:extLst>
              <a:ext uri="{FF2B5EF4-FFF2-40B4-BE49-F238E27FC236}">
                <a16:creationId xmlns:a16="http://schemas.microsoft.com/office/drawing/2014/main" id="{E219DDEE-3EE6-0CD1-784E-8F3D4461943A}"/>
              </a:ext>
            </a:extLst>
          </p:cNvPr>
          <p:cNvSpPr txBox="1">
            <a:spLocks noChangeArrowheads="1"/>
          </p:cNvSpPr>
          <p:nvPr/>
        </p:nvSpPr>
        <p:spPr bwMode="auto">
          <a:xfrm>
            <a:off x="0" y="-1"/>
            <a:ext cx="9144000" cy="4527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en-US" sz="2400" b="1" i="0" u="none" strike="noStrike" kern="1200" cap="none" spc="0" normalizeH="0" baseline="0" noProof="0" dirty="0">
                <a:ln>
                  <a:noFill/>
                </a:ln>
                <a:solidFill>
                  <a:srgbClr val="FF0000"/>
                </a:solidFill>
                <a:effectLst/>
                <a:uLnTx/>
                <a:uFillTx/>
                <a:latin typeface="+mj-lt"/>
                <a:ea typeface="ＭＳ Ｐゴシック" charset="0"/>
                <a:cs typeface="+mn-cs"/>
              </a:rPr>
              <a:t> OBJECTIVE </a:t>
            </a:r>
          </a:p>
          <a:p>
            <a:pPr marL="0" marR="0" lvl="0" indent="0" algn="l" defTabSz="914400" rtl="0" eaLnBrk="0" fontAlgn="base" latinLnBrk="0" hangingPunct="0">
              <a:lnSpc>
                <a:spcPct val="100000"/>
              </a:lnSpc>
              <a:spcBef>
                <a:spcPct val="20000"/>
              </a:spcBef>
              <a:spcAft>
                <a:spcPct val="0"/>
              </a:spcAft>
              <a:buClrTx/>
              <a:buSzTx/>
              <a:buNone/>
              <a:tabLst/>
              <a:defRPr/>
            </a:pPr>
            <a:endParaRPr lang="en-US" sz="1800" b="1" dirty="0">
              <a:solidFill>
                <a:sysClr val="windowText" lastClr="000000"/>
              </a:solidFill>
              <a:latin typeface="+mj-lt"/>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sz="1800" kern="0" dirty="0">
              <a:effectLst/>
              <a:latin typeface="Arial" panose="020B060402020202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sz="1800" kern="0" dirty="0">
              <a:effectLst/>
              <a:latin typeface="Arial" panose="020B060402020202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sz="1800" kern="0" dirty="0">
              <a:latin typeface="Arial" panose="020B060402020202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sz="1800" kern="0" dirty="0">
              <a:effectLst/>
              <a:latin typeface="Arial" panose="020B0604020202020204" pitchFamily="34" charset="0"/>
              <a:ea typeface="Calibri" panose="020F0502020204030204" pitchFamily="34" charset="0"/>
            </a:endParaRPr>
          </a:p>
          <a:p>
            <a:pPr marR="0" lvl="0" algn="l"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1600" kern="0" dirty="0">
                <a:effectLst/>
                <a:latin typeface="+mj-lt"/>
                <a:ea typeface="Calibri" panose="020F0502020204030204" pitchFamily="34" charset="0"/>
              </a:rPr>
              <a:t>The objective of this study was to report sperm motility and viability based on extraction time post-mortem.</a:t>
            </a:r>
            <a:r>
              <a:rPr lang="en-US" sz="1600" dirty="0">
                <a:effectLst/>
                <a:latin typeface="+mj-lt"/>
              </a:rPr>
              <a:t> </a:t>
            </a:r>
            <a:endParaRPr kumimoji="0" lang="en-US" sz="1600" b="1" i="0" u="none" strike="noStrike" kern="1200" cap="none" spc="0" normalizeH="0" baseline="0" noProof="0" dirty="0">
              <a:ln>
                <a:noFill/>
              </a:ln>
              <a:solidFill>
                <a:sysClr val="windowText" lastClr="000000"/>
              </a:solidFill>
              <a:effectLst/>
              <a:uLnTx/>
              <a:uFillTx/>
              <a:latin typeface="+mj-lt"/>
              <a:ea typeface="ＭＳ Ｐゴシック"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ysClr val="windowText" lastClr="000000"/>
              </a:solidFill>
              <a:effectLst/>
              <a:uLnTx/>
              <a:uFillTx/>
              <a:latin typeface="+mj-lt"/>
              <a:ea typeface="ＭＳ Ｐゴシック" charset="0"/>
              <a:cs typeface="+mn-cs"/>
            </a:endParaRPr>
          </a:p>
          <a:p>
            <a:pPr marR="0" lvl="0"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kumimoji="0" lang="en-US" sz="1400" b="0" i="0" u="none" strike="noStrike" kern="1200" cap="none" spc="0" normalizeH="0" baseline="0" noProof="0" dirty="0">
              <a:ln>
                <a:noFill/>
              </a:ln>
              <a:solidFill>
                <a:sysClr val="windowText" lastClr="000000"/>
              </a:solidFill>
              <a:effectLst/>
              <a:uLnTx/>
              <a:uFillTx/>
              <a:ea typeface="ＭＳ Ｐゴシック" charset="0"/>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3000" b="0" i="0" u="none" strike="noStrike" kern="1200" cap="none" spc="0" normalizeH="0" baseline="0" noProof="0" dirty="0">
              <a:ln>
                <a:noFill/>
              </a:ln>
              <a:solidFill>
                <a:sysClr val="windowText" lastClr="000000"/>
              </a:solidFill>
              <a:effectLst/>
              <a:uLnTx/>
              <a:uFillTx/>
              <a:latin typeface="Calibri"/>
              <a:ea typeface="ＭＳ Ｐゴシック" charset="0"/>
              <a:cs typeface="+mn-cs"/>
            </a:endParaRPr>
          </a:p>
        </p:txBody>
      </p:sp>
      <p:pic>
        <p:nvPicPr>
          <p:cNvPr id="3" name="Picture 2">
            <a:extLst>
              <a:ext uri="{FF2B5EF4-FFF2-40B4-BE49-F238E27FC236}">
                <a16:creationId xmlns:a16="http://schemas.microsoft.com/office/drawing/2014/main" id="{BA1486AE-6584-3E99-911F-BF79D960BE13}"/>
              </a:ext>
            </a:extLst>
          </p:cNvPr>
          <p:cNvPicPr>
            <a:picLocks noChangeAspect="1"/>
          </p:cNvPicPr>
          <p:nvPr/>
        </p:nvPicPr>
        <p:blipFill rotWithShape="1">
          <a:blip r:embed="rId4"/>
          <a:srcRect l="16316" t="3335" r="15792" b="3351"/>
          <a:stretch/>
        </p:blipFill>
        <p:spPr>
          <a:xfrm>
            <a:off x="8028729" y="0"/>
            <a:ext cx="1001610" cy="987693"/>
          </a:xfrm>
          <a:prstGeom prst="rect">
            <a:avLst/>
          </a:prstGeom>
        </p:spPr>
      </p:pic>
    </p:spTree>
    <p:extLst>
      <p:ext uri="{BB962C8B-B14F-4D97-AF65-F5344CB8AC3E}">
        <p14:creationId xmlns:p14="http://schemas.microsoft.com/office/powerpoint/2010/main" val="205989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5"/>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a:off x="173700" y="4687420"/>
            <a:ext cx="1987000" cy="296559"/>
          </a:xfrm>
          <a:prstGeom prst="rect">
            <a:avLst/>
          </a:prstGeom>
          <a:noFill/>
          <a:ln>
            <a:noFill/>
          </a:ln>
        </p:spPr>
      </p:pic>
      <p:sp>
        <p:nvSpPr>
          <p:cNvPr id="6" name="TextBox 5">
            <a:extLst>
              <a:ext uri="{FF2B5EF4-FFF2-40B4-BE49-F238E27FC236}">
                <a16:creationId xmlns:a16="http://schemas.microsoft.com/office/drawing/2014/main" id="{3A6D9F48-12D2-46C2-E34D-1B8384D45502}"/>
              </a:ext>
            </a:extLst>
          </p:cNvPr>
          <p:cNvSpPr txBox="1"/>
          <p:nvPr/>
        </p:nvSpPr>
        <p:spPr>
          <a:xfrm>
            <a:off x="118039" y="208724"/>
            <a:ext cx="4620938" cy="461665"/>
          </a:xfrm>
          <a:prstGeom prst="rect">
            <a:avLst/>
          </a:prstGeom>
          <a:noFill/>
        </p:spPr>
        <p:txBody>
          <a:bodyPr wrap="square" rtlCol="0">
            <a:spAutoFit/>
          </a:bodyPr>
          <a:lstStyle/>
          <a:p>
            <a:r>
              <a:rPr lang="en-US" sz="2400" b="1" dirty="0">
                <a:solidFill>
                  <a:srgbClr val="FF0000"/>
                </a:solidFill>
                <a:latin typeface="+mj-lt"/>
              </a:rPr>
              <a:t>MATERIALS AND METHODS </a:t>
            </a:r>
          </a:p>
        </p:txBody>
      </p:sp>
      <p:sp>
        <p:nvSpPr>
          <p:cNvPr id="4" name="TextBox 3">
            <a:extLst>
              <a:ext uri="{FF2B5EF4-FFF2-40B4-BE49-F238E27FC236}">
                <a16:creationId xmlns:a16="http://schemas.microsoft.com/office/drawing/2014/main" id="{63C85122-C9AD-A9B1-85AC-471801391B6C}"/>
              </a:ext>
            </a:extLst>
          </p:cNvPr>
          <p:cNvSpPr txBox="1"/>
          <p:nvPr/>
        </p:nvSpPr>
        <p:spPr>
          <a:xfrm>
            <a:off x="-120" y="917386"/>
            <a:ext cx="9144120" cy="2800767"/>
          </a:xfrm>
          <a:prstGeom prst="rect">
            <a:avLst/>
          </a:prstGeom>
          <a:noFill/>
        </p:spPr>
        <p:txBody>
          <a:bodyPr wrap="square">
            <a:spAutoFit/>
          </a:bodyPr>
          <a:lstStyle/>
          <a:p>
            <a:pPr marL="285750" indent="-285750">
              <a:buFont typeface="Wingdings" pitchFamily="2" charset="2"/>
              <a:buChar char="Ø"/>
            </a:pPr>
            <a:r>
              <a:rPr lang="en-US" sz="1600" kern="0" dirty="0">
                <a:effectLst/>
                <a:latin typeface="Arial" panose="020B0604020202020204" pitchFamily="34" charset="0"/>
                <a:ea typeface="Calibri" panose="020F0502020204030204" pitchFamily="34" charset="0"/>
              </a:rPr>
              <a:t>Patient listed from the Miami-Dade County Medical Examiner Department</a:t>
            </a:r>
          </a:p>
          <a:p>
            <a:pPr marL="285750" indent="-285750">
              <a:buFont typeface="Wingdings" pitchFamily="2" charset="2"/>
              <a:buChar char="Ø"/>
            </a:pPr>
            <a:endParaRPr lang="en-US" sz="1600" kern="0" dirty="0">
              <a:effectLst/>
              <a:latin typeface="Arial" panose="020B0604020202020204" pitchFamily="34" charset="0"/>
              <a:ea typeface="Calibri" panose="020F0502020204030204" pitchFamily="34" charset="0"/>
            </a:endParaRPr>
          </a:p>
          <a:p>
            <a:pPr marL="285750" indent="-285750">
              <a:buFont typeface="Wingdings" pitchFamily="2" charset="2"/>
              <a:buChar char="Ø"/>
            </a:pPr>
            <a:r>
              <a:rPr lang="en-US" sz="1600" dirty="0">
                <a:latin typeface="Arial" panose="020B0604020202020204" pitchFamily="34" charset="0"/>
                <a:ea typeface="Calibri" panose="020F0502020204030204" pitchFamily="34" charset="0"/>
              </a:rPr>
              <a:t>Inclusion C</a:t>
            </a:r>
            <a:r>
              <a:rPr lang="en-US" sz="1600" kern="0" dirty="0">
                <a:effectLst/>
                <a:latin typeface="Arial" panose="020B0604020202020204" pitchFamily="34" charset="0"/>
                <a:ea typeface="Calibri" panose="020F0502020204030204" pitchFamily="34" charset="0"/>
              </a:rPr>
              <a:t>riteria: Male, ages of 15-60 with sudden death, no hospitalization and without comorbidities</a:t>
            </a:r>
          </a:p>
          <a:p>
            <a:pPr marL="285750" indent="-285750">
              <a:buFont typeface="Wingdings" pitchFamily="2" charset="2"/>
              <a:buChar char="Ø"/>
            </a:pPr>
            <a:endParaRPr lang="en-US" sz="1600" kern="0" dirty="0">
              <a:effectLst/>
              <a:latin typeface="Arial" panose="020B0604020202020204" pitchFamily="34" charset="0"/>
              <a:ea typeface="Calibri" panose="020F0502020204030204" pitchFamily="34" charset="0"/>
            </a:endParaRPr>
          </a:p>
          <a:p>
            <a:pPr marL="285750" indent="-285750">
              <a:buFont typeface="Wingdings" pitchFamily="2" charset="2"/>
              <a:buChar char="Ø"/>
            </a:pPr>
            <a:r>
              <a:rPr lang="en-US" sz="1600" kern="0" dirty="0">
                <a:effectLst/>
                <a:latin typeface="Arial" panose="020B0604020202020204" pitchFamily="34" charset="0"/>
                <a:ea typeface="Calibri" panose="020F0502020204030204" pitchFamily="34" charset="0"/>
              </a:rPr>
              <a:t>The patient’s testicle was removed and biopsied at Morgue</a:t>
            </a:r>
          </a:p>
          <a:p>
            <a:endParaRPr lang="en-US" sz="1600" kern="0" dirty="0">
              <a:effectLst/>
              <a:latin typeface="Arial" panose="020B0604020202020204" pitchFamily="34" charset="0"/>
              <a:ea typeface="Calibri" panose="020F0502020204030204" pitchFamily="34" charset="0"/>
            </a:endParaRPr>
          </a:p>
          <a:p>
            <a:pPr marL="285750" indent="-285750">
              <a:buFont typeface="Wingdings" pitchFamily="2" charset="2"/>
              <a:buChar char="Ø"/>
            </a:pPr>
            <a:r>
              <a:rPr lang="en-US" sz="1600" kern="0" dirty="0">
                <a:effectLst/>
                <a:latin typeface="Arial" panose="020B0604020202020204" pitchFamily="34" charset="0"/>
                <a:ea typeface="Calibri" panose="020F0502020204030204" pitchFamily="34" charset="0"/>
              </a:rPr>
              <a:t>Semen analysis (5</a:t>
            </a:r>
            <a:r>
              <a:rPr lang="en-US" sz="1600" kern="0" baseline="30000" dirty="0">
                <a:effectLst/>
                <a:latin typeface="Arial" panose="020B0604020202020204" pitchFamily="34" charset="0"/>
                <a:ea typeface="Calibri" panose="020F0502020204030204" pitchFamily="34" charset="0"/>
              </a:rPr>
              <a:t>th</a:t>
            </a:r>
            <a:r>
              <a:rPr lang="en-US" sz="1600" kern="0" dirty="0">
                <a:effectLst/>
                <a:latin typeface="Arial" panose="020B0604020202020204" pitchFamily="34" charset="0"/>
                <a:ea typeface="Calibri" panose="020F0502020204030204" pitchFamily="34" charset="0"/>
              </a:rPr>
              <a:t> edition) conducted to determine the motility and viability of sperm</a:t>
            </a:r>
          </a:p>
          <a:p>
            <a:pPr marL="285750" indent="-285750">
              <a:buFont typeface="Wingdings" pitchFamily="2" charset="2"/>
              <a:buChar char="Ø"/>
            </a:pPr>
            <a:endParaRPr lang="en-US" sz="1600" kern="0" dirty="0">
              <a:effectLst/>
              <a:latin typeface="Arial" panose="020B0604020202020204" pitchFamily="34" charset="0"/>
              <a:ea typeface="Calibri" panose="020F0502020204030204" pitchFamily="34" charset="0"/>
            </a:endParaRPr>
          </a:p>
          <a:p>
            <a:pPr marL="285750" indent="-285750">
              <a:buFont typeface="Wingdings" pitchFamily="2" charset="2"/>
              <a:buChar char="Ø"/>
            </a:pPr>
            <a:r>
              <a:rPr lang="en-US" sz="1600" dirty="0"/>
              <a:t>Last surgically extracted samples contained minced epididymis and vas deferens, and the testicular collected fluid were cryopreserved using the fast-freezing technique</a:t>
            </a:r>
          </a:p>
        </p:txBody>
      </p:sp>
      <p:pic>
        <p:nvPicPr>
          <p:cNvPr id="3" name="Picture 2">
            <a:extLst>
              <a:ext uri="{FF2B5EF4-FFF2-40B4-BE49-F238E27FC236}">
                <a16:creationId xmlns:a16="http://schemas.microsoft.com/office/drawing/2014/main" id="{4F152950-97A1-B4AC-CDB8-F0B13F2FC663}"/>
              </a:ext>
            </a:extLst>
          </p:cNvPr>
          <p:cNvPicPr>
            <a:picLocks noChangeAspect="1"/>
          </p:cNvPicPr>
          <p:nvPr/>
        </p:nvPicPr>
        <p:blipFill rotWithShape="1">
          <a:blip r:embed="rId4"/>
          <a:srcRect l="16316" t="3335" r="15792" b="3351"/>
          <a:stretch/>
        </p:blipFill>
        <p:spPr>
          <a:xfrm>
            <a:off x="8028729" y="0"/>
            <a:ext cx="1001610" cy="987693"/>
          </a:xfrm>
          <a:prstGeom prst="rect">
            <a:avLst/>
          </a:prstGeom>
        </p:spPr>
      </p:pic>
      <p:pic>
        <p:nvPicPr>
          <p:cNvPr id="5" name="Picture 4">
            <a:extLst>
              <a:ext uri="{FF2B5EF4-FFF2-40B4-BE49-F238E27FC236}">
                <a16:creationId xmlns:a16="http://schemas.microsoft.com/office/drawing/2014/main" id="{0A331EDF-9A77-59A4-29C5-4A3B01C877C7}"/>
              </a:ext>
            </a:extLst>
          </p:cNvPr>
          <p:cNvPicPr>
            <a:picLocks noChangeAspect="1"/>
          </p:cNvPicPr>
          <p:nvPr/>
        </p:nvPicPr>
        <p:blipFill>
          <a:blip r:embed="rId5"/>
          <a:stretch>
            <a:fillRect/>
          </a:stretch>
        </p:blipFill>
        <p:spPr>
          <a:xfrm>
            <a:off x="3729680" y="670389"/>
            <a:ext cx="3857511" cy="2556244"/>
          </a:xfrm>
          <a:prstGeom prst="rect">
            <a:avLst/>
          </a:prstGeom>
        </p:spPr>
      </p:pic>
      <p:pic>
        <p:nvPicPr>
          <p:cNvPr id="10" name="Picture 9">
            <a:extLst>
              <a:ext uri="{FF2B5EF4-FFF2-40B4-BE49-F238E27FC236}">
                <a16:creationId xmlns:a16="http://schemas.microsoft.com/office/drawing/2014/main" id="{3D660E0D-E750-1969-D4CC-3AC6AA0866D7}"/>
              </a:ext>
            </a:extLst>
          </p:cNvPr>
          <p:cNvPicPr>
            <a:picLocks noChangeAspect="1"/>
          </p:cNvPicPr>
          <p:nvPr/>
        </p:nvPicPr>
        <p:blipFill>
          <a:blip r:embed="rId6"/>
          <a:stretch>
            <a:fillRect/>
          </a:stretch>
        </p:blipFill>
        <p:spPr>
          <a:xfrm>
            <a:off x="3726683" y="677457"/>
            <a:ext cx="4188385" cy="2873232"/>
          </a:xfrm>
          <a:prstGeom prst="rect">
            <a:avLst/>
          </a:prstGeom>
        </p:spPr>
      </p:pic>
      <p:pic>
        <p:nvPicPr>
          <p:cNvPr id="12" name="Picture 11">
            <a:extLst>
              <a:ext uri="{FF2B5EF4-FFF2-40B4-BE49-F238E27FC236}">
                <a16:creationId xmlns:a16="http://schemas.microsoft.com/office/drawing/2014/main" id="{537E5E0E-9094-4EDE-CBE3-054B7A039AF5}"/>
              </a:ext>
            </a:extLst>
          </p:cNvPr>
          <p:cNvPicPr>
            <a:picLocks noChangeAspect="1"/>
          </p:cNvPicPr>
          <p:nvPr/>
        </p:nvPicPr>
        <p:blipFill>
          <a:blip r:embed="rId7"/>
          <a:stretch>
            <a:fillRect/>
          </a:stretch>
        </p:blipFill>
        <p:spPr>
          <a:xfrm>
            <a:off x="3726683" y="692300"/>
            <a:ext cx="4188384" cy="2795747"/>
          </a:xfrm>
          <a:prstGeom prst="rect">
            <a:avLst/>
          </a:prstGeom>
        </p:spPr>
      </p:pic>
    </p:spTree>
    <p:extLst>
      <p:ext uri="{BB962C8B-B14F-4D97-AF65-F5344CB8AC3E}">
        <p14:creationId xmlns:p14="http://schemas.microsoft.com/office/powerpoint/2010/main" val="23262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3747-B646-03BC-3ECC-057FCBE24FD9}"/>
              </a:ext>
            </a:extLst>
          </p:cNvPr>
          <p:cNvSpPr>
            <a:spLocks noGrp="1"/>
          </p:cNvSpPr>
          <p:nvPr>
            <p:ph type="title"/>
          </p:nvPr>
        </p:nvSpPr>
        <p:spPr>
          <a:xfrm>
            <a:off x="311700" y="201990"/>
            <a:ext cx="8520600" cy="572700"/>
          </a:xfrm>
        </p:spPr>
        <p:txBody>
          <a:bodyPr>
            <a:normAutofit/>
          </a:bodyPr>
          <a:lstStyle/>
          <a:p>
            <a:r>
              <a:rPr lang="en-US" sz="2400" b="1" dirty="0">
                <a:solidFill>
                  <a:srgbClr val="FF0000"/>
                </a:solidFill>
              </a:rPr>
              <a:t>RESULTS</a:t>
            </a:r>
          </a:p>
        </p:txBody>
      </p:sp>
      <p:sp>
        <p:nvSpPr>
          <p:cNvPr id="4" name="Google Shape;78;p15">
            <a:extLst>
              <a:ext uri="{FF2B5EF4-FFF2-40B4-BE49-F238E27FC236}">
                <a16:creationId xmlns:a16="http://schemas.microsoft.com/office/drawing/2014/main" id="{9105F8F9-3F67-14C0-562B-F74F71FA52E7}"/>
              </a:ext>
            </a:extLst>
          </p:cNvPr>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9;p15">
            <a:extLst>
              <a:ext uri="{FF2B5EF4-FFF2-40B4-BE49-F238E27FC236}">
                <a16:creationId xmlns:a16="http://schemas.microsoft.com/office/drawing/2014/main" id="{6D94243B-19F9-9232-3C6D-135EC9C73DE5}"/>
              </a:ext>
            </a:extLst>
          </p:cNvPr>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80;p15">
            <a:extLst>
              <a:ext uri="{FF2B5EF4-FFF2-40B4-BE49-F238E27FC236}">
                <a16:creationId xmlns:a16="http://schemas.microsoft.com/office/drawing/2014/main" id="{B387AE84-58DC-D729-A11E-25583E509B72}"/>
              </a:ext>
            </a:extLst>
          </p:cNvPr>
          <p:cNvPicPr preferRelativeResize="0"/>
          <p:nvPr/>
        </p:nvPicPr>
        <p:blipFill>
          <a:blip r:embed="rId2">
            <a:alphaModFix/>
          </a:blip>
          <a:stretch>
            <a:fillRect/>
          </a:stretch>
        </p:blipFill>
        <p:spPr>
          <a:xfrm>
            <a:off x="173700" y="4687425"/>
            <a:ext cx="1987000" cy="296559"/>
          </a:xfrm>
          <a:prstGeom prst="rect">
            <a:avLst/>
          </a:prstGeom>
          <a:noFill/>
          <a:ln>
            <a:noFill/>
          </a:ln>
        </p:spPr>
      </p:pic>
      <p:pic>
        <p:nvPicPr>
          <p:cNvPr id="9" name="Picture 8" descr="Chart, line chart&#10;&#10;Description automatically generated">
            <a:extLst>
              <a:ext uri="{FF2B5EF4-FFF2-40B4-BE49-F238E27FC236}">
                <a16:creationId xmlns:a16="http://schemas.microsoft.com/office/drawing/2014/main" id="{38369010-ABA2-59A7-9E67-B9311F63FA77}"/>
              </a:ext>
            </a:extLst>
          </p:cNvPr>
          <p:cNvPicPr>
            <a:picLocks noChangeAspect="1"/>
          </p:cNvPicPr>
          <p:nvPr/>
        </p:nvPicPr>
        <p:blipFill>
          <a:blip r:embed="rId3"/>
          <a:stretch>
            <a:fillRect/>
          </a:stretch>
        </p:blipFill>
        <p:spPr>
          <a:xfrm>
            <a:off x="2435334" y="1339183"/>
            <a:ext cx="3810000" cy="2476500"/>
          </a:xfrm>
          <a:prstGeom prst="rect">
            <a:avLst/>
          </a:prstGeom>
          <a:ln>
            <a:solidFill>
              <a:schemeClr val="tx1"/>
            </a:solidFill>
          </a:ln>
        </p:spPr>
      </p:pic>
      <p:pic>
        <p:nvPicPr>
          <p:cNvPr id="10" name="Picture 9">
            <a:extLst>
              <a:ext uri="{FF2B5EF4-FFF2-40B4-BE49-F238E27FC236}">
                <a16:creationId xmlns:a16="http://schemas.microsoft.com/office/drawing/2014/main" id="{2CC43C8E-0748-2562-C2D3-62A41FBBCE0B}"/>
              </a:ext>
            </a:extLst>
          </p:cNvPr>
          <p:cNvPicPr>
            <a:picLocks noChangeAspect="1"/>
          </p:cNvPicPr>
          <p:nvPr/>
        </p:nvPicPr>
        <p:blipFill rotWithShape="1">
          <a:blip r:embed="rId4"/>
          <a:srcRect l="16316" t="3335" r="15792" b="3351"/>
          <a:stretch/>
        </p:blipFill>
        <p:spPr>
          <a:xfrm>
            <a:off x="7977545" y="6678"/>
            <a:ext cx="1001610" cy="987693"/>
          </a:xfrm>
          <a:prstGeom prst="rect">
            <a:avLst/>
          </a:prstGeom>
        </p:spPr>
      </p:pic>
      <p:sp>
        <p:nvSpPr>
          <p:cNvPr id="12" name="TextBox 11">
            <a:extLst>
              <a:ext uri="{FF2B5EF4-FFF2-40B4-BE49-F238E27FC236}">
                <a16:creationId xmlns:a16="http://schemas.microsoft.com/office/drawing/2014/main" id="{C673A107-3D80-3B87-51B6-96CB106C60F1}"/>
              </a:ext>
            </a:extLst>
          </p:cNvPr>
          <p:cNvSpPr txBox="1"/>
          <p:nvPr/>
        </p:nvSpPr>
        <p:spPr>
          <a:xfrm>
            <a:off x="1624300" y="846119"/>
            <a:ext cx="8960088" cy="615553"/>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Times New Roman" panose="02020603050405020304" pitchFamily="18" charset="0"/>
              </a:rPr>
              <a:t> </a:t>
            </a:r>
            <a:r>
              <a:rPr lang="en-US" sz="1600" b="1" dirty="0">
                <a:solidFill>
                  <a:srgbClr val="000000"/>
                </a:solidFill>
                <a:effectLst/>
                <a:latin typeface="+mj-lt"/>
                <a:ea typeface="Times New Roman" panose="02020603050405020304" pitchFamily="18" charset="0"/>
              </a:rPr>
              <a:t>Post-Mortem Sperm Retrieval Total Motility with Pentoxifylline</a:t>
            </a:r>
            <a:r>
              <a:rPr lang="en-US" sz="1600" dirty="0">
                <a:effectLst/>
                <a:latin typeface="+mj-lt"/>
              </a:rPr>
              <a:t> </a:t>
            </a:r>
            <a:endParaRPr lang="en-US" sz="1600" dirty="0">
              <a:latin typeface="+mj-lt"/>
            </a:endParaRPr>
          </a:p>
          <a:p>
            <a:endParaRPr lang="en-US" sz="1600" b="1" dirty="0">
              <a:latin typeface="+mj-lt"/>
            </a:endParaRPr>
          </a:p>
        </p:txBody>
      </p:sp>
      <p:sp>
        <p:nvSpPr>
          <p:cNvPr id="14" name="TextBox 13">
            <a:extLst>
              <a:ext uri="{FF2B5EF4-FFF2-40B4-BE49-F238E27FC236}">
                <a16:creationId xmlns:a16="http://schemas.microsoft.com/office/drawing/2014/main" id="{E8D9EB9E-7BC5-19EB-7C81-A3C892DC30A0}"/>
              </a:ext>
            </a:extLst>
          </p:cNvPr>
          <p:cNvSpPr txBox="1"/>
          <p:nvPr/>
        </p:nvSpPr>
        <p:spPr>
          <a:xfrm>
            <a:off x="405517" y="4050655"/>
            <a:ext cx="9239416" cy="307777"/>
          </a:xfrm>
          <a:prstGeom prst="rect">
            <a:avLst/>
          </a:prstGeom>
          <a:noFill/>
        </p:spPr>
        <p:txBody>
          <a:bodyPr wrap="square">
            <a:spAutoFit/>
          </a:bodyPr>
          <a:lstStyle/>
          <a:p>
            <a:pPr marL="285750" indent="-285750" algn="just">
              <a:buFont typeface="Wingdings" pitchFamily="2" charset="2"/>
              <a:buChar char="q"/>
            </a:pPr>
            <a:r>
              <a:rPr lang="en-US" dirty="0">
                <a:solidFill>
                  <a:srgbClr val="000000"/>
                </a:solidFill>
                <a:effectLst/>
                <a:latin typeface="Times New Roman" panose="02020603050405020304" pitchFamily="18" charset="0"/>
                <a:ea typeface="Times New Roman" panose="02020603050405020304" pitchFamily="18" charset="0"/>
              </a:rPr>
              <a:t>Total motility with pentoxifylline was reported at 26%, 19%, 7%, 11%, and 5% at </a:t>
            </a:r>
            <a:r>
              <a:rPr lang="en-US" dirty="0">
                <a:latin typeface="Times New Roman" panose="02020603050405020304" pitchFamily="18" charset="0"/>
                <a:ea typeface="Times New Roman" panose="02020603050405020304" pitchFamily="18" charset="0"/>
              </a:rPr>
              <a:t>each biopsy</a:t>
            </a:r>
            <a:r>
              <a:rPr lang="en-US" dirty="0">
                <a:solidFill>
                  <a:srgbClr val="000000"/>
                </a:solidFill>
                <a:effectLst/>
                <a:latin typeface="Times New Roman" panose="02020603050405020304" pitchFamily="18" charset="0"/>
                <a:ea typeface="Times New Roman" panose="02020603050405020304" pitchFamily="18" charset="0"/>
              </a:rPr>
              <a:t> intervals </a:t>
            </a:r>
            <a:endParaRPr lang="en-US" dirty="0"/>
          </a:p>
        </p:txBody>
      </p:sp>
    </p:spTree>
    <p:extLst>
      <p:ext uri="{BB962C8B-B14F-4D97-AF65-F5344CB8AC3E}">
        <p14:creationId xmlns:p14="http://schemas.microsoft.com/office/powerpoint/2010/main" val="355971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5"/>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5"/>
          <p:cNvPicPr preferRelativeResize="0"/>
          <p:nvPr/>
        </p:nvPicPr>
        <p:blipFill>
          <a:blip r:embed="rId3">
            <a:alphaModFix/>
          </a:blip>
          <a:stretch>
            <a:fillRect/>
          </a:stretch>
        </p:blipFill>
        <p:spPr>
          <a:xfrm>
            <a:off x="173700" y="4687425"/>
            <a:ext cx="1987000" cy="296559"/>
          </a:xfrm>
          <a:prstGeom prst="rect">
            <a:avLst/>
          </a:prstGeom>
          <a:noFill/>
          <a:ln>
            <a:noFill/>
          </a:ln>
        </p:spPr>
      </p:pic>
      <p:sp>
        <p:nvSpPr>
          <p:cNvPr id="3" name="Title 1">
            <a:extLst>
              <a:ext uri="{FF2B5EF4-FFF2-40B4-BE49-F238E27FC236}">
                <a16:creationId xmlns:a16="http://schemas.microsoft.com/office/drawing/2014/main" id="{D70C306F-EB9F-4840-D4AE-AB2E0520D524}"/>
              </a:ext>
            </a:extLst>
          </p:cNvPr>
          <p:cNvSpPr txBox="1">
            <a:spLocks noChangeArrowheads="1"/>
          </p:cNvSpPr>
          <p:nvPr/>
        </p:nvSpPr>
        <p:spPr bwMode="auto">
          <a:xfrm>
            <a:off x="15903" y="193744"/>
            <a:ext cx="7967206" cy="492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ea typeface="ＭＳ Ｐゴシック" panose="020B0600070205080204" pitchFamily="34" charset="-128"/>
                <a:cs typeface="Futura Medium" panose="020B0602020204020303" pitchFamily="34" charset="-79"/>
              </a:rPr>
              <a:t>RESULTS</a:t>
            </a:r>
          </a:p>
          <a:p>
            <a:pPr marL="285750" marR="0" lvl="0" indent="-285750" algn="ctr" defTabSz="914400" rtl="0" eaLnBrk="0" fontAlgn="base" latinLnBrk="0" hangingPunct="0">
              <a:lnSpc>
                <a:spcPct val="100000"/>
              </a:lnSpc>
              <a:spcBef>
                <a:spcPct val="0"/>
              </a:spcBef>
              <a:spcAft>
                <a:spcPct val="0"/>
              </a:spcAft>
              <a:buClrTx/>
              <a:buSzTx/>
              <a:buFont typeface="Wingdings" pitchFamily="2" charset="2"/>
              <a:buChar char="q"/>
              <a:tabLst/>
              <a:defRPr/>
            </a:pPr>
            <a:endParaRPr kumimoji="0" lang="en-US" altLang="en-US" sz="1800" i="0" u="none" strike="noStrike" kern="1200" cap="none" spc="0" normalizeH="0" baseline="0" noProof="0" dirty="0">
              <a:ln>
                <a:noFill/>
              </a:ln>
              <a:effectLst/>
              <a:uLnTx/>
              <a:uFillTx/>
              <a:ea typeface="ＭＳ Ｐゴシック" panose="020B0600070205080204" pitchFamily="34" charset="-128"/>
              <a:cs typeface="Futura Medium" panose="020B0602020204020303" pitchFamily="34" charset="-79"/>
            </a:endParaRPr>
          </a:p>
        </p:txBody>
      </p:sp>
      <p:pic>
        <p:nvPicPr>
          <p:cNvPr id="4" name="Picture 3" descr="Chart, line chart&#10;&#10;Description automatically generated">
            <a:extLst>
              <a:ext uri="{FF2B5EF4-FFF2-40B4-BE49-F238E27FC236}">
                <a16:creationId xmlns:a16="http://schemas.microsoft.com/office/drawing/2014/main" id="{368954CA-1CB5-D625-94AF-B8DA0E9E4625}"/>
              </a:ext>
            </a:extLst>
          </p:cNvPr>
          <p:cNvPicPr>
            <a:picLocks noChangeAspect="1"/>
          </p:cNvPicPr>
          <p:nvPr/>
        </p:nvPicPr>
        <p:blipFill>
          <a:blip r:embed="rId4"/>
          <a:stretch>
            <a:fillRect/>
          </a:stretch>
        </p:blipFill>
        <p:spPr>
          <a:xfrm>
            <a:off x="2345188" y="1306307"/>
            <a:ext cx="4149436" cy="2697133"/>
          </a:xfrm>
          <a:prstGeom prst="rect">
            <a:avLst/>
          </a:prstGeom>
          <a:ln>
            <a:solidFill>
              <a:schemeClr val="tx1"/>
            </a:solidFill>
          </a:ln>
        </p:spPr>
      </p:pic>
      <p:pic>
        <p:nvPicPr>
          <p:cNvPr id="8" name="Picture 7">
            <a:extLst>
              <a:ext uri="{FF2B5EF4-FFF2-40B4-BE49-F238E27FC236}">
                <a16:creationId xmlns:a16="http://schemas.microsoft.com/office/drawing/2014/main" id="{5C91FA50-6522-7D67-82D1-87AE4EC3DF29}"/>
              </a:ext>
            </a:extLst>
          </p:cNvPr>
          <p:cNvPicPr>
            <a:picLocks noChangeAspect="1"/>
          </p:cNvPicPr>
          <p:nvPr/>
        </p:nvPicPr>
        <p:blipFill rotWithShape="1">
          <a:blip r:embed="rId5"/>
          <a:srcRect l="16316" t="3335" r="15792" b="3351"/>
          <a:stretch/>
        </p:blipFill>
        <p:spPr>
          <a:xfrm>
            <a:off x="8028729" y="0"/>
            <a:ext cx="1001610" cy="987693"/>
          </a:xfrm>
          <a:prstGeom prst="rect">
            <a:avLst/>
          </a:prstGeom>
        </p:spPr>
      </p:pic>
      <p:sp>
        <p:nvSpPr>
          <p:cNvPr id="10" name="TextBox 9">
            <a:extLst>
              <a:ext uri="{FF2B5EF4-FFF2-40B4-BE49-F238E27FC236}">
                <a16:creationId xmlns:a16="http://schemas.microsoft.com/office/drawing/2014/main" id="{62BEF55A-34B1-E39D-6549-7AA701B23E6D}"/>
              </a:ext>
            </a:extLst>
          </p:cNvPr>
          <p:cNvSpPr txBox="1"/>
          <p:nvPr/>
        </p:nvSpPr>
        <p:spPr>
          <a:xfrm>
            <a:off x="2266122" y="781847"/>
            <a:ext cx="4611756" cy="369332"/>
          </a:xfrm>
          <a:prstGeom prst="rect">
            <a:avLst/>
          </a:prstGeom>
          <a:noFill/>
        </p:spPr>
        <p:txBody>
          <a:bodyPr wrap="square">
            <a:spAutoFit/>
          </a:bodyPr>
          <a:lstStyle/>
          <a:p>
            <a:r>
              <a:rPr lang="en-US" sz="1800" b="1" dirty="0">
                <a:solidFill>
                  <a:srgbClr val="000000"/>
                </a:solidFill>
                <a:effectLst/>
                <a:latin typeface="+mj-lt"/>
                <a:ea typeface="Times New Roman" panose="02020603050405020304" pitchFamily="18" charset="0"/>
              </a:rPr>
              <a:t>Post-Mortem Sperm Retrieval Viability</a:t>
            </a:r>
            <a:r>
              <a:rPr lang="en-US" sz="1800" dirty="0">
                <a:effectLst/>
                <a:latin typeface="+mj-lt"/>
              </a:rPr>
              <a:t> </a:t>
            </a:r>
            <a:endParaRPr lang="en-US" sz="1800" dirty="0">
              <a:latin typeface="+mj-lt"/>
            </a:endParaRPr>
          </a:p>
        </p:txBody>
      </p:sp>
      <p:sp>
        <p:nvSpPr>
          <p:cNvPr id="11" name="TextBox 10">
            <a:extLst>
              <a:ext uri="{FF2B5EF4-FFF2-40B4-BE49-F238E27FC236}">
                <a16:creationId xmlns:a16="http://schemas.microsoft.com/office/drawing/2014/main" id="{0AF73632-ACFE-A6D2-64D3-8DCF459842C5}"/>
              </a:ext>
            </a:extLst>
          </p:cNvPr>
          <p:cNvSpPr txBox="1"/>
          <p:nvPr/>
        </p:nvSpPr>
        <p:spPr>
          <a:xfrm>
            <a:off x="858740" y="4135964"/>
            <a:ext cx="7290778" cy="307777"/>
          </a:xfrm>
          <a:prstGeom prst="rect">
            <a:avLst/>
          </a:prstGeom>
          <a:noFill/>
        </p:spPr>
        <p:txBody>
          <a:bodyPr wrap="none" rtlCol="0">
            <a:spAutoFit/>
          </a:bodyPr>
          <a:lstStyle/>
          <a:p>
            <a:pPr marL="285750" indent="-285750">
              <a:buFont typeface="Wingdings" pitchFamily="2" charset="2"/>
              <a:buChar char="q"/>
            </a:pPr>
            <a:r>
              <a:rPr lang="en-US" dirty="0">
                <a:solidFill>
                  <a:srgbClr val="000000"/>
                </a:solidFill>
                <a:effectLst/>
                <a:latin typeface="Times New Roman" panose="02020603050405020304" pitchFamily="18" charset="0"/>
                <a:ea typeface="Times New Roman" panose="02020603050405020304" pitchFamily="18" charset="0"/>
              </a:rPr>
              <a:t>Sperm viability was found to be 67%, 57%, 47%, 34%, and 22% respectively at these intervals</a:t>
            </a:r>
            <a:endParaRPr lang="en-US" sz="1100" dirty="0"/>
          </a:p>
        </p:txBody>
      </p:sp>
    </p:spTree>
    <p:extLst>
      <p:ext uri="{BB962C8B-B14F-4D97-AF65-F5344CB8AC3E}">
        <p14:creationId xmlns:p14="http://schemas.microsoft.com/office/powerpoint/2010/main" val="316286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D124-963A-123D-25D4-6693B6D35E53}"/>
              </a:ext>
            </a:extLst>
          </p:cNvPr>
          <p:cNvSpPr>
            <a:spLocks noGrp="1"/>
          </p:cNvSpPr>
          <p:nvPr>
            <p:ph type="title"/>
          </p:nvPr>
        </p:nvSpPr>
        <p:spPr>
          <a:xfrm>
            <a:off x="311700" y="345775"/>
            <a:ext cx="8520600" cy="572700"/>
          </a:xfrm>
        </p:spPr>
        <p:txBody>
          <a:bodyPr>
            <a:normAutofit fontScale="90000"/>
          </a:bodyPr>
          <a:lstStyle/>
          <a:p>
            <a:r>
              <a:rPr lang="en-US" sz="2700" b="1" dirty="0">
                <a:solidFill>
                  <a:srgbClr val="FF0000"/>
                </a:solidFill>
              </a:rPr>
              <a:t>RESULTS</a:t>
            </a:r>
            <a:endParaRPr lang="en-US" b="1" dirty="0">
              <a:solidFill>
                <a:srgbClr val="FF0000"/>
              </a:solidFill>
            </a:endParaRPr>
          </a:p>
        </p:txBody>
      </p:sp>
      <p:sp>
        <p:nvSpPr>
          <p:cNvPr id="3" name="Text Placeholder 2">
            <a:extLst>
              <a:ext uri="{FF2B5EF4-FFF2-40B4-BE49-F238E27FC236}">
                <a16:creationId xmlns:a16="http://schemas.microsoft.com/office/drawing/2014/main" id="{40F5BCEC-B061-8FBA-869B-627DF497354E}"/>
              </a:ext>
            </a:extLst>
          </p:cNvPr>
          <p:cNvSpPr>
            <a:spLocks noGrp="1"/>
          </p:cNvSpPr>
          <p:nvPr>
            <p:ph type="body" idx="1"/>
          </p:nvPr>
        </p:nvSpPr>
        <p:spPr>
          <a:xfrm>
            <a:off x="311700" y="1014987"/>
            <a:ext cx="8520600" cy="3416400"/>
          </a:xfrm>
        </p:spPr>
        <p:txBody>
          <a:bodyPr/>
          <a:lstStyle/>
          <a:p>
            <a:pPr marL="0" marR="0" indent="0" algn="just" fontAlgn="base">
              <a:lnSpc>
                <a:spcPct val="200000"/>
              </a:lnSpc>
              <a:spcBef>
                <a:spcPts val="0"/>
              </a:spcBef>
              <a:spcAft>
                <a:spcPts val="0"/>
              </a:spcAft>
              <a:buNone/>
            </a:pPr>
            <a:endParaRPr lang="en-US" sz="1600" dirty="0">
              <a:effectLst/>
              <a:latin typeface="+mn-lt"/>
              <a:ea typeface="Calibri" panose="020F0502020204030204" pitchFamily="34" charset="0"/>
            </a:endParaRPr>
          </a:p>
          <a:p>
            <a:pPr marL="285750" marR="0" indent="-285750" algn="just" fontAlgn="base">
              <a:lnSpc>
                <a:spcPct val="200000"/>
              </a:lnSpc>
              <a:spcBef>
                <a:spcPts val="0"/>
              </a:spcBef>
              <a:spcAft>
                <a:spcPts val="0"/>
              </a:spcAft>
              <a:buFont typeface="Wingdings" pitchFamily="2" charset="2"/>
              <a:buChar char="Ø"/>
            </a:pPr>
            <a:r>
              <a:rPr lang="en-US" sz="1600" dirty="0">
                <a:solidFill>
                  <a:srgbClr val="000000"/>
                </a:solidFill>
                <a:latin typeface="+mn-lt"/>
              </a:rPr>
              <a:t>Post-thaw analysis after 24 hours of cryopreservation on the last testicular extracted post-mortem sample found the sperm viability and motility with pentoxifylline 5% and 1% respectively</a:t>
            </a:r>
            <a:r>
              <a:rPr lang="en-US" sz="1600" dirty="0">
                <a:effectLst/>
                <a:latin typeface="+mn-lt"/>
                <a:ea typeface="Calibri" panose="020F0502020204030204" pitchFamily="34" charset="0"/>
              </a:rPr>
              <a:t>.</a:t>
            </a:r>
            <a:r>
              <a:rPr lang="en-US" sz="1600" dirty="0">
                <a:solidFill>
                  <a:srgbClr val="000000"/>
                </a:solidFill>
                <a:effectLst/>
                <a:latin typeface="+mn-lt"/>
                <a:ea typeface="Times New Roman" panose="02020603050405020304" pitchFamily="18" charset="0"/>
              </a:rPr>
              <a:t> </a:t>
            </a:r>
            <a:endParaRPr lang="en-US" sz="1600" dirty="0">
              <a:effectLst/>
              <a:latin typeface="+mn-lt"/>
              <a:ea typeface="Times New Roman" panose="02020603050405020304" pitchFamily="18" charset="0"/>
            </a:endParaRPr>
          </a:p>
          <a:p>
            <a:pPr marL="0" marR="0" indent="0" fontAlgn="base">
              <a:lnSpc>
                <a:spcPct val="20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
        <p:nvSpPr>
          <p:cNvPr id="4" name="Google Shape;78;p15">
            <a:extLst>
              <a:ext uri="{FF2B5EF4-FFF2-40B4-BE49-F238E27FC236}">
                <a16:creationId xmlns:a16="http://schemas.microsoft.com/office/drawing/2014/main" id="{280AC60D-FC36-C376-1393-994899D0F843}"/>
              </a:ext>
            </a:extLst>
          </p:cNvPr>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9;p15">
            <a:extLst>
              <a:ext uri="{FF2B5EF4-FFF2-40B4-BE49-F238E27FC236}">
                <a16:creationId xmlns:a16="http://schemas.microsoft.com/office/drawing/2014/main" id="{8767C64A-2C1A-B0D2-B8B0-A2026C8443C8}"/>
              </a:ext>
            </a:extLst>
          </p:cNvPr>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80;p15">
            <a:extLst>
              <a:ext uri="{FF2B5EF4-FFF2-40B4-BE49-F238E27FC236}">
                <a16:creationId xmlns:a16="http://schemas.microsoft.com/office/drawing/2014/main" id="{32F2C082-6203-2FAA-9375-4B4114B1B79C}"/>
              </a:ext>
            </a:extLst>
          </p:cNvPr>
          <p:cNvPicPr preferRelativeResize="0"/>
          <p:nvPr/>
        </p:nvPicPr>
        <p:blipFill>
          <a:blip r:embed="rId2">
            <a:alphaModFix/>
          </a:blip>
          <a:stretch>
            <a:fillRect/>
          </a:stretch>
        </p:blipFill>
        <p:spPr>
          <a:xfrm>
            <a:off x="173700" y="4687425"/>
            <a:ext cx="1987000" cy="296559"/>
          </a:xfrm>
          <a:prstGeom prst="rect">
            <a:avLst/>
          </a:prstGeom>
          <a:noFill/>
          <a:ln>
            <a:noFill/>
          </a:ln>
        </p:spPr>
      </p:pic>
      <p:pic>
        <p:nvPicPr>
          <p:cNvPr id="9" name="Picture 8">
            <a:extLst>
              <a:ext uri="{FF2B5EF4-FFF2-40B4-BE49-F238E27FC236}">
                <a16:creationId xmlns:a16="http://schemas.microsoft.com/office/drawing/2014/main" id="{6EC474B5-FD99-36F9-3DFF-22DD0E5B1666}"/>
              </a:ext>
            </a:extLst>
          </p:cNvPr>
          <p:cNvPicPr>
            <a:picLocks noChangeAspect="1"/>
          </p:cNvPicPr>
          <p:nvPr/>
        </p:nvPicPr>
        <p:blipFill rotWithShape="1">
          <a:blip r:embed="rId3"/>
          <a:srcRect l="16316" t="3335" r="15792" b="3351"/>
          <a:stretch/>
        </p:blipFill>
        <p:spPr>
          <a:xfrm>
            <a:off x="8028729" y="0"/>
            <a:ext cx="1001610" cy="987693"/>
          </a:xfrm>
          <a:prstGeom prst="rect">
            <a:avLst/>
          </a:prstGeom>
        </p:spPr>
      </p:pic>
    </p:spTree>
    <p:extLst>
      <p:ext uri="{BB962C8B-B14F-4D97-AF65-F5344CB8AC3E}">
        <p14:creationId xmlns:p14="http://schemas.microsoft.com/office/powerpoint/2010/main" val="211342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62CB-8261-256B-A76A-B6B32E7957BE}"/>
              </a:ext>
            </a:extLst>
          </p:cNvPr>
          <p:cNvSpPr>
            <a:spLocks noGrp="1"/>
          </p:cNvSpPr>
          <p:nvPr>
            <p:ph type="title"/>
          </p:nvPr>
        </p:nvSpPr>
        <p:spPr>
          <a:xfrm>
            <a:off x="200864" y="115365"/>
            <a:ext cx="8520600" cy="572700"/>
          </a:xfrm>
        </p:spPr>
        <p:txBody>
          <a:bodyPr>
            <a:normAutofit/>
          </a:bodyPr>
          <a:lstStyle/>
          <a:p>
            <a:r>
              <a:rPr lang="en-US" altLang="en-US" sz="2400" b="1" kern="1200" dirty="0">
                <a:solidFill>
                  <a:srgbClr val="FF0000"/>
                </a:solidFill>
                <a:ea typeface="ＭＳ Ｐゴシック" panose="020B0600070205080204" pitchFamily="34" charset="-128"/>
                <a:cs typeface="Futura Medium" panose="020B0602020204020303" pitchFamily="34" charset="-79"/>
              </a:rPr>
              <a:t>DISCUSSION</a:t>
            </a:r>
            <a:endParaRPr lang="en-US" sz="2400" b="1" dirty="0">
              <a:solidFill>
                <a:srgbClr val="FF0000"/>
              </a:solidFill>
              <a:latin typeface="+mn-lt"/>
            </a:endParaRPr>
          </a:p>
        </p:txBody>
      </p:sp>
      <p:sp>
        <p:nvSpPr>
          <p:cNvPr id="3" name="Text Placeholder 2">
            <a:extLst>
              <a:ext uri="{FF2B5EF4-FFF2-40B4-BE49-F238E27FC236}">
                <a16:creationId xmlns:a16="http://schemas.microsoft.com/office/drawing/2014/main" id="{EEAA1E37-327A-56C3-9353-429F84BBC936}"/>
              </a:ext>
            </a:extLst>
          </p:cNvPr>
          <p:cNvSpPr>
            <a:spLocks noGrp="1"/>
          </p:cNvSpPr>
          <p:nvPr>
            <p:ph type="body" idx="1"/>
          </p:nvPr>
        </p:nvSpPr>
        <p:spPr>
          <a:xfrm>
            <a:off x="311700" y="905166"/>
            <a:ext cx="8520600" cy="3663709"/>
          </a:xfrm>
        </p:spPr>
        <p:txBody>
          <a:bodyPr>
            <a:normAutofit/>
          </a:bodyPr>
          <a:lstStyle/>
          <a:p>
            <a:pPr marL="114300" indent="0">
              <a:buNone/>
            </a:pPr>
            <a:endParaRPr lang="en-US" dirty="0">
              <a:solidFill>
                <a:srgbClr val="374151"/>
              </a:solidFill>
              <a:latin typeface="Söhne"/>
            </a:endParaRPr>
          </a:p>
          <a:p>
            <a:endParaRPr lang="en-US" sz="1400" dirty="0">
              <a:solidFill>
                <a:srgbClr val="374151"/>
              </a:solidFill>
              <a:latin typeface="+mn-lt"/>
            </a:endParaRPr>
          </a:p>
        </p:txBody>
      </p:sp>
      <p:sp>
        <p:nvSpPr>
          <p:cNvPr id="4" name="Google Shape;78;p15">
            <a:extLst>
              <a:ext uri="{FF2B5EF4-FFF2-40B4-BE49-F238E27FC236}">
                <a16:creationId xmlns:a16="http://schemas.microsoft.com/office/drawing/2014/main" id="{97C042CE-00D4-9340-AC15-5D22843C3AEA}"/>
              </a:ext>
            </a:extLst>
          </p:cNvPr>
          <p:cNvSpPr/>
          <p:nvPr/>
        </p:nvSpPr>
        <p:spPr>
          <a:xfrm>
            <a:off x="0" y="4527900"/>
            <a:ext cx="6408600" cy="615600"/>
          </a:xfrm>
          <a:prstGeom prst="rect">
            <a:avLst/>
          </a:prstGeom>
          <a:solidFill>
            <a:srgbClr val="F37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9;p15">
            <a:extLst>
              <a:ext uri="{FF2B5EF4-FFF2-40B4-BE49-F238E27FC236}">
                <a16:creationId xmlns:a16="http://schemas.microsoft.com/office/drawing/2014/main" id="{95120039-CB3A-14EE-131C-AD17BE6985A6}"/>
              </a:ext>
            </a:extLst>
          </p:cNvPr>
          <p:cNvSpPr/>
          <p:nvPr/>
        </p:nvSpPr>
        <p:spPr>
          <a:xfrm>
            <a:off x="6408725" y="4527900"/>
            <a:ext cx="2735400" cy="615600"/>
          </a:xfrm>
          <a:prstGeom prst="rect">
            <a:avLst/>
          </a:prstGeom>
          <a:solidFill>
            <a:srgbClr val="0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80;p15">
            <a:extLst>
              <a:ext uri="{FF2B5EF4-FFF2-40B4-BE49-F238E27FC236}">
                <a16:creationId xmlns:a16="http://schemas.microsoft.com/office/drawing/2014/main" id="{AD9A7987-73E4-DEEC-B535-6BCB44375C54}"/>
              </a:ext>
            </a:extLst>
          </p:cNvPr>
          <p:cNvPicPr preferRelativeResize="0"/>
          <p:nvPr/>
        </p:nvPicPr>
        <p:blipFill>
          <a:blip r:embed="rId3">
            <a:alphaModFix/>
          </a:blip>
          <a:stretch>
            <a:fillRect/>
          </a:stretch>
        </p:blipFill>
        <p:spPr>
          <a:xfrm>
            <a:off x="76969" y="4568876"/>
            <a:ext cx="2113338" cy="574624"/>
          </a:xfrm>
          <a:prstGeom prst="rect">
            <a:avLst/>
          </a:prstGeom>
          <a:noFill/>
          <a:ln>
            <a:noFill/>
          </a:ln>
        </p:spPr>
      </p:pic>
      <p:sp>
        <p:nvSpPr>
          <p:cNvPr id="9" name="TextBox 8">
            <a:extLst>
              <a:ext uri="{FF2B5EF4-FFF2-40B4-BE49-F238E27FC236}">
                <a16:creationId xmlns:a16="http://schemas.microsoft.com/office/drawing/2014/main" id="{A34F919A-65DE-FC5B-9843-CC578975BAF9}"/>
              </a:ext>
            </a:extLst>
          </p:cNvPr>
          <p:cNvSpPr txBox="1"/>
          <p:nvPr/>
        </p:nvSpPr>
        <p:spPr>
          <a:xfrm>
            <a:off x="256282" y="1593231"/>
            <a:ext cx="8631436" cy="1631216"/>
          </a:xfrm>
          <a:prstGeom prst="rect">
            <a:avLst/>
          </a:prstGeom>
          <a:noFill/>
        </p:spPr>
        <p:txBody>
          <a:bodyPr wrap="square">
            <a:spAutoFit/>
          </a:bodyPr>
          <a:lstStyle/>
          <a:p>
            <a:pPr marL="285750" marR="0" indent="-285750" algn="just">
              <a:spcBef>
                <a:spcPts val="0"/>
              </a:spcBef>
              <a:spcAft>
                <a:spcPts val="0"/>
              </a:spcAft>
              <a:buFont typeface="Wingdings" pitchFamily="2" charset="2"/>
              <a:buChar char="Ø"/>
            </a:pPr>
            <a:r>
              <a:rPr lang="en-US" sz="1600" kern="0" dirty="0">
                <a:effectLst/>
                <a:latin typeface="+mn-lt"/>
                <a:ea typeface="Calibri" panose="020F0502020204030204" pitchFamily="34" charset="0"/>
                <a:cs typeface="Times New Roman" panose="02020603050405020304" pitchFamily="18" charset="0"/>
              </a:rPr>
              <a:t>Our study demonstrated that there are motile and viable sperm from human testes even 100 hours postmortem</a:t>
            </a:r>
          </a:p>
          <a:p>
            <a:pPr marL="285750" marR="0" indent="-285750" algn="just">
              <a:spcBef>
                <a:spcPts val="0"/>
              </a:spcBef>
              <a:spcAft>
                <a:spcPts val="0"/>
              </a:spcAft>
              <a:buFont typeface="Wingdings" pitchFamily="2" charset="2"/>
              <a:buChar char="Ø"/>
            </a:pPr>
            <a:endParaRPr lang="en-US" sz="1600" kern="0" dirty="0">
              <a:effectLst/>
              <a:latin typeface="+mn-lt"/>
              <a:ea typeface="Calibri" panose="020F0502020204030204" pitchFamily="34" charset="0"/>
              <a:cs typeface="Times New Roman" panose="02020603050405020304" pitchFamily="18" charset="0"/>
            </a:endParaRPr>
          </a:p>
          <a:p>
            <a:pPr marR="0" algn="just">
              <a:spcBef>
                <a:spcPts val="0"/>
              </a:spcBef>
              <a:spcAft>
                <a:spcPts val="0"/>
              </a:spcAft>
            </a:pPr>
            <a:endParaRPr lang="en-US" sz="1600" kern="0" dirty="0">
              <a:effectLst/>
              <a:latin typeface="+mn-lt"/>
              <a:ea typeface="Calibri" panose="020F0502020204030204" pitchFamily="34" charset="0"/>
              <a:cs typeface="Times New Roman" panose="02020603050405020304" pitchFamily="18" charset="0"/>
            </a:endParaRPr>
          </a:p>
          <a:p>
            <a:pPr marL="285750" indent="-285750" algn="just">
              <a:buFont typeface="Wingdings" pitchFamily="2" charset="2"/>
              <a:buChar char="Ø"/>
            </a:pPr>
            <a:r>
              <a:rPr lang="en-US" sz="1600" dirty="0">
                <a:effectLst/>
                <a:latin typeface="+mn-lt"/>
                <a:ea typeface="Times New Roman" panose="02020603050405020304" pitchFamily="18" charset="0"/>
              </a:rPr>
              <a:t>This may have implications on the timeframe that post-mortem sperm retrieval can be performed successfully</a:t>
            </a:r>
            <a:r>
              <a:rPr lang="en-US" sz="1600" dirty="0">
                <a:solidFill>
                  <a:srgbClr val="000000"/>
                </a:solidFill>
                <a:effectLst/>
                <a:latin typeface="+mn-lt"/>
                <a:ea typeface="Times New Roman" panose="02020603050405020304" pitchFamily="18" charset="0"/>
              </a:rPr>
              <a:t> several days after death.</a:t>
            </a:r>
            <a:endParaRPr lang="en-US" sz="1600" kern="100" dirty="0">
              <a:effectLst/>
              <a:latin typeface="+mn-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8CD93F2-A3E2-3270-8F57-E00BF26054C6}"/>
              </a:ext>
            </a:extLst>
          </p:cNvPr>
          <p:cNvPicPr>
            <a:picLocks noChangeAspect="1"/>
          </p:cNvPicPr>
          <p:nvPr/>
        </p:nvPicPr>
        <p:blipFill rotWithShape="1">
          <a:blip r:embed="rId4"/>
          <a:srcRect l="16316" t="3335" r="15792" b="3351"/>
          <a:stretch/>
        </p:blipFill>
        <p:spPr>
          <a:xfrm>
            <a:off x="8028729" y="0"/>
            <a:ext cx="1001610" cy="987693"/>
          </a:xfrm>
          <a:prstGeom prst="rect">
            <a:avLst/>
          </a:prstGeom>
        </p:spPr>
      </p:pic>
    </p:spTree>
    <p:extLst>
      <p:ext uri="{BB962C8B-B14F-4D97-AF65-F5344CB8AC3E}">
        <p14:creationId xmlns:p14="http://schemas.microsoft.com/office/powerpoint/2010/main" val="11216508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Words>
  <Application>Microsoft Office PowerPoint</Application>
  <PresentationFormat>On-screen Show (16:9)</PresentationFormat>
  <Paragraphs>58</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Calibri</vt:lpstr>
      <vt:lpstr>Söhne</vt:lpstr>
      <vt:lpstr>Arial</vt:lpstr>
      <vt:lpstr>Wingdings</vt:lpstr>
      <vt:lpstr>Simple Light</vt:lpstr>
      <vt:lpstr>PowerPoint Presentation</vt:lpstr>
      <vt:lpstr>PowerPoint Presentation</vt:lpstr>
      <vt:lpstr>PowerPoint Presentation</vt:lpstr>
      <vt:lpstr>PowerPoint Presentation</vt:lpstr>
      <vt:lpstr>PowerPoint Presentation</vt:lpstr>
      <vt:lpstr>RESULTS</vt:lpstr>
      <vt:lpstr>PowerPoint Presentation</vt:lpstr>
      <vt:lpstr>RESULTS</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abhinay singh</dc:creator>
  <cp:lastModifiedBy>abhinay singh</cp:lastModifiedBy>
  <cp:revision>40</cp:revision>
  <dcterms:modified xsi:type="dcterms:W3CDTF">2023-03-01T14:18:57Z</dcterms:modified>
</cp:coreProperties>
</file>