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Newsreader Light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NewsreaderLigh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NewsreaderLight-italic.fntdata"/><Relationship Id="rId23" Type="http://schemas.openxmlformats.org/officeDocument/2006/relationships/font" Target="fonts/Newsreader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NewsreaderLight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128e61ba7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128e61ba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28e61ba73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28e61ba73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28e61ba73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28e61ba73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3c7b3af8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3c7b3af8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128e61ba7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128e61ba7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28e61ba73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28e61ba7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28e61ba73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28e61ba73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28e61ba73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28e61ba73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28e61ba7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28e61ba7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matching technique produces a pair of patients that have equal probability of receiving the treatment-A protocol, but one was actually given the treatment-A protocol and the other was given the treatment-B protocol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28e61ba73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28e61ba73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28e61ba73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28e61ba7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28e61ba73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128e61ba73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individual results (eggs, 2PNs, blasts)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910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None/>
              <a:defRPr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45525" y="1834650"/>
            <a:ext cx="4052951" cy="8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88" y="4750481"/>
            <a:ext cx="7815424" cy="3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5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910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Roboto"/>
              <a:buNone/>
              <a:defRPr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7875" y="1816000"/>
            <a:ext cx="4068250" cy="8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 type="secHead">
  <p:cSld name="SECTION_HEADER">
    <p:bg>
      <p:bgPr>
        <a:solidFill>
          <a:schemeClr val="accent6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Newsreader Light"/>
              <a:buNone/>
              <a:defRPr sz="3500">
                <a:latin typeface="Newsreader Light"/>
                <a:ea typeface="Newsreader Light"/>
                <a:cs typeface="Newsreader Light"/>
                <a:sym typeface="Newsreader Light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5200" y="1236337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 type="twoColTx">
  <p:cSld name="TITLE_AND_TWO_COLUMNS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543425" y="619750"/>
            <a:ext cx="408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/>
          <p:nvPr>
            <p:ph idx="2" type="pic"/>
          </p:nvPr>
        </p:nvSpPr>
        <p:spPr>
          <a:xfrm>
            <a:off x="5288925" y="7650"/>
            <a:ext cx="3855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543425" y="1431300"/>
            <a:ext cx="4003200" cy="29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976" y="4706965"/>
            <a:ext cx="275500" cy="2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/>
        </p:nvSpPr>
        <p:spPr>
          <a:xfrm>
            <a:off x="574050" y="4749025"/>
            <a:ext cx="166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roprietary and Confidential</a:t>
            </a:r>
            <a:endParaRPr i="1"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 type="titleOnly">
  <p:cSld name="TITLE_ONL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664300" y="1293850"/>
            <a:ext cx="7623300" cy="31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9pPr>
          </a:lstStyle>
          <a:p/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4288" y="4812151"/>
            <a:ext cx="7815424" cy="3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76" y="4706965"/>
            <a:ext cx="275500" cy="2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/>
        </p:nvSpPr>
        <p:spPr>
          <a:xfrm>
            <a:off x="7559400" y="4812150"/>
            <a:ext cx="166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roprietary and Confidential</a:t>
            </a:r>
            <a:endParaRPr i="1"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 1">
  <p:cSld name="TITLE_ONLY_1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64300" y="1293850"/>
            <a:ext cx="7623300" cy="31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Newsreader Light"/>
              <a:buNone/>
              <a:defRPr sz="2500">
                <a:latin typeface="Newsreader Light"/>
                <a:ea typeface="Newsreader Light"/>
                <a:cs typeface="Newsreader Light"/>
                <a:sym typeface="Newsreader Light"/>
              </a:defRPr>
            </a:lvl9pPr>
          </a:lstStyle>
          <a:p/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976" y="4706965"/>
            <a:ext cx="275500" cy="2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/>
        </p:nvSpPr>
        <p:spPr>
          <a:xfrm>
            <a:off x="7559400" y="4812150"/>
            <a:ext cx="166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i="1"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roprietary and Confidential</a:t>
            </a:r>
            <a:endParaRPr i="1"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 Out/Quote Box">
  <p:cSld name="ONE_COLUMN_TEXT">
    <p:bg>
      <p:bgPr>
        <a:solidFill>
          <a:schemeClr val="accent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720800" y="1450500"/>
            <a:ext cx="5702400" cy="2322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5800" y="1278225"/>
            <a:ext cx="332400" cy="3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2181400" y="1982400"/>
            <a:ext cx="4745400" cy="12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76" y="4706965"/>
            <a:ext cx="275502" cy="2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/>
        </p:nvSpPr>
        <p:spPr>
          <a:xfrm>
            <a:off x="7559400" y="4812150"/>
            <a:ext cx="166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i="1" lang="en" sz="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roprietary and Confidential</a:t>
            </a:r>
            <a:endParaRPr i="1" sz="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11700" y="1450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None/>
              <a:defRPr b="1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72347" y="4225375"/>
            <a:ext cx="1799306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88" y="4750481"/>
            <a:ext cx="7815424" cy="3452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2" type="subTitle"/>
          </p:nvPr>
        </p:nvSpPr>
        <p:spPr>
          <a:xfrm>
            <a:off x="311700" y="23190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311700" y="639300"/>
            <a:ext cx="8520600" cy="1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CAUSAL INFERENCE INDICATES THAT POOR RESPONDERS GOING THROUGH A REPEAT CYCLE HAVE COMPARABLE OUTCOMES WITH ANTAGONIST PROTOCOL COMPARED TO FLARE</a:t>
            </a:r>
            <a:endParaRPr sz="1800"/>
          </a:p>
        </p:txBody>
      </p:sp>
      <p:sp>
        <p:nvSpPr>
          <p:cNvPr id="57" name="Google Shape;57;p10"/>
          <p:cNvSpPr txBox="1"/>
          <p:nvPr>
            <p:ph idx="2" type="subTitle"/>
          </p:nvPr>
        </p:nvSpPr>
        <p:spPr>
          <a:xfrm>
            <a:off x="311700" y="175526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Fernanda Murillo</a:t>
            </a:r>
            <a:r>
              <a:rPr lang="en" sz="1600"/>
              <a:t>, M.S, </a:t>
            </a:r>
            <a:r>
              <a:rPr lang="en" sz="1600"/>
              <a:t>Michael Fanton PhD</a:t>
            </a:r>
            <a:r>
              <a:rPr baseline="30000" lang="en" sz="1600"/>
              <a:t>1</a:t>
            </a:r>
            <a:r>
              <a:rPr lang="en" sz="1600"/>
              <a:t>, Valerie Baker MD</a:t>
            </a:r>
            <a:r>
              <a:rPr baseline="30000" lang="en" sz="1600"/>
              <a:t>2</a:t>
            </a:r>
            <a:r>
              <a:rPr lang="en" sz="1600"/>
              <a:t>, Kevin Loewke PhD</a:t>
            </a:r>
            <a:r>
              <a:rPr baseline="30000" lang="en" sz="1600"/>
              <a:t>1</a:t>
            </a:r>
            <a:endParaRPr sz="1600"/>
          </a:p>
        </p:txBody>
      </p:sp>
      <p:sp>
        <p:nvSpPr>
          <p:cNvPr id="58" name="Google Shape;58;p10"/>
          <p:cNvSpPr txBox="1"/>
          <p:nvPr>
            <p:ph idx="2" type="subTitle"/>
          </p:nvPr>
        </p:nvSpPr>
        <p:spPr>
          <a:xfrm>
            <a:off x="398325" y="270331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aseline="30000" lang="en" sz="1465"/>
              <a:t>1</a:t>
            </a:r>
            <a:r>
              <a:rPr lang="en" sz="1465"/>
              <a:t>Alife Health, Inc., San Francisco, CA</a:t>
            </a:r>
            <a:endParaRPr sz="1465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aseline="30000" lang="en" sz="1465"/>
              <a:t>2</a:t>
            </a:r>
            <a:r>
              <a:rPr lang="en" sz="1465"/>
              <a:t>Johns Hopkins University School of Medicine, Baltimore, Maryland</a:t>
            </a:r>
            <a:endParaRPr sz="146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>
            <p:ph type="title"/>
          </p:nvPr>
        </p:nvSpPr>
        <p:spPr>
          <a:xfrm>
            <a:off x="664300" y="553275"/>
            <a:ext cx="8121300" cy="8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change in outcomes between first and second cycle using PSM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881500" y="1394863"/>
            <a:ext cx="790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Treatment-A group is Flare-to-Flare, and Treatment-B group is Flare-to-Antagonist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For patients with less than 4 oocytes retrieved on their first Flare cycle, switching to Antagonist (N=445) has similar outcomes to staying on Flare (N=409)</a:t>
            </a:r>
            <a:endParaRPr sz="1200"/>
          </a:p>
        </p:txBody>
      </p:sp>
      <p:pic>
        <p:nvPicPr>
          <p:cNvPr descr="Chart&#10;&#10;Description automatically generated" id="201" name="Google Shape;201;p19"/>
          <p:cNvPicPr preferRelativeResize="0"/>
          <p:nvPr/>
        </p:nvPicPr>
        <p:blipFill rotWithShape="1">
          <a:blip r:embed="rId3">
            <a:alphaModFix/>
          </a:blip>
          <a:srcRect b="2104" l="0" r="0" t="0"/>
          <a:stretch/>
        </p:blipFill>
        <p:spPr>
          <a:xfrm>
            <a:off x="1458775" y="2133775"/>
            <a:ext cx="5824124" cy="29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664300" y="1204825"/>
            <a:ext cx="7623300" cy="31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Outcomes overall improved on second cycles relative to the first regardless of protocol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May indicate that patients who underwent a second cycle were more likely to have done poorly on their first cycle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Patients in the Antagonist-to-Antagonist group had a similar improvement in outcomes between the first and second cycles compared to the Antagonist-to-Flare group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Patients in the Flare-to-Antagonist group had a </a:t>
            </a:r>
            <a:r>
              <a:rPr lang="en" sz="1200"/>
              <a:t>similar improvement</a:t>
            </a:r>
            <a:r>
              <a:rPr lang="en" sz="1200"/>
              <a:t> in outcomes between the first and second cycles compared to the Flare-to-Flare group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We have a manuscript coming out where we also compare first cycle outcomes between Antagonist and Flare protocol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See similar </a:t>
            </a:r>
            <a:r>
              <a:rPr lang="en" sz="1200"/>
              <a:t>results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7" name="Google Shape;207;p20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08" name="Google Shape;208;p20"/>
          <p:cNvSpPr/>
          <p:nvPr/>
        </p:nvSpPr>
        <p:spPr>
          <a:xfrm>
            <a:off x="789550" y="3583225"/>
            <a:ext cx="7372800" cy="106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Together, these results demonstrate that poor responders on a repeat cycle show similar outcomes on Antagonist compared to Flare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Because the Antagonist protocol is simpler and requires fewer injections, it may be the preferred choice for poor responders undergoing IVF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664300" y="1293850"/>
            <a:ext cx="7623300" cy="31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Employee of Alife Health</a:t>
            </a:r>
            <a:endParaRPr sz="1200"/>
          </a:p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Disclosures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678750" y="1177050"/>
            <a:ext cx="7786500" cy="31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Flare protocol is often used for poor responders → thought that stimulating endogenous production of FSH with a low dose of Lupron can increase the responsiveness of the ovaries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However, studies have reported conflicting results, and it </a:t>
            </a:r>
            <a:r>
              <a:rPr b="1" lang="en" sz="1200"/>
              <a:t>remains unclear</a:t>
            </a:r>
            <a:r>
              <a:rPr lang="en" sz="1200"/>
              <a:t> whether Flare provides better outcomes for poor responders compared to Antagonist </a:t>
            </a:r>
            <a:endParaRPr sz="12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Some studies have provided evidence for better outcomes with Antagonist showing </a:t>
            </a:r>
            <a:r>
              <a:rPr b="1" lang="en" sz="1200"/>
              <a:t>higher ongoing pregnancy rates</a:t>
            </a:r>
            <a:r>
              <a:rPr lang="en" sz="1200"/>
              <a:t> compared to Flare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Other studies have provided evidence that pregnancy rates are </a:t>
            </a:r>
            <a:r>
              <a:rPr b="1" lang="en" sz="1200"/>
              <a:t>comparable</a:t>
            </a:r>
            <a:r>
              <a:rPr lang="en" sz="1200"/>
              <a:t> between Flare and Antagonist, but with Flare providing higher numbers of mature oocytes and top-quality embryos and lower cycle cancellation rates </a:t>
            </a:r>
            <a:endParaRPr sz="1200"/>
          </a:p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 b="67529" l="0" r="0" t="0"/>
          <a:stretch/>
        </p:blipFill>
        <p:spPr>
          <a:xfrm>
            <a:off x="434138" y="3576725"/>
            <a:ext cx="3737549" cy="10003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850" y="3370900"/>
            <a:ext cx="3828749" cy="129029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64300" y="1293850"/>
            <a:ext cx="7623300" cy="31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Variability in outcomes </a:t>
            </a:r>
            <a:r>
              <a:rPr lang="en" sz="1200"/>
              <a:t>likely</a:t>
            </a:r>
            <a:r>
              <a:rPr lang="en" sz="1200"/>
              <a:t> caused by several factors: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Most prospective studies have been </a:t>
            </a:r>
            <a:r>
              <a:rPr b="1" lang="en" sz="1200"/>
              <a:t>single-center</a:t>
            </a:r>
            <a:r>
              <a:rPr lang="en" sz="1200"/>
              <a:t> with </a:t>
            </a:r>
            <a:r>
              <a:rPr b="1" lang="en" sz="1200"/>
              <a:t>relatively small sample sizes</a:t>
            </a:r>
            <a:r>
              <a:rPr lang="en" sz="1200"/>
              <a:t> 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" sz="1200"/>
              <a:t>may not be adequately powered to detect differences in outcomes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Retrospective studies may not have </a:t>
            </a:r>
            <a:r>
              <a:rPr b="1" lang="en" sz="1200"/>
              <a:t>properly matched patients</a:t>
            </a:r>
            <a:r>
              <a:rPr lang="en" sz="1200"/>
              <a:t> between the groups to account for physician bias in the selection of which protocol to use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Studies have shown </a:t>
            </a:r>
            <a:r>
              <a:rPr b="1" lang="en" sz="1200"/>
              <a:t>considerable variability</a:t>
            </a:r>
            <a:r>
              <a:rPr lang="en" sz="1200"/>
              <a:t> in the definition of a poor responder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" sz="1200"/>
              <a:t>One meta-analysis of randomized trials reported </a:t>
            </a:r>
            <a:r>
              <a:rPr b="1" lang="en" sz="1200"/>
              <a:t>41 different definitions</a:t>
            </a:r>
            <a:r>
              <a:rPr lang="en" sz="1200"/>
              <a:t> among 47 randomized trials </a:t>
            </a:r>
            <a:endParaRPr sz="1200"/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1187050" y="3380275"/>
            <a:ext cx="65778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here is a need to further investigate the question of which protocol is best for poor responders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and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548275" y="1269925"/>
            <a:ext cx="7500600" cy="45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Study Goal: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To use causal inference to investigate whether Flare protocol or Antagonist protocol is better for poor responders going through controlled ovarian stimulation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6" name="Google Shape;86;p14"/>
          <p:cNvGrpSpPr/>
          <p:nvPr/>
        </p:nvGrpSpPr>
        <p:grpSpPr>
          <a:xfrm>
            <a:off x="5663973" y="154900"/>
            <a:ext cx="3981300" cy="808038"/>
            <a:chOff x="5756523" y="182325"/>
            <a:chExt cx="3981300" cy="808038"/>
          </a:xfrm>
        </p:grpSpPr>
        <p:pic>
          <p:nvPicPr>
            <p:cNvPr id="87" name="Google Shape;8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45799" y="182325"/>
              <a:ext cx="1002751" cy="49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4"/>
            <p:cNvSpPr txBox="1"/>
            <p:nvPr/>
          </p:nvSpPr>
          <p:spPr>
            <a:xfrm>
              <a:off x="5756523" y="636363"/>
              <a:ext cx="3981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Society for Assisted Reproductive Technology</a:t>
              </a:r>
              <a:endParaRPr sz="1100"/>
            </a:p>
          </p:txBody>
        </p:sp>
      </p:grpSp>
      <p:sp>
        <p:nvSpPr>
          <p:cNvPr id="89" name="Google Shape;89;p14"/>
          <p:cNvSpPr txBox="1"/>
          <p:nvPr/>
        </p:nvSpPr>
        <p:spPr>
          <a:xfrm>
            <a:off x="511825" y="1801975"/>
            <a:ext cx="75735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142">
                <a:latin typeface="Roboto"/>
                <a:ea typeface="Roboto"/>
                <a:cs typeface="Roboto"/>
                <a:sym typeface="Roboto"/>
              </a:rPr>
              <a:t>Analyzed recent data from 2014-2019 filtering for autologous IVF cycles and linked frozen transfers</a:t>
            </a:r>
            <a:endParaRPr sz="1142">
              <a:latin typeface="Roboto"/>
              <a:ea typeface="Roboto"/>
              <a:cs typeface="Roboto"/>
              <a:sym typeface="Roboto"/>
            </a:endParaRPr>
          </a:p>
          <a:p>
            <a:pPr indent="-301171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143"/>
              <a:buFont typeface="Roboto"/>
              <a:buChar char="●"/>
            </a:pPr>
            <a:r>
              <a:rPr lang="en" sz="1142">
                <a:latin typeface="Roboto"/>
                <a:ea typeface="Roboto"/>
                <a:cs typeface="Roboto"/>
                <a:sym typeface="Roboto"/>
              </a:rPr>
              <a:t>Referenced the Bologna criteria developed by the ESHRE consensus</a:t>
            </a:r>
            <a:endParaRPr sz="1142">
              <a:latin typeface="Roboto"/>
              <a:ea typeface="Roboto"/>
              <a:cs typeface="Roboto"/>
              <a:sym typeface="Roboto"/>
            </a:endParaRPr>
          </a:p>
          <a:p>
            <a:pPr indent="-301171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43"/>
              <a:buFont typeface="Roboto"/>
              <a:buChar char="○"/>
            </a:pPr>
            <a:r>
              <a:rPr lang="en" sz="1142">
                <a:latin typeface="Roboto"/>
                <a:ea typeface="Roboto"/>
                <a:cs typeface="Roboto"/>
                <a:sym typeface="Roboto"/>
              </a:rPr>
              <a:t>Patients going through a second cycle that had a poor response on their first cycle (&lt;4 oocytes retrieved) </a:t>
            </a:r>
            <a:endParaRPr sz="1142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75" y="2745711"/>
            <a:ext cx="7077024" cy="227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399475" y="1070600"/>
            <a:ext cx="7623300" cy="24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 way to account for confounding variables in a retrospective analysis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For a given </a:t>
            </a:r>
            <a:r>
              <a:rPr b="1" lang="en" sz="1200">
                <a:solidFill>
                  <a:srgbClr val="000000"/>
                </a:solidFill>
              </a:rPr>
              <a:t>treatment</a:t>
            </a:r>
            <a:r>
              <a:rPr lang="en" sz="1200">
                <a:solidFill>
                  <a:srgbClr val="000000"/>
                </a:solidFill>
              </a:rPr>
              <a:t> option (e.g. receiving Antagonist on first cycle, then switching to Flare):</a:t>
            </a:r>
            <a:endParaRPr sz="1200"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Identify confounding variables that are likely to influence that decision</a:t>
            </a:r>
            <a:endParaRPr sz="1200">
              <a:solidFill>
                <a:srgbClr val="000000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>
                <a:solidFill>
                  <a:srgbClr val="000000"/>
                </a:solidFill>
              </a:rPr>
              <a:t>Patient age, AMH, day 3 FSH, BMI, cycle year, gravidity, prior full term births, prior gonadotropin cycles, and diagnoses, as well as </a:t>
            </a:r>
            <a:r>
              <a:rPr b="1" lang="en" sz="1200">
                <a:solidFill>
                  <a:srgbClr val="000000"/>
                </a:solidFill>
              </a:rPr>
              <a:t>parameters related to the first cycle including</a:t>
            </a:r>
            <a:r>
              <a:rPr lang="en" sz="1200">
                <a:solidFill>
                  <a:srgbClr val="000000"/>
                </a:solidFill>
              </a:rPr>
              <a:t> total FSH dose, cycle days, oocytes retrieved, 2PNs, fertilization rate, ovarian sensitivity index</a:t>
            </a:r>
            <a:endParaRPr sz="1200"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Train a logistic regression model to predict the probability of receiving treatment</a:t>
            </a:r>
            <a:endParaRPr sz="1200"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Sample patients from both groups that have equal probability of receiving treatment</a:t>
            </a:r>
            <a:endParaRPr sz="1200"/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Propensity matching</a:t>
            </a:r>
            <a:endParaRPr/>
          </a:p>
        </p:txBody>
      </p:sp>
      <p:grpSp>
        <p:nvGrpSpPr>
          <p:cNvPr id="97" name="Google Shape;97;p15"/>
          <p:cNvGrpSpPr/>
          <p:nvPr/>
        </p:nvGrpSpPr>
        <p:grpSpPr>
          <a:xfrm>
            <a:off x="2082954" y="3728631"/>
            <a:ext cx="1883287" cy="860214"/>
            <a:chOff x="596900" y="2888325"/>
            <a:chExt cx="3240900" cy="1620600"/>
          </a:xfrm>
        </p:grpSpPr>
        <p:sp>
          <p:nvSpPr>
            <p:cNvPr id="98" name="Google Shape;98;p15"/>
            <p:cNvSpPr/>
            <p:nvPr/>
          </p:nvSpPr>
          <p:spPr>
            <a:xfrm>
              <a:off x="596900" y="2888325"/>
              <a:ext cx="3240900" cy="16206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12725" y="3418625"/>
              <a:ext cx="249900" cy="2499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254575" y="3762400"/>
              <a:ext cx="150300" cy="1503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388175" y="3612100"/>
              <a:ext cx="150300" cy="1503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126750" y="4219600"/>
              <a:ext cx="150300" cy="1503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080225" y="3553275"/>
              <a:ext cx="400200" cy="4002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284050" y="4105525"/>
              <a:ext cx="249900" cy="2499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869850" y="4105525"/>
              <a:ext cx="249900" cy="2499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749025" y="3055763"/>
              <a:ext cx="249900" cy="2499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809350" y="3562300"/>
              <a:ext cx="249900" cy="2499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3325888" y="3050975"/>
              <a:ext cx="400200" cy="4002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876838" y="2976100"/>
              <a:ext cx="400200" cy="4002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674450" y="4030375"/>
              <a:ext cx="400200" cy="4002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472650" y="4172400"/>
              <a:ext cx="150300" cy="150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667400" y="3612100"/>
              <a:ext cx="150300" cy="150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223188" y="3200413"/>
              <a:ext cx="249900" cy="2499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4" name="Google Shape;114;p15"/>
          <p:cNvCxnSpPr/>
          <p:nvPr/>
        </p:nvCxnSpPr>
        <p:spPr>
          <a:xfrm>
            <a:off x="4181875" y="4100725"/>
            <a:ext cx="624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5"/>
          <p:cNvSpPr txBox="1"/>
          <p:nvPr/>
        </p:nvSpPr>
        <p:spPr>
          <a:xfrm>
            <a:off x="1618038" y="3359350"/>
            <a:ext cx="288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Population with varying characteristics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562300" y="3359350"/>
            <a:ext cx="274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Propensity-matched comparison groups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15"/>
          <p:cNvGrpSpPr/>
          <p:nvPr/>
        </p:nvGrpSpPr>
        <p:grpSpPr>
          <a:xfrm>
            <a:off x="4930934" y="3775966"/>
            <a:ext cx="1784916" cy="690224"/>
            <a:chOff x="4637356" y="3210855"/>
            <a:chExt cx="2772900" cy="1140300"/>
          </a:xfrm>
        </p:grpSpPr>
        <p:grpSp>
          <p:nvGrpSpPr>
            <p:cNvPr id="118" name="Google Shape;118;p15"/>
            <p:cNvGrpSpPr/>
            <p:nvPr/>
          </p:nvGrpSpPr>
          <p:grpSpPr>
            <a:xfrm>
              <a:off x="4637356" y="3210855"/>
              <a:ext cx="2772900" cy="1140300"/>
              <a:chOff x="4637356" y="3210855"/>
              <a:chExt cx="2772900" cy="1140300"/>
            </a:xfrm>
          </p:grpSpPr>
          <p:sp>
            <p:nvSpPr>
              <p:cNvPr id="119" name="Google Shape;119;p15"/>
              <p:cNvSpPr/>
              <p:nvPr/>
            </p:nvSpPr>
            <p:spPr>
              <a:xfrm>
                <a:off x="4637356" y="3210855"/>
                <a:ext cx="2772900" cy="1140300"/>
              </a:xfrm>
              <a:prstGeom prst="roundRect">
                <a:avLst>
                  <a:gd fmla="val 16667" name="adj"/>
                </a:avLst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350827" y="3332417"/>
                <a:ext cx="375000" cy="375000"/>
              </a:xfrm>
              <a:prstGeom prst="ellipse">
                <a:avLst/>
              </a:prstGeom>
              <a:solidFill>
                <a:srgbClr val="3D85C6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409010" y="3468057"/>
                <a:ext cx="234000" cy="234000"/>
              </a:xfrm>
              <a:prstGeom prst="ellipse">
                <a:avLst/>
              </a:prstGeom>
              <a:solidFill>
                <a:srgbClr val="3D85C6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5843378" y="3327279"/>
                <a:ext cx="375000" cy="375000"/>
              </a:xfrm>
              <a:prstGeom prst="ellipse">
                <a:avLst/>
              </a:prstGeom>
              <a:solidFill>
                <a:srgbClr val="3D85C6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6826757" y="3561346"/>
                <a:ext cx="140700" cy="140700"/>
              </a:xfrm>
              <a:prstGeom prst="ellipse">
                <a:avLst/>
              </a:prstGeom>
              <a:solidFill>
                <a:srgbClr val="3C78D8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7113443" y="3561346"/>
                <a:ext cx="140700" cy="140700"/>
              </a:xfrm>
              <a:prstGeom prst="ellipse">
                <a:avLst/>
              </a:prstGeom>
              <a:solidFill>
                <a:srgbClr val="3C78D8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4803120" y="3841224"/>
                <a:ext cx="388500" cy="388500"/>
              </a:xfrm>
              <a:prstGeom prst="ellipse">
                <a:avLst/>
              </a:prstGeom>
              <a:solidFill>
                <a:srgbClr val="FFAB4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344083" y="3841224"/>
                <a:ext cx="388500" cy="388500"/>
              </a:xfrm>
              <a:prstGeom prst="ellipse">
                <a:avLst/>
              </a:prstGeom>
              <a:solidFill>
                <a:srgbClr val="FFAB4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843389" y="3836087"/>
                <a:ext cx="388500" cy="388500"/>
              </a:xfrm>
              <a:prstGeom prst="ellipse">
                <a:avLst/>
              </a:prstGeom>
              <a:solidFill>
                <a:srgbClr val="FFAB4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6409010" y="3968411"/>
                <a:ext cx="234000" cy="234000"/>
              </a:xfrm>
              <a:prstGeom prst="ellipse">
                <a:avLst/>
              </a:prstGeom>
              <a:solidFill>
                <a:srgbClr val="FFAB4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6826757" y="4061700"/>
                <a:ext cx="140700" cy="140700"/>
              </a:xfrm>
              <a:prstGeom prst="ellipse">
                <a:avLst/>
              </a:prstGeom>
              <a:solidFill>
                <a:srgbClr val="FFAB4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7135712" y="4061700"/>
                <a:ext cx="140700" cy="140700"/>
              </a:xfrm>
              <a:prstGeom prst="ellipse">
                <a:avLst/>
              </a:prstGeom>
              <a:solidFill>
                <a:srgbClr val="FFAB4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" name="Google Shape;131;p15"/>
            <p:cNvSpPr/>
            <p:nvPr/>
          </p:nvSpPr>
          <p:spPr>
            <a:xfrm>
              <a:off x="4807827" y="3332117"/>
              <a:ext cx="375000" cy="3750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664300" y="553275"/>
            <a:ext cx="490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Propensity</a:t>
            </a:r>
            <a:r>
              <a:rPr lang="en"/>
              <a:t> score matching</a:t>
            </a:r>
            <a:endParaRPr/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0" r="0" t="2524"/>
          <a:stretch/>
        </p:blipFill>
        <p:spPr>
          <a:xfrm>
            <a:off x="4336375" y="1007225"/>
            <a:ext cx="3266600" cy="38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584700" y="1416075"/>
            <a:ext cx="3654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Matching helps to 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balance each covariate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between the groups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Therefore we can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confidently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compare outcomes between groups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5430350" y="1372200"/>
            <a:ext cx="3312600" cy="31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Used a </a:t>
            </a:r>
            <a:r>
              <a:rPr b="1" lang="en" sz="1200"/>
              <a:t>bootstrapping</a:t>
            </a:r>
            <a:r>
              <a:rPr lang="en" sz="1200"/>
              <a:t> method for </a:t>
            </a:r>
            <a:r>
              <a:rPr b="1" lang="en" sz="1200"/>
              <a:t>robust</a:t>
            </a:r>
            <a:r>
              <a:rPr lang="en" sz="1200"/>
              <a:t> propensity matching patient treatment to control groups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Propensity match patient groups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Calculate</a:t>
            </a:r>
            <a:r>
              <a:rPr lang="en" sz="1200"/>
              <a:t> mean outcomes 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Repeat </a:t>
            </a:r>
            <a:r>
              <a:rPr i="1" lang="en" sz="1200"/>
              <a:t>n </a:t>
            </a:r>
            <a:r>
              <a:rPr lang="en" sz="1200"/>
              <a:t>times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Calculate 95% CI	</a:t>
            </a:r>
            <a:endParaRPr sz="1200"/>
          </a:p>
        </p:txBody>
      </p:sp>
      <p:sp>
        <p:nvSpPr>
          <p:cNvPr id="144" name="Google Shape;144;p17"/>
          <p:cNvSpPr txBox="1"/>
          <p:nvPr>
            <p:ph type="title"/>
          </p:nvPr>
        </p:nvSpPr>
        <p:spPr>
          <a:xfrm>
            <a:off x="664300" y="553275"/>
            <a:ext cx="74775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Bootstrapping for robust propensity matching</a:t>
            </a:r>
            <a:endParaRPr/>
          </a:p>
        </p:txBody>
      </p:sp>
      <p:cxnSp>
        <p:nvCxnSpPr>
          <p:cNvPr id="145" name="Google Shape;145;p17"/>
          <p:cNvCxnSpPr/>
          <p:nvPr/>
        </p:nvCxnSpPr>
        <p:spPr>
          <a:xfrm flipH="1" rot="10800000">
            <a:off x="2159650" y="3034913"/>
            <a:ext cx="683100" cy="21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17"/>
          <p:cNvSpPr txBox="1"/>
          <p:nvPr/>
        </p:nvSpPr>
        <p:spPr>
          <a:xfrm>
            <a:off x="2045646" y="2490538"/>
            <a:ext cx="93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Propensity Match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269200" y="1247611"/>
            <a:ext cx="3892800" cy="2771400"/>
          </a:xfrm>
          <a:prstGeom prst="arc">
            <a:avLst>
              <a:gd fmla="val 11194160" name="adj1"/>
              <a:gd fmla="val 20724979" name="adj2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 rot="10799739">
            <a:off x="288325" y="2109550"/>
            <a:ext cx="3945900" cy="2521800"/>
          </a:xfrm>
          <a:prstGeom prst="arc">
            <a:avLst>
              <a:gd fmla="val 11194160" name="adj1"/>
              <a:gd fmla="val 20575089" name="adj2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17"/>
          <p:cNvCxnSpPr/>
          <p:nvPr/>
        </p:nvCxnSpPr>
        <p:spPr>
          <a:xfrm>
            <a:off x="4288275" y="2687963"/>
            <a:ext cx="394500" cy="6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7"/>
          <p:cNvCxnSpPr/>
          <p:nvPr/>
        </p:nvCxnSpPr>
        <p:spPr>
          <a:xfrm flipH="1" rot="10800000">
            <a:off x="4291650" y="3507650"/>
            <a:ext cx="455100" cy="1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17"/>
          <p:cNvSpPr txBox="1"/>
          <p:nvPr/>
        </p:nvSpPr>
        <p:spPr>
          <a:xfrm>
            <a:off x="4682775" y="2521913"/>
            <a:ext cx="1169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Mean outcome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4746750" y="3338913"/>
            <a:ext cx="1302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Mean outcome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4303325" y="2851313"/>
            <a:ext cx="164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66666"/>
                </a:solidFill>
              </a:rPr>
              <a:t>repeat </a:t>
            </a:r>
            <a:r>
              <a:rPr b="1" i="1" lang="en" sz="1200">
                <a:solidFill>
                  <a:srgbClr val="666666"/>
                </a:solidFill>
              </a:rPr>
              <a:t>n times</a:t>
            </a:r>
            <a:endParaRPr b="1" i="1" sz="1200">
              <a:solidFill>
                <a:srgbClr val="666666"/>
              </a:solidFill>
            </a:endParaRPr>
          </a:p>
        </p:txBody>
      </p:sp>
      <p:grpSp>
        <p:nvGrpSpPr>
          <p:cNvPr id="154" name="Google Shape;154;p17"/>
          <p:cNvGrpSpPr/>
          <p:nvPr/>
        </p:nvGrpSpPr>
        <p:grpSpPr>
          <a:xfrm>
            <a:off x="342275" y="2559543"/>
            <a:ext cx="1691102" cy="722139"/>
            <a:chOff x="596900" y="2888325"/>
            <a:chExt cx="3240900" cy="1620600"/>
          </a:xfrm>
        </p:grpSpPr>
        <p:sp>
          <p:nvSpPr>
            <p:cNvPr id="155" name="Google Shape;155;p17"/>
            <p:cNvSpPr/>
            <p:nvPr/>
          </p:nvSpPr>
          <p:spPr>
            <a:xfrm>
              <a:off x="596900" y="2888325"/>
              <a:ext cx="3240900" cy="16206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812725" y="3418625"/>
              <a:ext cx="249900" cy="2499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1254575" y="3762400"/>
              <a:ext cx="150300" cy="1503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3388175" y="3612100"/>
              <a:ext cx="150300" cy="1503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2126750" y="4219600"/>
              <a:ext cx="150300" cy="1503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2080225" y="3553275"/>
              <a:ext cx="400200" cy="4002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3284050" y="4105525"/>
              <a:ext cx="249900" cy="2499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869850" y="4105525"/>
              <a:ext cx="249900" cy="2499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2749025" y="3055763"/>
              <a:ext cx="249900" cy="2499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2809350" y="3562300"/>
              <a:ext cx="249900" cy="2499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3325888" y="3050975"/>
              <a:ext cx="400200" cy="4002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876838" y="2976100"/>
              <a:ext cx="400200" cy="4002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2674450" y="4030375"/>
              <a:ext cx="400200" cy="4002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1472650" y="4172400"/>
              <a:ext cx="150300" cy="150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1667400" y="3612100"/>
              <a:ext cx="150300" cy="150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1223188" y="3200413"/>
              <a:ext cx="249900" cy="2499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7"/>
          <p:cNvSpPr txBox="1"/>
          <p:nvPr/>
        </p:nvSpPr>
        <p:spPr>
          <a:xfrm>
            <a:off x="571600" y="2309538"/>
            <a:ext cx="1361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Population group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2969050" y="2142050"/>
            <a:ext cx="1361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Treatment-A 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group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2969050" y="2819600"/>
            <a:ext cx="1361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Treatment-B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group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4" name="Google Shape;174;p17"/>
          <p:cNvGrpSpPr/>
          <p:nvPr/>
        </p:nvGrpSpPr>
        <p:grpSpPr>
          <a:xfrm>
            <a:off x="2958928" y="2424262"/>
            <a:ext cx="1241100" cy="338700"/>
            <a:chOff x="2770978" y="2443200"/>
            <a:chExt cx="1241100" cy="338700"/>
          </a:xfrm>
        </p:grpSpPr>
        <p:sp>
          <p:nvSpPr>
            <p:cNvPr id="175" name="Google Shape;175;p17"/>
            <p:cNvSpPr/>
            <p:nvPr/>
          </p:nvSpPr>
          <p:spPr>
            <a:xfrm>
              <a:off x="2770978" y="2443200"/>
              <a:ext cx="1241100" cy="3387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2855425" y="2503500"/>
              <a:ext cx="231300" cy="2181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3123275" y="2503500"/>
              <a:ext cx="231300" cy="2181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3391125" y="2503500"/>
              <a:ext cx="231300" cy="2181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3679513" y="2556000"/>
              <a:ext cx="125400" cy="1131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3862000" y="2556000"/>
              <a:ext cx="125400" cy="113100"/>
            </a:xfrm>
            <a:prstGeom prst="ellipse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7"/>
          <p:cNvGrpSpPr/>
          <p:nvPr/>
        </p:nvGrpSpPr>
        <p:grpSpPr>
          <a:xfrm>
            <a:off x="2958941" y="3070012"/>
            <a:ext cx="1241100" cy="338700"/>
            <a:chOff x="2770978" y="2443200"/>
            <a:chExt cx="1241100" cy="338700"/>
          </a:xfrm>
        </p:grpSpPr>
        <p:sp>
          <p:nvSpPr>
            <p:cNvPr id="182" name="Google Shape;182;p17"/>
            <p:cNvSpPr/>
            <p:nvPr/>
          </p:nvSpPr>
          <p:spPr>
            <a:xfrm>
              <a:off x="2770978" y="2443200"/>
              <a:ext cx="1241100" cy="3387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2855425" y="2503500"/>
              <a:ext cx="231300" cy="2181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3123275" y="2503500"/>
              <a:ext cx="231300" cy="2181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3391125" y="2503500"/>
              <a:ext cx="231300" cy="2181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3679513" y="2556000"/>
              <a:ext cx="125400" cy="1131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3862000" y="2556000"/>
              <a:ext cx="125400" cy="113100"/>
            </a:xfrm>
            <a:prstGeom prst="ellipse">
              <a:avLst/>
            </a:prstGeom>
            <a:solidFill>
              <a:srgbClr val="FFAB4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/>
          <p:nvPr>
            <p:ph type="title"/>
          </p:nvPr>
        </p:nvSpPr>
        <p:spPr>
          <a:xfrm>
            <a:off x="664300" y="553275"/>
            <a:ext cx="8121300" cy="8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change in outcomes between first and second cycle using PSM</a:t>
            </a:r>
            <a:endParaRPr/>
          </a:p>
        </p:txBody>
      </p:sp>
      <p:pic>
        <p:nvPicPr>
          <p:cNvPr descr="Chart&#10;&#10;Description automatically generated" id="193" name="Google Shape;193;p18"/>
          <p:cNvPicPr preferRelativeResize="0"/>
          <p:nvPr/>
        </p:nvPicPr>
        <p:blipFill rotWithShape="1">
          <a:blip r:embed="rId3">
            <a:alphaModFix/>
          </a:blip>
          <a:srcRect b="2209" l="0" r="0" t="1729"/>
          <a:stretch/>
        </p:blipFill>
        <p:spPr>
          <a:xfrm>
            <a:off x="1529275" y="2308575"/>
            <a:ext cx="5934750" cy="2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 txBox="1"/>
          <p:nvPr/>
        </p:nvSpPr>
        <p:spPr>
          <a:xfrm>
            <a:off x="772900" y="1385163"/>
            <a:ext cx="790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Treatment-A group is Antagonist-to-Antagonist, and the Treatment-B group is Antagonist-to-Flare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Overall </a:t>
            </a:r>
            <a:r>
              <a:rPr lang="en" sz="1200"/>
              <a:t>improvement</a:t>
            </a:r>
            <a:r>
              <a:rPr lang="en" sz="1200"/>
              <a:t> on second cycles relative to the first regardless of protocol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For patients with less than 4 oocytes retrieved on their first Antagonist cycle, switching to Flare (N=952) does not show an improvement compared to staying on Antagonist (N=2,354). 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ife ">
  <a:themeElements>
    <a:clrScheme name="Simple Light">
      <a:dk1>
        <a:srgbClr val="070707"/>
      </a:dk1>
      <a:lt1>
        <a:srgbClr val="FFFFFF"/>
      </a:lt1>
      <a:dk2>
        <a:srgbClr val="F4CC60"/>
      </a:dk2>
      <a:lt2>
        <a:srgbClr val="EEEEEE"/>
      </a:lt2>
      <a:accent1>
        <a:srgbClr val="6FA68E"/>
      </a:accent1>
      <a:accent2>
        <a:srgbClr val="6E7FBF"/>
      </a:accent2>
      <a:accent3>
        <a:srgbClr val="6EA6BA"/>
      </a:accent3>
      <a:accent4>
        <a:srgbClr val="A084A2"/>
      </a:accent4>
      <a:accent5>
        <a:srgbClr val="21263A"/>
      </a:accent5>
      <a:accent6>
        <a:srgbClr val="FCF3E8"/>
      </a:accent6>
      <a:hlink>
        <a:srgbClr val="F4CC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